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37"/>
  </p:notesMasterIdLst>
  <p:handoutMasterIdLst>
    <p:handoutMasterId r:id="rId38"/>
  </p:handoutMasterIdLst>
  <p:sldIdLst>
    <p:sldId id="258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76" r:id="rId13"/>
    <p:sldId id="278" r:id="rId14"/>
    <p:sldId id="279" r:id="rId15"/>
    <p:sldId id="283" r:id="rId16"/>
    <p:sldId id="285" r:id="rId17"/>
    <p:sldId id="287" r:id="rId18"/>
    <p:sldId id="290" r:id="rId19"/>
    <p:sldId id="294" r:id="rId20"/>
    <p:sldId id="295" r:id="rId21"/>
    <p:sldId id="298" r:id="rId22"/>
    <p:sldId id="303" r:id="rId23"/>
    <p:sldId id="305" r:id="rId24"/>
    <p:sldId id="302" r:id="rId25"/>
    <p:sldId id="307" r:id="rId26"/>
    <p:sldId id="311" r:id="rId27"/>
    <p:sldId id="317" r:id="rId28"/>
    <p:sldId id="318" r:id="rId29"/>
    <p:sldId id="321" r:id="rId30"/>
    <p:sldId id="330" r:id="rId31"/>
    <p:sldId id="336" r:id="rId32"/>
    <p:sldId id="338" r:id="rId33"/>
    <p:sldId id="339" r:id="rId34"/>
    <p:sldId id="340" r:id="rId35"/>
    <p:sldId id="34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8"/>
            <p14:sldId id="262"/>
            <p14:sldId id="263"/>
            <p14:sldId id="265"/>
            <p14:sldId id="267"/>
            <p14:sldId id="268"/>
            <p14:sldId id="269"/>
            <p14:sldId id="270"/>
            <p14:sldId id="276"/>
            <p14:sldId id="278"/>
            <p14:sldId id="279"/>
            <p14:sldId id="283"/>
            <p14:sldId id="285"/>
            <p14:sldId id="287"/>
            <p14:sldId id="290"/>
            <p14:sldId id="294"/>
            <p14:sldId id="295"/>
            <p14:sldId id="298"/>
            <p14:sldId id="303"/>
            <p14:sldId id="305"/>
            <p14:sldId id="302"/>
            <p14:sldId id="307"/>
            <p14:sldId id="311"/>
            <p14:sldId id="317"/>
            <p14:sldId id="318"/>
            <p14:sldId id="321"/>
            <p14:sldId id="330"/>
            <p14:sldId id="336"/>
            <p14:sldId id="338"/>
            <p14:sldId id="339"/>
            <p14:sldId id="340"/>
            <p14:sldId id="341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/>
    <p:restoredTop sz="92800"/>
  </p:normalViewPr>
  <p:slideViewPr>
    <p:cSldViewPr snapToGrid="0" snapToObjects="1">
      <p:cViewPr varScale="1">
        <p:scale>
          <a:sx n="46" d="100"/>
          <a:sy n="46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E1EA7-A93D-BA49-BDA3-4E42378B7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4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th.adventist.org/Resources/Spiritual-Gifts-Assess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Seminario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Nº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9: </a:t>
            </a:r>
            <a:r>
              <a:rPr lang="en-US" b="1" dirty="0" err="1" smtClean="0">
                <a:solidFill>
                  <a:srgbClr val="2E75B6"/>
                </a:solidFill>
              </a:rPr>
              <a:t>Alcance</a:t>
            </a:r>
            <a:r>
              <a:rPr lang="en-US" b="1" dirty="0" smtClean="0">
                <a:solidFill>
                  <a:srgbClr val="2E75B6"/>
                </a:solidFill>
              </a:rPr>
              <a:t> </a:t>
            </a:r>
            <a:r>
              <a:rPr lang="en-US" b="1" dirty="0" err="1" smtClean="0">
                <a:solidFill>
                  <a:srgbClr val="2E75B6"/>
                </a:solidFill>
              </a:rPr>
              <a:t>Juvenil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Evangelismo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Exhaustivo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E21142-0294-044F-B8DE-0753E6637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1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Grupos</a:t>
            </a:r>
            <a:r>
              <a:rPr lang="en-US" b="1" dirty="0"/>
              <a:t> </a:t>
            </a:r>
            <a:r>
              <a:rPr lang="en-US" b="1" dirty="0" err="1"/>
              <a:t>Pequeños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</a:t>
            </a:r>
            <a:r>
              <a:rPr lang="es-VE" dirty="0" smtClean="0">
                <a:solidFill>
                  <a:schemeClr val="tx1"/>
                </a:solidFill>
              </a:rPr>
              <a:t>stos </a:t>
            </a:r>
            <a:r>
              <a:rPr lang="es-VE" dirty="0">
                <a:solidFill>
                  <a:schemeClr val="tx1"/>
                </a:solidFill>
              </a:rPr>
              <a:t>amigos ya han sido invitados con anterioridad </a:t>
            </a:r>
            <a:r>
              <a:rPr lang="es-VE" dirty="0" smtClean="0">
                <a:solidFill>
                  <a:schemeClr val="tx1"/>
                </a:solidFill>
              </a:rPr>
              <a:t>a eventos </a:t>
            </a:r>
            <a:r>
              <a:rPr lang="es-VE" dirty="0">
                <a:solidFill>
                  <a:schemeClr val="tx1"/>
                </a:solidFill>
              </a:rPr>
              <a:t>divertidos, caminatas u oportunidades de servicio en las que el grupo </a:t>
            </a:r>
            <a:r>
              <a:rPr lang="es-VE" dirty="0" smtClean="0">
                <a:solidFill>
                  <a:schemeClr val="tx1"/>
                </a:solidFill>
              </a:rPr>
              <a:t>juvenil esté </a:t>
            </a:r>
            <a:r>
              <a:rPr lang="es-VE" dirty="0">
                <a:solidFill>
                  <a:schemeClr val="tx1"/>
                </a:solidFill>
              </a:rPr>
              <a:t>trabajando, y de las cuales muchos disfrutarán aún si no han </a:t>
            </a:r>
            <a:r>
              <a:rPr lang="es-VE" dirty="0" smtClean="0">
                <a:solidFill>
                  <a:schemeClr val="tx1"/>
                </a:solidFill>
              </a:rPr>
              <a:t>despertado espiritualmente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578F23-435C-0A4D-8D32-4A9D43DF7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8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Proyectos</a:t>
            </a:r>
            <a:r>
              <a:rPr lang="en-US" b="1" dirty="0"/>
              <a:t> de </a:t>
            </a:r>
            <a:r>
              <a:rPr lang="en-US" b="1" dirty="0" err="1" smtClean="0"/>
              <a:t>Servicio</a:t>
            </a:r>
            <a:r>
              <a:rPr lang="en-US" b="1" dirty="0" smtClean="0"/>
              <a:t> </a:t>
            </a:r>
            <a:r>
              <a:rPr lang="en-US" b="1" dirty="0" err="1" smtClean="0"/>
              <a:t>Comunitario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El área prioritaria del ministerio juvenil es la comunidad.</a:t>
            </a:r>
            <a:r>
              <a:rPr lang="es-VE" dirty="0">
                <a:solidFill>
                  <a:schemeClr val="tx1"/>
                </a:solidFill>
              </a:rPr>
              <a:t> Una de las </a:t>
            </a:r>
            <a:r>
              <a:rPr lang="es-VE" dirty="0" smtClean="0">
                <a:solidFill>
                  <a:schemeClr val="tx1"/>
                </a:solidFill>
              </a:rPr>
              <a:t>necesidades principales </a:t>
            </a:r>
            <a:r>
              <a:rPr lang="es-VE" dirty="0">
                <a:solidFill>
                  <a:schemeClr val="tx1"/>
                </a:solidFill>
              </a:rPr>
              <a:t>de los jóvenes, una de las razones principales por las que se aburren y </a:t>
            </a:r>
            <a:r>
              <a:rPr lang="es-VE" dirty="0" smtClean="0">
                <a:solidFill>
                  <a:schemeClr val="tx1"/>
                </a:solidFill>
              </a:rPr>
              <a:t>se vuelven </a:t>
            </a:r>
            <a:r>
              <a:rPr lang="es-VE" dirty="0">
                <a:solidFill>
                  <a:schemeClr val="tx1"/>
                </a:solidFill>
              </a:rPr>
              <a:t>rebeldes, es la necesidad de ser necesitado. </a:t>
            </a:r>
            <a:r>
              <a:rPr lang="es-VE" b="1" dirty="0">
                <a:solidFill>
                  <a:schemeClr val="tx1"/>
                </a:solidFill>
              </a:rPr>
              <a:t>La comunidad es un espacio </a:t>
            </a:r>
            <a:r>
              <a:rPr lang="es-VE" b="1" dirty="0" smtClean="0">
                <a:solidFill>
                  <a:schemeClr val="tx1"/>
                </a:solidFill>
              </a:rPr>
              <a:t>real, con </a:t>
            </a:r>
            <a:r>
              <a:rPr lang="es-VE" b="1" dirty="0">
                <a:solidFill>
                  <a:schemeClr val="tx1"/>
                </a:solidFill>
              </a:rPr>
              <a:t>personas reales, y necesidades reales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B6F824-7650-5E4D-A804-4E7A54A1C7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3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Proyectos</a:t>
            </a:r>
            <a:r>
              <a:rPr lang="en-US" b="1" dirty="0"/>
              <a:t> de </a:t>
            </a:r>
            <a:r>
              <a:rPr lang="en-US" b="1" dirty="0" err="1"/>
              <a:t>Servicio</a:t>
            </a:r>
            <a:r>
              <a:rPr lang="en-US" b="1" dirty="0"/>
              <a:t> </a:t>
            </a:r>
            <a:r>
              <a:rPr lang="en-US" b="1" dirty="0" err="1"/>
              <a:t>Comunitario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Los jóvenes deben ser enseñados por ejemplo de que cada iglesia tiene </a:t>
            </a:r>
            <a:r>
              <a:rPr lang="es-VE" dirty="0" smtClean="0">
                <a:solidFill>
                  <a:schemeClr val="tx1"/>
                </a:solidFill>
              </a:rPr>
              <a:t>una responsabilidad </a:t>
            </a:r>
            <a:r>
              <a:rPr lang="es-VE" dirty="0">
                <a:solidFill>
                  <a:schemeClr val="tx1"/>
                </a:solidFill>
              </a:rPr>
              <a:t>con su comunidad. </a:t>
            </a:r>
            <a:r>
              <a:rPr lang="es-VE" b="1" dirty="0">
                <a:solidFill>
                  <a:schemeClr val="tx1"/>
                </a:solidFill>
              </a:rPr>
              <a:t>La Jerusalén de cada joven es </a:t>
            </a:r>
            <a:r>
              <a:rPr lang="es-VE" b="1" dirty="0" smtClean="0">
                <a:solidFill>
                  <a:schemeClr val="tx1"/>
                </a:solidFill>
              </a:rPr>
              <a:t>el lugar </a:t>
            </a:r>
            <a:r>
              <a:rPr lang="es-VE" b="1" dirty="0">
                <a:solidFill>
                  <a:schemeClr val="tx1"/>
                </a:solidFill>
              </a:rPr>
              <a:t>donde vive</a:t>
            </a:r>
            <a:r>
              <a:rPr lang="es-VE" b="1" dirty="0" smtClean="0">
                <a:solidFill>
                  <a:schemeClr val="tx1"/>
                </a:solidFill>
              </a:rPr>
              <a:t>, el </a:t>
            </a:r>
            <a:r>
              <a:rPr lang="es-VE" b="1" dirty="0">
                <a:solidFill>
                  <a:schemeClr val="tx1"/>
                </a:solidFill>
              </a:rPr>
              <a:t>colegio donde estudia, su universidad, su ambiente laboral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9C191CB-537D-524F-B793-8124845ED2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9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Proyectos</a:t>
            </a:r>
            <a:r>
              <a:rPr lang="en-US" b="1" dirty="0"/>
              <a:t> de </a:t>
            </a:r>
            <a:r>
              <a:rPr lang="en-US" b="1" dirty="0" err="1"/>
              <a:t>Servicio</a:t>
            </a:r>
            <a:r>
              <a:rPr lang="en-US" b="1" dirty="0"/>
              <a:t> </a:t>
            </a:r>
            <a:r>
              <a:rPr lang="en-US" b="1" dirty="0" err="1"/>
              <a:t>Comunitario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7512" y="1768378"/>
            <a:ext cx="9971129" cy="31153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En los ideales del Ministerio Juvenil, podemos percibir claramente esta visión amplia </a:t>
            </a:r>
            <a:r>
              <a:rPr lang="es-VE" dirty="0" smtClean="0">
                <a:solidFill>
                  <a:schemeClr val="tx1"/>
                </a:solidFill>
              </a:rPr>
              <a:t>e inclusiva </a:t>
            </a:r>
            <a:r>
              <a:rPr lang="es-VE" dirty="0">
                <a:solidFill>
                  <a:schemeClr val="tx1"/>
                </a:solidFill>
              </a:rPr>
              <a:t>de la misión. </a:t>
            </a:r>
            <a:r>
              <a:rPr lang="es-VE" b="1" dirty="0">
                <a:solidFill>
                  <a:schemeClr val="tx1"/>
                </a:solidFill>
              </a:rPr>
              <a:t>Movidos por el “amor de Cristo” </a:t>
            </a:r>
            <a:r>
              <a:rPr lang="es-VE" dirty="0">
                <a:solidFill>
                  <a:schemeClr val="tx1"/>
                </a:solidFill>
              </a:rPr>
              <a:t>que nos motiva, el blanco </a:t>
            </a:r>
            <a:r>
              <a:rPr lang="es-VE" dirty="0" smtClean="0">
                <a:solidFill>
                  <a:schemeClr val="tx1"/>
                </a:solidFill>
              </a:rPr>
              <a:t>me desafía </a:t>
            </a:r>
            <a:r>
              <a:rPr lang="es-VE" dirty="0">
                <a:solidFill>
                  <a:schemeClr val="tx1"/>
                </a:solidFill>
              </a:rPr>
              <a:t>a predicar el mensaje del advenimiento a todo el mundo en mi generación</a:t>
            </a:r>
            <a:r>
              <a:rPr lang="es-VE" dirty="0" smtClean="0">
                <a:solidFill>
                  <a:schemeClr val="tx1"/>
                </a:solidFill>
              </a:rPr>
              <a:t>. </a:t>
            </a:r>
            <a:r>
              <a:rPr lang="es-VE" b="1" dirty="0" smtClean="0">
                <a:solidFill>
                  <a:schemeClr val="tx1"/>
                </a:solidFill>
              </a:rPr>
              <a:t>“</a:t>
            </a:r>
            <a:r>
              <a:rPr lang="es-VE" b="1" dirty="0">
                <a:solidFill>
                  <a:schemeClr val="tx1"/>
                </a:solidFill>
              </a:rPr>
              <a:t>Todos” incluye a aquellos que están cerca de mí</a:t>
            </a:r>
            <a:r>
              <a:rPr lang="es-VE" dirty="0" smtClean="0">
                <a:solidFill>
                  <a:schemeClr val="tx1"/>
                </a:solidFill>
              </a:rPr>
              <a:t>. Al comprometerme</a:t>
            </a:r>
            <a:r>
              <a:rPr lang="es-VE" dirty="0">
                <a:solidFill>
                  <a:schemeClr val="tx1"/>
                </a:solidFill>
              </a:rPr>
              <a:t>, en el voto, a </a:t>
            </a:r>
            <a:r>
              <a:rPr lang="es-VE" dirty="0" smtClean="0">
                <a:solidFill>
                  <a:schemeClr val="tx1"/>
                </a:solidFill>
              </a:rPr>
              <a:t>tomar parte </a:t>
            </a:r>
            <a:r>
              <a:rPr lang="es-VE" dirty="0">
                <a:solidFill>
                  <a:schemeClr val="tx1"/>
                </a:solidFill>
              </a:rPr>
              <a:t>en la obra de la Sociedad de Jóvenes Adventistas de la iglesia local, </a:t>
            </a:r>
            <a:r>
              <a:rPr lang="es-VE" dirty="0" smtClean="0">
                <a:solidFill>
                  <a:schemeClr val="tx1"/>
                </a:solidFill>
              </a:rPr>
              <a:t>muestro interés </a:t>
            </a:r>
            <a:r>
              <a:rPr lang="es-VE" dirty="0">
                <a:solidFill>
                  <a:schemeClr val="tx1"/>
                </a:solidFill>
              </a:rPr>
              <a:t>en mi realidad local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0213A4F-2C99-E548-9D6E-4DF1A17EBB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6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Proyectos</a:t>
            </a:r>
            <a:r>
              <a:rPr lang="en-US" b="1" dirty="0"/>
              <a:t> de </a:t>
            </a:r>
            <a:r>
              <a:rPr lang="en-US" b="1" dirty="0" err="1"/>
              <a:t>Servicio</a:t>
            </a:r>
            <a:r>
              <a:rPr lang="en-US" b="1" dirty="0"/>
              <a:t> </a:t>
            </a:r>
            <a:r>
              <a:rPr lang="en-US" b="1" dirty="0" err="1"/>
              <a:t>Comunitario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En el propósito, se me recuerda que </a:t>
            </a:r>
            <a:r>
              <a:rPr lang="es-VE" b="1" dirty="0">
                <a:solidFill>
                  <a:schemeClr val="tx1"/>
                </a:solidFill>
              </a:rPr>
              <a:t>vivo para la juventud, </a:t>
            </a:r>
            <a:r>
              <a:rPr lang="es-VE" b="1" dirty="0" smtClean="0">
                <a:solidFill>
                  <a:schemeClr val="tx1"/>
                </a:solidFill>
              </a:rPr>
              <a:t>la iglesia</a:t>
            </a:r>
            <a:r>
              <a:rPr lang="es-VE" b="1" dirty="0">
                <a:solidFill>
                  <a:schemeClr val="tx1"/>
                </a:solidFill>
              </a:rPr>
              <a:t>, </a:t>
            </a:r>
            <a:r>
              <a:rPr lang="es-VE" b="1" dirty="0" smtClean="0">
                <a:solidFill>
                  <a:schemeClr val="tx1"/>
                </a:solidFill>
              </a:rPr>
              <a:t>y mis </a:t>
            </a:r>
            <a:r>
              <a:rPr lang="es-VE" b="1" dirty="0">
                <a:solidFill>
                  <a:schemeClr val="tx1"/>
                </a:solidFill>
              </a:rPr>
              <a:t>semejantes.</a:t>
            </a:r>
            <a:r>
              <a:rPr lang="es-VE" dirty="0">
                <a:solidFill>
                  <a:schemeClr val="tx1"/>
                </a:solidFill>
              </a:rPr>
              <a:t> En los objetivos, entiendo que existo para </a:t>
            </a:r>
            <a:r>
              <a:rPr lang="es-VE" b="1" dirty="0">
                <a:solidFill>
                  <a:schemeClr val="tx1"/>
                </a:solidFill>
              </a:rPr>
              <a:t>salvar del pecado </a:t>
            </a:r>
            <a:r>
              <a:rPr lang="es-VE" b="1" dirty="0" smtClean="0">
                <a:solidFill>
                  <a:schemeClr val="tx1"/>
                </a:solidFill>
              </a:rPr>
              <a:t>y guiar </a:t>
            </a:r>
            <a:r>
              <a:rPr lang="es-VE" b="1" dirty="0">
                <a:solidFill>
                  <a:schemeClr val="tx1"/>
                </a:solidFill>
              </a:rPr>
              <a:t>en el servicio.</a:t>
            </a:r>
            <a:r>
              <a:rPr lang="es-VE" dirty="0">
                <a:solidFill>
                  <a:schemeClr val="tx1"/>
                </a:solidFill>
              </a:rPr>
              <a:t> En la declaración de misión, se me insta a </a:t>
            </a:r>
            <a:r>
              <a:rPr lang="es-VE" b="1" dirty="0">
                <a:solidFill>
                  <a:schemeClr val="tx1"/>
                </a:solidFill>
              </a:rPr>
              <a:t>“trabajar por la </a:t>
            </a:r>
            <a:r>
              <a:rPr lang="es-VE" b="1" dirty="0" smtClean="0">
                <a:solidFill>
                  <a:schemeClr val="tx1"/>
                </a:solidFill>
              </a:rPr>
              <a:t>juventud, fomentando </a:t>
            </a:r>
            <a:r>
              <a:rPr lang="es-VE" b="1" dirty="0">
                <a:solidFill>
                  <a:schemeClr val="tx1"/>
                </a:solidFill>
              </a:rPr>
              <a:t>el compañerismo y la motivación espiritual, capacitándolos para servir a </a:t>
            </a:r>
            <a:r>
              <a:rPr lang="es-VE" b="1" dirty="0" smtClean="0">
                <a:solidFill>
                  <a:schemeClr val="tx1"/>
                </a:solidFill>
              </a:rPr>
              <a:t>la iglesia </a:t>
            </a:r>
            <a:r>
              <a:rPr lang="es-VE" b="1" dirty="0">
                <a:solidFill>
                  <a:schemeClr val="tx1"/>
                </a:solidFill>
              </a:rPr>
              <a:t>ya </a:t>
            </a:r>
            <a:r>
              <a:rPr lang="es-VE" b="1" dirty="0" smtClean="0">
                <a:solidFill>
                  <a:schemeClr val="tx1"/>
                </a:solidFill>
              </a:rPr>
              <a:t>la comunidad.”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24145ED-CC48-6943-A185-0B61D8E1D0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Proclamación</a:t>
            </a:r>
            <a:r>
              <a:rPr lang="en-US" b="1" dirty="0"/>
              <a:t> </a:t>
            </a:r>
            <a:r>
              <a:rPr lang="en-US" b="1" dirty="0" err="1"/>
              <a:t>P</a:t>
            </a:r>
            <a:r>
              <a:rPr lang="en-US" b="1" dirty="0" err="1" smtClean="0"/>
              <a:t>ública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Aquí llegamos a lo que la mayoría de las personas piensa cuando se habla de </a:t>
            </a:r>
            <a:r>
              <a:rPr lang="es-VE" dirty="0" smtClean="0">
                <a:solidFill>
                  <a:schemeClr val="tx1"/>
                </a:solidFill>
              </a:rPr>
              <a:t>la palabra </a:t>
            </a:r>
            <a:r>
              <a:rPr lang="es-VE" dirty="0">
                <a:solidFill>
                  <a:schemeClr val="tx1"/>
                </a:solidFill>
              </a:rPr>
              <a:t>“evangelismo.” </a:t>
            </a:r>
            <a:r>
              <a:rPr lang="es-VE" b="1" dirty="0">
                <a:solidFill>
                  <a:schemeClr val="tx1"/>
                </a:solidFill>
              </a:rPr>
              <a:t>Esta es una parte importante de nuestra misión al mundo</a:t>
            </a:r>
            <a:r>
              <a:rPr lang="es-VE" dirty="0">
                <a:solidFill>
                  <a:schemeClr val="tx1"/>
                </a:solidFill>
              </a:rPr>
              <a:t>, </a:t>
            </a:r>
            <a:r>
              <a:rPr lang="es-VE" dirty="0" smtClean="0">
                <a:solidFill>
                  <a:schemeClr val="tx1"/>
                </a:solidFill>
              </a:rPr>
              <a:t>y algunos </a:t>
            </a:r>
            <a:r>
              <a:rPr lang="es-VE" dirty="0">
                <a:solidFill>
                  <a:schemeClr val="tx1"/>
                </a:solidFill>
              </a:rPr>
              <a:t>de nuestros jóvenes estarán interesados y dotados de muchas maneras </a:t>
            </a:r>
            <a:r>
              <a:rPr lang="es-VE" dirty="0" smtClean="0">
                <a:solidFill>
                  <a:schemeClr val="tx1"/>
                </a:solidFill>
              </a:rPr>
              <a:t>para ayudar </a:t>
            </a:r>
            <a:r>
              <a:rPr lang="es-VE" dirty="0">
                <a:solidFill>
                  <a:schemeClr val="tx1"/>
                </a:solidFill>
              </a:rPr>
              <a:t>con la proclamación pública.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67C458-7A76-3B48-9FB3-645BB79396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5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Proclamación</a:t>
            </a:r>
            <a:r>
              <a:rPr lang="en-US" b="1" dirty="0"/>
              <a:t> </a:t>
            </a:r>
            <a:r>
              <a:rPr lang="en-US" b="1" dirty="0" err="1"/>
              <a:t>Pública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26218" y="1625483"/>
            <a:ext cx="8806008" cy="298808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Cuando los miembros de su ministerio juvenil ya han estado activos siendo </a:t>
            </a:r>
            <a:r>
              <a:rPr lang="es-VE" dirty="0" smtClean="0">
                <a:solidFill>
                  <a:schemeClr val="tx1"/>
                </a:solidFill>
              </a:rPr>
              <a:t>buenos amigos </a:t>
            </a:r>
            <a:r>
              <a:rPr lang="es-VE" dirty="0">
                <a:solidFill>
                  <a:schemeClr val="tx1"/>
                </a:solidFill>
              </a:rPr>
              <a:t>para aquellos que conocen, reuniéndose y orando en grupos pequeños </a:t>
            </a:r>
            <a:r>
              <a:rPr lang="es-VE" dirty="0" smtClean="0">
                <a:solidFill>
                  <a:schemeClr val="tx1"/>
                </a:solidFill>
              </a:rPr>
              <a:t>e invitando </a:t>
            </a:r>
            <a:r>
              <a:rPr lang="es-VE" dirty="0">
                <a:solidFill>
                  <a:schemeClr val="tx1"/>
                </a:solidFill>
              </a:rPr>
              <a:t>a otros a unirse, y haciendo servicio comunitario visible que </a:t>
            </a:r>
            <a:r>
              <a:rPr lang="es-VE" dirty="0" smtClean="0">
                <a:solidFill>
                  <a:schemeClr val="tx1"/>
                </a:solidFill>
              </a:rPr>
              <a:t>resulte importante—no </a:t>
            </a:r>
            <a:r>
              <a:rPr lang="es-VE" dirty="0">
                <a:solidFill>
                  <a:schemeClr val="tx1"/>
                </a:solidFill>
              </a:rPr>
              <a:t>con el propósito de “conseguir que las personas vengan a sus </a:t>
            </a:r>
            <a:r>
              <a:rPr lang="es-VE" dirty="0" smtClean="0">
                <a:solidFill>
                  <a:schemeClr val="tx1"/>
                </a:solidFill>
              </a:rPr>
              <a:t>reuniones en </a:t>
            </a:r>
            <a:r>
              <a:rPr lang="es-VE" dirty="0">
                <a:solidFill>
                  <a:schemeClr val="tx1"/>
                </a:solidFill>
              </a:rPr>
              <a:t>la iglesia”, sino simplemente porque están en necesidad y es lo correcto- </a:t>
            </a:r>
            <a:r>
              <a:rPr lang="es-VE" dirty="0" smtClean="0">
                <a:solidFill>
                  <a:schemeClr val="tx1"/>
                </a:solidFill>
              </a:rPr>
              <a:t>entonces </a:t>
            </a:r>
            <a:r>
              <a:rPr lang="es-VE" b="1" dirty="0" smtClean="0">
                <a:solidFill>
                  <a:schemeClr val="tx1"/>
                </a:solidFill>
              </a:rPr>
              <a:t>muchos más </a:t>
            </a:r>
            <a:r>
              <a:rPr lang="es-VE" b="1" dirty="0">
                <a:solidFill>
                  <a:schemeClr val="tx1"/>
                </a:solidFill>
              </a:rPr>
              <a:t>estarán, de hecho</a:t>
            </a:r>
            <a:r>
              <a:rPr lang="es-VE" b="1" dirty="0" smtClean="0">
                <a:solidFill>
                  <a:schemeClr val="tx1"/>
                </a:solidFill>
              </a:rPr>
              <a:t>, más </a:t>
            </a:r>
            <a:r>
              <a:rPr lang="es-VE" b="1" dirty="0">
                <a:solidFill>
                  <a:schemeClr val="tx1"/>
                </a:solidFill>
              </a:rPr>
              <a:t>interesados en las reuniones públicas.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041E2F-BEB6-AF43-9D1E-0B87AB9DCA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8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4-ENSÉÑELES A APRECIAR LA DIVERSIDAD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200404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Cada método, cada forma, cada manera de evangelismo, debe enseñarse de </a:t>
            </a:r>
            <a:r>
              <a:rPr lang="es-VE" dirty="0" smtClean="0">
                <a:solidFill>
                  <a:schemeClr val="tx1"/>
                </a:solidFill>
              </a:rPr>
              <a:t>tal forma </a:t>
            </a:r>
            <a:r>
              <a:rPr lang="es-VE" dirty="0">
                <a:solidFill>
                  <a:schemeClr val="tx1"/>
                </a:solidFill>
              </a:rPr>
              <a:t>que los jóvenes puedan disfrutarlo. Recuerde: “evangelio” es algo feliz tanto </a:t>
            </a:r>
            <a:r>
              <a:rPr lang="es-VE" dirty="0" smtClean="0">
                <a:solidFill>
                  <a:schemeClr val="tx1"/>
                </a:solidFill>
              </a:rPr>
              <a:t>para aquellos </a:t>
            </a:r>
            <a:r>
              <a:rPr lang="es-VE" dirty="0">
                <a:solidFill>
                  <a:schemeClr val="tx1"/>
                </a:solidFill>
              </a:rPr>
              <a:t>que hablan como para los que escuchan. Por lo tanto, </a:t>
            </a:r>
            <a:r>
              <a:rPr lang="es-VE" b="1" dirty="0">
                <a:solidFill>
                  <a:schemeClr val="tx1"/>
                </a:solidFill>
              </a:rPr>
              <a:t>la evangelización </a:t>
            </a:r>
            <a:r>
              <a:rPr lang="es-VE" b="1" dirty="0" smtClean="0">
                <a:solidFill>
                  <a:schemeClr val="tx1"/>
                </a:solidFill>
              </a:rPr>
              <a:t>debería darse </a:t>
            </a:r>
            <a:r>
              <a:rPr lang="es-VE" b="1" dirty="0">
                <a:solidFill>
                  <a:schemeClr val="tx1"/>
                </a:solidFill>
              </a:rPr>
              <a:t>en un contexto en el que la juventud pueda apreciarlo.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305C0A4-EFB0-2D4D-BD01-83BB37E08E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23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4-ENSÉÑELES A APRECIAR LA DIVERSIDAD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847908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Es especialmente importante que la juventud sea cuidadosamente guiada </a:t>
            </a:r>
            <a:r>
              <a:rPr lang="es-VE" dirty="0" smtClean="0">
                <a:solidFill>
                  <a:schemeClr val="tx1"/>
                </a:solidFill>
              </a:rPr>
              <a:t>al descubrimiento y uso </a:t>
            </a:r>
            <a:r>
              <a:rPr lang="es-VE" dirty="0">
                <a:solidFill>
                  <a:schemeClr val="tx1"/>
                </a:solidFill>
              </a:rPr>
              <a:t>de sus propios dones espirituales.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B32BF6-2C87-5548-85FE-FF3BFB136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52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527788"/>
            <a:ext cx="9149862" cy="1325563"/>
          </a:xfrm>
        </p:spPr>
        <p:txBody>
          <a:bodyPr>
            <a:noAutofit/>
          </a:bodyPr>
          <a:lstStyle/>
          <a:p>
            <a:pPr algn="ctr"/>
            <a:r>
              <a:rPr lang="es-VE" sz="3500" b="1" dirty="0" smtClean="0"/>
              <a:t>El descubrimiento </a:t>
            </a:r>
            <a:r>
              <a:rPr lang="es-VE" sz="3500" b="1" dirty="0"/>
              <a:t>de los </a:t>
            </a:r>
            <a:r>
              <a:rPr lang="es-VE" sz="3500" b="1" dirty="0" smtClean="0"/>
              <a:t>dones espirituales </a:t>
            </a:r>
            <a:r>
              <a:rPr lang="es-VE" sz="3500" b="1" dirty="0"/>
              <a:t>ayudará a la juventud </a:t>
            </a:r>
            <a:r>
              <a:rPr lang="es-VE" sz="3500" b="1" dirty="0" smtClean="0"/>
              <a:t>a conectarse </a:t>
            </a:r>
            <a:r>
              <a:rPr lang="es-VE" sz="3500" b="1" dirty="0"/>
              <a:t>con </a:t>
            </a:r>
            <a:r>
              <a:rPr lang="es-VE" sz="3500" b="1" dirty="0" smtClean="0"/>
              <a:t>el tipo </a:t>
            </a:r>
            <a:r>
              <a:rPr lang="es-VE" sz="3500" b="1" dirty="0"/>
              <a:t>de evangelismo con el que se </a:t>
            </a:r>
            <a:r>
              <a:rPr lang="es-VE" sz="3500" b="1" dirty="0" smtClean="0"/>
              <a:t>sientan más </a:t>
            </a:r>
            <a:r>
              <a:rPr lang="es-VE" sz="3500" b="1" dirty="0"/>
              <a:t>cómodos.</a:t>
            </a:r>
            <a:endParaRPr lang="en-US" sz="35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2403096"/>
            <a:ext cx="9149863" cy="4351338"/>
          </a:xfrm>
        </p:spPr>
        <p:txBody>
          <a:bodyPr>
            <a:normAutofit/>
          </a:bodyPr>
          <a:lstStyle/>
          <a:p>
            <a:pPr algn="just"/>
            <a:r>
              <a:rPr lang="es-VE" b="1" dirty="0">
                <a:solidFill>
                  <a:schemeClr val="tx1"/>
                </a:solidFill>
              </a:rPr>
              <a:t>La forma de evangelismo más efectiva es que el joven cumpla la misión en </a:t>
            </a:r>
            <a:r>
              <a:rPr lang="es-VE" b="1" dirty="0" smtClean="0">
                <a:solidFill>
                  <a:schemeClr val="tx1"/>
                </a:solidFill>
              </a:rPr>
              <a:t>el contexto </a:t>
            </a:r>
            <a:r>
              <a:rPr lang="es-VE" b="1" dirty="0">
                <a:solidFill>
                  <a:schemeClr val="tx1"/>
                </a:solidFill>
              </a:rPr>
              <a:t>de ejercitar sus dones espirituales. </a:t>
            </a:r>
            <a:r>
              <a:rPr lang="es-VE" dirty="0">
                <a:solidFill>
                  <a:schemeClr val="tx1"/>
                </a:solidFill>
              </a:rPr>
              <a:t>Es por lo tanto tarea del líder juvenil </a:t>
            </a:r>
            <a:r>
              <a:rPr lang="es-VE" dirty="0" smtClean="0">
                <a:solidFill>
                  <a:schemeClr val="tx1"/>
                </a:solidFill>
              </a:rPr>
              <a:t>guiar el </a:t>
            </a:r>
            <a:r>
              <a:rPr lang="es-VE" dirty="0">
                <a:solidFill>
                  <a:schemeClr val="tx1"/>
                </a:solidFill>
              </a:rPr>
              <a:t>proceso de descubrimiento de los </a:t>
            </a:r>
            <a:r>
              <a:rPr lang="es-VE" u="sng" dirty="0">
                <a:solidFill>
                  <a:schemeClr val="tx1"/>
                </a:solidFill>
              </a:rPr>
              <a:t>dones espirituales </a:t>
            </a:r>
            <a:r>
              <a:rPr lang="es-VE" dirty="0">
                <a:solidFill>
                  <a:schemeClr val="tx1"/>
                </a:solidFill>
              </a:rPr>
              <a:t>de su juventud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BDDB493-A0A3-6545-9BD0-69644433D8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34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Existimos con un propósito, tenemos una </a:t>
            </a:r>
            <a:r>
              <a:rPr lang="es-VE" b="1" dirty="0" smtClean="0">
                <a:solidFill>
                  <a:schemeClr val="tx1"/>
                </a:solidFill>
              </a:rPr>
              <a:t>misión: </a:t>
            </a:r>
            <a:r>
              <a:rPr lang="es-VE" dirty="0" smtClean="0">
                <a:solidFill>
                  <a:schemeClr val="tx1"/>
                </a:solidFill>
              </a:rPr>
              <a:t>proclamar </a:t>
            </a:r>
            <a:r>
              <a:rPr lang="es-VE" dirty="0">
                <a:solidFill>
                  <a:schemeClr val="tx1"/>
                </a:solidFill>
              </a:rPr>
              <a:t>las virtudes de Cristo. Cristo mismo nos </a:t>
            </a:r>
            <a:r>
              <a:rPr lang="es-VE" dirty="0" smtClean="0">
                <a:solidFill>
                  <a:schemeClr val="tx1"/>
                </a:solidFill>
              </a:rPr>
              <a:t>dejó esta </a:t>
            </a:r>
            <a:r>
              <a:rPr lang="es-VE" dirty="0">
                <a:solidFill>
                  <a:schemeClr val="tx1"/>
                </a:solidFill>
              </a:rPr>
              <a:t>misión: predicar el evangelio a cada tribu, lengua </a:t>
            </a:r>
            <a:r>
              <a:rPr lang="es-VE" dirty="0" smtClean="0">
                <a:solidFill>
                  <a:schemeClr val="tx1"/>
                </a:solidFill>
              </a:rPr>
              <a:t>y nación</a:t>
            </a:r>
            <a:r>
              <a:rPr lang="es-VE" dirty="0">
                <a:solidFill>
                  <a:schemeClr val="tx1"/>
                </a:solidFill>
              </a:rPr>
              <a:t>. Esta misma misión es identificada en </a:t>
            </a:r>
            <a:r>
              <a:rPr lang="es-VE" dirty="0" smtClean="0">
                <a:solidFill>
                  <a:schemeClr val="tx1"/>
                </a:solidFill>
              </a:rPr>
              <a:t>el contexto </a:t>
            </a:r>
            <a:r>
              <a:rPr lang="es-VE" dirty="0">
                <a:solidFill>
                  <a:schemeClr val="tx1"/>
                </a:solidFill>
              </a:rPr>
              <a:t>del mensaje de los tres ángeles, </a:t>
            </a:r>
            <a:r>
              <a:rPr lang="es-VE" dirty="0" smtClean="0">
                <a:solidFill>
                  <a:schemeClr val="tx1"/>
                </a:solidFill>
              </a:rPr>
              <a:t>cuando vemos </a:t>
            </a:r>
            <a:r>
              <a:rPr lang="es-VE" dirty="0">
                <a:solidFill>
                  <a:schemeClr val="tx1"/>
                </a:solidFill>
              </a:rPr>
              <a:t>a cada ángel traer consigo un evangelio </a:t>
            </a:r>
            <a:r>
              <a:rPr lang="es-VE" dirty="0" smtClean="0">
                <a:solidFill>
                  <a:schemeClr val="tx1"/>
                </a:solidFill>
              </a:rPr>
              <a:t>para anunciar </a:t>
            </a:r>
            <a:r>
              <a:rPr lang="es-VE" dirty="0">
                <a:solidFill>
                  <a:schemeClr val="tx1"/>
                </a:solidFill>
              </a:rPr>
              <a:t>a cada persona en la tierra.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08845C-E2FC-F84A-B157-850FF6789F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08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527788"/>
            <a:ext cx="9149862" cy="1325563"/>
          </a:xfrm>
        </p:spPr>
        <p:txBody>
          <a:bodyPr>
            <a:noAutofit/>
          </a:bodyPr>
          <a:lstStyle/>
          <a:p>
            <a:pPr algn="ctr"/>
            <a:r>
              <a:rPr lang="es-VE" sz="3500" b="1" dirty="0"/>
              <a:t>El descubrimiento de los dones espirituales ayudará a la juventud a conectarse con el tipo de evangelismo con el que se sientan más cómodos.</a:t>
            </a:r>
            <a:endParaRPr lang="en-US" sz="35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2506662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Eso es evangelizar. </a:t>
            </a:r>
            <a:r>
              <a:rPr lang="es-VE" b="1" dirty="0">
                <a:solidFill>
                  <a:schemeClr val="tx1"/>
                </a:solidFill>
              </a:rPr>
              <a:t>Feliz—será mucho más efectivo. Feliz—se sentirán más </a:t>
            </a:r>
            <a:r>
              <a:rPr lang="es-VE" b="1" dirty="0" smtClean="0">
                <a:solidFill>
                  <a:schemeClr val="tx1"/>
                </a:solidFill>
              </a:rPr>
              <a:t>plenos. Feliz—serán </a:t>
            </a:r>
            <a:r>
              <a:rPr lang="es-VE" b="1" dirty="0">
                <a:solidFill>
                  <a:schemeClr val="tx1"/>
                </a:solidFill>
              </a:rPr>
              <a:t>más creativos al encontrar formas de bendecir a su comunidad con </a:t>
            </a:r>
            <a:r>
              <a:rPr lang="es-VE" b="1" dirty="0" smtClean="0">
                <a:solidFill>
                  <a:schemeClr val="tx1"/>
                </a:solidFill>
              </a:rPr>
              <a:t>la realidad </a:t>
            </a:r>
            <a:r>
              <a:rPr lang="es-VE" b="1" dirty="0">
                <a:solidFill>
                  <a:schemeClr val="tx1"/>
                </a:solidFill>
              </a:rPr>
              <a:t>de un evangelio transformador.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FF0EB08-2D53-2641-AB8E-698CDBBDF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24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5-MÉTODOS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691813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i="1" dirty="0">
                <a:solidFill>
                  <a:schemeClr val="tx1"/>
                </a:solidFill>
              </a:rPr>
              <a:t>Inténtelo</a:t>
            </a:r>
            <a:r>
              <a:rPr lang="es-VE" dirty="0">
                <a:solidFill>
                  <a:schemeClr val="tx1"/>
                </a:solidFill>
              </a:rPr>
              <a:t>: en lugar de determinar usted solo </a:t>
            </a:r>
            <a:r>
              <a:rPr lang="es-VE" dirty="0" smtClean="0">
                <a:solidFill>
                  <a:schemeClr val="tx1"/>
                </a:solidFill>
              </a:rPr>
              <a:t>la manera </a:t>
            </a:r>
            <a:r>
              <a:rPr lang="es-VE" dirty="0">
                <a:solidFill>
                  <a:schemeClr val="tx1"/>
                </a:solidFill>
              </a:rPr>
              <a:t>en la que sus jóvenes </a:t>
            </a:r>
            <a:r>
              <a:rPr lang="es-VE" dirty="0" smtClean="0">
                <a:solidFill>
                  <a:schemeClr val="tx1"/>
                </a:solidFill>
              </a:rPr>
              <a:t>deberían evangelizar</a:t>
            </a:r>
            <a:r>
              <a:rPr lang="es-VE" dirty="0">
                <a:solidFill>
                  <a:schemeClr val="tx1"/>
                </a:solidFill>
              </a:rPr>
              <a:t>, hable con ellos sobre las posibles maneras en las que les gustaría </a:t>
            </a:r>
            <a:r>
              <a:rPr lang="es-VE" dirty="0" smtClean="0">
                <a:solidFill>
                  <a:schemeClr val="tx1"/>
                </a:solidFill>
              </a:rPr>
              <a:t>verlo hecho</a:t>
            </a:r>
            <a:r>
              <a:rPr lang="es-VE" dirty="0">
                <a:solidFill>
                  <a:schemeClr val="tx1"/>
                </a:solidFill>
              </a:rPr>
              <a:t>. </a:t>
            </a:r>
            <a:r>
              <a:rPr lang="es-VE" b="1" dirty="0">
                <a:solidFill>
                  <a:schemeClr val="tx1"/>
                </a:solidFill>
              </a:rPr>
              <a:t>Pregúnteles</a:t>
            </a:r>
            <a:r>
              <a:rPr lang="es-VE" dirty="0">
                <a:solidFill>
                  <a:schemeClr val="tx1"/>
                </a:solidFill>
              </a:rPr>
              <a:t> lo que les gusta hacer. </a:t>
            </a:r>
            <a:r>
              <a:rPr lang="es-VE" b="1" dirty="0">
                <a:solidFill>
                  <a:schemeClr val="tx1"/>
                </a:solidFill>
              </a:rPr>
              <a:t>Desafíelos</a:t>
            </a:r>
            <a:r>
              <a:rPr lang="es-VE" dirty="0">
                <a:solidFill>
                  <a:schemeClr val="tx1"/>
                </a:solidFill>
              </a:rPr>
              <a:t> a pensar en nuevas maneras </a:t>
            </a:r>
            <a:r>
              <a:rPr lang="es-VE" dirty="0" smtClean="0">
                <a:solidFill>
                  <a:schemeClr val="tx1"/>
                </a:solidFill>
              </a:rPr>
              <a:t>de hacer </a:t>
            </a:r>
            <a:r>
              <a:rPr lang="es-VE" dirty="0">
                <a:solidFill>
                  <a:schemeClr val="tx1"/>
                </a:solidFill>
              </a:rPr>
              <a:t>lo que necesita hacerse. </a:t>
            </a:r>
            <a:r>
              <a:rPr lang="es-VE" b="1" dirty="0">
                <a:solidFill>
                  <a:schemeClr val="tx1"/>
                </a:solidFill>
              </a:rPr>
              <a:t>Analicen</a:t>
            </a:r>
            <a:r>
              <a:rPr lang="es-VE" dirty="0">
                <a:solidFill>
                  <a:schemeClr val="tx1"/>
                </a:solidFill>
              </a:rPr>
              <a:t> juntos la realidad de su comunidad. </a:t>
            </a:r>
            <a:r>
              <a:rPr lang="es-VE" b="1" dirty="0">
                <a:solidFill>
                  <a:schemeClr val="tx1"/>
                </a:solidFill>
              </a:rPr>
              <a:t>Ayúdelos</a:t>
            </a:r>
            <a:r>
              <a:rPr lang="es-VE" dirty="0">
                <a:solidFill>
                  <a:schemeClr val="tx1"/>
                </a:solidFill>
              </a:rPr>
              <a:t> </a:t>
            </a:r>
            <a:r>
              <a:rPr lang="es-VE" dirty="0" smtClean="0">
                <a:solidFill>
                  <a:schemeClr val="tx1"/>
                </a:solidFill>
              </a:rPr>
              <a:t>a darse </a:t>
            </a:r>
            <a:r>
              <a:rPr lang="es-VE" dirty="0">
                <a:solidFill>
                  <a:schemeClr val="tx1"/>
                </a:solidFill>
              </a:rPr>
              <a:t>cuenta de que cada comunidad es diferente.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F385D76-DBBB-D746-80DF-21E7B5AF86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07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5-MÉTODOS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Si el evangelismo son “buenas noticias”, ¿Cuáles deberían ser las “buenas noticias” </a:t>
            </a:r>
            <a:r>
              <a:rPr lang="es-VE" b="1" dirty="0" smtClean="0">
                <a:solidFill>
                  <a:schemeClr val="tx1"/>
                </a:solidFill>
              </a:rPr>
              <a:t>en el </a:t>
            </a:r>
            <a:r>
              <a:rPr lang="es-VE" b="1" dirty="0">
                <a:solidFill>
                  <a:schemeClr val="tx1"/>
                </a:solidFill>
              </a:rPr>
              <a:t>contexto de su comunidad? </a:t>
            </a:r>
            <a:r>
              <a:rPr lang="es-VE" dirty="0">
                <a:solidFill>
                  <a:schemeClr val="tx1"/>
                </a:solidFill>
              </a:rPr>
              <a:t>Las personas de la comunidad ya han probado las “</a:t>
            </a:r>
            <a:r>
              <a:rPr lang="es-VE" dirty="0" smtClean="0">
                <a:solidFill>
                  <a:schemeClr val="tx1"/>
                </a:solidFill>
              </a:rPr>
              <a:t>malas noticias</a:t>
            </a:r>
            <a:r>
              <a:rPr lang="es-VE" dirty="0">
                <a:solidFill>
                  <a:schemeClr val="tx1"/>
                </a:solidFill>
              </a:rPr>
              <a:t>” de Satanás. </a:t>
            </a:r>
            <a:r>
              <a:rPr lang="es-VE" b="1" dirty="0">
                <a:solidFill>
                  <a:schemeClr val="tx1"/>
                </a:solidFill>
              </a:rPr>
              <a:t>Somos víctimas del pecado. Busque maneras de transformar </a:t>
            </a:r>
            <a:r>
              <a:rPr lang="es-VE" b="1" dirty="0" smtClean="0">
                <a:solidFill>
                  <a:schemeClr val="tx1"/>
                </a:solidFill>
              </a:rPr>
              <a:t>las vidas </a:t>
            </a:r>
            <a:r>
              <a:rPr lang="es-VE" b="1" dirty="0">
                <a:solidFill>
                  <a:schemeClr val="tx1"/>
                </a:solidFill>
              </a:rPr>
              <a:t>de la comunidad </a:t>
            </a:r>
            <a:r>
              <a:rPr lang="es-VE" b="1" dirty="0" smtClean="0">
                <a:solidFill>
                  <a:schemeClr val="tx1"/>
                </a:solidFill>
              </a:rPr>
              <a:t>para mejor.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933171-5941-FC40-9D1E-D6CF0FF96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13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5-MÉTODOS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b="1" dirty="0">
                <a:solidFill>
                  <a:schemeClr val="tx1"/>
                </a:solidFill>
              </a:rPr>
              <a:t>El ser humano es reactivo. </a:t>
            </a:r>
            <a:r>
              <a:rPr lang="es-VE" dirty="0">
                <a:solidFill>
                  <a:schemeClr val="tx1"/>
                </a:solidFill>
              </a:rPr>
              <a:t>Por defecto reacciona a los estímulos que recibe. </a:t>
            </a:r>
            <a:r>
              <a:rPr lang="es-VE" b="1" dirty="0">
                <a:solidFill>
                  <a:schemeClr val="tx1"/>
                </a:solidFill>
              </a:rPr>
              <a:t>Si </a:t>
            </a:r>
            <a:r>
              <a:rPr lang="es-VE" b="1" dirty="0" smtClean="0">
                <a:solidFill>
                  <a:schemeClr val="tx1"/>
                </a:solidFill>
              </a:rPr>
              <a:t>uno es </a:t>
            </a:r>
            <a:r>
              <a:rPr lang="es-VE" b="1" dirty="0">
                <a:solidFill>
                  <a:schemeClr val="tx1"/>
                </a:solidFill>
              </a:rPr>
              <a:t>simplemente criticado en su punto de vista, se pondrá a la defensiva (o </a:t>
            </a:r>
            <a:r>
              <a:rPr lang="es-VE" b="1" dirty="0" smtClean="0">
                <a:solidFill>
                  <a:schemeClr val="tx1"/>
                </a:solidFill>
              </a:rPr>
              <a:t>podría atacar</a:t>
            </a:r>
            <a:r>
              <a:rPr lang="es-VE" b="1" dirty="0">
                <a:solidFill>
                  <a:schemeClr val="tx1"/>
                </a:solidFill>
              </a:rPr>
              <a:t>). Cerrará su corazón (y tal vez su puño…). Ahora, si se siente amado abrirá </a:t>
            </a:r>
            <a:r>
              <a:rPr lang="es-VE" b="1" dirty="0" smtClean="0">
                <a:solidFill>
                  <a:schemeClr val="tx1"/>
                </a:solidFill>
              </a:rPr>
              <a:t>su corazón</a:t>
            </a:r>
            <a:r>
              <a:rPr lang="es-VE" dirty="0">
                <a:solidFill>
                  <a:schemeClr val="tx1"/>
                </a:solidFill>
              </a:rPr>
              <a:t>. Jesús dejó el ejemplo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41669D-89E5-B648-8886-36D3F606F5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74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6-ELENA G. DE WHITE SOBRE LOS MÉTODOS DE JESÚS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“</a:t>
            </a:r>
            <a:r>
              <a:rPr lang="es-VE" b="1" dirty="0">
                <a:solidFill>
                  <a:schemeClr val="tx1"/>
                </a:solidFill>
              </a:rPr>
              <a:t>Sólo el método de Cristo será el que dará éxito para llegar a la gente</a:t>
            </a:r>
            <a:r>
              <a:rPr lang="es-VE" dirty="0">
                <a:solidFill>
                  <a:schemeClr val="tx1"/>
                </a:solidFill>
              </a:rPr>
              <a:t>. </a:t>
            </a:r>
            <a:r>
              <a:rPr lang="es-VE" dirty="0" smtClean="0">
                <a:solidFill>
                  <a:schemeClr val="tx1"/>
                </a:solidFill>
              </a:rPr>
              <a:t>El Salvador </a:t>
            </a:r>
            <a:r>
              <a:rPr lang="es-VE" b="1" dirty="0">
                <a:solidFill>
                  <a:schemeClr val="tx1"/>
                </a:solidFill>
              </a:rPr>
              <a:t>trataba</a:t>
            </a:r>
            <a:r>
              <a:rPr lang="es-VE" dirty="0">
                <a:solidFill>
                  <a:schemeClr val="tx1"/>
                </a:solidFill>
              </a:rPr>
              <a:t> con los hombres como quien </a:t>
            </a:r>
            <a:r>
              <a:rPr lang="es-VE" b="1" dirty="0">
                <a:solidFill>
                  <a:schemeClr val="tx1"/>
                </a:solidFill>
              </a:rPr>
              <a:t>deseaba hacerles bien</a:t>
            </a:r>
            <a:r>
              <a:rPr lang="es-VE" dirty="0">
                <a:solidFill>
                  <a:schemeClr val="tx1"/>
                </a:solidFill>
              </a:rPr>
              <a:t>. </a:t>
            </a:r>
            <a:r>
              <a:rPr lang="es-VE" dirty="0" smtClean="0">
                <a:solidFill>
                  <a:schemeClr val="tx1"/>
                </a:solidFill>
              </a:rPr>
              <a:t>Les mostraba </a:t>
            </a:r>
            <a:r>
              <a:rPr lang="es-VE" b="1" dirty="0">
                <a:solidFill>
                  <a:schemeClr val="tx1"/>
                </a:solidFill>
              </a:rPr>
              <a:t>simpatía</a:t>
            </a:r>
            <a:r>
              <a:rPr lang="es-VE" dirty="0">
                <a:solidFill>
                  <a:schemeClr val="tx1"/>
                </a:solidFill>
              </a:rPr>
              <a:t>, </a:t>
            </a:r>
            <a:r>
              <a:rPr lang="es-VE" b="1" dirty="0">
                <a:solidFill>
                  <a:schemeClr val="tx1"/>
                </a:solidFill>
              </a:rPr>
              <a:t>atendía a sus necesidades y se ganaba su </a:t>
            </a:r>
            <a:r>
              <a:rPr lang="es-VE" b="1" dirty="0" smtClean="0">
                <a:solidFill>
                  <a:schemeClr val="tx1"/>
                </a:solidFill>
              </a:rPr>
              <a:t>confianza</a:t>
            </a:r>
            <a:r>
              <a:rPr lang="es-VE" dirty="0" smtClean="0">
                <a:solidFill>
                  <a:schemeClr val="tx1"/>
                </a:solidFill>
              </a:rPr>
              <a:t>. Entonces </a:t>
            </a:r>
            <a:r>
              <a:rPr lang="es-VE" dirty="0">
                <a:solidFill>
                  <a:schemeClr val="tx1"/>
                </a:solidFill>
              </a:rPr>
              <a:t>les decía: “Seguidme.” (</a:t>
            </a:r>
            <a:r>
              <a:rPr lang="es-VE" dirty="0" smtClean="0">
                <a:solidFill>
                  <a:schemeClr val="tx1"/>
                </a:solidFill>
              </a:rPr>
              <a:t>El Ministerio de Curación</a:t>
            </a:r>
            <a:r>
              <a:rPr lang="es-VE" dirty="0">
                <a:solidFill>
                  <a:schemeClr val="tx1"/>
                </a:solidFill>
              </a:rPr>
              <a:t>, p.102</a:t>
            </a:r>
            <a:r>
              <a:rPr lang="es-VE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285BD8-4B76-E24B-A0A9-B0EBA75D00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13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7-LA TAREA PROFÉTICA DE LA JUVENTUD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Es la juventud quien terminará el trabajo. </a:t>
            </a:r>
            <a:r>
              <a:rPr lang="es-VE" dirty="0" smtClean="0">
                <a:solidFill>
                  <a:schemeClr val="tx1"/>
                </a:solidFill>
              </a:rPr>
              <a:t>El líder </a:t>
            </a:r>
            <a:r>
              <a:rPr lang="es-VE" dirty="0">
                <a:solidFill>
                  <a:schemeClr val="tx1"/>
                </a:solidFill>
              </a:rPr>
              <a:t>juvenil que es capaz de inculcar </a:t>
            </a:r>
            <a:r>
              <a:rPr lang="es-VE" dirty="0" smtClean="0">
                <a:solidFill>
                  <a:schemeClr val="tx1"/>
                </a:solidFill>
              </a:rPr>
              <a:t>estos principios misioneros </a:t>
            </a:r>
            <a:r>
              <a:rPr lang="es-VE" dirty="0">
                <a:solidFill>
                  <a:schemeClr val="tx1"/>
                </a:solidFill>
              </a:rPr>
              <a:t>en los corazones de la juventud no solo estará cumpliendo su rol </a:t>
            </a:r>
            <a:r>
              <a:rPr lang="es-VE" dirty="0" smtClean="0">
                <a:solidFill>
                  <a:schemeClr val="tx1"/>
                </a:solidFill>
              </a:rPr>
              <a:t>de liderazgo</a:t>
            </a:r>
            <a:r>
              <a:rPr lang="es-VE" dirty="0">
                <a:solidFill>
                  <a:schemeClr val="tx1"/>
                </a:solidFill>
              </a:rPr>
              <a:t>, sino que también estará ayudando a la juventud a cumplir el propósito por </a:t>
            </a:r>
            <a:r>
              <a:rPr lang="es-VE" dirty="0" smtClean="0">
                <a:solidFill>
                  <a:schemeClr val="tx1"/>
                </a:solidFill>
              </a:rPr>
              <a:t>el cual </a:t>
            </a:r>
            <a:r>
              <a:rPr lang="es-VE" dirty="0">
                <a:solidFill>
                  <a:schemeClr val="tx1"/>
                </a:solidFill>
              </a:rPr>
              <a:t>existe el Ministerio Juvenil. </a:t>
            </a:r>
            <a:r>
              <a:rPr lang="es-VE" b="1" dirty="0">
                <a:solidFill>
                  <a:schemeClr val="tx1"/>
                </a:solidFill>
              </a:rPr>
              <a:t>Los jóvenes tienen una misión, y esta misión es </a:t>
            </a:r>
            <a:r>
              <a:rPr lang="es-VE" b="1" dirty="0" smtClean="0">
                <a:solidFill>
                  <a:schemeClr val="tx1"/>
                </a:solidFill>
              </a:rPr>
              <a:t>una tarea </a:t>
            </a:r>
            <a:r>
              <a:rPr lang="es-VE" b="1" dirty="0">
                <a:solidFill>
                  <a:schemeClr val="tx1"/>
                </a:solidFill>
              </a:rPr>
              <a:t>profética. </a:t>
            </a:r>
            <a:r>
              <a:rPr lang="es-VE" b="1" i="1" dirty="0">
                <a:solidFill>
                  <a:schemeClr val="tx1"/>
                </a:solidFill>
              </a:rPr>
              <a:t>Ellos terminarán la obra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C7334D-A1A4-D249-AA01-899BEA330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88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8-CONCLUSIÓN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Es la responsabilidad y el privilegio del líder cultivar la pasión y el compromiso, </a:t>
            </a:r>
            <a:r>
              <a:rPr lang="es-VE" dirty="0" smtClean="0">
                <a:solidFill>
                  <a:schemeClr val="tx1"/>
                </a:solidFill>
              </a:rPr>
              <a:t>al mismo tiempo </a:t>
            </a:r>
            <a:r>
              <a:rPr lang="es-VE" dirty="0">
                <a:solidFill>
                  <a:schemeClr val="tx1"/>
                </a:solidFill>
              </a:rPr>
              <a:t>que fomentar niveles crecientes de participación de cada joven en </a:t>
            </a:r>
            <a:r>
              <a:rPr lang="es-VE" dirty="0" smtClean="0">
                <a:solidFill>
                  <a:schemeClr val="tx1"/>
                </a:solidFill>
              </a:rPr>
              <a:t>el cumplimiento </a:t>
            </a:r>
            <a:r>
              <a:rPr lang="es-VE" dirty="0">
                <a:solidFill>
                  <a:schemeClr val="tx1"/>
                </a:solidFill>
              </a:rPr>
              <a:t>de </a:t>
            </a:r>
            <a:r>
              <a:rPr lang="es-VE" dirty="0" smtClean="0">
                <a:solidFill>
                  <a:schemeClr val="tx1"/>
                </a:solidFill>
              </a:rPr>
              <a:t>la misión</a:t>
            </a:r>
            <a:r>
              <a:rPr lang="es-VE" dirty="0">
                <a:solidFill>
                  <a:schemeClr val="tx1"/>
                </a:solidFill>
              </a:rPr>
              <a:t>, de una manera holística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3D7547-2202-A648-9A21-D8F0587716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95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8-CONCLUSIÓN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El mundo cambió. El involucrarse </a:t>
            </a:r>
            <a:r>
              <a:rPr lang="es-VE" dirty="0" smtClean="0">
                <a:solidFill>
                  <a:schemeClr val="tx1"/>
                </a:solidFill>
              </a:rPr>
              <a:t>en experiencias </a:t>
            </a:r>
            <a:r>
              <a:rPr lang="es-VE" dirty="0">
                <a:solidFill>
                  <a:schemeClr val="tx1"/>
                </a:solidFill>
              </a:rPr>
              <a:t>comunes es la manera más efectiva de transmitir valores y </a:t>
            </a:r>
            <a:r>
              <a:rPr lang="es-VE" dirty="0" smtClean="0">
                <a:solidFill>
                  <a:schemeClr val="tx1"/>
                </a:solidFill>
              </a:rPr>
              <a:t>hacerlos comunes</a:t>
            </a:r>
            <a:r>
              <a:rPr lang="es-VE" dirty="0">
                <a:solidFill>
                  <a:schemeClr val="tx1"/>
                </a:solidFill>
              </a:rPr>
              <a:t>. Esta es la “prueba de manejo” del </a:t>
            </a:r>
            <a:r>
              <a:rPr lang="es-VE" dirty="0" smtClean="0">
                <a:solidFill>
                  <a:schemeClr val="tx1"/>
                </a:solidFill>
              </a:rPr>
              <a:t>evangelio. </a:t>
            </a:r>
            <a:r>
              <a:rPr lang="es-VE" b="1" dirty="0" smtClean="0">
                <a:solidFill>
                  <a:schemeClr val="tx1"/>
                </a:solidFill>
              </a:rPr>
              <a:t>Primero </a:t>
            </a:r>
            <a:r>
              <a:rPr lang="es-VE" b="1" dirty="0">
                <a:solidFill>
                  <a:schemeClr val="tx1"/>
                </a:solidFill>
              </a:rPr>
              <a:t>lo intenta, luego lo </a:t>
            </a:r>
            <a:r>
              <a:rPr lang="es-VE" b="1" dirty="0" smtClean="0">
                <a:solidFill>
                  <a:schemeClr val="tx1"/>
                </a:solidFill>
              </a:rPr>
              <a:t>hace por sí mismo</a:t>
            </a:r>
            <a:r>
              <a:rPr lang="es-VE" b="1" dirty="0">
                <a:solidFill>
                  <a:schemeClr val="tx1"/>
                </a:solidFill>
              </a:rPr>
              <a:t>. Funciona.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0FFB764-5EA2-9047-9564-089154A7A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38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Sea </a:t>
            </a:r>
            <a:r>
              <a:rPr lang="en-US" b="1" dirty="0" err="1"/>
              <a:t>abierto</a:t>
            </a:r>
            <a:r>
              <a:rPr lang="en-US" b="1" dirty="0"/>
              <a:t> al </a:t>
            </a:r>
            <a:r>
              <a:rPr lang="en-US" b="1" dirty="0" err="1"/>
              <a:t>cambio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513895"/>
            <a:ext cx="91498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L</a:t>
            </a:r>
            <a:r>
              <a:rPr lang="es-VE" dirty="0" smtClean="0">
                <a:solidFill>
                  <a:schemeClr val="tx1"/>
                </a:solidFill>
              </a:rPr>
              <a:t>os </a:t>
            </a:r>
            <a:r>
              <a:rPr lang="es-VE" dirty="0">
                <a:solidFill>
                  <a:schemeClr val="tx1"/>
                </a:solidFill>
              </a:rPr>
              <a:t>jóvenes </a:t>
            </a:r>
            <a:r>
              <a:rPr lang="es-VE" dirty="0" smtClean="0">
                <a:solidFill>
                  <a:schemeClr val="tx1"/>
                </a:solidFill>
              </a:rPr>
              <a:t>son la mejor </a:t>
            </a:r>
            <a:r>
              <a:rPr lang="es-VE" dirty="0">
                <a:solidFill>
                  <a:schemeClr val="tx1"/>
                </a:solidFill>
              </a:rPr>
              <a:t>traducción de la realidad en la que están insertos. </a:t>
            </a:r>
            <a:r>
              <a:rPr lang="es-VE" b="1" dirty="0">
                <a:solidFill>
                  <a:schemeClr val="tx1"/>
                </a:solidFill>
              </a:rPr>
              <a:t>Ellos son </a:t>
            </a:r>
            <a:r>
              <a:rPr lang="es-VE" b="1" dirty="0" smtClean="0">
                <a:solidFill>
                  <a:schemeClr val="tx1"/>
                </a:solidFill>
              </a:rPr>
              <a:t>el mejor termómetro de </a:t>
            </a:r>
            <a:r>
              <a:rPr lang="es-VE" b="1" dirty="0">
                <a:solidFill>
                  <a:schemeClr val="tx1"/>
                </a:solidFill>
              </a:rPr>
              <a:t>su realidad, y se pueden convertir en un efectivo termostato de la realidad de </a:t>
            </a:r>
            <a:r>
              <a:rPr lang="es-VE" b="1" dirty="0" smtClean="0">
                <a:solidFill>
                  <a:schemeClr val="tx1"/>
                </a:solidFill>
              </a:rPr>
              <a:t>una sociedad </a:t>
            </a:r>
            <a:r>
              <a:rPr lang="es-VE" b="1" dirty="0">
                <a:solidFill>
                  <a:schemeClr val="tx1"/>
                </a:solidFill>
              </a:rPr>
              <a:t>postmoderna</a:t>
            </a:r>
            <a:r>
              <a:rPr lang="es-VE" dirty="0">
                <a:solidFill>
                  <a:schemeClr val="tx1"/>
                </a:solidFill>
              </a:rPr>
              <a:t>, relativista, pluralista, individualista y pragmática. Elena G. </a:t>
            </a:r>
            <a:r>
              <a:rPr lang="es-VE" dirty="0" smtClean="0">
                <a:solidFill>
                  <a:schemeClr val="tx1"/>
                </a:solidFill>
              </a:rPr>
              <a:t>de White </a:t>
            </a:r>
            <a:r>
              <a:rPr lang="es-VE" dirty="0">
                <a:solidFill>
                  <a:schemeClr val="tx1"/>
                </a:solidFill>
              </a:rPr>
              <a:t>lo dijo puntualmente: </a:t>
            </a:r>
            <a:r>
              <a:rPr lang="es-VE" b="1" dirty="0">
                <a:solidFill>
                  <a:schemeClr val="tx1"/>
                </a:solidFill>
              </a:rPr>
              <a:t>“</a:t>
            </a:r>
            <a:r>
              <a:rPr lang="es-VE" b="1" dirty="0" smtClean="0">
                <a:solidFill>
                  <a:schemeClr val="tx1"/>
                </a:solidFill>
              </a:rPr>
              <a:t>El Señor </a:t>
            </a:r>
            <a:r>
              <a:rPr lang="es-VE" b="1" dirty="0">
                <a:solidFill>
                  <a:schemeClr val="tx1"/>
                </a:solidFill>
              </a:rPr>
              <a:t>ha designado a los jóvenes para que acudan en </a:t>
            </a:r>
            <a:r>
              <a:rPr lang="es-VE" b="1" dirty="0" smtClean="0">
                <a:solidFill>
                  <a:schemeClr val="tx1"/>
                </a:solidFill>
              </a:rPr>
              <a:t>su ayuda</a:t>
            </a:r>
            <a:r>
              <a:rPr lang="es-VE" b="1" dirty="0">
                <a:solidFill>
                  <a:schemeClr val="tx1"/>
                </a:solidFill>
              </a:rPr>
              <a:t>” </a:t>
            </a:r>
            <a:r>
              <a:rPr lang="es-VE" dirty="0">
                <a:solidFill>
                  <a:schemeClr val="tx1"/>
                </a:solidFill>
              </a:rPr>
              <a:t>(Joyas de los Testimonios, T3, p.105).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81EFAD4-E80B-7C4F-9FEB-9F838642B3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3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9-ACTIVIDADES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 smtClean="0">
                <a:solidFill>
                  <a:schemeClr val="tx1"/>
                </a:solidFill>
              </a:rPr>
              <a:t>En parejas </a:t>
            </a:r>
            <a:r>
              <a:rPr lang="es-VE" dirty="0">
                <a:solidFill>
                  <a:schemeClr val="tx1"/>
                </a:solidFill>
              </a:rPr>
              <a:t>o grupos </a:t>
            </a:r>
            <a:r>
              <a:rPr lang="es-VE" dirty="0" smtClean="0">
                <a:solidFill>
                  <a:schemeClr val="tx1"/>
                </a:solidFill>
              </a:rPr>
              <a:t>pequeños discuta </a:t>
            </a:r>
            <a:r>
              <a:rPr lang="es-VE" dirty="0">
                <a:solidFill>
                  <a:schemeClr val="tx1"/>
                </a:solidFill>
              </a:rPr>
              <a:t>los 4 diferentes métodos de evangelismo descritos aquí. ¿En cuáles </a:t>
            </a:r>
            <a:r>
              <a:rPr lang="es-VE" dirty="0" smtClean="0">
                <a:solidFill>
                  <a:schemeClr val="tx1"/>
                </a:solidFill>
              </a:rPr>
              <a:t>se encuentra involucrada su juventud? ¿En cuál le gustaría que incursionaran?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7A2861F-582B-7848-A27E-44A3BA3B4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0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Si la iglesia </a:t>
            </a:r>
            <a:r>
              <a:rPr lang="es-VE" dirty="0" smtClean="0">
                <a:solidFill>
                  <a:schemeClr val="tx1"/>
                </a:solidFill>
              </a:rPr>
              <a:t>existe con </a:t>
            </a:r>
            <a:r>
              <a:rPr lang="es-VE" dirty="0">
                <a:solidFill>
                  <a:schemeClr val="tx1"/>
                </a:solidFill>
              </a:rPr>
              <a:t>el propósito de evangelizar al mundo, entonces </a:t>
            </a:r>
            <a:r>
              <a:rPr lang="es-VE" dirty="0" smtClean="0">
                <a:solidFill>
                  <a:schemeClr val="tx1"/>
                </a:solidFill>
              </a:rPr>
              <a:t>los programas </a:t>
            </a:r>
            <a:r>
              <a:rPr lang="es-VE" dirty="0">
                <a:solidFill>
                  <a:schemeClr val="tx1"/>
                </a:solidFill>
              </a:rPr>
              <a:t>de </a:t>
            </a:r>
            <a:r>
              <a:rPr lang="es-VE" b="1" dirty="0">
                <a:solidFill>
                  <a:schemeClr val="tx1"/>
                </a:solidFill>
              </a:rPr>
              <a:t>nuestros jóvenes deberían reflejar </a:t>
            </a:r>
            <a:r>
              <a:rPr lang="es-VE" b="1" dirty="0" smtClean="0">
                <a:solidFill>
                  <a:schemeClr val="tx1"/>
                </a:solidFill>
              </a:rPr>
              <a:t>eso</a:t>
            </a:r>
            <a:r>
              <a:rPr lang="es-VE" dirty="0" smtClean="0">
                <a:solidFill>
                  <a:schemeClr val="tx1"/>
                </a:solidFill>
              </a:rPr>
              <a:t>. Nosotros </a:t>
            </a:r>
            <a:r>
              <a:rPr lang="es-VE" dirty="0">
                <a:solidFill>
                  <a:schemeClr val="tx1"/>
                </a:solidFill>
              </a:rPr>
              <a:t>como líderes deberíamos estar </a:t>
            </a:r>
            <a:r>
              <a:rPr lang="es-VE" b="1" dirty="0" smtClean="0">
                <a:solidFill>
                  <a:schemeClr val="tx1"/>
                </a:solidFill>
              </a:rPr>
              <a:t>evangelizando a </a:t>
            </a:r>
            <a:r>
              <a:rPr lang="es-VE" b="1" dirty="0">
                <a:solidFill>
                  <a:schemeClr val="tx1"/>
                </a:solidFill>
              </a:rPr>
              <a:t>nuestra juventud, como también incentivándolos </a:t>
            </a:r>
            <a:r>
              <a:rPr lang="es-VE" b="1" dirty="0" smtClean="0">
                <a:solidFill>
                  <a:schemeClr val="tx1"/>
                </a:solidFill>
              </a:rPr>
              <a:t>a que ocupen </a:t>
            </a:r>
            <a:r>
              <a:rPr lang="es-VE" b="1" dirty="0">
                <a:solidFill>
                  <a:schemeClr val="tx1"/>
                </a:solidFill>
              </a:rPr>
              <a:t>su lugar en la iglesia mundial como </a:t>
            </a:r>
            <a:r>
              <a:rPr lang="es-VE" b="1" dirty="0" smtClean="0">
                <a:solidFill>
                  <a:schemeClr val="tx1"/>
                </a:solidFill>
              </a:rPr>
              <a:t>jóvenes evangelistas</a:t>
            </a:r>
            <a:r>
              <a:rPr lang="es-VE" b="1" dirty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299E5B9-0BA6-1E47-B557-3B4608522E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69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9-ACTIVIDADES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Haga una lista de </a:t>
            </a:r>
            <a:r>
              <a:rPr lang="es-VE" dirty="0" smtClean="0">
                <a:solidFill>
                  <a:schemeClr val="tx1"/>
                </a:solidFill>
              </a:rPr>
              <a:t>al menos dos maneras de motivar </a:t>
            </a:r>
            <a:r>
              <a:rPr lang="es-VE" dirty="0">
                <a:solidFill>
                  <a:schemeClr val="tx1"/>
                </a:solidFill>
              </a:rPr>
              <a:t>cada uno de </a:t>
            </a:r>
            <a:r>
              <a:rPr lang="es-VE" dirty="0" smtClean="0">
                <a:solidFill>
                  <a:schemeClr val="tx1"/>
                </a:solidFill>
              </a:rPr>
              <a:t>los métodos en la </a:t>
            </a:r>
            <a:r>
              <a:rPr lang="es-VE" dirty="0">
                <a:solidFill>
                  <a:schemeClr val="tx1"/>
                </a:solidFill>
              </a:rPr>
              <a:t>juventud de su iglesia local.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5A7312A-5AA8-B744-9F8A-29E344C7D8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2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10-RECURSOS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r>
              <a:rPr lang="es-VE" b="1" dirty="0" smtClean="0">
                <a:solidFill>
                  <a:schemeClr val="tx1"/>
                </a:solidFill>
              </a:rPr>
              <a:t>A pesar </a:t>
            </a:r>
            <a:r>
              <a:rPr lang="es-VE" b="1" dirty="0">
                <a:solidFill>
                  <a:schemeClr val="tx1"/>
                </a:solidFill>
              </a:rPr>
              <a:t>de que el siguiente sitio web no está dirigido específicamente a los </a:t>
            </a:r>
            <a:r>
              <a:rPr lang="es-VE" b="1" dirty="0" smtClean="0">
                <a:solidFill>
                  <a:schemeClr val="tx1"/>
                </a:solidFill>
              </a:rPr>
              <a:t>jóvenes, puede </a:t>
            </a:r>
            <a:r>
              <a:rPr lang="es-VE" b="1" dirty="0">
                <a:solidFill>
                  <a:schemeClr val="tx1"/>
                </a:solidFill>
              </a:rPr>
              <a:t>adaptarse fácilmente a la juventud </a:t>
            </a:r>
            <a:r>
              <a:rPr lang="es-VE" dirty="0">
                <a:solidFill>
                  <a:schemeClr val="tx1"/>
                </a:solidFill>
              </a:rPr>
              <a:t>http://</a:t>
            </a:r>
            <a:r>
              <a:rPr lang="es-VE" dirty="0" smtClean="0">
                <a:solidFill>
                  <a:schemeClr val="tx1"/>
                </a:solidFill>
              </a:rPr>
              <a:t>www.ifollowdiscipleship.org/index.php?id=98&amp;search=small+group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F90EC1-7923-D542-89F3-DF7626F11C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38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10-RECURSOS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149863" cy="4351338"/>
          </a:xfrm>
        </p:spPr>
        <p:txBody>
          <a:bodyPr>
            <a:normAutofit/>
          </a:bodyPr>
          <a:lstStyle/>
          <a:p>
            <a:r>
              <a:rPr lang="es-VE" b="1" dirty="0">
                <a:solidFill>
                  <a:schemeClr val="tx1"/>
                </a:solidFill>
              </a:rPr>
              <a:t>¿Quieres saber cuáles son sus dones espirituales? Visite nuestra página web </a:t>
            </a:r>
            <a:r>
              <a:rPr lang="es-VE" b="1">
                <a:solidFill>
                  <a:schemeClr val="tx1"/>
                </a:solidFill>
              </a:rPr>
              <a:t>y </a:t>
            </a:r>
            <a:r>
              <a:rPr lang="es-VE" b="1" smtClean="0">
                <a:solidFill>
                  <a:schemeClr val="tx1"/>
                </a:solidFill>
              </a:rPr>
              <a:t>tome el </a:t>
            </a:r>
            <a:r>
              <a:rPr lang="es-VE" b="1" dirty="0">
                <a:solidFill>
                  <a:schemeClr val="tx1"/>
                </a:solidFill>
              </a:rPr>
              <a:t>Test de dones espirituales 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://youth.adventist.org/Resources/Spiritual-Gifts-Assessment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B7C140D-3041-EB4C-9DA0-2EBE807F20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0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Si la palabra evangelio significa “buenas nuevas</a:t>
            </a:r>
            <a:r>
              <a:rPr lang="es-VE" dirty="0" smtClean="0">
                <a:solidFill>
                  <a:schemeClr val="tx1"/>
                </a:solidFill>
              </a:rPr>
              <a:t>”, entonces</a:t>
            </a:r>
            <a:r>
              <a:rPr lang="es-VE" dirty="0">
                <a:solidFill>
                  <a:schemeClr val="tx1"/>
                </a:solidFill>
              </a:rPr>
              <a:t>, el evangelista </a:t>
            </a:r>
            <a:r>
              <a:rPr lang="es-VE" b="1" dirty="0">
                <a:solidFill>
                  <a:schemeClr val="tx1"/>
                </a:solidFill>
              </a:rPr>
              <a:t>debe estar feliz por lo que él </a:t>
            </a:r>
            <a:r>
              <a:rPr lang="es-VE" b="1" dirty="0" smtClean="0">
                <a:solidFill>
                  <a:schemeClr val="tx1"/>
                </a:solidFill>
              </a:rPr>
              <a:t>o ella </a:t>
            </a:r>
            <a:r>
              <a:rPr lang="es-VE" b="1" dirty="0">
                <a:solidFill>
                  <a:schemeClr val="tx1"/>
                </a:solidFill>
              </a:rPr>
              <a:t>están compartiendo</a:t>
            </a:r>
            <a:r>
              <a:rPr lang="es-VE" dirty="0">
                <a:solidFill>
                  <a:schemeClr val="tx1"/>
                </a:solidFill>
              </a:rPr>
              <a:t>. Simplemente hablar de </a:t>
            </a:r>
            <a:r>
              <a:rPr lang="es-VE" dirty="0" smtClean="0">
                <a:solidFill>
                  <a:schemeClr val="tx1"/>
                </a:solidFill>
              </a:rPr>
              <a:t>los problemas </a:t>
            </a:r>
            <a:r>
              <a:rPr lang="es-VE" dirty="0">
                <a:solidFill>
                  <a:schemeClr val="tx1"/>
                </a:solidFill>
              </a:rPr>
              <a:t>de la sociedad no es evangelizar. Eso </a:t>
            </a:r>
            <a:r>
              <a:rPr lang="es-VE" dirty="0" smtClean="0">
                <a:solidFill>
                  <a:schemeClr val="tx1"/>
                </a:solidFill>
              </a:rPr>
              <a:t>es </a:t>
            </a:r>
            <a:r>
              <a:rPr lang="es-VE" dirty="0">
                <a:solidFill>
                  <a:schemeClr val="tx1"/>
                </a:solidFill>
              </a:rPr>
              <a:t>periodismo. </a:t>
            </a:r>
            <a:r>
              <a:rPr lang="es-VE" b="1" dirty="0" smtClean="0">
                <a:solidFill>
                  <a:schemeClr val="tx1"/>
                </a:solidFill>
              </a:rPr>
              <a:t>El evangelismo </a:t>
            </a:r>
            <a:r>
              <a:rPr lang="es-VE" b="1" dirty="0">
                <a:solidFill>
                  <a:schemeClr val="tx1"/>
                </a:solidFill>
              </a:rPr>
              <a:t>no niega la triste realidad, pero trae a </a:t>
            </a:r>
            <a:r>
              <a:rPr lang="es-VE" b="1" dirty="0" smtClean="0">
                <a:solidFill>
                  <a:schemeClr val="tx1"/>
                </a:solidFill>
              </a:rPr>
              <a:t>esta triste </a:t>
            </a:r>
            <a:r>
              <a:rPr lang="es-VE" b="1" dirty="0">
                <a:solidFill>
                  <a:schemeClr val="tx1"/>
                </a:solidFill>
              </a:rPr>
              <a:t>realidad la alegría que produce la esperanza en </a:t>
            </a:r>
            <a:r>
              <a:rPr lang="es-VE" b="1" dirty="0" smtClean="0">
                <a:solidFill>
                  <a:schemeClr val="tx1"/>
                </a:solidFill>
              </a:rPr>
              <a:t>los corazones </a:t>
            </a:r>
            <a:r>
              <a:rPr lang="es-VE" b="1" dirty="0">
                <a:solidFill>
                  <a:schemeClr val="tx1"/>
                </a:solidFill>
              </a:rPr>
              <a:t>de aquellos que creen en las “buenas </a:t>
            </a:r>
            <a:r>
              <a:rPr lang="es-VE" b="1" dirty="0" smtClean="0">
                <a:solidFill>
                  <a:schemeClr val="tx1"/>
                </a:solidFill>
              </a:rPr>
              <a:t>nuevas” del </a:t>
            </a:r>
            <a:r>
              <a:rPr lang="es-VE" b="1" dirty="0">
                <a:solidFill>
                  <a:schemeClr val="tx1"/>
                </a:solidFill>
              </a:rPr>
              <a:t>evangelio.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D92E172-AFC0-0241-835F-DF0124EBED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5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2-OBJETIVOS DEL SEMINARIO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30063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Este módulo considerará diferentes formas de evangelismo y cómo </a:t>
            </a:r>
            <a:r>
              <a:rPr lang="es-VE" b="1" dirty="0">
                <a:solidFill>
                  <a:schemeClr val="tx1"/>
                </a:solidFill>
              </a:rPr>
              <a:t>motivar </a:t>
            </a:r>
            <a:r>
              <a:rPr lang="es-VE" b="1" dirty="0" smtClean="0">
                <a:solidFill>
                  <a:schemeClr val="tx1"/>
                </a:solidFill>
              </a:rPr>
              <a:t>a nuestra </a:t>
            </a:r>
            <a:r>
              <a:rPr lang="es-VE" b="1" dirty="0">
                <a:solidFill>
                  <a:schemeClr val="tx1"/>
                </a:solidFill>
              </a:rPr>
              <a:t>juventud a experimentar con ellos y descubrir </a:t>
            </a:r>
            <a:r>
              <a:rPr lang="es-VE" dirty="0">
                <a:solidFill>
                  <a:schemeClr val="tx1"/>
                </a:solidFill>
              </a:rPr>
              <a:t>cuál es el mejor lugar para </a:t>
            </a:r>
            <a:r>
              <a:rPr lang="es-VE" dirty="0" smtClean="0">
                <a:solidFill>
                  <a:schemeClr val="tx1"/>
                </a:solidFill>
              </a:rPr>
              <a:t>ellos dentro </a:t>
            </a:r>
            <a:r>
              <a:rPr lang="es-VE" dirty="0">
                <a:solidFill>
                  <a:schemeClr val="tx1"/>
                </a:solidFill>
              </a:rPr>
              <a:t>de la misión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86CF0C8-8275-9948-9AB6-51D1C6DAE9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3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3-MUCHOS MÉTODOS DIFERENTES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>
                <a:solidFill>
                  <a:schemeClr val="tx1"/>
                </a:solidFill>
              </a:rPr>
              <a:t>Cuando el escritor del libro de Hebreos comienza su epístola hablando de las “</a:t>
            </a:r>
            <a:r>
              <a:rPr lang="es-VE" dirty="0" smtClean="0">
                <a:solidFill>
                  <a:schemeClr val="tx1"/>
                </a:solidFill>
              </a:rPr>
              <a:t>muchas maneras</a:t>
            </a:r>
            <a:r>
              <a:rPr lang="es-VE" dirty="0">
                <a:solidFill>
                  <a:schemeClr val="tx1"/>
                </a:solidFill>
              </a:rPr>
              <a:t>” a través de las cuales Dios siempre ha buscado hablar a los seres humanos, </a:t>
            </a:r>
            <a:r>
              <a:rPr lang="es-VE" dirty="0" smtClean="0">
                <a:solidFill>
                  <a:schemeClr val="tx1"/>
                </a:solidFill>
              </a:rPr>
              <a:t>él no </a:t>
            </a:r>
            <a:r>
              <a:rPr lang="es-VE" dirty="0">
                <a:solidFill>
                  <a:schemeClr val="tx1"/>
                </a:solidFill>
              </a:rPr>
              <a:t>sólo describe una manera de actuar de Dios, sino que expone una realidad. </a:t>
            </a:r>
            <a:r>
              <a:rPr lang="es-VE" b="1" dirty="0">
                <a:solidFill>
                  <a:schemeClr val="tx1"/>
                </a:solidFill>
              </a:rPr>
              <a:t>En </a:t>
            </a:r>
            <a:r>
              <a:rPr lang="es-VE" b="1" dirty="0" smtClean="0">
                <a:solidFill>
                  <a:schemeClr val="tx1"/>
                </a:solidFill>
              </a:rPr>
              <a:t>la transmisión </a:t>
            </a:r>
            <a:r>
              <a:rPr lang="es-VE" b="1" dirty="0">
                <a:solidFill>
                  <a:schemeClr val="tx1"/>
                </a:solidFill>
              </a:rPr>
              <a:t>del mensaje del evangelio, hay diversas maneras y formas de hacer llegar </a:t>
            </a:r>
            <a:r>
              <a:rPr lang="es-VE" b="1" dirty="0" smtClean="0">
                <a:solidFill>
                  <a:schemeClr val="tx1"/>
                </a:solidFill>
              </a:rPr>
              <a:t>el mismo mensaje.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A00C8B4-7393-9841-BAAA-29A5A8D921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7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3-MUCHOS MÉTODOS DIFERENTES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Evangelismo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relacional</a:t>
            </a:r>
            <a:r>
              <a:rPr lang="en-US" dirty="0">
                <a:solidFill>
                  <a:schemeClr val="tx1"/>
                </a:solidFill>
              </a:rPr>
              <a:t> o de </a:t>
            </a:r>
            <a:r>
              <a:rPr lang="en-US" dirty="0" err="1" smtClean="0">
                <a:solidFill>
                  <a:schemeClr val="tx1"/>
                </a:solidFill>
              </a:rPr>
              <a:t>amistad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Grupos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pequeños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Proyectos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servicio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comunitario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Proclamación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pública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478906F-3F9C-474D-BE8A-7F29E250A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76375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5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Evangelismo</a:t>
            </a:r>
            <a:r>
              <a:rPr lang="en-US" b="1" dirty="0"/>
              <a:t> </a:t>
            </a:r>
            <a:r>
              <a:rPr lang="en-US" b="1" dirty="0" err="1"/>
              <a:t>R</a:t>
            </a:r>
            <a:r>
              <a:rPr lang="en-US" b="1" dirty="0" err="1" smtClean="0"/>
              <a:t>elacional</a:t>
            </a:r>
            <a:r>
              <a:rPr lang="en-US" b="1" dirty="0" smtClean="0"/>
              <a:t> </a:t>
            </a:r>
            <a:r>
              <a:rPr lang="en-US" b="1" dirty="0"/>
              <a:t>o de </a:t>
            </a:r>
            <a:r>
              <a:rPr lang="en-US" b="1" dirty="0" smtClean="0"/>
              <a:t>Amistad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/>
          <a:lstStyle/>
          <a:p>
            <a:r>
              <a:rPr lang="es-VE" b="1" dirty="0">
                <a:solidFill>
                  <a:schemeClr val="tx1"/>
                </a:solidFill>
              </a:rPr>
              <a:t>Este es el método que se usa con más frecuencia y con el que las personas </a:t>
            </a:r>
            <a:r>
              <a:rPr lang="es-VE" b="1" dirty="0" smtClean="0">
                <a:solidFill>
                  <a:schemeClr val="tx1"/>
                </a:solidFill>
              </a:rPr>
              <a:t>se sienten </a:t>
            </a:r>
            <a:r>
              <a:rPr lang="es-VE" b="1" dirty="0">
                <a:solidFill>
                  <a:schemeClr val="tx1"/>
                </a:solidFill>
              </a:rPr>
              <a:t>más cómodas. </a:t>
            </a:r>
            <a:r>
              <a:rPr lang="es-VE" dirty="0">
                <a:solidFill>
                  <a:schemeClr val="tx1"/>
                </a:solidFill>
              </a:rPr>
              <a:t>Su juventud ya tiene amigos. Ayúdelos a aprender a ver que cuando actúen de manera amable </a:t>
            </a:r>
            <a:r>
              <a:rPr lang="es-VE" dirty="0" smtClean="0">
                <a:solidFill>
                  <a:schemeClr val="tx1"/>
                </a:solidFill>
              </a:rPr>
              <a:t>con sus </a:t>
            </a:r>
            <a:r>
              <a:rPr lang="es-VE" dirty="0">
                <a:solidFill>
                  <a:schemeClr val="tx1"/>
                </a:solidFill>
              </a:rPr>
              <a:t>amigos, están haciendo la obra de Dios.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FFB447-58F2-A34A-862C-D99085F903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31771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6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Grupos</a:t>
            </a:r>
            <a:r>
              <a:rPr lang="en-US" b="1" dirty="0" smtClean="0"/>
              <a:t> </a:t>
            </a:r>
            <a:r>
              <a:rPr lang="en-US" b="1" dirty="0" err="1" smtClean="0"/>
              <a:t>Pequeños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199" y="1825625"/>
            <a:ext cx="9469968" cy="4351338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Desde un punto más formal, todas las organizaciones juveniles también </a:t>
            </a:r>
            <a:r>
              <a:rPr lang="es-VE" dirty="0" smtClean="0">
                <a:solidFill>
                  <a:schemeClr val="tx1"/>
                </a:solidFill>
              </a:rPr>
              <a:t>deberían incluir </a:t>
            </a:r>
            <a:r>
              <a:rPr lang="es-VE" dirty="0">
                <a:solidFill>
                  <a:schemeClr val="tx1"/>
                </a:solidFill>
              </a:rPr>
              <a:t>grupos pequeños para reunirse a cantar, estudiar la Biblia, orar y </a:t>
            </a:r>
            <a:r>
              <a:rPr lang="es-VE" dirty="0" smtClean="0">
                <a:solidFill>
                  <a:schemeClr val="tx1"/>
                </a:solidFill>
              </a:rPr>
              <a:t>compartir testimonios</a:t>
            </a:r>
            <a:r>
              <a:rPr lang="es-VE" dirty="0">
                <a:solidFill>
                  <a:schemeClr val="tx1"/>
                </a:solidFill>
              </a:rPr>
              <a:t>. Tenemos muchos recursos excelentes para cómo </a:t>
            </a:r>
            <a:r>
              <a:rPr lang="es-VE" dirty="0" smtClean="0">
                <a:solidFill>
                  <a:schemeClr val="tx1"/>
                </a:solidFill>
              </a:rPr>
              <a:t>comenzar y mantener el ministerio </a:t>
            </a:r>
            <a:r>
              <a:rPr lang="es-VE" dirty="0">
                <a:solidFill>
                  <a:schemeClr val="tx1"/>
                </a:solidFill>
              </a:rPr>
              <a:t>de los grupos pequeños.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722BEF-60AA-014F-BD52-2A73DBC58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5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1715</Words>
  <Application>Microsoft Office PowerPoint</Application>
  <PresentationFormat>Personalizado</PresentationFormat>
  <Paragraphs>70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Office Theme</vt:lpstr>
      <vt:lpstr>2_Custom Design</vt:lpstr>
      <vt:lpstr>1_Custom Design</vt:lpstr>
      <vt:lpstr>Custom Design</vt:lpstr>
      <vt:lpstr>Seminario Nº 9: Alcance Juvenil</vt:lpstr>
      <vt:lpstr>1-INTRODUCCIÓN</vt:lpstr>
      <vt:lpstr>1-INTRODUCCIÓN</vt:lpstr>
      <vt:lpstr>1-INTRODUCCIÓN</vt:lpstr>
      <vt:lpstr>2-OBJETIVOS DEL SEMINARIO</vt:lpstr>
      <vt:lpstr>3-MUCHOS MÉTODOS DIFERENTES</vt:lpstr>
      <vt:lpstr>3-MUCHOS MÉTODOS DIFERENTES</vt:lpstr>
      <vt:lpstr>Evangelismo Relacional o de Amistad</vt:lpstr>
      <vt:lpstr>Grupos Pequeños</vt:lpstr>
      <vt:lpstr>Grupos Pequeños</vt:lpstr>
      <vt:lpstr>Proyectos de Servicio Comunitario</vt:lpstr>
      <vt:lpstr>Proyectos de Servicio Comunitario</vt:lpstr>
      <vt:lpstr>Proyectos de Servicio Comunitario</vt:lpstr>
      <vt:lpstr>Proyectos de Servicio Comunitario</vt:lpstr>
      <vt:lpstr>Proclamación Pública</vt:lpstr>
      <vt:lpstr>Proclamación Pública</vt:lpstr>
      <vt:lpstr>4-ENSÉÑELES A APRECIAR LA DIVERSIDAD</vt:lpstr>
      <vt:lpstr>4-ENSÉÑELES A APRECIAR LA DIVERSIDAD</vt:lpstr>
      <vt:lpstr>El descubrimiento de los dones espirituales ayudará a la juventud a conectarse con el tipo de evangelismo con el que se sientan más cómodos.</vt:lpstr>
      <vt:lpstr>El descubrimiento de los dones espirituales ayudará a la juventud a conectarse con el tipo de evangelismo con el que se sientan más cómodos.</vt:lpstr>
      <vt:lpstr>5-MÉTODOS</vt:lpstr>
      <vt:lpstr>5-MÉTODOS</vt:lpstr>
      <vt:lpstr>5-MÉTODOS</vt:lpstr>
      <vt:lpstr>6-ELENA G. DE WHITE SOBRE LOS MÉTODOS DE JESÚS</vt:lpstr>
      <vt:lpstr>7-LA TAREA PROFÉTICA DE LA JUVENTUD</vt:lpstr>
      <vt:lpstr>8-CONCLUSIÓN</vt:lpstr>
      <vt:lpstr>8-CONCLUSIÓN</vt:lpstr>
      <vt:lpstr>Sea abierto al cambio</vt:lpstr>
      <vt:lpstr>9-ACTIVIDADES</vt:lpstr>
      <vt:lpstr>9-ACTIVIDADES</vt:lpstr>
      <vt:lpstr>10-RECURSOS</vt:lpstr>
      <vt:lpstr>10-RECURSOS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26</cp:revision>
  <dcterms:created xsi:type="dcterms:W3CDTF">2018-05-31T05:51:27Z</dcterms:created>
  <dcterms:modified xsi:type="dcterms:W3CDTF">2019-02-10T20:04:21Z</dcterms:modified>
</cp:coreProperties>
</file>