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7" r:id="rId2"/>
    <p:sldMasterId id="2147483674" r:id="rId3"/>
    <p:sldMasterId id="2147483661" r:id="rId4"/>
  </p:sldMasterIdLst>
  <p:notesMasterIdLst>
    <p:notesMasterId r:id="rId37"/>
  </p:notesMasterIdLst>
  <p:handoutMasterIdLst>
    <p:handoutMasterId r:id="rId38"/>
  </p:handoutMasterIdLst>
  <p:sldIdLst>
    <p:sldId id="258" r:id="rId5"/>
    <p:sldId id="262" r:id="rId6"/>
    <p:sldId id="263" r:id="rId7"/>
    <p:sldId id="265" r:id="rId8"/>
    <p:sldId id="267" r:id="rId9"/>
    <p:sldId id="268" r:id="rId10"/>
    <p:sldId id="269" r:id="rId11"/>
    <p:sldId id="270" r:id="rId12"/>
    <p:sldId id="276" r:id="rId13"/>
    <p:sldId id="278" r:id="rId14"/>
    <p:sldId id="279" r:id="rId15"/>
    <p:sldId id="283" r:id="rId16"/>
    <p:sldId id="285" r:id="rId17"/>
    <p:sldId id="287" r:id="rId18"/>
    <p:sldId id="290" r:id="rId19"/>
    <p:sldId id="294" r:id="rId20"/>
    <p:sldId id="295" r:id="rId21"/>
    <p:sldId id="298" r:id="rId22"/>
    <p:sldId id="303" r:id="rId23"/>
    <p:sldId id="305" r:id="rId24"/>
    <p:sldId id="302" r:id="rId25"/>
    <p:sldId id="307" r:id="rId26"/>
    <p:sldId id="311" r:id="rId27"/>
    <p:sldId id="317" r:id="rId28"/>
    <p:sldId id="318" r:id="rId29"/>
    <p:sldId id="321" r:id="rId30"/>
    <p:sldId id="330" r:id="rId31"/>
    <p:sldId id="336" r:id="rId32"/>
    <p:sldId id="338" r:id="rId33"/>
    <p:sldId id="339" r:id="rId34"/>
    <p:sldId id="340" r:id="rId35"/>
    <p:sldId id="341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0820E36-C96D-8A46-B326-9CBA8DE68E42}">
          <p14:sldIdLst>
            <p14:sldId id="258"/>
            <p14:sldId id="262"/>
            <p14:sldId id="263"/>
            <p14:sldId id="265"/>
            <p14:sldId id="267"/>
            <p14:sldId id="268"/>
            <p14:sldId id="269"/>
            <p14:sldId id="270"/>
            <p14:sldId id="276"/>
            <p14:sldId id="278"/>
            <p14:sldId id="279"/>
            <p14:sldId id="283"/>
            <p14:sldId id="285"/>
            <p14:sldId id="287"/>
            <p14:sldId id="290"/>
            <p14:sldId id="294"/>
            <p14:sldId id="295"/>
            <p14:sldId id="298"/>
            <p14:sldId id="303"/>
            <p14:sldId id="305"/>
            <p14:sldId id="302"/>
            <p14:sldId id="307"/>
            <p14:sldId id="311"/>
            <p14:sldId id="317"/>
            <p14:sldId id="318"/>
            <p14:sldId id="321"/>
            <p14:sldId id="330"/>
            <p14:sldId id="336"/>
            <p14:sldId id="338"/>
            <p14:sldId id="339"/>
            <p14:sldId id="340"/>
            <p14:sldId id="341"/>
          </p14:sldIdLst>
        </p14:section>
        <p14:section name="Untitled Section" id="{94477824-1078-8C46-945F-3B8A573AC76B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04"/>
    <p:restoredTop sz="92800"/>
  </p:normalViewPr>
  <p:slideViewPr>
    <p:cSldViewPr snapToGrid="0" snapToObjects="1">
      <p:cViewPr varScale="1">
        <p:scale>
          <a:sx n="46" d="100"/>
          <a:sy n="46" d="100"/>
        </p:scale>
        <p:origin x="-85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6" d="100"/>
          <a:sy n="146" d="100"/>
        </p:scale>
        <p:origin x="41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81200757-3EAA-6646-8780-0FECAB34593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952BA13-8550-474B-A91E-D724DF63966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BC235-2459-264C-8858-1C3188AD5348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B6A7454-B891-624A-A350-3B662924B6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2A4547A-E22A-2F4E-A561-0233970BB60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8EC65-90FA-1743-A13B-409402AF089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795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E3D297-4040-5A4B-8421-CF2430CAB508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DE1EA7-A93D-BA49-BDA3-4E42378B74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856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E1EA7-A93D-BA49-BDA3-4E42378B748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349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4158" y="1122363"/>
            <a:ext cx="912390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4158" y="3602038"/>
            <a:ext cx="912390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16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4804874" cy="458855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5185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86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4804874" cy="452100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451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563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9149862" cy="387009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050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42579" y="365125"/>
            <a:ext cx="1745483" cy="52865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315200" cy="528652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63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71357C-11C5-F64B-80A1-179A53FEA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2C514C5-717E-FA42-924E-41A15677D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C2BF8D1-F08C-4B4B-8FBD-B9A51D893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0D2542C-15C0-7F4E-A2EC-156AC0625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300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ABB1F3-2F79-F846-A1CB-992303CE7D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3980858-259F-AC40-B14C-3FF49C2F85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E069594-5E57-5342-B30C-6783C97FD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B66AEB-FBD4-6746-86B8-78B4F52AE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623BA5E-E67C-0B4C-9238-6B242BCDA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658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FB99D2-C797-0F48-9ABD-171893FE5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F4318D-0359-3C4B-9D07-B5EC6CE85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1CA1F22-3F23-2A45-8242-4E20BB979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D8EDDB2-8821-814A-AFCB-FB011EA76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EE04ADE-8591-D54D-82C0-8CA9A835C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9010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4B65A4-CD34-E542-AA3B-410F99F5C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0336E2E-A226-6E4B-A0BF-59936A911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76ECF6-06B1-1042-9703-D25028AEB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F574429-843C-AE4C-879F-09208EB68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713CF58-EB45-EE45-AB88-CE542A8C9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38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C7590B-D6EA-2843-A98D-0BF4416D2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8C0711A-2741-5245-BFBE-542A2F566C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01226C9-E965-3748-B951-554080869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8453920-1A77-3441-B716-C87809F21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580F5CA-0C05-DF49-8CFB-0F7715D6E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2B5DE6D-D58D-6246-8560-6B48561F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3922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5C120D-9C98-7541-A4D1-ECDDBCE36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081D796-17A2-6D43-9454-BAD3FEB1F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7166ED1-50C0-D648-B865-172DA5AA27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E61E471-E208-3546-857E-10892FC3C6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C319FF5-6763-2047-B0CB-67E2B43241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1B036FF-1BB5-614A-AB87-E9F39D61E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8FA02C5-07EA-A94F-8E2E-932EC50AA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E1B4373-3B73-AD43-AAAC-28A7D8361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75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32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4ED90F-BA98-264C-A85A-FA17BB104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E997709-99BE-384F-AF93-DB01D29AD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1418142-6FC2-7443-A565-C33D93A7B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246F0CE-1BB1-7747-8F15-75898CB4A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0790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E855655-5E02-734C-8B17-5354E364B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20B04DA-AB26-D94B-BC45-36F3609B8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D98A3A1-20D2-074B-AFFF-E88912E45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1677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E3A0B5-B39D-2A45-A906-F7C446219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F896DB-D884-D547-8A87-1C4B13253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BB1E257-B35C-B941-8052-F0A6552FE0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19EFA63-6AE3-9B4B-8A64-B5725176B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3ED90D7-192D-E34A-A129-603DA2806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4E2F575-0AB5-ED40-B5A7-8443E9F80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9689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F9253A-1B2D-7542-9B6F-FA42D8613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497BB3B-A3FF-F442-BA29-C194E7F395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CC1370F-B2CB-984E-9BEA-F72D0F711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1938331-EB46-A241-945E-A9E29C5A8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E3BF304-2F66-0D4A-A0C9-740E3F587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5082B4A-2276-9647-AE95-D82B839AD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465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A41937-BF20-1646-BBD2-3DD84A9B6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B408E7C-DC3E-BA43-90E0-7C30EEDE1B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7319338-EAE0-7A40-ABC4-13A8A4D6E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AAC90C6-4159-024A-93C1-DC92D77C3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7A47F38-1C00-1A43-8EE6-78C364B37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920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423120A-C540-014D-A196-81DC0AE194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6E69A46-BF32-C540-A37E-7711961970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BCE7306-3DCD-794D-8DEC-0C27A7C0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1D85206-AC06-CE4A-A628-FAFFF43D6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E8BA3D5-9294-F940-B031-FD487FB58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916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AB2E44-36DA-4743-803D-A0C615B5C2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8E14E84-EAA2-0943-970C-C978FC477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0744B4-977F-524D-98D3-5F8270BA8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5D3C28C-5E07-F041-8436-A1A6AF5D5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A61D60-843C-CA49-BA6D-C4FFE484E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9469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0138C7-0795-CB4E-995F-0C7059F9A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1BD73C-200E-464F-86B0-3B878E416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46AD399-A317-EA4F-BB28-D4C07E700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DA4670C-6D8A-5746-B623-9E521F602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2813A48-745C-5947-950A-E72406D27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454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A5B10A-60AE-EB49-98E1-D957426E5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9F78C1C-9F0D-034A-AFCE-15B725192D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13AE335-518E-D744-A806-4CEAED111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307580-6999-9640-BE6D-5328398E1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DAB0F4-4663-3844-B795-6568E0E5D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67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5DCEB2-EAAE-2E48-8AE9-747A0C350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041903-8308-514C-80B9-443CF2BDBC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37814B1-0E8C-D547-8CDD-98A742DE32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E6EDF7C-3A62-3B46-83A9-0097A8525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CCA6D9A-F34D-9145-A6E1-E71CE6F49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F86A584-920A-2E47-9098-CA1C7D4D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721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908587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908587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149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2CAF7D-9335-7044-81B5-F1A113C50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C2FA63E-7181-624C-857B-1B56214FE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829E0D-A137-DD47-8B7C-7854873857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CA01913-C7BB-DC43-A030-D88B3AF8E5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FCE15A7-A0FF-F840-A145-60B40D0C7E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F6704BD-3FD1-F347-B63B-0213B2250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30A167C-807D-FF49-939E-C6F2C67E0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7699041-3DA0-E042-8338-BE17C8AB7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973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B5BF22-797A-0E42-A2B4-7616EF973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A907525-F63E-BC4D-9FAF-9CAB1B6EC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5B0DAF4-7A33-E942-AD94-FFBC78E44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57115B0-7B7D-C347-81FC-FBBDE7EE8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0295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A952BBB-52A2-BD4B-A650-63066A27C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23FAFAF-7055-8C45-8986-D313F0432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1F3315E-3604-9940-A45C-CBD3E9496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2632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43DF9F-03E4-2D4A-8C73-CD9EB1FA9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AAA636-196C-B34E-8E36-12C762671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D03DB71-D964-1A46-88EB-6AB4CAE830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E711710-A939-F84B-8683-D705642BD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DC4CD12-B6BA-B74D-9975-6567C6D5E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1A894F0-A094-EB45-B854-AC2CE5688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5884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323784-3503-DB46-90AD-920C280BE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11A924F-C866-FA4F-81F5-986CD8DC4B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A0913A9-EF05-5649-A644-8DACEFEC57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A61A965-8549-F843-B612-179E96B3A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BDA3CF1-CD91-C545-9FD1-EBB9EDE2C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78F200D-E0C3-FB42-A1DF-04C09CC92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3584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A6F4E8-F804-874B-9E68-F54835CA2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3BF5CF5-A071-764F-8C6B-48CB0A79A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307B74B-AB68-2045-99A1-E8B25789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41C3105-9829-6F43-BE60-D98DAC434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18B794E-1320-FA42-917A-2541BF860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742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009B6CE-2456-1249-8C68-424B406C89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EF72CC3-927E-7441-B8F7-46FB767535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4C4C5B6-C1ED-A549-BD3D-D07FC4B6F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E65298-2108-3047-95A6-75A51769A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D47221-4CDC-8E41-B068-74C6425F9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485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9FB34B-5C59-7E45-B149-91B0EB7D24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FED5BB3-1B6F-F94E-8365-6F338F63D3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42DD81-683F-184F-8DE6-5BFDD5280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D32C1F1-5711-1246-A682-95FB94050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6D14F5-F8BF-4E49-99A4-631A7CE14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7681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58E500-26A4-BF4F-A737-D527D1476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3B1977-3A19-9F4B-9D72-F14AC6501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B89315B-8C77-6045-9642-3852233C8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376156D-E3F5-CB4E-BD60-305930FA7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30D8C6-0F64-6F4B-A792-8B2C37872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6853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56DE52-1EA5-3643-AE0D-AE2268B19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FFD3437-7A68-AB4C-9F06-D39851956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6D76892-DD3E-4845-BEE5-54E46F8D2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D591A1-A767-AC49-A16C-3F3C9E94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0272BC-724E-F341-A4FC-941E8745D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49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497475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3815862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176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0933AE-6685-1348-AEC6-F1848186B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295CBB-BDDB-584B-B414-5F58112306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2724C79-869E-7C4C-8756-EA02DA39DD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BA54D99-9257-1B46-A005-DFB653607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5850664-35B1-B047-B5D7-C90877EBC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7FB4789-7BC4-034E-BFF7-CB4F57453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215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9FE63B-2C5C-1C44-9BB2-A00C4A792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23E7CB3-DCBF-3143-A630-196FE83CF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7DDF094-D769-004E-9C71-EF9FC1F95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D5BA426-1A7D-6D4C-ACF1-9E6D0EE625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989A5B4-ADC1-4E42-88AB-5E7B2574C9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1F52982-232C-0C4F-9261-13021D491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705F16B-0731-3348-8178-EE39154FE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6220632-D22D-7445-B873-201B8F629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64758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D0C4A9-F0A8-6A40-9CB8-1124CAC3E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EA5B138-8849-A84D-B966-9DF1E94FE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0C1E746-A580-3A49-A4C0-FBB9C3B77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8485002-354D-3147-A2CB-3BEDFCDF6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9554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15B674F-B1BD-DA40-A3B1-AD8CFF1C3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388047D-DD3C-A24E-81B1-ECA252FDA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434987D-AB8F-6B41-8A85-19B75E7EF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6658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171AC9-9FCD-E547-88D9-0D094C19A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628DEFD-AA86-5E40-BEED-B07B024AC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82EA183-3F13-A14B-BD5B-F62D5A294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CAD7809-EFDD-E44E-B686-B3036990D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9304834-14F4-4641-8484-CFEBBB33B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7185205-C7A1-C64A-BC8F-B33E8216D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430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603BCB-0634-7145-8E29-751A605BA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9C88CA3-19F4-B04C-B305-D1D587DC48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D56B339-520D-7A44-A611-AFCDE7DBB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13516B3-49BE-644D-B2AD-37D31EE60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314D71E-144F-5146-9B99-6F6C57BD9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1FE1F07-9E19-D84B-8B07-44C71D701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770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C8FCA7-8049-5944-BC40-899EC310B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BA5B9E7-F084-E446-977D-A714F4044A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B3506D-C34A-BD4B-B2C9-09835248A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9348CAB-F026-1944-8450-22FB8AEF5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A0AC33F-A3A2-A041-A466-194880C11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9909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CCE98BF-17AF-6D44-860E-84A164CC95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6759389-EC9F-4F4D-B304-D1C6DA50E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FFF43E0-90FA-324A-986B-08FC997C9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1C5A636-47EE-BA40-AE36-BEEDDD6F4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7CC01C5-F166-5E4B-84F0-C33D55B49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18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9148274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443559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443559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19538" y="1681163"/>
            <a:ext cx="436852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19538" y="2505075"/>
            <a:ext cx="4368524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32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69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12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42B613-51B8-EF49-801F-A9C1E5F10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B41070F-DAFA-AC48-96DC-8C2A8EC5C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3C6356E-C245-B24B-8035-3237210E9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F4A1AEB-EEEB-0C47-9ED3-85824FCBA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52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24DF4F-20C9-8B4B-AB57-B9656C2DC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DE629DB-5AFB-314F-8E99-CA7CF304A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B9AD1C8-12BC-7643-8934-5D5ED5A99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66B42E7-4C66-734D-A8C1-531DF6B2A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281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49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149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377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67FAC88F-3079-6C41-B97E-AB507D54E544}"/>
              </a:ext>
            </a:extLst>
          </p:cNvPr>
          <p:cNvSpPr/>
          <p:nvPr userDrawn="1"/>
        </p:nvSpPr>
        <p:spPr>
          <a:xfrm>
            <a:off x="10451364" y="0"/>
            <a:ext cx="1740635" cy="6858000"/>
          </a:xfrm>
          <a:prstGeom prst="rect">
            <a:avLst/>
          </a:prstGeom>
          <a:solidFill>
            <a:srgbClr val="2E55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B75AAFAF-2663-1B4A-953A-5BDE35D35E62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0800248" y="5441186"/>
            <a:ext cx="1042868" cy="10428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3ECEC7F7-E76D-BA4C-9E1D-7856473E0BC1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750064" y="5749111"/>
            <a:ext cx="2225407" cy="7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590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86" r:id="rId8"/>
    <p:sldLayoutId id="2147483673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5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42FE335-DF36-EC49-AEB9-1F17E90F6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D9C8947-963D-5A43-83DE-6AEA3F6005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433340A-C86D-194E-AA81-2891DF2200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6989F4A-AF3F-7945-B25B-38FA0354FA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53EE52A-4F22-4F49-86EE-7AC85B3CFA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951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D5C23F2-2025-A948-A822-6DF144B15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0F2833-791A-5449-92AD-C8EAF61BB4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FE07BAE-4438-9347-900A-30D5B7185B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2726F4-93B9-9446-8A73-FC80042A3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CA7BE19C-4919-1944-BC61-CC284F92EB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3752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40065B8-E642-2C45-BEC2-BA06987F4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D7E7E25-6EC5-B14A-8805-206FBEEB1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BC329F1-DD7D-934E-8EF4-0A2C3FCFD3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52D288B-85DB-3249-BFAB-8630C92CEC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272F85-E71C-8B4E-A8FC-E4236B4274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1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youth.adventist.org/Resources/Spiritual-Gifts-Assessmen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Seminario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 Nº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9: </a:t>
            </a:r>
            <a:r>
              <a:rPr lang="en-US" b="1" dirty="0" err="1" smtClean="0">
                <a:solidFill>
                  <a:srgbClr val="2E75B6"/>
                </a:solidFill>
              </a:rPr>
              <a:t>Alcance</a:t>
            </a:r>
            <a:r>
              <a:rPr lang="en-US" b="1" dirty="0" smtClean="0">
                <a:solidFill>
                  <a:srgbClr val="2E75B6"/>
                </a:solidFill>
              </a:rPr>
              <a:t> </a:t>
            </a:r>
            <a:r>
              <a:rPr lang="en-US" b="1" dirty="0" err="1" smtClean="0">
                <a:solidFill>
                  <a:srgbClr val="2E75B6"/>
                </a:solidFill>
              </a:rPr>
              <a:t>Juvenil</a:t>
            </a:r>
            <a:endParaRPr lang="en-US" dirty="0">
              <a:solidFill>
                <a:srgbClr val="2E75B6"/>
              </a:solidFill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 err="1" smtClean="0">
                <a:solidFill>
                  <a:schemeClr val="tx1"/>
                </a:solidFill>
              </a:rPr>
              <a:t>Evangelismo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</a:rPr>
              <a:t>Exhaustivo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2AE21142-0294-044F-B8DE-0753E66372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317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Grupos</a:t>
            </a:r>
            <a:r>
              <a:rPr lang="en-US" b="1" dirty="0"/>
              <a:t> </a:t>
            </a:r>
            <a:r>
              <a:rPr lang="en-US" b="1" dirty="0" err="1"/>
              <a:t>Pequeños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199" y="1825625"/>
            <a:ext cx="9469968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VE" dirty="0">
                <a:solidFill>
                  <a:schemeClr val="tx1"/>
                </a:solidFill>
              </a:rPr>
              <a:t>E</a:t>
            </a:r>
            <a:r>
              <a:rPr lang="es-VE" dirty="0" smtClean="0">
                <a:solidFill>
                  <a:schemeClr val="tx1"/>
                </a:solidFill>
              </a:rPr>
              <a:t>stos </a:t>
            </a:r>
            <a:r>
              <a:rPr lang="es-VE" dirty="0">
                <a:solidFill>
                  <a:schemeClr val="tx1"/>
                </a:solidFill>
              </a:rPr>
              <a:t>amigos ya han sido invitados con anterioridad </a:t>
            </a:r>
            <a:r>
              <a:rPr lang="es-VE" dirty="0" smtClean="0">
                <a:solidFill>
                  <a:schemeClr val="tx1"/>
                </a:solidFill>
              </a:rPr>
              <a:t>a eventos </a:t>
            </a:r>
            <a:r>
              <a:rPr lang="es-VE" dirty="0">
                <a:solidFill>
                  <a:schemeClr val="tx1"/>
                </a:solidFill>
              </a:rPr>
              <a:t>divertidos, caminatas u oportunidades de servicio en las que el grupo </a:t>
            </a:r>
            <a:r>
              <a:rPr lang="es-VE" dirty="0" smtClean="0">
                <a:solidFill>
                  <a:schemeClr val="tx1"/>
                </a:solidFill>
              </a:rPr>
              <a:t>juvenil esté </a:t>
            </a:r>
            <a:r>
              <a:rPr lang="es-VE" dirty="0">
                <a:solidFill>
                  <a:schemeClr val="tx1"/>
                </a:solidFill>
              </a:rPr>
              <a:t>trabajando, y de las cuales muchos disfrutarán aún si no han </a:t>
            </a:r>
            <a:r>
              <a:rPr lang="es-VE" dirty="0" smtClean="0">
                <a:solidFill>
                  <a:schemeClr val="tx1"/>
                </a:solidFill>
              </a:rPr>
              <a:t>despertado espiritualmente</a:t>
            </a:r>
            <a:r>
              <a:rPr lang="es-VE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C578F23-435C-0A4D-8D32-4A9D43DF7A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788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Proyectos</a:t>
            </a:r>
            <a:r>
              <a:rPr lang="en-US" b="1" dirty="0"/>
              <a:t> de </a:t>
            </a:r>
            <a:r>
              <a:rPr lang="en-US" b="1" dirty="0" err="1" smtClean="0"/>
              <a:t>Servicio</a:t>
            </a:r>
            <a:r>
              <a:rPr lang="en-US" b="1" dirty="0" smtClean="0"/>
              <a:t> </a:t>
            </a:r>
            <a:r>
              <a:rPr lang="en-US" b="1" dirty="0" err="1" smtClean="0"/>
              <a:t>Comunitario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199" y="1825625"/>
            <a:ext cx="9469968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VE" b="1" dirty="0">
                <a:solidFill>
                  <a:schemeClr val="tx1"/>
                </a:solidFill>
              </a:rPr>
              <a:t>El área prioritaria del ministerio juvenil es la comunidad.</a:t>
            </a:r>
            <a:r>
              <a:rPr lang="es-VE" dirty="0">
                <a:solidFill>
                  <a:schemeClr val="tx1"/>
                </a:solidFill>
              </a:rPr>
              <a:t> Una de las </a:t>
            </a:r>
            <a:r>
              <a:rPr lang="es-VE" dirty="0" smtClean="0">
                <a:solidFill>
                  <a:schemeClr val="tx1"/>
                </a:solidFill>
              </a:rPr>
              <a:t>necesidades principales </a:t>
            </a:r>
            <a:r>
              <a:rPr lang="es-VE" dirty="0">
                <a:solidFill>
                  <a:schemeClr val="tx1"/>
                </a:solidFill>
              </a:rPr>
              <a:t>de los jóvenes, una de las razones principales por las que se aburren y </a:t>
            </a:r>
            <a:r>
              <a:rPr lang="es-VE" dirty="0" smtClean="0">
                <a:solidFill>
                  <a:schemeClr val="tx1"/>
                </a:solidFill>
              </a:rPr>
              <a:t>se vuelven </a:t>
            </a:r>
            <a:r>
              <a:rPr lang="es-VE" dirty="0">
                <a:solidFill>
                  <a:schemeClr val="tx1"/>
                </a:solidFill>
              </a:rPr>
              <a:t>rebeldes, es la necesidad de ser necesitado. </a:t>
            </a:r>
            <a:r>
              <a:rPr lang="es-VE" b="1" dirty="0">
                <a:solidFill>
                  <a:schemeClr val="tx1"/>
                </a:solidFill>
              </a:rPr>
              <a:t>La comunidad es un espacio </a:t>
            </a:r>
            <a:r>
              <a:rPr lang="es-VE" b="1" dirty="0" smtClean="0">
                <a:solidFill>
                  <a:schemeClr val="tx1"/>
                </a:solidFill>
              </a:rPr>
              <a:t>real, con </a:t>
            </a:r>
            <a:r>
              <a:rPr lang="es-VE" b="1" dirty="0">
                <a:solidFill>
                  <a:schemeClr val="tx1"/>
                </a:solidFill>
              </a:rPr>
              <a:t>personas reales, y necesidades reales</a:t>
            </a:r>
            <a:r>
              <a:rPr lang="es-VE" b="1" dirty="0" smtClean="0">
                <a:solidFill>
                  <a:schemeClr val="tx1"/>
                </a:solidFill>
              </a:rPr>
              <a:t>.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7FB6F824-7650-5E4D-A804-4E7A54A1C7E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838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Proyectos</a:t>
            </a:r>
            <a:r>
              <a:rPr lang="en-US" b="1" dirty="0"/>
              <a:t> de </a:t>
            </a:r>
            <a:r>
              <a:rPr lang="en-US" b="1" dirty="0" err="1"/>
              <a:t>Servicio</a:t>
            </a:r>
            <a:r>
              <a:rPr lang="en-US" b="1" dirty="0"/>
              <a:t> </a:t>
            </a:r>
            <a:r>
              <a:rPr lang="en-US" b="1" dirty="0" err="1"/>
              <a:t>Comunitario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199" y="1825625"/>
            <a:ext cx="9469968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VE" dirty="0">
                <a:solidFill>
                  <a:schemeClr val="tx1"/>
                </a:solidFill>
              </a:rPr>
              <a:t>Los jóvenes deben ser enseñados por ejemplo de que cada iglesia tiene </a:t>
            </a:r>
            <a:r>
              <a:rPr lang="es-VE" dirty="0" smtClean="0">
                <a:solidFill>
                  <a:schemeClr val="tx1"/>
                </a:solidFill>
              </a:rPr>
              <a:t>una responsabilidad </a:t>
            </a:r>
            <a:r>
              <a:rPr lang="es-VE" dirty="0">
                <a:solidFill>
                  <a:schemeClr val="tx1"/>
                </a:solidFill>
              </a:rPr>
              <a:t>con su comunidad. </a:t>
            </a:r>
            <a:r>
              <a:rPr lang="es-VE" b="1" dirty="0">
                <a:solidFill>
                  <a:schemeClr val="tx1"/>
                </a:solidFill>
              </a:rPr>
              <a:t>La Jerusalén de cada joven es </a:t>
            </a:r>
            <a:r>
              <a:rPr lang="es-VE" b="1" dirty="0" smtClean="0">
                <a:solidFill>
                  <a:schemeClr val="tx1"/>
                </a:solidFill>
              </a:rPr>
              <a:t>el lugar </a:t>
            </a:r>
            <a:r>
              <a:rPr lang="es-VE" b="1" dirty="0">
                <a:solidFill>
                  <a:schemeClr val="tx1"/>
                </a:solidFill>
              </a:rPr>
              <a:t>donde vive</a:t>
            </a:r>
            <a:r>
              <a:rPr lang="es-VE" b="1" dirty="0" smtClean="0">
                <a:solidFill>
                  <a:schemeClr val="tx1"/>
                </a:solidFill>
              </a:rPr>
              <a:t>, el </a:t>
            </a:r>
            <a:r>
              <a:rPr lang="es-VE" b="1" dirty="0">
                <a:solidFill>
                  <a:schemeClr val="tx1"/>
                </a:solidFill>
              </a:rPr>
              <a:t>colegio donde estudia, su universidad, su ambiente laboral</a:t>
            </a:r>
            <a:r>
              <a:rPr lang="es-VE" b="1" dirty="0" smtClean="0">
                <a:solidFill>
                  <a:schemeClr val="tx1"/>
                </a:solidFill>
              </a:rPr>
              <a:t>.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9C191CB-537D-524F-B793-8124845ED2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094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Proyectos</a:t>
            </a:r>
            <a:r>
              <a:rPr lang="en-US" b="1" dirty="0"/>
              <a:t> de </a:t>
            </a:r>
            <a:r>
              <a:rPr lang="en-US" b="1" dirty="0" err="1"/>
              <a:t>Servicio</a:t>
            </a:r>
            <a:r>
              <a:rPr lang="en-US" b="1" dirty="0"/>
              <a:t> </a:t>
            </a:r>
            <a:r>
              <a:rPr lang="en-US" b="1" dirty="0" err="1"/>
              <a:t>Comunitario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27512" y="1768378"/>
            <a:ext cx="9971129" cy="311535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VE" dirty="0">
                <a:solidFill>
                  <a:schemeClr val="tx1"/>
                </a:solidFill>
              </a:rPr>
              <a:t>En los ideales del Ministerio Juvenil, podemos percibir claramente esta visión amplia </a:t>
            </a:r>
            <a:r>
              <a:rPr lang="es-VE" dirty="0" smtClean="0">
                <a:solidFill>
                  <a:schemeClr val="tx1"/>
                </a:solidFill>
              </a:rPr>
              <a:t>e inclusiva </a:t>
            </a:r>
            <a:r>
              <a:rPr lang="es-VE" dirty="0">
                <a:solidFill>
                  <a:schemeClr val="tx1"/>
                </a:solidFill>
              </a:rPr>
              <a:t>de la misión. </a:t>
            </a:r>
            <a:r>
              <a:rPr lang="es-VE" b="1" dirty="0">
                <a:solidFill>
                  <a:schemeClr val="tx1"/>
                </a:solidFill>
              </a:rPr>
              <a:t>Movidos por el “amor de Cristo” </a:t>
            </a:r>
            <a:r>
              <a:rPr lang="es-VE" dirty="0">
                <a:solidFill>
                  <a:schemeClr val="tx1"/>
                </a:solidFill>
              </a:rPr>
              <a:t>que nos motiva, el blanco </a:t>
            </a:r>
            <a:r>
              <a:rPr lang="es-VE" dirty="0" smtClean="0">
                <a:solidFill>
                  <a:schemeClr val="tx1"/>
                </a:solidFill>
              </a:rPr>
              <a:t>me desafía </a:t>
            </a:r>
            <a:r>
              <a:rPr lang="es-VE" dirty="0">
                <a:solidFill>
                  <a:schemeClr val="tx1"/>
                </a:solidFill>
              </a:rPr>
              <a:t>a predicar el mensaje del advenimiento a todo el mundo en mi generación</a:t>
            </a:r>
            <a:r>
              <a:rPr lang="es-VE" dirty="0" smtClean="0">
                <a:solidFill>
                  <a:schemeClr val="tx1"/>
                </a:solidFill>
              </a:rPr>
              <a:t>. </a:t>
            </a:r>
            <a:r>
              <a:rPr lang="es-VE" b="1" dirty="0" smtClean="0">
                <a:solidFill>
                  <a:schemeClr val="tx1"/>
                </a:solidFill>
              </a:rPr>
              <a:t>“</a:t>
            </a:r>
            <a:r>
              <a:rPr lang="es-VE" b="1" dirty="0">
                <a:solidFill>
                  <a:schemeClr val="tx1"/>
                </a:solidFill>
              </a:rPr>
              <a:t>Todos” incluye a aquellos que están cerca de mí</a:t>
            </a:r>
            <a:r>
              <a:rPr lang="es-VE" dirty="0" smtClean="0">
                <a:solidFill>
                  <a:schemeClr val="tx1"/>
                </a:solidFill>
              </a:rPr>
              <a:t>. Al comprometerme</a:t>
            </a:r>
            <a:r>
              <a:rPr lang="es-VE" dirty="0">
                <a:solidFill>
                  <a:schemeClr val="tx1"/>
                </a:solidFill>
              </a:rPr>
              <a:t>, en el voto, a </a:t>
            </a:r>
            <a:r>
              <a:rPr lang="es-VE" dirty="0" smtClean="0">
                <a:solidFill>
                  <a:schemeClr val="tx1"/>
                </a:solidFill>
              </a:rPr>
              <a:t>tomar parte </a:t>
            </a:r>
            <a:r>
              <a:rPr lang="es-VE" dirty="0">
                <a:solidFill>
                  <a:schemeClr val="tx1"/>
                </a:solidFill>
              </a:rPr>
              <a:t>en la obra de la Sociedad de Jóvenes Adventistas de la iglesia local, </a:t>
            </a:r>
            <a:r>
              <a:rPr lang="es-VE" dirty="0" smtClean="0">
                <a:solidFill>
                  <a:schemeClr val="tx1"/>
                </a:solidFill>
              </a:rPr>
              <a:t>muestro interés </a:t>
            </a:r>
            <a:r>
              <a:rPr lang="es-VE" dirty="0">
                <a:solidFill>
                  <a:schemeClr val="tx1"/>
                </a:solidFill>
              </a:rPr>
              <a:t>en mi realidad local</a:t>
            </a:r>
            <a:r>
              <a:rPr lang="es-VE" dirty="0" smtClean="0">
                <a:solidFill>
                  <a:schemeClr val="tx1"/>
                </a:solidFill>
              </a:rPr>
              <a:t>.</a:t>
            </a:r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90213A4F-2C99-E548-9D6E-4DF1A17EBB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860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Proyectos</a:t>
            </a:r>
            <a:r>
              <a:rPr lang="en-US" b="1" dirty="0"/>
              <a:t> de </a:t>
            </a:r>
            <a:r>
              <a:rPr lang="en-US" b="1" dirty="0" err="1"/>
              <a:t>Servicio</a:t>
            </a:r>
            <a:r>
              <a:rPr lang="en-US" b="1" dirty="0"/>
              <a:t> </a:t>
            </a:r>
            <a:r>
              <a:rPr lang="en-US" b="1" dirty="0" err="1"/>
              <a:t>Comunitario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199" y="1825625"/>
            <a:ext cx="94699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VE" dirty="0">
                <a:solidFill>
                  <a:schemeClr val="tx1"/>
                </a:solidFill>
              </a:rPr>
              <a:t>En el propósito, se me recuerda que </a:t>
            </a:r>
            <a:r>
              <a:rPr lang="es-VE" b="1" dirty="0">
                <a:solidFill>
                  <a:schemeClr val="tx1"/>
                </a:solidFill>
              </a:rPr>
              <a:t>vivo para la juventud, </a:t>
            </a:r>
            <a:r>
              <a:rPr lang="es-VE" b="1" dirty="0" smtClean="0">
                <a:solidFill>
                  <a:schemeClr val="tx1"/>
                </a:solidFill>
              </a:rPr>
              <a:t>la iglesia</a:t>
            </a:r>
            <a:r>
              <a:rPr lang="es-VE" b="1" dirty="0">
                <a:solidFill>
                  <a:schemeClr val="tx1"/>
                </a:solidFill>
              </a:rPr>
              <a:t>, </a:t>
            </a:r>
            <a:r>
              <a:rPr lang="es-VE" b="1" dirty="0" smtClean="0">
                <a:solidFill>
                  <a:schemeClr val="tx1"/>
                </a:solidFill>
              </a:rPr>
              <a:t>y mis </a:t>
            </a:r>
            <a:r>
              <a:rPr lang="es-VE" b="1" dirty="0">
                <a:solidFill>
                  <a:schemeClr val="tx1"/>
                </a:solidFill>
              </a:rPr>
              <a:t>semejantes.</a:t>
            </a:r>
            <a:r>
              <a:rPr lang="es-VE" dirty="0">
                <a:solidFill>
                  <a:schemeClr val="tx1"/>
                </a:solidFill>
              </a:rPr>
              <a:t> En los objetivos, entiendo que existo para </a:t>
            </a:r>
            <a:r>
              <a:rPr lang="es-VE" b="1" dirty="0">
                <a:solidFill>
                  <a:schemeClr val="tx1"/>
                </a:solidFill>
              </a:rPr>
              <a:t>salvar del pecado </a:t>
            </a:r>
            <a:r>
              <a:rPr lang="es-VE" b="1" dirty="0" smtClean="0">
                <a:solidFill>
                  <a:schemeClr val="tx1"/>
                </a:solidFill>
              </a:rPr>
              <a:t>y guiar </a:t>
            </a:r>
            <a:r>
              <a:rPr lang="es-VE" b="1" dirty="0">
                <a:solidFill>
                  <a:schemeClr val="tx1"/>
                </a:solidFill>
              </a:rPr>
              <a:t>en el servicio.</a:t>
            </a:r>
            <a:r>
              <a:rPr lang="es-VE" dirty="0">
                <a:solidFill>
                  <a:schemeClr val="tx1"/>
                </a:solidFill>
              </a:rPr>
              <a:t> En la declaración de misión, se me insta a </a:t>
            </a:r>
            <a:r>
              <a:rPr lang="es-VE" b="1" dirty="0">
                <a:solidFill>
                  <a:schemeClr val="tx1"/>
                </a:solidFill>
              </a:rPr>
              <a:t>“trabajar por la </a:t>
            </a:r>
            <a:r>
              <a:rPr lang="es-VE" b="1" dirty="0" smtClean="0">
                <a:solidFill>
                  <a:schemeClr val="tx1"/>
                </a:solidFill>
              </a:rPr>
              <a:t>juventud, fomentando </a:t>
            </a:r>
            <a:r>
              <a:rPr lang="es-VE" b="1" dirty="0">
                <a:solidFill>
                  <a:schemeClr val="tx1"/>
                </a:solidFill>
              </a:rPr>
              <a:t>el compañerismo y la motivación espiritual, capacitándolos para servir a </a:t>
            </a:r>
            <a:r>
              <a:rPr lang="es-VE" b="1" dirty="0" smtClean="0">
                <a:solidFill>
                  <a:schemeClr val="tx1"/>
                </a:solidFill>
              </a:rPr>
              <a:t>la iglesia </a:t>
            </a:r>
            <a:r>
              <a:rPr lang="es-VE" b="1" dirty="0">
                <a:solidFill>
                  <a:schemeClr val="tx1"/>
                </a:solidFill>
              </a:rPr>
              <a:t>ya </a:t>
            </a:r>
            <a:r>
              <a:rPr lang="es-VE" b="1" dirty="0" smtClean="0">
                <a:solidFill>
                  <a:schemeClr val="tx1"/>
                </a:solidFill>
              </a:rPr>
              <a:t>la comunidad.”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424145ED-CC48-6943-A185-0B61D8E1D0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2499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Proclamación</a:t>
            </a:r>
            <a:r>
              <a:rPr lang="en-US" b="1" dirty="0"/>
              <a:t> </a:t>
            </a:r>
            <a:r>
              <a:rPr lang="en-US" b="1" dirty="0" err="1"/>
              <a:t>P</a:t>
            </a:r>
            <a:r>
              <a:rPr lang="en-US" b="1" dirty="0" err="1" smtClean="0"/>
              <a:t>ública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199" y="1825625"/>
            <a:ext cx="9469968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VE" dirty="0">
                <a:solidFill>
                  <a:schemeClr val="tx1"/>
                </a:solidFill>
              </a:rPr>
              <a:t>Aquí llegamos a lo que la mayoría de las personas piensa cuando se habla de </a:t>
            </a:r>
            <a:r>
              <a:rPr lang="es-VE" dirty="0" smtClean="0">
                <a:solidFill>
                  <a:schemeClr val="tx1"/>
                </a:solidFill>
              </a:rPr>
              <a:t>la palabra </a:t>
            </a:r>
            <a:r>
              <a:rPr lang="es-VE" dirty="0">
                <a:solidFill>
                  <a:schemeClr val="tx1"/>
                </a:solidFill>
              </a:rPr>
              <a:t>“evangelismo.” </a:t>
            </a:r>
            <a:r>
              <a:rPr lang="es-VE" b="1" dirty="0">
                <a:solidFill>
                  <a:schemeClr val="tx1"/>
                </a:solidFill>
              </a:rPr>
              <a:t>Esta es una parte importante de nuestra misión al mundo</a:t>
            </a:r>
            <a:r>
              <a:rPr lang="es-VE" dirty="0">
                <a:solidFill>
                  <a:schemeClr val="tx1"/>
                </a:solidFill>
              </a:rPr>
              <a:t>, </a:t>
            </a:r>
            <a:r>
              <a:rPr lang="es-VE" dirty="0" smtClean="0">
                <a:solidFill>
                  <a:schemeClr val="tx1"/>
                </a:solidFill>
              </a:rPr>
              <a:t>y algunos </a:t>
            </a:r>
            <a:r>
              <a:rPr lang="es-VE" dirty="0">
                <a:solidFill>
                  <a:schemeClr val="tx1"/>
                </a:solidFill>
              </a:rPr>
              <a:t>de nuestros jóvenes estarán interesados y dotados de muchas maneras </a:t>
            </a:r>
            <a:r>
              <a:rPr lang="es-VE" dirty="0" smtClean="0">
                <a:solidFill>
                  <a:schemeClr val="tx1"/>
                </a:solidFill>
              </a:rPr>
              <a:t>para ayudar </a:t>
            </a:r>
            <a:r>
              <a:rPr lang="es-VE" dirty="0">
                <a:solidFill>
                  <a:schemeClr val="tx1"/>
                </a:solidFill>
              </a:rPr>
              <a:t>con la proclamación pública.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0067C458-7A76-3B48-9FB3-645BB79396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551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Proclamación</a:t>
            </a:r>
            <a:r>
              <a:rPr lang="en-US" b="1" dirty="0"/>
              <a:t> </a:t>
            </a:r>
            <a:r>
              <a:rPr lang="en-US" b="1" dirty="0" err="1"/>
              <a:t>Pública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926218" y="1625483"/>
            <a:ext cx="8806008" cy="298808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s-VE" dirty="0">
                <a:solidFill>
                  <a:schemeClr val="tx1"/>
                </a:solidFill>
              </a:rPr>
              <a:t>Cuando los miembros de su ministerio juvenil ya han estado activos siendo </a:t>
            </a:r>
            <a:r>
              <a:rPr lang="es-VE" dirty="0" smtClean="0">
                <a:solidFill>
                  <a:schemeClr val="tx1"/>
                </a:solidFill>
              </a:rPr>
              <a:t>buenos amigos </a:t>
            </a:r>
            <a:r>
              <a:rPr lang="es-VE" dirty="0">
                <a:solidFill>
                  <a:schemeClr val="tx1"/>
                </a:solidFill>
              </a:rPr>
              <a:t>para aquellos que conocen, reuniéndose y orando en grupos pequeños </a:t>
            </a:r>
            <a:r>
              <a:rPr lang="es-VE" dirty="0" smtClean="0">
                <a:solidFill>
                  <a:schemeClr val="tx1"/>
                </a:solidFill>
              </a:rPr>
              <a:t>e invitando </a:t>
            </a:r>
            <a:r>
              <a:rPr lang="es-VE" dirty="0">
                <a:solidFill>
                  <a:schemeClr val="tx1"/>
                </a:solidFill>
              </a:rPr>
              <a:t>a otros a unirse, y haciendo servicio comunitario visible que </a:t>
            </a:r>
            <a:r>
              <a:rPr lang="es-VE" dirty="0" smtClean="0">
                <a:solidFill>
                  <a:schemeClr val="tx1"/>
                </a:solidFill>
              </a:rPr>
              <a:t>resulte importante—no </a:t>
            </a:r>
            <a:r>
              <a:rPr lang="es-VE" dirty="0">
                <a:solidFill>
                  <a:schemeClr val="tx1"/>
                </a:solidFill>
              </a:rPr>
              <a:t>con el propósito de “conseguir que las personas vengan a sus </a:t>
            </a:r>
            <a:r>
              <a:rPr lang="es-VE" dirty="0" smtClean="0">
                <a:solidFill>
                  <a:schemeClr val="tx1"/>
                </a:solidFill>
              </a:rPr>
              <a:t>reuniones en </a:t>
            </a:r>
            <a:r>
              <a:rPr lang="es-VE" dirty="0">
                <a:solidFill>
                  <a:schemeClr val="tx1"/>
                </a:solidFill>
              </a:rPr>
              <a:t>la iglesia”, sino simplemente porque están en necesidad y es lo correcto- </a:t>
            </a:r>
            <a:r>
              <a:rPr lang="es-VE" dirty="0" smtClean="0">
                <a:solidFill>
                  <a:schemeClr val="tx1"/>
                </a:solidFill>
              </a:rPr>
              <a:t>entonces </a:t>
            </a:r>
            <a:r>
              <a:rPr lang="es-VE" b="1" dirty="0" smtClean="0">
                <a:solidFill>
                  <a:schemeClr val="tx1"/>
                </a:solidFill>
              </a:rPr>
              <a:t>muchos más </a:t>
            </a:r>
            <a:r>
              <a:rPr lang="es-VE" b="1" dirty="0">
                <a:solidFill>
                  <a:schemeClr val="tx1"/>
                </a:solidFill>
              </a:rPr>
              <a:t>estarán, de hecho</a:t>
            </a:r>
            <a:r>
              <a:rPr lang="es-VE" b="1" dirty="0" smtClean="0">
                <a:solidFill>
                  <a:schemeClr val="tx1"/>
                </a:solidFill>
              </a:rPr>
              <a:t>, más </a:t>
            </a:r>
            <a:r>
              <a:rPr lang="es-VE" b="1" dirty="0">
                <a:solidFill>
                  <a:schemeClr val="tx1"/>
                </a:solidFill>
              </a:rPr>
              <a:t>interesados en las reuniones públicas.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00041E2F-BEB6-AF43-9D1E-0B87AB9DCA3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889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4-ENSÉÑELES A APRECIAR LA DIVERSIDAD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199" y="2004045"/>
            <a:ext cx="91498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VE" dirty="0">
                <a:solidFill>
                  <a:schemeClr val="tx1"/>
                </a:solidFill>
              </a:rPr>
              <a:t>Cada método, cada forma, cada manera de evangelismo, debe enseñarse de </a:t>
            </a:r>
            <a:r>
              <a:rPr lang="es-VE" dirty="0" smtClean="0">
                <a:solidFill>
                  <a:schemeClr val="tx1"/>
                </a:solidFill>
              </a:rPr>
              <a:t>tal forma </a:t>
            </a:r>
            <a:r>
              <a:rPr lang="es-VE" dirty="0">
                <a:solidFill>
                  <a:schemeClr val="tx1"/>
                </a:solidFill>
              </a:rPr>
              <a:t>que los jóvenes puedan disfrutarlo. Recuerde: “evangelio” es algo feliz tanto </a:t>
            </a:r>
            <a:r>
              <a:rPr lang="es-VE" dirty="0" smtClean="0">
                <a:solidFill>
                  <a:schemeClr val="tx1"/>
                </a:solidFill>
              </a:rPr>
              <a:t>para aquellos </a:t>
            </a:r>
            <a:r>
              <a:rPr lang="es-VE" dirty="0">
                <a:solidFill>
                  <a:schemeClr val="tx1"/>
                </a:solidFill>
              </a:rPr>
              <a:t>que hablan como para los que escuchan. Por lo tanto, </a:t>
            </a:r>
            <a:r>
              <a:rPr lang="es-VE" b="1" dirty="0">
                <a:solidFill>
                  <a:schemeClr val="tx1"/>
                </a:solidFill>
              </a:rPr>
              <a:t>la evangelización </a:t>
            </a:r>
            <a:r>
              <a:rPr lang="es-VE" b="1" dirty="0" smtClean="0">
                <a:solidFill>
                  <a:schemeClr val="tx1"/>
                </a:solidFill>
              </a:rPr>
              <a:t>debería darse </a:t>
            </a:r>
            <a:r>
              <a:rPr lang="es-VE" b="1" dirty="0">
                <a:solidFill>
                  <a:schemeClr val="tx1"/>
                </a:solidFill>
              </a:rPr>
              <a:t>en un contexto en el que la juventud pueda apreciarlo.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A305C0A4-EFB0-2D4D-BD01-83BB37E08E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6232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4-ENSÉÑELES A APRECIAR LA DIVERSIDAD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1825625"/>
            <a:ext cx="8479086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VE" dirty="0">
                <a:solidFill>
                  <a:schemeClr val="tx1"/>
                </a:solidFill>
              </a:rPr>
              <a:t>Es especialmente importante que la juventud sea cuidadosamente guiada </a:t>
            </a:r>
            <a:r>
              <a:rPr lang="es-VE" dirty="0" smtClean="0">
                <a:solidFill>
                  <a:schemeClr val="tx1"/>
                </a:solidFill>
              </a:rPr>
              <a:t>al descubrimiento y uso </a:t>
            </a:r>
            <a:r>
              <a:rPr lang="es-VE" dirty="0">
                <a:solidFill>
                  <a:schemeClr val="tx1"/>
                </a:solidFill>
              </a:rPr>
              <a:t>de sus propios dones espirituales.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6B32BF6-2C87-5548-85FE-FF3BFB13600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0523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527788"/>
            <a:ext cx="9149862" cy="1325563"/>
          </a:xfrm>
        </p:spPr>
        <p:txBody>
          <a:bodyPr>
            <a:noAutofit/>
          </a:bodyPr>
          <a:lstStyle/>
          <a:p>
            <a:pPr algn="ctr"/>
            <a:r>
              <a:rPr lang="es-VE" sz="3500" b="1" dirty="0" smtClean="0"/>
              <a:t>El descubrimiento </a:t>
            </a:r>
            <a:r>
              <a:rPr lang="es-VE" sz="3500" b="1" dirty="0"/>
              <a:t>de los </a:t>
            </a:r>
            <a:r>
              <a:rPr lang="es-VE" sz="3500" b="1" dirty="0" smtClean="0"/>
              <a:t>dones espirituales </a:t>
            </a:r>
            <a:r>
              <a:rPr lang="es-VE" sz="3500" b="1" dirty="0"/>
              <a:t>ayudará a la juventud </a:t>
            </a:r>
            <a:r>
              <a:rPr lang="es-VE" sz="3500" b="1" dirty="0" smtClean="0"/>
              <a:t>a conectarse </a:t>
            </a:r>
            <a:r>
              <a:rPr lang="es-VE" sz="3500" b="1" dirty="0"/>
              <a:t>con </a:t>
            </a:r>
            <a:r>
              <a:rPr lang="es-VE" sz="3500" b="1" dirty="0" smtClean="0"/>
              <a:t>el tipo </a:t>
            </a:r>
            <a:r>
              <a:rPr lang="es-VE" sz="3500" b="1" dirty="0"/>
              <a:t>de evangelismo con el que se </a:t>
            </a:r>
            <a:r>
              <a:rPr lang="es-VE" sz="3500" b="1" dirty="0" smtClean="0"/>
              <a:t>sientan más </a:t>
            </a:r>
            <a:r>
              <a:rPr lang="es-VE" sz="3500" b="1" dirty="0"/>
              <a:t>cómodos.</a:t>
            </a:r>
            <a:endParaRPr lang="en-US" sz="35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199" y="2403096"/>
            <a:ext cx="9149863" cy="4351338"/>
          </a:xfrm>
        </p:spPr>
        <p:txBody>
          <a:bodyPr>
            <a:normAutofit/>
          </a:bodyPr>
          <a:lstStyle/>
          <a:p>
            <a:pPr algn="just"/>
            <a:r>
              <a:rPr lang="es-VE" b="1" dirty="0">
                <a:solidFill>
                  <a:schemeClr val="tx1"/>
                </a:solidFill>
              </a:rPr>
              <a:t>La forma de evangelismo más efectiva es que el joven cumpla la misión en </a:t>
            </a:r>
            <a:r>
              <a:rPr lang="es-VE" b="1" dirty="0" smtClean="0">
                <a:solidFill>
                  <a:schemeClr val="tx1"/>
                </a:solidFill>
              </a:rPr>
              <a:t>el contexto </a:t>
            </a:r>
            <a:r>
              <a:rPr lang="es-VE" b="1" dirty="0">
                <a:solidFill>
                  <a:schemeClr val="tx1"/>
                </a:solidFill>
              </a:rPr>
              <a:t>de ejercitar sus dones espirituales. </a:t>
            </a:r>
            <a:r>
              <a:rPr lang="es-VE" dirty="0">
                <a:solidFill>
                  <a:schemeClr val="tx1"/>
                </a:solidFill>
              </a:rPr>
              <a:t>Es por lo tanto tarea del líder juvenil </a:t>
            </a:r>
            <a:r>
              <a:rPr lang="es-VE" dirty="0" smtClean="0">
                <a:solidFill>
                  <a:schemeClr val="tx1"/>
                </a:solidFill>
              </a:rPr>
              <a:t>guiar el </a:t>
            </a:r>
            <a:r>
              <a:rPr lang="es-VE" dirty="0">
                <a:solidFill>
                  <a:schemeClr val="tx1"/>
                </a:solidFill>
              </a:rPr>
              <a:t>proceso de descubrimiento de los </a:t>
            </a:r>
            <a:r>
              <a:rPr lang="es-VE" u="sng" dirty="0">
                <a:solidFill>
                  <a:schemeClr val="tx1"/>
                </a:solidFill>
              </a:rPr>
              <a:t>dones espirituales </a:t>
            </a:r>
            <a:r>
              <a:rPr lang="es-VE" dirty="0">
                <a:solidFill>
                  <a:schemeClr val="tx1"/>
                </a:solidFill>
              </a:rPr>
              <a:t>de su juventud</a:t>
            </a:r>
            <a:r>
              <a:rPr lang="es-VE" dirty="0" smtClean="0">
                <a:solidFill>
                  <a:schemeClr val="tx1"/>
                </a:solidFill>
              </a:rPr>
              <a:t>.</a:t>
            </a:r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CBDDB493-A0A3-6545-9BD0-69644433D8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344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2E75B6"/>
                </a:solidFill>
              </a:rPr>
              <a:t>1-INTRODUCCIÓN</a:t>
            </a:r>
            <a:endParaRPr lang="en-US" dirty="0">
              <a:solidFill>
                <a:srgbClr val="2E75B6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VE" b="1" dirty="0">
                <a:solidFill>
                  <a:schemeClr val="tx1"/>
                </a:solidFill>
              </a:rPr>
              <a:t>Existimos con un propósito, tenemos una </a:t>
            </a:r>
            <a:r>
              <a:rPr lang="es-VE" b="1" dirty="0" smtClean="0">
                <a:solidFill>
                  <a:schemeClr val="tx1"/>
                </a:solidFill>
              </a:rPr>
              <a:t>misión: </a:t>
            </a:r>
            <a:r>
              <a:rPr lang="es-VE" dirty="0" smtClean="0">
                <a:solidFill>
                  <a:schemeClr val="tx1"/>
                </a:solidFill>
              </a:rPr>
              <a:t>proclamar </a:t>
            </a:r>
            <a:r>
              <a:rPr lang="es-VE" dirty="0">
                <a:solidFill>
                  <a:schemeClr val="tx1"/>
                </a:solidFill>
              </a:rPr>
              <a:t>las virtudes de Cristo. Cristo mismo nos </a:t>
            </a:r>
            <a:r>
              <a:rPr lang="es-VE" dirty="0" smtClean="0">
                <a:solidFill>
                  <a:schemeClr val="tx1"/>
                </a:solidFill>
              </a:rPr>
              <a:t>dejó esta </a:t>
            </a:r>
            <a:r>
              <a:rPr lang="es-VE" dirty="0">
                <a:solidFill>
                  <a:schemeClr val="tx1"/>
                </a:solidFill>
              </a:rPr>
              <a:t>misión: predicar el evangelio a cada tribu, lengua </a:t>
            </a:r>
            <a:r>
              <a:rPr lang="es-VE" dirty="0" smtClean="0">
                <a:solidFill>
                  <a:schemeClr val="tx1"/>
                </a:solidFill>
              </a:rPr>
              <a:t>y nación</a:t>
            </a:r>
            <a:r>
              <a:rPr lang="es-VE" dirty="0">
                <a:solidFill>
                  <a:schemeClr val="tx1"/>
                </a:solidFill>
              </a:rPr>
              <a:t>. Esta misma misión es identificada en </a:t>
            </a:r>
            <a:r>
              <a:rPr lang="es-VE" dirty="0" smtClean="0">
                <a:solidFill>
                  <a:schemeClr val="tx1"/>
                </a:solidFill>
              </a:rPr>
              <a:t>el contexto </a:t>
            </a:r>
            <a:r>
              <a:rPr lang="es-VE" dirty="0">
                <a:solidFill>
                  <a:schemeClr val="tx1"/>
                </a:solidFill>
              </a:rPr>
              <a:t>del mensaje de los tres ángeles, </a:t>
            </a:r>
            <a:r>
              <a:rPr lang="es-VE" dirty="0" smtClean="0">
                <a:solidFill>
                  <a:schemeClr val="tx1"/>
                </a:solidFill>
              </a:rPr>
              <a:t>cuando vemos </a:t>
            </a:r>
            <a:r>
              <a:rPr lang="es-VE" dirty="0">
                <a:solidFill>
                  <a:schemeClr val="tx1"/>
                </a:solidFill>
              </a:rPr>
              <a:t>a cada ángel traer consigo un evangelio </a:t>
            </a:r>
            <a:r>
              <a:rPr lang="es-VE" dirty="0" smtClean="0">
                <a:solidFill>
                  <a:schemeClr val="tx1"/>
                </a:solidFill>
              </a:rPr>
              <a:t>para anunciar </a:t>
            </a:r>
            <a:r>
              <a:rPr lang="es-VE" dirty="0">
                <a:solidFill>
                  <a:schemeClr val="tx1"/>
                </a:solidFill>
              </a:rPr>
              <a:t>a cada persona en la tierra.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CE08845C-E2FC-F84A-B157-850FF6789F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2089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527788"/>
            <a:ext cx="9149862" cy="1325563"/>
          </a:xfrm>
        </p:spPr>
        <p:txBody>
          <a:bodyPr>
            <a:noAutofit/>
          </a:bodyPr>
          <a:lstStyle/>
          <a:p>
            <a:pPr algn="ctr"/>
            <a:r>
              <a:rPr lang="es-VE" sz="3500" b="1" dirty="0"/>
              <a:t>El descubrimiento de los dones espirituales ayudará a la juventud a conectarse con el tipo de evangelismo con el que se sientan más cómodos.</a:t>
            </a:r>
            <a:endParaRPr lang="en-US" sz="35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199" y="2506662"/>
            <a:ext cx="91498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VE" dirty="0">
                <a:solidFill>
                  <a:schemeClr val="tx1"/>
                </a:solidFill>
              </a:rPr>
              <a:t>Eso es evangelizar. </a:t>
            </a:r>
            <a:r>
              <a:rPr lang="es-VE" b="1" dirty="0">
                <a:solidFill>
                  <a:schemeClr val="tx1"/>
                </a:solidFill>
              </a:rPr>
              <a:t>Feliz—será mucho más efectivo. Feliz—se sentirán más </a:t>
            </a:r>
            <a:r>
              <a:rPr lang="es-VE" b="1" dirty="0" smtClean="0">
                <a:solidFill>
                  <a:schemeClr val="tx1"/>
                </a:solidFill>
              </a:rPr>
              <a:t>plenos. Feliz—serán </a:t>
            </a:r>
            <a:r>
              <a:rPr lang="es-VE" b="1" dirty="0">
                <a:solidFill>
                  <a:schemeClr val="tx1"/>
                </a:solidFill>
              </a:rPr>
              <a:t>más creativos al encontrar formas de bendecir a su comunidad con </a:t>
            </a:r>
            <a:r>
              <a:rPr lang="es-VE" b="1" dirty="0" smtClean="0">
                <a:solidFill>
                  <a:schemeClr val="tx1"/>
                </a:solidFill>
              </a:rPr>
              <a:t>la realidad </a:t>
            </a:r>
            <a:r>
              <a:rPr lang="es-VE" b="1" dirty="0">
                <a:solidFill>
                  <a:schemeClr val="tx1"/>
                </a:solidFill>
              </a:rPr>
              <a:t>de un evangelio transformador.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FF0EB08-2D53-2641-AB8E-698CDBBDF4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2241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5-MÉTODOS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199" y="1691813"/>
            <a:ext cx="91498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VE" i="1" dirty="0">
                <a:solidFill>
                  <a:schemeClr val="tx1"/>
                </a:solidFill>
              </a:rPr>
              <a:t>Inténtelo</a:t>
            </a:r>
            <a:r>
              <a:rPr lang="es-VE" dirty="0">
                <a:solidFill>
                  <a:schemeClr val="tx1"/>
                </a:solidFill>
              </a:rPr>
              <a:t>: en lugar de determinar usted solo </a:t>
            </a:r>
            <a:r>
              <a:rPr lang="es-VE" dirty="0" smtClean="0">
                <a:solidFill>
                  <a:schemeClr val="tx1"/>
                </a:solidFill>
              </a:rPr>
              <a:t>la manera </a:t>
            </a:r>
            <a:r>
              <a:rPr lang="es-VE" dirty="0">
                <a:solidFill>
                  <a:schemeClr val="tx1"/>
                </a:solidFill>
              </a:rPr>
              <a:t>en la que sus jóvenes </a:t>
            </a:r>
            <a:r>
              <a:rPr lang="es-VE" dirty="0" smtClean="0">
                <a:solidFill>
                  <a:schemeClr val="tx1"/>
                </a:solidFill>
              </a:rPr>
              <a:t>deberían evangelizar</a:t>
            </a:r>
            <a:r>
              <a:rPr lang="es-VE" dirty="0">
                <a:solidFill>
                  <a:schemeClr val="tx1"/>
                </a:solidFill>
              </a:rPr>
              <a:t>, hable con ellos sobre las posibles maneras en las que les gustaría </a:t>
            </a:r>
            <a:r>
              <a:rPr lang="es-VE" dirty="0" smtClean="0">
                <a:solidFill>
                  <a:schemeClr val="tx1"/>
                </a:solidFill>
              </a:rPr>
              <a:t>verlo hecho</a:t>
            </a:r>
            <a:r>
              <a:rPr lang="es-VE" dirty="0">
                <a:solidFill>
                  <a:schemeClr val="tx1"/>
                </a:solidFill>
              </a:rPr>
              <a:t>. </a:t>
            </a:r>
            <a:r>
              <a:rPr lang="es-VE" b="1" dirty="0">
                <a:solidFill>
                  <a:schemeClr val="tx1"/>
                </a:solidFill>
              </a:rPr>
              <a:t>Pregúnteles</a:t>
            </a:r>
            <a:r>
              <a:rPr lang="es-VE" dirty="0">
                <a:solidFill>
                  <a:schemeClr val="tx1"/>
                </a:solidFill>
              </a:rPr>
              <a:t> lo que les gusta hacer. </a:t>
            </a:r>
            <a:r>
              <a:rPr lang="es-VE" b="1" dirty="0">
                <a:solidFill>
                  <a:schemeClr val="tx1"/>
                </a:solidFill>
              </a:rPr>
              <a:t>Desafíelos</a:t>
            </a:r>
            <a:r>
              <a:rPr lang="es-VE" dirty="0">
                <a:solidFill>
                  <a:schemeClr val="tx1"/>
                </a:solidFill>
              </a:rPr>
              <a:t> a pensar en nuevas maneras </a:t>
            </a:r>
            <a:r>
              <a:rPr lang="es-VE" dirty="0" smtClean="0">
                <a:solidFill>
                  <a:schemeClr val="tx1"/>
                </a:solidFill>
              </a:rPr>
              <a:t>de hacer </a:t>
            </a:r>
            <a:r>
              <a:rPr lang="es-VE" dirty="0">
                <a:solidFill>
                  <a:schemeClr val="tx1"/>
                </a:solidFill>
              </a:rPr>
              <a:t>lo que necesita hacerse. </a:t>
            </a:r>
            <a:r>
              <a:rPr lang="es-VE" b="1" dirty="0">
                <a:solidFill>
                  <a:schemeClr val="tx1"/>
                </a:solidFill>
              </a:rPr>
              <a:t>Analicen</a:t>
            </a:r>
            <a:r>
              <a:rPr lang="es-VE" dirty="0">
                <a:solidFill>
                  <a:schemeClr val="tx1"/>
                </a:solidFill>
              </a:rPr>
              <a:t> juntos la realidad de su comunidad. </a:t>
            </a:r>
            <a:r>
              <a:rPr lang="es-VE" b="1" dirty="0">
                <a:solidFill>
                  <a:schemeClr val="tx1"/>
                </a:solidFill>
              </a:rPr>
              <a:t>Ayúdelos</a:t>
            </a:r>
            <a:r>
              <a:rPr lang="es-VE" dirty="0">
                <a:solidFill>
                  <a:schemeClr val="tx1"/>
                </a:solidFill>
              </a:rPr>
              <a:t> </a:t>
            </a:r>
            <a:r>
              <a:rPr lang="es-VE" dirty="0" smtClean="0">
                <a:solidFill>
                  <a:schemeClr val="tx1"/>
                </a:solidFill>
              </a:rPr>
              <a:t>a darse </a:t>
            </a:r>
            <a:r>
              <a:rPr lang="es-VE" dirty="0">
                <a:solidFill>
                  <a:schemeClr val="tx1"/>
                </a:solidFill>
              </a:rPr>
              <a:t>cuenta de que cada comunidad es diferente.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4F385D76-DBBB-D746-80DF-21E7B5AF86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5079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5-MÉTODOS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199" y="1825625"/>
            <a:ext cx="91498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VE" b="1" dirty="0">
                <a:solidFill>
                  <a:schemeClr val="tx1"/>
                </a:solidFill>
              </a:rPr>
              <a:t>Si el evangelismo son “buenas noticias”, ¿Cuáles deberían ser las “buenas noticias” </a:t>
            </a:r>
            <a:r>
              <a:rPr lang="es-VE" b="1" dirty="0" smtClean="0">
                <a:solidFill>
                  <a:schemeClr val="tx1"/>
                </a:solidFill>
              </a:rPr>
              <a:t>en el </a:t>
            </a:r>
            <a:r>
              <a:rPr lang="es-VE" b="1" dirty="0">
                <a:solidFill>
                  <a:schemeClr val="tx1"/>
                </a:solidFill>
              </a:rPr>
              <a:t>contexto de su comunidad? </a:t>
            </a:r>
            <a:r>
              <a:rPr lang="es-VE" dirty="0">
                <a:solidFill>
                  <a:schemeClr val="tx1"/>
                </a:solidFill>
              </a:rPr>
              <a:t>Las personas de la comunidad ya han probado las “</a:t>
            </a:r>
            <a:r>
              <a:rPr lang="es-VE" dirty="0" smtClean="0">
                <a:solidFill>
                  <a:schemeClr val="tx1"/>
                </a:solidFill>
              </a:rPr>
              <a:t>malas noticias</a:t>
            </a:r>
            <a:r>
              <a:rPr lang="es-VE" dirty="0">
                <a:solidFill>
                  <a:schemeClr val="tx1"/>
                </a:solidFill>
              </a:rPr>
              <a:t>” de Satanás. </a:t>
            </a:r>
            <a:r>
              <a:rPr lang="es-VE" b="1" dirty="0">
                <a:solidFill>
                  <a:schemeClr val="tx1"/>
                </a:solidFill>
              </a:rPr>
              <a:t>Somos víctimas del pecado. Busque maneras de transformar </a:t>
            </a:r>
            <a:r>
              <a:rPr lang="es-VE" b="1" dirty="0" smtClean="0">
                <a:solidFill>
                  <a:schemeClr val="tx1"/>
                </a:solidFill>
              </a:rPr>
              <a:t>las vidas </a:t>
            </a:r>
            <a:r>
              <a:rPr lang="es-VE" b="1" dirty="0">
                <a:solidFill>
                  <a:schemeClr val="tx1"/>
                </a:solidFill>
              </a:rPr>
              <a:t>de la comunidad </a:t>
            </a:r>
            <a:r>
              <a:rPr lang="es-VE" b="1" dirty="0" smtClean="0">
                <a:solidFill>
                  <a:schemeClr val="tx1"/>
                </a:solidFill>
              </a:rPr>
              <a:t>para mejor.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C933171-5941-FC40-9D1E-D6CF0FF96F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4137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5-MÉTODOS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199" y="1825625"/>
            <a:ext cx="914986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VE" b="1" dirty="0">
                <a:solidFill>
                  <a:schemeClr val="tx1"/>
                </a:solidFill>
              </a:rPr>
              <a:t>El ser humano es reactivo. </a:t>
            </a:r>
            <a:r>
              <a:rPr lang="es-VE" dirty="0">
                <a:solidFill>
                  <a:schemeClr val="tx1"/>
                </a:solidFill>
              </a:rPr>
              <a:t>Por defecto reacciona a los estímulos que recibe. </a:t>
            </a:r>
            <a:r>
              <a:rPr lang="es-VE" b="1" dirty="0">
                <a:solidFill>
                  <a:schemeClr val="tx1"/>
                </a:solidFill>
              </a:rPr>
              <a:t>Si </a:t>
            </a:r>
            <a:r>
              <a:rPr lang="es-VE" b="1" dirty="0" smtClean="0">
                <a:solidFill>
                  <a:schemeClr val="tx1"/>
                </a:solidFill>
              </a:rPr>
              <a:t>uno es </a:t>
            </a:r>
            <a:r>
              <a:rPr lang="es-VE" b="1" dirty="0">
                <a:solidFill>
                  <a:schemeClr val="tx1"/>
                </a:solidFill>
              </a:rPr>
              <a:t>simplemente criticado en su punto de vista, se pondrá a la defensiva (o </a:t>
            </a:r>
            <a:r>
              <a:rPr lang="es-VE" b="1" dirty="0" smtClean="0">
                <a:solidFill>
                  <a:schemeClr val="tx1"/>
                </a:solidFill>
              </a:rPr>
              <a:t>podría atacar</a:t>
            </a:r>
            <a:r>
              <a:rPr lang="es-VE" b="1" dirty="0">
                <a:solidFill>
                  <a:schemeClr val="tx1"/>
                </a:solidFill>
              </a:rPr>
              <a:t>). Cerrará su corazón (y tal vez su puño…). Ahora, si se siente amado abrirá </a:t>
            </a:r>
            <a:r>
              <a:rPr lang="es-VE" b="1" dirty="0" smtClean="0">
                <a:solidFill>
                  <a:schemeClr val="tx1"/>
                </a:solidFill>
              </a:rPr>
              <a:t>su corazón</a:t>
            </a:r>
            <a:r>
              <a:rPr lang="es-VE" dirty="0">
                <a:solidFill>
                  <a:schemeClr val="tx1"/>
                </a:solidFill>
              </a:rPr>
              <a:t>. Jesús dejó el ejemplo</a:t>
            </a:r>
            <a:r>
              <a:rPr lang="es-VE" dirty="0" smtClean="0">
                <a:solidFill>
                  <a:schemeClr val="tx1"/>
                </a:solidFill>
              </a:rPr>
              <a:t>.</a:t>
            </a:r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1441669D-89E5-B648-8886-36D3F606F5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2748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6-ELENA G. DE WHITE SOBRE LOS MÉTODOS DE JESÚS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199" y="1825625"/>
            <a:ext cx="914986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VE" dirty="0">
                <a:solidFill>
                  <a:schemeClr val="tx1"/>
                </a:solidFill>
              </a:rPr>
              <a:t>“</a:t>
            </a:r>
            <a:r>
              <a:rPr lang="es-VE" b="1" dirty="0">
                <a:solidFill>
                  <a:schemeClr val="tx1"/>
                </a:solidFill>
              </a:rPr>
              <a:t>Sólo el método de Cristo será el que dará éxito para llegar a la gente</a:t>
            </a:r>
            <a:r>
              <a:rPr lang="es-VE" dirty="0">
                <a:solidFill>
                  <a:schemeClr val="tx1"/>
                </a:solidFill>
              </a:rPr>
              <a:t>. </a:t>
            </a:r>
            <a:r>
              <a:rPr lang="es-VE" dirty="0" smtClean="0">
                <a:solidFill>
                  <a:schemeClr val="tx1"/>
                </a:solidFill>
              </a:rPr>
              <a:t>El Salvador </a:t>
            </a:r>
            <a:r>
              <a:rPr lang="es-VE" b="1" dirty="0">
                <a:solidFill>
                  <a:schemeClr val="tx1"/>
                </a:solidFill>
              </a:rPr>
              <a:t>trataba</a:t>
            </a:r>
            <a:r>
              <a:rPr lang="es-VE" dirty="0">
                <a:solidFill>
                  <a:schemeClr val="tx1"/>
                </a:solidFill>
              </a:rPr>
              <a:t> con los hombres como quien </a:t>
            </a:r>
            <a:r>
              <a:rPr lang="es-VE" b="1" dirty="0">
                <a:solidFill>
                  <a:schemeClr val="tx1"/>
                </a:solidFill>
              </a:rPr>
              <a:t>deseaba hacerles bien</a:t>
            </a:r>
            <a:r>
              <a:rPr lang="es-VE" dirty="0">
                <a:solidFill>
                  <a:schemeClr val="tx1"/>
                </a:solidFill>
              </a:rPr>
              <a:t>. </a:t>
            </a:r>
            <a:r>
              <a:rPr lang="es-VE" dirty="0" smtClean="0">
                <a:solidFill>
                  <a:schemeClr val="tx1"/>
                </a:solidFill>
              </a:rPr>
              <a:t>Les mostraba </a:t>
            </a:r>
            <a:r>
              <a:rPr lang="es-VE" b="1" dirty="0">
                <a:solidFill>
                  <a:schemeClr val="tx1"/>
                </a:solidFill>
              </a:rPr>
              <a:t>simpatía</a:t>
            </a:r>
            <a:r>
              <a:rPr lang="es-VE" dirty="0">
                <a:solidFill>
                  <a:schemeClr val="tx1"/>
                </a:solidFill>
              </a:rPr>
              <a:t>, </a:t>
            </a:r>
            <a:r>
              <a:rPr lang="es-VE" b="1" dirty="0">
                <a:solidFill>
                  <a:schemeClr val="tx1"/>
                </a:solidFill>
              </a:rPr>
              <a:t>atendía a sus necesidades y se ganaba su </a:t>
            </a:r>
            <a:r>
              <a:rPr lang="es-VE" b="1" dirty="0" smtClean="0">
                <a:solidFill>
                  <a:schemeClr val="tx1"/>
                </a:solidFill>
              </a:rPr>
              <a:t>confianza</a:t>
            </a:r>
            <a:r>
              <a:rPr lang="es-VE" dirty="0" smtClean="0">
                <a:solidFill>
                  <a:schemeClr val="tx1"/>
                </a:solidFill>
              </a:rPr>
              <a:t>. Entonces </a:t>
            </a:r>
            <a:r>
              <a:rPr lang="es-VE" dirty="0">
                <a:solidFill>
                  <a:schemeClr val="tx1"/>
                </a:solidFill>
              </a:rPr>
              <a:t>les decía: “Seguidme.” (</a:t>
            </a:r>
            <a:r>
              <a:rPr lang="es-VE" dirty="0" smtClean="0">
                <a:solidFill>
                  <a:schemeClr val="tx1"/>
                </a:solidFill>
              </a:rPr>
              <a:t>El Ministerio de Curación</a:t>
            </a:r>
            <a:r>
              <a:rPr lang="es-VE" dirty="0">
                <a:solidFill>
                  <a:schemeClr val="tx1"/>
                </a:solidFill>
              </a:rPr>
              <a:t>, p.102</a:t>
            </a:r>
            <a:r>
              <a:rPr lang="es-VE" dirty="0" smtClean="0">
                <a:solidFill>
                  <a:schemeClr val="tx1"/>
                </a:solidFill>
              </a:rPr>
              <a:t>)</a:t>
            </a:r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5A285BD8-4B76-E24B-A0A9-B0EBA75D00A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0130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7-LA TAREA PROFÉTICA DE LA JUVENTUD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199" y="1825625"/>
            <a:ext cx="91498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VE" b="1" dirty="0">
                <a:solidFill>
                  <a:schemeClr val="tx1"/>
                </a:solidFill>
              </a:rPr>
              <a:t>Es la juventud quien terminará el trabajo. </a:t>
            </a:r>
            <a:r>
              <a:rPr lang="es-VE" dirty="0" smtClean="0">
                <a:solidFill>
                  <a:schemeClr val="tx1"/>
                </a:solidFill>
              </a:rPr>
              <a:t>El líder </a:t>
            </a:r>
            <a:r>
              <a:rPr lang="es-VE" dirty="0">
                <a:solidFill>
                  <a:schemeClr val="tx1"/>
                </a:solidFill>
              </a:rPr>
              <a:t>juvenil que es capaz de inculcar </a:t>
            </a:r>
            <a:r>
              <a:rPr lang="es-VE" dirty="0" smtClean="0">
                <a:solidFill>
                  <a:schemeClr val="tx1"/>
                </a:solidFill>
              </a:rPr>
              <a:t>estos principios misioneros </a:t>
            </a:r>
            <a:r>
              <a:rPr lang="es-VE" dirty="0">
                <a:solidFill>
                  <a:schemeClr val="tx1"/>
                </a:solidFill>
              </a:rPr>
              <a:t>en los corazones de la juventud no solo estará cumpliendo su rol </a:t>
            </a:r>
            <a:r>
              <a:rPr lang="es-VE" dirty="0" smtClean="0">
                <a:solidFill>
                  <a:schemeClr val="tx1"/>
                </a:solidFill>
              </a:rPr>
              <a:t>de liderazgo</a:t>
            </a:r>
            <a:r>
              <a:rPr lang="es-VE" dirty="0">
                <a:solidFill>
                  <a:schemeClr val="tx1"/>
                </a:solidFill>
              </a:rPr>
              <a:t>, sino que también estará ayudando a la juventud a cumplir el propósito por </a:t>
            </a:r>
            <a:r>
              <a:rPr lang="es-VE" dirty="0" smtClean="0">
                <a:solidFill>
                  <a:schemeClr val="tx1"/>
                </a:solidFill>
              </a:rPr>
              <a:t>el cual </a:t>
            </a:r>
            <a:r>
              <a:rPr lang="es-VE" dirty="0">
                <a:solidFill>
                  <a:schemeClr val="tx1"/>
                </a:solidFill>
              </a:rPr>
              <a:t>existe el Ministerio Juvenil. </a:t>
            </a:r>
            <a:r>
              <a:rPr lang="es-VE" b="1" dirty="0">
                <a:solidFill>
                  <a:schemeClr val="tx1"/>
                </a:solidFill>
              </a:rPr>
              <a:t>Los jóvenes tienen una misión, y esta misión es </a:t>
            </a:r>
            <a:r>
              <a:rPr lang="es-VE" b="1" dirty="0" smtClean="0">
                <a:solidFill>
                  <a:schemeClr val="tx1"/>
                </a:solidFill>
              </a:rPr>
              <a:t>una tarea </a:t>
            </a:r>
            <a:r>
              <a:rPr lang="es-VE" b="1" dirty="0">
                <a:solidFill>
                  <a:schemeClr val="tx1"/>
                </a:solidFill>
              </a:rPr>
              <a:t>profética. </a:t>
            </a:r>
            <a:r>
              <a:rPr lang="es-VE" b="1" i="1" dirty="0">
                <a:solidFill>
                  <a:schemeClr val="tx1"/>
                </a:solidFill>
              </a:rPr>
              <a:t>Ellos terminarán la obra</a:t>
            </a:r>
            <a:r>
              <a:rPr lang="es-VE" b="1" dirty="0" smtClean="0">
                <a:solidFill>
                  <a:schemeClr val="tx1"/>
                </a:solidFill>
              </a:rPr>
              <a:t>.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8C7334D-A1A4-D249-AA01-899BEA3302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3884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8-CONCLUSIÓN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199" y="1825625"/>
            <a:ext cx="91498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VE" b="1" dirty="0">
                <a:solidFill>
                  <a:schemeClr val="tx1"/>
                </a:solidFill>
              </a:rPr>
              <a:t>Es la responsabilidad y el privilegio del líder cultivar la pasión y el compromiso, </a:t>
            </a:r>
            <a:r>
              <a:rPr lang="es-VE" dirty="0" smtClean="0">
                <a:solidFill>
                  <a:schemeClr val="tx1"/>
                </a:solidFill>
              </a:rPr>
              <a:t>al mismo tiempo </a:t>
            </a:r>
            <a:r>
              <a:rPr lang="es-VE" dirty="0">
                <a:solidFill>
                  <a:schemeClr val="tx1"/>
                </a:solidFill>
              </a:rPr>
              <a:t>que fomentar niveles crecientes de participación de cada joven en </a:t>
            </a:r>
            <a:r>
              <a:rPr lang="es-VE" dirty="0" smtClean="0">
                <a:solidFill>
                  <a:schemeClr val="tx1"/>
                </a:solidFill>
              </a:rPr>
              <a:t>el cumplimiento </a:t>
            </a:r>
            <a:r>
              <a:rPr lang="es-VE" dirty="0">
                <a:solidFill>
                  <a:schemeClr val="tx1"/>
                </a:solidFill>
              </a:rPr>
              <a:t>de </a:t>
            </a:r>
            <a:r>
              <a:rPr lang="es-VE" dirty="0" smtClean="0">
                <a:solidFill>
                  <a:schemeClr val="tx1"/>
                </a:solidFill>
              </a:rPr>
              <a:t>la misión</a:t>
            </a:r>
            <a:r>
              <a:rPr lang="es-VE" dirty="0">
                <a:solidFill>
                  <a:schemeClr val="tx1"/>
                </a:solidFill>
              </a:rPr>
              <a:t>, de una manera holística</a:t>
            </a:r>
            <a:r>
              <a:rPr lang="es-VE" dirty="0" smtClean="0">
                <a:solidFill>
                  <a:schemeClr val="tx1"/>
                </a:solidFill>
              </a:rPr>
              <a:t>.</a:t>
            </a:r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003D7547-2202-A648-9A21-D8F0587716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1952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8-CONCLUSIÓN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199" y="1825625"/>
            <a:ext cx="91498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VE" dirty="0">
                <a:solidFill>
                  <a:schemeClr val="tx1"/>
                </a:solidFill>
              </a:rPr>
              <a:t>El mundo cambió. El involucrarse </a:t>
            </a:r>
            <a:r>
              <a:rPr lang="es-VE" dirty="0" smtClean="0">
                <a:solidFill>
                  <a:schemeClr val="tx1"/>
                </a:solidFill>
              </a:rPr>
              <a:t>en experiencias </a:t>
            </a:r>
            <a:r>
              <a:rPr lang="es-VE" dirty="0">
                <a:solidFill>
                  <a:schemeClr val="tx1"/>
                </a:solidFill>
              </a:rPr>
              <a:t>comunes es la manera más efectiva de transmitir valores y </a:t>
            </a:r>
            <a:r>
              <a:rPr lang="es-VE" dirty="0" smtClean="0">
                <a:solidFill>
                  <a:schemeClr val="tx1"/>
                </a:solidFill>
              </a:rPr>
              <a:t>hacerlos comunes</a:t>
            </a:r>
            <a:r>
              <a:rPr lang="es-VE" dirty="0">
                <a:solidFill>
                  <a:schemeClr val="tx1"/>
                </a:solidFill>
              </a:rPr>
              <a:t>. Esta es la “prueba de manejo” del </a:t>
            </a:r>
            <a:r>
              <a:rPr lang="es-VE" dirty="0" smtClean="0">
                <a:solidFill>
                  <a:schemeClr val="tx1"/>
                </a:solidFill>
              </a:rPr>
              <a:t>evangelio. </a:t>
            </a:r>
            <a:r>
              <a:rPr lang="es-VE" b="1" dirty="0" smtClean="0">
                <a:solidFill>
                  <a:schemeClr val="tx1"/>
                </a:solidFill>
              </a:rPr>
              <a:t>Primero </a:t>
            </a:r>
            <a:r>
              <a:rPr lang="es-VE" b="1" dirty="0">
                <a:solidFill>
                  <a:schemeClr val="tx1"/>
                </a:solidFill>
              </a:rPr>
              <a:t>lo intenta, luego lo </a:t>
            </a:r>
            <a:r>
              <a:rPr lang="es-VE" b="1" dirty="0" smtClean="0">
                <a:solidFill>
                  <a:schemeClr val="tx1"/>
                </a:solidFill>
              </a:rPr>
              <a:t>hace por sí mismo</a:t>
            </a:r>
            <a:r>
              <a:rPr lang="es-VE" b="1" dirty="0">
                <a:solidFill>
                  <a:schemeClr val="tx1"/>
                </a:solidFill>
              </a:rPr>
              <a:t>. Funciona.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50FFB764-5EA2-9047-9564-089154A7AB8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4385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Sea </a:t>
            </a:r>
            <a:r>
              <a:rPr lang="en-US" b="1" dirty="0" err="1"/>
              <a:t>abierto</a:t>
            </a:r>
            <a:r>
              <a:rPr lang="en-US" b="1" dirty="0"/>
              <a:t> al </a:t>
            </a:r>
            <a:r>
              <a:rPr lang="en-US" b="1" dirty="0" err="1"/>
              <a:t>cambio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199" y="1513895"/>
            <a:ext cx="914986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VE" dirty="0">
                <a:solidFill>
                  <a:schemeClr val="tx1"/>
                </a:solidFill>
              </a:rPr>
              <a:t>L</a:t>
            </a:r>
            <a:r>
              <a:rPr lang="es-VE" dirty="0" smtClean="0">
                <a:solidFill>
                  <a:schemeClr val="tx1"/>
                </a:solidFill>
              </a:rPr>
              <a:t>os </a:t>
            </a:r>
            <a:r>
              <a:rPr lang="es-VE" dirty="0">
                <a:solidFill>
                  <a:schemeClr val="tx1"/>
                </a:solidFill>
              </a:rPr>
              <a:t>jóvenes </a:t>
            </a:r>
            <a:r>
              <a:rPr lang="es-VE" dirty="0" smtClean="0">
                <a:solidFill>
                  <a:schemeClr val="tx1"/>
                </a:solidFill>
              </a:rPr>
              <a:t>son la mejor </a:t>
            </a:r>
            <a:r>
              <a:rPr lang="es-VE" dirty="0">
                <a:solidFill>
                  <a:schemeClr val="tx1"/>
                </a:solidFill>
              </a:rPr>
              <a:t>traducción de la realidad en la que están insertos. </a:t>
            </a:r>
            <a:r>
              <a:rPr lang="es-VE" b="1" dirty="0">
                <a:solidFill>
                  <a:schemeClr val="tx1"/>
                </a:solidFill>
              </a:rPr>
              <a:t>Ellos son </a:t>
            </a:r>
            <a:r>
              <a:rPr lang="es-VE" b="1" dirty="0" smtClean="0">
                <a:solidFill>
                  <a:schemeClr val="tx1"/>
                </a:solidFill>
              </a:rPr>
              <a:t>el mejor termómetro de </a:t>
            </a:r>
            <a:r>
              <a:rPr lang="es-VE" b="1" dirty="0">
                <a:solidFill>
                  <a:schemeClr val="tx1"/>
                </a:solidFill>
              </a:rPr>
              <a:t>su realidad, y se pueden convertir en un efectivo termostato de la realidad de </a:t>
            </a:r>
            <a:r>
              <a:rPr lang="es-VE" b="1" dirty="0" smtClean="0">
                <a:solidFill>
                  <a:schemeClr val="tx1"/>
                </a:solidFill>
              </a:rPr>
              <a:t>una sociedad </a:t>
            </a:r>
            <a:r>
              <a:rPr lang="es-VE" b="1" dirty="0">
                <a:solidFill>
                  <a:schemeClr val="tx1"/>
                </a:solidFill>
              </a:rPr>
              <a:t>postmoderna</a:t>
            </a:r>
            <a:r>
              <a:rPr lang="es-VE" dirty="0">
                <a:solidFill>
                  <a:schemeClr val="tx1"/>
                </a:solidFill>
              </a:rPr>
              <a:t>, relativista, pluralista, individualista y pragmática. Elena G. </a:t>
            </a:r>
            <a:r>
              <a:rPr lang="es-VE" dirty="0" smtClean="0">
                <a:solidFill>
                  <a:schemeClr val="tx1"/>
                </a:solidFill>
              </a:rPr>
              <a:t>de White </a:t>
            </a:r>
            <a:r>
              <a:rPr lang="es-VE" dirty="0">
                <a:solidFill>
                  <a:schemeClr val="tx1"/>
                </a:solidFill>
              </a:rPr>
              <a:t>lo dijo puntualmente: </a:t>
            </a:r>
            <a:r>
              <a:rPr lang="es-VE" b="1" dirty="0">
                <a:solidFill>
                  <a:schemeClr val="tx1"/>
                </a:solidFill>
              </a:rPr>
              <a:t>“</a:t>
            </a:r>
            <a:r>
              <a:rPr lang="es-VE" b="1" dirty="0" smtClean="0">
                <a:solidFill>
                  <a:schemeClr val="tx1"/>
                </a:solidFill>
              </a:rPr>
              <a:t>El Señor </a:t>
            </a:r>
            <a:r>
              <a:rPr lang="es-VE" b="1" dirty="0">
                <a:solidFill>
                  <a:schemeClr val="tx1"/>
                </a:solidFill>
              </a:rPr>
              <a:t>ha designado a los jóvenes para que acudan en </a:t>
            </a:r>
            <a:r>
              <a:rPr lang="es-VE" b="1" dirty="0" smtClean="0">
                <a:solidFill>
                  <a:schemeClr val="tx1"/>
                </a:solidFill>
              </a:rPr>
              <a:t>su ayuda</a:t>
            </a:r>
            <a:r>
              <a:rPr lang="es-VE" b="1" dirty="0">
                <a:solidFill>
                  <a:schemeClr val="tx1"/>
                </a:solidFill>
              </a:rPr>
              <a:t>” </a:t>
            </a:r>
            <a:r>
              <a:rPr lang="es-VE" dirty="0">
                <a:solidFill>
                  <a:schemeClr val="tx1"/>
                </a:solidFill>
              </a:rPr>
              <a:t>(Joyas de los Testimonios, T3, p.105).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81EFAD4-E80B-7C4F-9FEB-9F838642B3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435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9-ACTIVIDADES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199" y="1825625"/>
            <a:ext cx="91498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VE" dirty="0" smtClean="0">
                <a:solidFill>
                  <a:schemeClr val="tx1"/>
                </a:solidFill>
              </a:rPr>
              <a:t>En parejas </a:t>
            </a:r>
            <a:r>
              <a:rPr lang="es-VE" dirty="0">
                <a:solidFill>
                  <a:schemeClr val="tx1"/>
                </a:solidFill>
              </a:rPr>
              <a:t>o grupos </a:t>
            </a:r>
            <a:r>
              <a:rPr lang="es-VE" dirty="0" smtClean="0">
                <a:solidFill>
                  <a:schemeClr val="tx1"/>
                </a:solidFill>
              </a:rPr>
              <a:t>pequeños discuta </a:t>
            </a:r>
            <a:r>
              <a:rPr lang="es-VE" dirty="0">
                <a:solidFill>
                  <a:schemeClr val="tx1"/>
                </a:solidFill>
              </a:rPr>
              <a:t>los 4 diferentes métodos de evangelismo descritos aquí. ¿En cuáles </a:t>
            </a:r>
            <a:r>
              <a:rPr lang="es-VE" dirty="0" smtClean="0">
                <a:solidFill>
                  <a:schemeClr val="tx1"/>
                </a:solidFill>
              </a:rPr>
              <a:t>se encuentra involucrada su juventud? ¿En cuál le gustaría que incursionaran?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7A2861F-582B-7848-A27E-44A3BA3B4D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008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2E75B6"/>
                </a:solidFill>
              </a:rPr>
              <a:t>1-INTRODUCCIÓN</a:t>
            </a:r>
            <a:endParaRPr lang="en-US" dirty="0">
              <a:solidFill>
                <a:srgbClr val="2E75B6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VE" dirty="0">
                <a:solidFill>
                  <a:schemeClr val="tx1"/>
                </a:solidFill>
              </a:rPr>
              <a:t>Si la iglesia </a:t>
            </a:r>
            <a:r>
              <a:rPr lang="es-VE" dirty="0" smtClean="0">
                <a:solidFill>
                  <a:schemeClr val="tx1"/>
                </a:solidFill>
              </a:rPr>
              <a:t>existe con </a:t>
            </a:r>
            <a:r>
              <a:rPr lang="es-VE" dirty="0">
                <a:solidFill>
                  <a:schemeClr val="tx1"/>
                </a:solidFill>
              </a:rPr>
              <a:t>el propósito de evangelizar al mundo, entonces </a:t>
            </a:r>
            <a:r>
              <a:rPr lang="es-VE" dirty="0" smtClean="0">
                <a:solidFill>
                  <a:schemeClr val="tx1"/>
                </a:solidFill>
              </a:rPr>
              <a:t>los programas </a:t>
            </a:r>
            <a:r>
              <a:rPr lang="es-VE" dirty="0">
                <a:solidFill>
                  <a:schemeClr val="tx1"/>
                </a:solidFill>
              </a:rPr>
              <a:t>de </a:t>
            </a:r>
            <a:r>
              <a:rPr lang="es-VE" b="1" dirty="0">
                <a:solidFill>
                  <a:schemeClr val="tx1"/>
                </a:solidFill>
              </a:rPr>
              <a:t>nuestros jóvenes deberían reflejar </a:t>
            </a:r>
            <a:r>
              <a:rPr lang="es-VE" b="1" dirty="0" smtClean="0">
                <a:solidFill>
                  <a:schemeClr val="tx1"/>
                </a:solidFill>
              </a:rPr>
              <a:t>eso</a:t>
            </a:r>
            <a:r>
              <a:rPr lang="es-VE" dirty="0" smtClean="0">
                <a:solidFill>
                  <a:schemeClr val="tx1"/>
                </a:solidFill>
              </a:rPr>
              <a:t>. Nosotros </a:t>
            </a:r>
            <a:r>
              <a:rPr lang="es-VE" dirty="0">
                <a:solidFill>
                  <a:schemeClr val="tx1"/>
                </a:solidFill>
              </a:rPr>
              <a:t>como líderes deberíamos estar </a:t>
            </a:r>
            <a:r>
              <a:rPr lang="es-VE" b="1" dirty="0" smtClean="0">
                <a:solidFill>
                  <a:schemeClr val="tx1"/>
                </a:solidFill>
              </a:rPr>
              <a:t>evangelizando a </a:t>
            </a:r>
            <a:r>
              <a:rPr lang="es-VE" b="1" dirty="0">
                <a:solidFill>
                  <a:schemeClr val="tx1"/>
                </a:solidFill>
              </a:rPr>
              <a:t>nuestra juventud, como también incentivándolos </a:t>
            </a:r>
            <a:r>
              <a:rPr lang="es-VE" b="1" dirty="0" smtClean="0">
                <a:solidFill>
                  <a:schemeClr val="tx1"/>
                </a:solidFill>
              </a:rPr>
              <a:t>a que ocupen </a:t>
            </a:r>
            <a:r>
              <a:rPr lang="es-VE" b="1" dirty="0">
                <a:solidFill>
                  <a:schemeClr val="tx1"/>
                </a:solidFill>
              </a:rPr>
              <a:t>su lugar en la iglesia mundial como </a:t>
            </a:r>
            <a:r>
              <a:rPr lang="es-VE" b="1" dirty="0" smtClean="0">
                <a:solidFill>
                  <a:schemeClr val="tx1"/>
                </a:solidFill>
              </a:rPr>
              <a:t>jóvenes evangelistas</a:t>
            </a:r>
            <a:r>
              <a:rPr lang="es-VE" b="1" dirty="0">
                <a:solidFill>
                  <a:schemeClr val="tx1"/>
                </a:solidFill>
              </a:rPr>
              <a:t>.</a:t>
            </a:r>
            <a:endParaRPr lang="en-US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I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0299E5B9-0BA6-1E47-B557-3B4608522E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6690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9-ACTIVIDADES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199" y="1825625"/>
            <a:ext cx="914986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VE" dirty="0">
                <a:solidFill>
                  <a:schemeClr val="tx1"/>
                </a:solidFill>
              </a:rPr>
              <a:t>Haga una lista de </a:t>
            </a:r>
            <a:r>
              <a:rPr lang="es-VE" dirty="0" smtClean="0">
                <a:solidFill>
                  <a:schemeClr val="tx1"/>
                </a:solidFill>
              </a:rPr>
              <a:t>al menos dos maneras de motivar </a:t>
            </a:r>
            <a:r>
              <a:rPr lang="es-VE" dirty="0">
                <a:solidFill>
                  <a:schemeClr val="tx1"/>
                </a:solidFill>
              </a:rPr>
              <a:t>cada uno de </a:t>
            </a:r>
            <a:r>
              <a:rPr lang="es-VE" dirty="0" smtClean="0">
                <a:solidFill>
                  <a:schemeClr val="tx1"/>
                </a:solidFill>
              </a:rPr>
              <a:t>los métodos en la </a:t>
            </a:r>
            <a:r>
              <a:rPr lang="es-VE" dirty="0">
                <a:solidFill>
                  <a:schemeClr val="tx1"/>
                </a:solidFill>
              </a:rPr>
              <a:t>juventud de su iglesia local.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5A7312A-5AA8-B744-9F8A-29E344C7D8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723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10-RECURSOS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199" y="1825625"/>
            <a:ext cx="9149863" cy="4351338"/>
          </a:xfrm>
        </p:spPr>
        <p:txBody>
          <a:bodyPr>
            <a:normAutofit/>
          </a:bodyPr>
          <a:lstStyle/>
          <a:p>
            <a:r>
              <a:rPr lang="es-VE" b="1" dirty="0" smtClean="0">
                <a:solidFill>
                  <a:schemeClr val="tx1"/>
                </a:solidFill>
              </a:rPr>
              <a:t>A pesar </a:t>
            </a:r>
            <a:r>
              <a:rPr lang="es-VE" b="1" dirty="0">
                <a:solidFill>
                  <a:schemeClr val="tx1"/>
                </a:solidFill>
              </a:rPr>
              <a:t>de que el siguiente sitio web no está dirigido específicamente a los </a:t>
            </a:r>
            <a:r>
              <a:rPr lang="es-VE" b="1" dirty="0" smtClean="0">
                <a:solidFill>
                  <a:schemeClr val="tx1"/>
                </a:solidFill>
              </a:rPr>
              <a:t>jóvenes, puede </a:t>
            </a:r>
            <a:r>
              <a:rPr lang="es-VE" b="1" dirty="0">
                <a:solidFill>
                  <a:schemeClr val="tx1"/>
                </a:solidFill>
              </a:rPr>
              <a:t>adaptarse fácilmente a la juventud </a:t>
            </a:r>
            <a:r>
              <a:rPr lang="es-VE" dirty="0">
                <a:solidFill>
                  <a:schemeClr val="tx1"/>
                </a:solidFill>
              </a:rPr>
              <a:t>http://</a:t>
            </a:r>
            <a:r>
              <a:rPr lang="es-VE" dirty="0" smtClean="0">
                <a:solidFill>
                  <a:schemeClr val="tx1"/>
                </a:solidFill>
              </a:rPr>
              <a:t>www.ifollowdiscipleship.org/index.php?id=98&amp;search=small+group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6F90EC1-7923-D542-89F3-DF7626F11C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2389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10-RECURSOS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199" y="1825625"/>
            <a:ext cx="9149863" cy="4351338"/>
          </a:xfrm>
        </p:spPr>
        <p:txBody>
          <a:bodyPr>
            <a:normAutofit/>
          </a:bodyPr>
          <a:lstStyle/>
          <a:p>
            <a:r>
              <a:rPr lang="es-VE" b="1" dirty="0">
                <a:solidFill>
                  <a:schemeClr val="tx1"/>
                </a:solidFill>
              </a:rPr>
              <a:t>¿Quieres saber cuáles son sus dones espirituales? Visite nuestra página web </a:t>
            </a:r>
            <a:r>
              <a:rPr lang="es-VE" b="1">
                <a:solidFill>
                  <a:schemeClr val="tx1"/>
                </a:solidFill>
              </a:rPr>
              <a:t>y </a:t>
            </a:r>
            <a:r>
              <a:rPr lang="es-VE" b="1" smtClean="0">
                <a:solidFill>
                  <a:schemeClr val="tx1"/>
                </a:solidFill>
              </a:rPr>
              <a:t>tome el </a:t>
            </a:r>
            <a:r>
              <a:rPr lang="es-VE" b="1" dirty="0">
                <a:solidFill>
                  <a:schemeClr val="tx1"/>
                </a:solidFill>
              </a:rPr>
              <a:t>Test de dones espirituales </a:t>
            </a:r>
            <a:r>
              <a:rPr lang="en-US" u="sng" dirty="0" smtClean="0">
                <a:solidFill>
                  <a:schemeClr val="tx1"/>
                </a:solidFill>
                <a:hlinkClick r:id="rId2"/>
              </a:rPr>
              <a:t>http</a:t>
            </a:r>
            <a:r>
              <a:rPr lang="en-US" u="sng" dirty="0">
                <a:solidFill>
                  <a:schemeClr val="tx1"/>
                </a:solidFill>
                <a:hlinkClick r:id="rId2"/>
              </a:rPr>
              <a:t>://youth.adventist.org/Resources/Spiritual-Gifts-Assessment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B7C140D-3041-EB4C-9DA0-2EBE807F207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404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2E75B6"/>
                </a:solidFill>
              </a:rPr>
              <a:t>1-INTRODUCCIÓN</a:t>
            </a:r>
            <a:endParaRPr lang="en-US" dirty="0">
              <a:solidFill>
                <a:srgbClr val="2E75B6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VE" dirty="0">
                <a:solidFill>
                  <a:schemeClr val="tx1"/>
                </a:solidFill>
              </a:rPr>
              <a:t>Si la palabra evangelio significa “buenas nuevas</a:t>
            </a:r>
            <a:r>
              <a:rPr lang="es-VE" dirty="0" smtClean="0">
                <a:solidFill>
                  <a:schemeClr val="tx1"/>
                </a:solidFill>
              </a:rPr>
              <a:t>”, entonces</a:t>
            </a:r>
            <a:r>
              <a:rPr lang="es-VE" dirty="0">
                <a:solidFill>
                  <a:schemeClr val="tx1"/>
                </a:solidFill>
              </a:rPr>
              <a:t>, el evangelista </a:t>
            </a:r>
            <a:r>
              <a:rPr lang="es-VE" b="1" dirty="0">
                <a:solidFill>
                  <a:schemeClr val="tx1"/>
                </a:solidFill>
              </a:rPr>
              <a:t>debe estar feliz por lo que él </a:t>
            </a:r>
            <a:r>
              <a:rPr lang="es-VE" b="1" dirty="0" smtClean="0">
                <a:solidFill>
                  <a:schemeClr val="tx1"/>
                </a:solidFill>
              </a:rPr>
              <a:t>o ella </a:t>
            </a:r>
            <a:r>
              <a:rPr lang="es-VE" b="1" dirty="0">
                <a:solidFill>
                  <a:schemeClr val="tx1"/>
                </a:solidFill>
              </a:rPr>
              <a:t>están compartiendo</a:t>
            </a:r>
            <a:r>
              <a:rPr lang="es-VE" dirty="0">
                <a:solidFill>
                  <a:schemeClr val="tx1"/>
                </a:solidFill>
              </a:rPr>
              <a:t>. Simplemente hablar de </a:t>
            </a:r>
            <a:r>
              <a:rPr lang="es-VE" dirty="0" smtClean="0">
                <a:solidFill>
                  <a:schemeClr val="tx1"/>
                </a:solidFill>
              </a:rPr>
              <a:t>los problemas </a:t>
            </a:r>
            <a:r>
              <a:rPr lang="es-VE" dirty="0">
                <a:solidFill>
                  <a:schemeClr val="tx1"/>
                </a:solidFill>
              </a:rPr>
              <a:t>de la sociedad no es evangelizar. Eso </a:t>
            </a:r>
            <a:r>
              <a:rPr lang="es-VE" dirty="0" smtClean="0">
                <a:solidFill>
                  <a:schemeClr val="tx1"/>
                </a:solidFill>
              </a:rPr>
              <a:t>es </a:t>
            </a:r>
            <a:r>
              <a:rPr lang="es-VE" dirty="0">
                <a:solidFill>
                  <a:schemeClr val="tx1"/>
                </a:solidFill>
              </a:rPr>
              <a:t>periodismo. </a:t>
            </a:r>
            <a:r>
              <a:rPr lang="es-VE" b="1" dirty="0" smtClean="0">
                <a:solidFill>
                  <a:schemeClr val="tx1"/>
                </a:solidFill>
              </a:rPr>
              <a:t>El evangelismo </a:t>
            </a:r>
            <a:r>
              <a:rPr lang="es-VE" b="1" dirty="0">
                <a:solidFill>
                  <a:schemeClr val="tx1"/>
                </a:solidFill>
              </a:rPr>
              <a:t>no niega la triste realidad, pero trae a </a:t>
            </a:r>
            <a:r>
              <a:rPr lang="es-VE" b="1" dirty="0" smtClean="0">
                <a:solidFill>
                  <a:schemeClr val="tx1"/>
                </a:solidFill>
              </a:rPr>
              <a:t>esta triste </a:t>
            </a:r>
            <a:r>
              <a:rPr lang="es-VE" b="1" dirty="0">
                <a:solidFill>
                  <a:schemeClr val="tx1"/>
                </a:solidFill>
              </a:rPr>
              <a:t>realidad la alegría que produce la esperanza en </a:t>
            </a:r>
            <a:r>
              <a:rPr lang="es-VE" b="1" dirty="0" smtClean="0">
                <a:solidFill>
                  <a:schemeClr val="tx1"/>
                </a:solidFill>
              </a:rPr>
              <a:t>los corazones </a:t>
            </a:r>
            <a:r>
              <a:rPr lang="es-VE" b="1" dirty="0">
                <a:solidFill>
                  <a:schemeClr val="tx1"/>
                </a:solidFill>
              </a:rPr>
              <a:t>de aquellos que creen en las “buenas </a:t>
            </a:r>
            <a:r>
              <a:rPr lang="es-VE" b="1" dirty="0" smtClean="0">
                <a:solidFill>
                  <a:schemeClr val="tx1"/>
                </a:solidFill>
              </a:rPr>
              <a:t>nuevas” del </a:t>
            </a:r>
            <a:r>
              <a:rPr lang="es-VE" b="1" dirty="0">
                <a:solidFill>
                  <a:schemeClr val="tx1"/>
                </a:solidFill>
              </a:rPr>
              <a:t>evangelio.</a:t>
            </a:r>
            <a:endParaRPr lang="en-US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I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AD92E172-AFC0-0241-835F-DF0124EBED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958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2-OBJETIVOS DEL SEMINARIO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199" y="1825625"/>
            <a:ext cx="930063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VE" dirty="0">
                <a:solidFill>
                  <a:schemeClr val="tx1"/>
                </a:solidFill>
              </a:rPr>
              <a:t>Este módulo considerará diferentes formas de evangelismo y cómo </a:t>
            </a:r>
            <a:r>
              <a:rPr lang="es-VE" b="1" dirty="0">
                <a:solidFill>
                  <a:schemeClr val="tx1"/>
                </a:solidFill>
              </a:rPr>
              <a:t>motivar </a:t>
            </a:r>
            <a:r>
              <a:rPr lang="es-VE" b="1" dirty="0" smtClean="0">
                <a:solidFill>
                  <a:schemeClr val="tx1"/>
                </a:solidFill>
              </a:rPr>
              <a:t>a nuestra </a:t>
            </a:r>
            <a:r>
              <a:rPr lang="es-VE" b="1" dirty="0">
                <a:solidFill>
                  <a:schemeClr val="tx1"/>
                </a:solidFill>
              </a:rPr>
              <a:t>juventud a experimentar con ellos y descubrir </a:t>
            </a:r>
            <a:r>
              <a:rPr lang="es-VE" dirty="0">
                <a:solidFill>
                  <a:schemeClr val="tx1"/>
                </a:solidFill>
              </a:rPr>
              <a:t>cuál es el mejor lugar para </a:t>
            </a:r>
            <a:r>
              <a:rPr lang="es-VE" dirty="0" smtClean="0">
                <a:solidFill>
                  <a:schemeClr val="tx1"/>
                </a:solidFill>
              </a:rPr>
              <a:t>ellos dentro </a:t>
            </a:r>
            <a:r>
              <a:rPr lang="es-VE" dirty="0">
                <a:solidFill>
                  <a:schemeClr val="tx1"/>
                </a:solidFill>
              </a:rPr>
              <a:t>de la misión</a:t>
            </a:r>
            <a:r>
              <a:rPr lang="es-VE" dirty="0" smtClean="0">
                <a:solidFill>
                  <a:schemeClr val="tx1"/>
                </a:solidFill>
              </a:rPr>
              <a:t>.</a:t>
            </a:r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86CF0C8-8275-9948-9AB6-51D1C6DAE9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938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3-MUCHOS MÉTODOS DIFERENTES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199" y="1825625"/>
            <a:ext cx="94699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VE" dirty="0">
                <a:solidFill>
                  <a:schemeClr val="tx1"/>
                </a:solidFill>
              </a:rPr>
              <a:t>Cuando el escritor del libro de Hebreos comienza su epístola hablando de las “</a:t>
            </a:r>
            <a:r>
              <a:rPr lang="es-VE" dirty="0" smtClean="0">
                <a:solidFill>
                  <a:schemeClr val="tx1"/>
                </a:solidFill>
              </a:rPr>
              <a:t>muchas maneras</a:t>
            </a:r>
            <a:r>
              <a:rPr lang="es-VE" dirty="0">
                <a:solidFill>
                  <a:schemeClr val="tx1"/>
                </a:solidFill>
              </a:rPr>
              <a:t>” a través de las cuales Dios siempre ha buscado hablar a los seres humanos, </a:t>
            </a:r>
            <a:r>
              <a:rPr lang="es-VE" dirty="0" smtClean="0">
                <a:solidFill>
                  <a:schemeClr val="tx1"/>
                </a:solidFill>
              </a:rPr>
              <a:t>él no </a:t>
            </a:r>
            <a:r>
              <a:rPr lang="es-VE" dirty="0">
                <a:solidFill>
                  <a:schemeClr val="tx1"/>
                </a:solidFill>
              </a:rPr>
              <a:t>sólo describe una manera de actuar de Dios, sino que expone una realidad. </a:t>
            </a:r>
            <a:r>
              <a:rPr lang="es-VE" b="1" dirty="0">
                <a:solidFill>
                  <a:schemeClr val="tx1"/>
                </a:solidFill>
              </a:rPr>
              <a:t>En </a:t>
            </a:r>
            <a:r>
              <a:rPr lang="es-VE" b="1" dirty="0" smtClean="0">
                <a:solidFill>
                  <a:schemeClr val="tx1"/>
                </a:solidFill>
              </a:rPr>
              <a:t>la transmisión </a:t>
            </a:r>
            <a:r>
              <a:rPr lang="es-VE" b="1" dirty="0">
                <a:solidFill>
                  <a:schemeClr val="tx1"/>
                </a:solidFill>
              </a:rPr>
              <a:t>del mensaje del evangelio, hay diversas maneras y formas de hacer llegar </a:t>
            </a:r>
            <a:r>
              <a:rPr lang="es-VE" b="1" dirty="0" smtClean="0">
                <a:solidFill>
                  <a:schemeClr val="tx1"/>
                </a:solidFill>
              </a:rPr>
              <a:t>el mismo mensaje.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A00C8B4-7393-9841-BAAA-29A5A8D921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776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3-MUCHOS MÉTODOS DIFERENTES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199" y="1825625"/>
            <a:ext cx="9469968" cy="4351338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Evangelismo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relacional</a:t>
            </a:r>
            <a:r>
              <a:rPr lang="en-US" dirty="0">
                <a:solidFill>
                  <a:schemeClr val="tx1"/>
                </a:solidFill>
              </a:rPr>
              <a:t> o de </a:t>
            </a:r>
            <a:r>
              <a:rPr lang="en-US" dirty="0" err="1" smtClean="0">
                <a:solidFill>
                  <a:schemeClr val="tx1"/>
                </a:solidFill>
              </a:rPr>
              <a:t>amistad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Grupos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pequeños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Proyectos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servicio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comunitario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Proclamación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pública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478906F-3F9C-474D-BE8A-7F29E250A3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76375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551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Evangelismo</a:t>
            </a:r>
            <a:r>
              <a:rPr lang="en-US" b="1" dirty="0"/>
              <a:t> </a:t>
            </a:r>
            <a:r>
              <a:rPr lang="en-US" b="1" dirty="0" err="1"/>
              <a:t>R</a:t>
            </a:r>
            <a:r>
              <a:rPr lang="en-US" b="1" dirty="0" err="1" smtClean="0"/>
              <a:t>elacional</a:t>
            </a:r>
            <a:r>
              <a:rPr lang="en-US" b="1" dirty="0" smtClean="0"/>
              <a:t> </a:t>
            </a:r>
            <a:r>
              <a:rPr lang="en-US" b="1" dirty="0"/>
              <a:t>o de </a:t>
            </a:r>
            <a:r>
              <a:rPr lang="en-US" b="1" dirty="0" smtClean="0"/>
              <a:t>Amistad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199" y="1825625"/>
            <a:ext cx="9469968" cy="4351338"/>
          </a:xfrm>
        </p:spPr>
        <p:txBody>
          <a:bodyPr/>
          <a:lstStyle/>
          <a:p>
            <a:r>
              <a:rPr lang="es-VE" b="1" dirty="0">
                <a:solidFill>
                  <a:schemeClr val="tx1"/>
                </a:solidFill>
              </a:rPr>
              <a:t>Este es el método que se usa con más frecuencia y con el que las personas </a:t>
            </a:r>
            <a:r>
              <a:rPr lang="es-VE" b="1" dirty="0" smtClean="0">
                <a:solidFill>
                  <a:schemeClr val="tx1"/>
                </a:solidFill>
              </a:rPr>
              <a:t>se sienten </a:t>
            </a:r>
            <a:r>
              <a:rPr lang="es-VE" b="1" dirty="0">
                <a:solidFill>
                  <a:schemeClr val="tx1"/>
                </a:solidFill>
              </a:rPr>
              <a:t>más cómodas. </a:t>
            </a:r>
            <a:r>
              <a:rPr lang="es-VE" dirty="0">
                <a:solidFill>
                  <a:schemeClr val="tx1"/>
                </a:solidFill>
              </a:rPr>
              <a:t>Su juventud ya tiene amigos. Ayúdelos a aprender a ver que cuando actúen de manera amable </a:t>
            </a:r>
            <a:r>
              <a:rPr lang="es-VE" dirty="0" smtClean="0">
                <a:solidFill>
                  <a:schemeClr val="tx1"/>
                </a:solidFill>
              </a:rPr>
              <a:t>con sus </a:t>
            </a:r>
            <a:r>
              <a:rPr lang="es-VE" dirty="0">
                <a:solidFill>
                  <a:schemeClr val="tx1"/>
                </a:solidFill>
              </a:rPr>
              <a:t>amigos, están haciendo la obra de Dios.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14FFB447-58F2-A34A-862C-D99085F903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31771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065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/>
              <a:t>Grupos</a:t>
            </a:r>
            <a:r>
              <a:rPr lang="en-US" b="1" dirty="0" smtClean="0"/>
              <a:t> </a:t>
            </a:r>
            <a:r>
              <a:rPr lang="en-US" b="1" dirty="0" err="1" smtClean="0"/>
              <a:t>Pequeños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199" y="1825625"/>
            <a:ext cx="9469968" cy="4351338"/>
          </a:xfrm>
        </p:spPr>
        <p:txBody>
          <a:bodyPr>
            <a:normAutofit/>
          </a:bodyPr>
          <a:lstStyle/>
          <a:p>
            <a:pPr algn="just"/>
            <a:r>
              <a:rPr lang="es-VE" dirty="0">
                <a:solidFill>
                  <a:schemeClr val="tx1"/>
                </a:solidFill>
              </a:rPr>
              <a:t>Desde un punto más formal, todas las organizaciones juveniles también </a:t>
            </a:r>
            <a:r>
              <a:rPr lang="es-VE" dirty="0" smtClean="0">
                <a:solidFill>
                  <a:schemeClr val="tx1"/>
                </a:solidFill>
              </a:rPr>
              <a:t>deberían incluir </a:t>
            </a:r>
            <a:r>
              <a:rPr lang="es-VE" dirty="0">
                <a:solidFill>
                  <a:schemeClr val="tx1"/>
                </a:solidFill>
              </a:rPr>
              <a:t>grupos pequeños para reunirse a cantar, estudiar la Biblia, orar y </a:t>
            </a:r>
            <a:r>
              <a:rPr lang="es-VE" dirty="0" smtClean="0">
                <a:solidFill>
                  <a:schemeClr val="tx1"/>
                </a:solidFill>
              </a:rPr>
              <a:t>compartir testimonios</a:t>
            </a:r>
            <a:r>
              <a:rPr lang="es-VE" dirty="0">
                <a:solidFill>
                  <a:schemeClr val="tx1"/>
                </a:solidFill>
              </a:rPr>
              <a:t>. Tenemos muchos recursos excelentes para cómo </a:t>
            </a:r>
            <a:r>
              <a:rPr lang="es-VE" dirty="0" smtClean="0">
                <a:solidFill>
                  <a:schemeClr val="tx1"/>
                </a:solidFill>
              </a:rPr>
              <a:t>comenzar y mantener el ministerio </a:t>
            </a:r>
            <a:r>
              <a:rPr lang="es-VE" dirty="0">
                <a:solidFill>
                  <a:schemeClr val="tx1"/>
                </a:solidFill>
              </a:rPr>
              <a:t>de los grupos pequeños.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6722BEF-60AA-014F-BD52-2A73DBC58F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555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-generic" id="{ACA73D23-0390-324A-B1A6-F777AECDA15E}" vid="{28BE8ECC-1DC8-0F49-9095-E8E2529F670D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-generic" id="{ACA73D23-0390-324A-B1A6-F777AECDA15E}" vid="{ABFD6636-1C50-484E-97FF-B60211784245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-generic" id="{ACA73D23-0390-324A-B1A6-F777AECDA15E}" vid="{537D9AF6-9B68-4D41-B70E-B8DC8B398F0D}"/>
    </a:ext>
  </a:ext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-generic" id="{ACA73D23-0390-324A-B1A6-F777AECDA15E}" vid="{24BF3B4B-8A4E-FA47-8C38-69038A088F7D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255</TotalTime>
  <Words>1715</Words>
  <Application>Microsoft Office PowerPoint</Application>
  <PresentationFormat>Personalizado</PresentationFormat>
  <Paragraphs>70</Paragraphs>
  <Slides>32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Títulos de diapositiva</vt:lpstr>
      </vt:variant>
      <vt:variant>
        <vt:i4>32</vt:i4>
      </vt:variant>
    </vt:vector>
  </HeadingPairs>
  <TitlesOfParts>
    <vt:vector size="36" baseType="lpstr">
      <vt:lpstr>Office Theme</vt:lpstr>
      <vt:lpstr>2_Custom Design</vt:lpstr>
      <vt:lpstr>1_Custom Design</vt:lpstr>
      <vt:lpstr>Custom Design</vt:lpstr>
      <vt:lpstr>Seminario Nº 9: Alcance Juvenil</vt:lpstr>
      <vt:lpstr>1-INTRODUCCIÓN</vt:lpstr>
      <vt:lpstr>1-INTRODUCCIÓN</vt:lpstr>
      <vt:lpstr>1-INTRODUCCIÓN</vt:lpstr>
      <vt:lpstr>2-OBJETIVOS DEL SEMINARIO</vt:lpstr>
      <vt:lpstr>3-MUCHOS MÉTODOS DIFERENTES</vt:lpstr>
      <vt:lpstr>3-MUCHOS MÉTODOS DIFERENTES</vt:lpstr>
      <vt:lpstr>Evangelismo Relacional o de Amistad</vt:lpstr>
      <vt:lpstr>Grupos Pequeños</vt:lpstr>
      <vt:lpstr>Grupos Pequeños</vt:lpstr>
      <vt:lpstr>Proyectos de Servicio Comunitario</vt:lpstr>
      <vt:lpstr>Proyectos de Servicio Comunitario</vt:lpstr>
      <vt:lpstr>Proyectos de Servicio Comunitario</vt:lpstr>
      <vt:lpstr>Proyectos de Servicio Comunitario</vt:lpstr>
      <vt:lpstr>Proclamación Pública</vt:lpstr>
      <vt:lpstr>Proclamación Pública</vt:lpstr>
      <vt:lpstr>4-ENSÉÑELES A APRECIAR LA DIVERSIDAD</vt:lpstr>
      <vt:lpstr>4-ENSÉÑELES A APRECIAR LA DIVERSIDAD</vt:lpstr>
      <vt:lpstr>El descubrimiento de los dones espirituales ayudará a la juventud a conectarse con el tipo de evangelismo con el que se sientan más cómodos.</vt:lpstr>
      <vt:lpstr>El descubrimiento de los dones espirituales ayudará a la juventud a conectarse con el tipo de evangelismo con el que se sientan más cómodos.</vt:lpstr>
      <vt:lpstr>5-MÉTODOS</vt:lpstr>
      <vt:lpstr>5-MÉTODOS</vt:lpstr>
      <vt:lpstr>5-MÉTODOS</vt:lpstr>
      <vt:lpstr>6-ELENA G. DE WHITE SOBRE LOS MÉTODOS DE JESÚS</vt:lpstr>
      <vt:lpstr>7-LA TAREA PROFÉTICA DE LA JUVENTUD</vt:lpstr>
      <vt:lpstr>8-CONCLUSIÓN</vt:lpstr>
      <vt:lpstr>8-CONCLUSIÓN</vt:lpstr>
      <vt:lpstr>Sea abierto al cambio</vt:lpstr>
      <vt:lpstr>9-ACTIVIDADES</vt:lpstr>
      <vt:lpstr>9-ACTIVIDADES</vt:lpstr>
      <vt:lpstr>10-RECURSOS</vt:lpstr>
      <vt:lpstr>10-RECURSOS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Mokgwane, Pako</dc:creator>
  <cp:lastModifiedBy>Yuli</cp:lastModifiedBy>
  <cp:revision>26</cp:revision>
  <dcterms:created xsi:type="dcterms:W3CDTF">2018-05-31T05:51:27Z</dcterms:created>
  <dcterms:modified xsi:type="dcterms:W3CDTF">2019-02-10T20:04:21Z</dcterms:modified>
</cp:coreProperties>
</file>