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4"/>
  </p:notesMasterIdLst>
  <p:handoutMasterIdLst>
    <p:handoutMasterId r:id="rId25"/>
  </p:handoutMasterIdLst>
  <p:sldIdLst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1" r:id="rId20"/>
    <p:sldId id="272" r:id="rId21"/>
    <p:sldId id="264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8"/>
            <p14:sldId id="259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5"/>
            <p14:sldId id="276"/>
            <p14:sldId id="277"/>
            <p14:sldId id="278"/>
            <p14:sldId id="271"/>
            <p14:sldId id="272"/>
            <p14:sldId id="264"/>
            <p14:sldId id="274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74"/>
  </p:normalViewPr>
  <p:slideViewPr>
    <p:cSldViewPr snapToGrid="0" snapToObjects="1">
      <p:cViewPr varScale="1">
        <p:scale>
          <a:sx n="51" d="100"/>
          <a:sy n="51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Blythe" userId="bae72e77361a8764" providerId="LiveId" clId="{B84E77B4-F904-429C-92F1-7D20099B70A2}"/>
    <pc:docChg chg="undo custSel addSld delSld modSld modSection">
      <pc:chgData name="Charles Blythe" userId="bae72e77361a8764" providerId="LiveId" clId="{B84E77B4-F904-429C-92F1-7D20099B70A2}" dt="2018-06-07T09:08:30.422" v="465" actId="20577"/>
      <pc:docMkLst>
        <pc:docMk/>
      </pc:docMkLst>
      <pc:sldChg chg="modSp add">
        <pc:chgData name="Charles Blythe" userId="bae72e77361a8764" providerId="LiveId" clId="{B84E77B4-F904-429C-92F1-7D20099B70A2}" dt="2018-06-07T08:08:07.250" v="10" actId="122"/>
        <pc:sldMkLst>
          <pc:docMk/>
          <pc:sldMk cId="1293065682" sldId="258"/>
        </pc:sldMkLst>
        <pc:spChg chg="mod">
          <ac:chgData name="Charles Blythe" userId="bae72e77361a8764" providerId="LiveId" clId="{B84E77B4-F904-429C-92F1-7D20099B70A2}" dt="2018-06-07T08:08:07.250" v="10" actId="122"/>
          <ac:spMkLst>
            <pc:docMk/>
            <pc:sldMk cId="1293065682" sldId="258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29:25.781" v="323" actId="167"/>
        <pc:sldMkLst>
          <pc:docMk/>
          <pc:sldMk cId="3487593228" sldId="259"/>
        </pc:sldMkLst>
        <pc:spChg chg="mod">
          <ac:chgData name="Charles Blythe" userId="bae72e77361a8764" providerId="LiveId" clId="{B84E77B4-F904-429C-92F1-7D20099B70A2}" dt="2018-06-07T08:11:44.248" v="35" actId="122"/>
          <ac:spMkLst>
            <pc:docMk/>
            <pc:sldMk cId="3487593228" sldId="259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9:25.781" v="323" actId="167"/>
          <ac:picMkLst>
            <pc:docMk/>
            <pc:sldMk cId="3487593228" sldId="259"/>
            <ac:picMk id="5" creationId="{6305096F-FB45-F34D-9194-0E4736BB66B0}"/>
          </ac:picMkLst>
        </pc:picChg>
      </pc:sldChg>
      <pc:sldChg chg="add">
        <pc:chgData name="Charles Blythe" userId="bae72e77361a8764" providerId="LiveId" clId="{B84E77B4-F904-429C-92F1-7D20099B70A2}" dt="2018-06-07T08:06:38.565" v="3"/>
        <pc:sldMkLst>
          <pc:docMk/>
          <pc:sldMk cId="3171200336" sldId="260"/>
        </pc:sldMkLst>
      </pc:sldChg>
      <pc:sldChg chg="modSp add">
        <pc:chgData name="Charles Blythe" userId="bae72e77361a8764" providerId="LiveId" clId="{B84E77B4-F904-429C-92F1-7D20099B70A2}" dt="2018-06-07T08:29:15.142" v="322" actId="167"/>
        <pc:sldMkLst>
          <pc:docMk/>
          <pc:sldMk cId="314797660" sldId="261"/>
        </pc:sldMkLst>
        <pc:spChg chg="mod">
          <ac:chgData name="Charles Blythe" userId="bae72e77361a8764" providerId="LiveId" clId="{B84E77B4-F904-429C-92F1-7D20099B70A2}" dt="2018-06-07T08:14:17.610" v="103" actId="20577"/>
          <ac:spMkLst>
            <pc:docMk/>
            <pc:sldMk cId="314797660" sldId="261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9:15.142" v="322" actId="167"/>
          <ac:picMkLst>
            <pc:docMk/>
            <pc:sldMk cId="314797660" sldId="261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29:06.095" v="321" actId="167"/>
        <pc:sldMkLst>
          <pc:docMk/>
          <pc:sldMk cId="71173418" sldId="262"/>
        </pc:sldMkLst>
        <pc:spChg chg="mod">
          <ac:chgData name="Charles Blythe" userId="bae72e77361a8764" providerId="LiveId" clId="{B84E77B4-F904-429C-92F1-7D20099B70A2}" dt="2018-06-07T08:19:47.474" v="249" actId="20577"/>
          <ac:spMkLst>
            <pc:docMk/>
            <pc:sldMk cId="71173418" sldId="262"/>
            <ac:spMk id="2" creationId="{6ACE931C-0BC9-4C1D-9632-705FCDE13715}"/>
          </ac:spMkLst>
        </pc:spChg>
        <pc:picChg chg="mod ord">
          <ac:chgData name="Charles Blythe" userId="bae72e77361a8764" providerId="LiveId" clId="{B84E77B4-F904-429C-92F1-7D20099B70A2}" dt="2018-06-07T08:29:06.095" v="321" actId="167"/>
          <ac:picMkLst>
            <pc:docMk/>
            <pc:sldMk cId="71173418" sldId="262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28:52.731" v="320" actId="167"/>
        <pc:sldMkLst>
          <pc:docMk/>
          <pc:sldMk cId="852229132" sldId="263"/>
        </pc:sldMkLst>
        <pc:spChg chg="mod">
          <ac:chgData name="Charles Blythe" userId="bae72e77361a8764" providerId="LiveId" clId="{B84E77B4-F904-429C-92F1-7D20099B70A2}" dt="2018-06-07T08:24:12.751" v="307" actId="122"/>
          <ac:spMkLst>
            <pc:docMk/>
            <pc:sldMk cId="852229132" sldId="263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8:52.731" v="320" actId="167"/>
          <ac:picMkLst>
            <pc:docMk/>
            <pc:sldMk cId="852229132" sldId="263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0:02.016" v="424" actId="20577"/>
        <pc:sldMkLst>
          <pc:docMk/>
          <pc:sldMk cId="2270024435" sldId="264"/>
        </pc:sldMkLst>
        <pc:spChg chg="mod">
          <ac:chgData name="Charles Blythe" userId="bae72e77361a8764" providerId="LiveId" clId="{B84E77B4-F904-429C-92F1-7D20099B70A2}" dt="2018-06-07T08:50:02.016" v="424" actId="20577"/>
          <ac:spMkLst>
            <pc:docMk/>
            <pc:sldMk cId="2270024435" sldId="264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28:28.208" v="319" actId="167"/>
        <pc:sldMkLst>
          <pc:docMk/>
          <pc:sldMk cId="1918734118" sldId="265"/>
        </pc:sldMkLst>
        <pc:spChg chg="mod">
          <ac:chgData name="Charles Blythe" userId="bae72e77361a8764" providerId="LiveId" clId="{B84E77B4-F904-429C-92F1-7D20099B70A2}" dt="2018-06-07T08:28:05.119" v="318" actId="20577"/>
          <ac:spMkLst>
            <pc:docMk/>
            <pc:sldMk cId="1918734118" sldId="265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28:28.208" v="319" actId="167"/>
          <ac:picMkLst>
            <pc:docMk/>
            <pc:sldMk cId="1918734118" sldId="265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30:29.609" v="326" actId="122"/>
        <pc:sldMkLst>
          <pc:docMk/>
          <pc:sldMk cId="440569983" sldId="266"/>
        </pc:sldMkLst>
        <pc:spChg chg="mod">
          <ac:chgData name="Charles Blythe" userId="bae72e77361a8764" providerId="LiveId" clId="{B84E77B4-F904-429C-92F1-7D20099B70A2}" dt="2018-06-07T08:30:29.609" v="326" actId="122"/>
          <ac:spMkLst>
            <pc:docMk/>
            <pc:sldMk cId="440569983" sldId="266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33:21.387" v="338" actId="167"/>
        <pc:sldMkLst>
          <pc:docMk/>
          <pc:sldMk cId="1789040119" sldId="267"/>
        </pc:sldMkLst>
        <pc:spChg chg="mod">
          <ac:chgData name="Charles Blythe" userId="bae72e77361a8764" providerId="LiveId" clId="{B84E77B4-F904-429C-92F1-7D20099B70A2}" dt="2018-06-07T08:33:11.758" v="337"/>
          <ac:spMkLst>
            <pc:docMk/>
            <pc:sldMk cId="1789040119" sldId="267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33:21.387" v="338" actId="167"/>
          <ac:picMkLst>
            <pc:docMk/>
            <pc:sldMk cId="1789040119" sldId="267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0:49.669" v="388" actId="122"/>
        <pc:sldMkLst>
          <pc:docMk/>
          <pc:sldMk cId="1030305653" sldId="268"/>
        </pc:sldMkLst>
        <pc:spChg chg="mod">
          <ac:chgData name="Charles Blythe" userId="bae72e77361a8764" providerId="LiveId" clId="{B84E77B4-F904-429C-92F1-7D20099B70A2}" dt="2018-06-07T08:40:49.669" v="388" actId="122"/>
          <ac:spMkLst>
            <pc:docMk/>
            <pc:sldMk cId="1030305653" sldId="268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0:35.314" v="387" actId="167"/>
          <ac:picMkLst>
            <pc:docMk/>
            <pc:sldMk cId="1030305653" sldId="268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3:45.962" v="398" actId="167"/>
        <pc:sldMkLst>
          <pc:docMk/>
          <pc:sldMk cId="689415814" sldId="269"/>
        </pc:sldMkLst>
        <pc:spChg chg="mod">
          <ac:chgData name="Charles Blythe" userId="bae72e77361a8764" providerId="LiveId" clId="{B84E77B4-F904-429C-92F1-7D20099B70A2}" dt="2018-06-07T08:43:31.082" v="397" actId="122"/>
          <ac:spMkLst>
            <pc:docMk/>
            <pc:sldMk cId="689415814" sldId="269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3:45.962" v="398" actId="167"/>
          <ac:picMkLst>
            <pc:docMk/>
            <pc:sldMk cId="689415814" sldId="269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8:09.850" v="441" actId="20577"/>
        <pc:sldMkLst>
          <pc:docMk/>
          <pc:sldMk cId="1320341539" sldId="270"/>
        </pc:sldMkLst>
        <pc:spChg chg="mod">
          <ac:chgData name="Charles Blythe" userId="bae72e77361a8764" providerId="LiveId" clId="{B84E77B4-F904-429C-92F1-7D20099B70A2}" dt="2018-06-07T08:58:09.850" v="441" actId="20577"/>
          <ac:spMkLst>
            <pc:docMk/>
            <pc:sldMk cId="1320341539" sldId="270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6:21.772" v="408" actId="167"/>
          <ac:picMkLst>
            <pc:docMk/>
            <pc:sldMk cId="1320341539" sldId="270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46:50.188" v="409"/>
        <pc:sldMkLst>
          <pc:docMk/>
          <pc:sldMk cId="531943909" sldId="271"/>
        </pc:sldMkLst>
        <pc:spChg chg="mod">
          <ac:chgData name="Charles Blythe" userId="bae72e77361a8764" providerId="LiveId" clId="{B84E77B4-F904-429C-92F1-7D20099B70A2}" dt="2018-06-07T08:46:50.188" v="409"/>
          <ac:spMkLst>
            <pc:docMk/>
            <pc:sldMk cId="531943909" sldId="271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49:24.531" v="419" actId="167"/>
        <pc:sldMkLst>
          <pc:docMk/>
          <pc:sldMk cId="4169355312" sldId="272"/>
        </pc:sldMkLst>
        <pc:spChg chg="mod">
          <ac:chgData name="Charles Blythe" userId="bae72e77361a8764" providerId="LiveId" clId="{B84E77B4-F904-429C-92F1-7D20099B70A2}" dt="2018-06-07T08:49:14.880" v="418" actId="20577"/>
          <ac:spMkLst>
            <pc:docMk/>
            <pc:sldMk cId="4169355312" sldId="272"/>
            <ac:spMk id="2" creationId="{6ACE931C-0BC9-4C1D-9632-705FCDE13715}"/>
          </ac:spMkLst>
        </pc:spChg>
        <pc:picChg chg="ord">
          <ac:chgData name="Charles Blythe" userId="bae72e77361a8764" providerId="LiveId" clId="{B84E77B4-F904-429C-92F1-7D20099B70A2}" dt="2018-06-07T08:49:24.531" v="419" actId="167"/>
          <ac:picMkLst>
            <pc:docMk/>
            <pc:sldMk cId="4169355312" sldId="272"/>
            <ac:picMk id="5" creationId="{6305096F-FB45-F34D-9194-0E4736BB66B0}"/>
          </ac:picMkLst>
        </pc:picChg>
      </pc:sldChg>
      <pc:sldChg chg="modSp add">
        <pc:chgData name="Charles Blythe" userId="bae72e77361a8764" providerId="LiveId" clId="{B84E77B4-F904-429C-92F1-7D20099B70A2}" dt="2018-06-07T08:50:32.598" v="426" actId="122"/>
        <pc:sldMkLst>
          <pc:docMk/>
          <pc:sldMk cId="2694193894" sldId="273"/>
        </pc:sldMkLst>
        <pc:spChg chg="mod">
          <ac:chgData name="Charles Blythe" userId="bae72e77361a8764" providerId="LiveId" clId="{B84E77B4-F904-429C-92F1-7D20099B70A2}" dt="2018-06-07T08:50:32.598" v="426" actId="122"/>
          <ac:spMkLst>
            <pc:docMk/>
            <pc:sldMk cId="2694193894" sldId="273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8:51:11.723" v="427"/>
        <pc:sldMkLst>
          <pc:docMk/>
          <pc:sldMk cId="1716875812" sldId="274"/>
        </pc:sldMkLst>
        <pc:spChg chg="mod">
          <ac:chgData name="Charles Blythe" userId="bae72e77361a8764" providerId="LiveId" clId="{B84E77B4-F904-429C-92F1-7D20099B70A2}" dt="2018-06-07T08:51:11.723" v="427"/>
          <ac:spMkLst>
            <pc:docMk/>
            <pc:sldMk cId="1716875812" sldId="274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0:57.014" v="448" actId="20577"/>
        <pc:sldMkLst>
          <pc:docMk/>
          <pc:sldMk cId="3371444794" sldId="275"/>
        </pc:sldMkLst>
        <pc:spChg chg="mod">
          <ac:chgData name="Charles Blythe" userId="bae72e77361a8764" providerId="LiveId" clId="{B84E77B4-F904-429C-92F1-7D20099B70A2}" dt="2018-06-07T09:00:57.014" v="448" actId="20577"/>
          <ac:spMkLst>
            <pc:docMk/>
            <pc:sldMk cId="3371444794" sldId="275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3:55.505" v="452" actId="20577"/>
        <pc:sldMkLst>
          <pc:docMk/>
          <pc:sldMk cId="3691700820" sldId="276"/>
        </pc:sldMkLst>
        <pc:spChg chg="mod">
          <ac:chgData name="Charles Blythe" userId="bae72e77361a8764" providerId="LiveId" clId="{B84E77B4-F904-429C-92F1-7D20099B70A2}" dt="2018-06-07T09:03:55.505" v="452" actId="20577"/>
          <ac:spMkLst>
            <pc:docMk/>
            <pc:sldMk cId="3691700820" sldId="276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6:09.267" v="456" actId="20577"/>
        <pc:sldMkLst>
          <pc:docMk/>
          <pc:sldMk cId="3346656858" sldId="277"/>
        </pc:sldMkLst>
        <pc:spChg chg="mod">
          <ac:chgData name="Charles Blythe" userId="bae72e77361a8764" providerId="LiveId" clId="{B84E77B4-F904-429C-92F1-7D20099B70A2}" dt="2018-06-07T09:06:09.267" v="456" actId="20577"/>
          <ac:spMkLst>
            <pc:docMk/>
            <pc:sldMk cId="3346656858" sldId="277"/>
            <ac:spMk id="2" creationId="{6ACE931C-0BC9-4C1D-9632-705FCDE13715}"/>
          </ac:spMkLst>
        </pc:spChg>
      </pc:sldChg>
      <pc:sldChg chg="modSp add">
        <pc:chgData name="Charles Blythe" userId="bae72e77361a8764" providerId="LiveId" clId="{B84E77B4-F904-429C-92F1-7D20099B70A2}" dt="2018-06-07T09:08:30.422" v="465" actId="20577"/>
        <pc:sldMkLst>
          <pc:docMk/>
          <pc:sldMk cId="3622024352" sldId="278"/>
        </pc:sldMkLst>
        <pc:spChg chg="mod">
          <ac:chgData name="Charles Blythe" userId="bae72e77361a8764" providerId="LiveId" clId="{B84E77B4-F904-429C-92F1-7D20099B70A2}" dt="2018-06-07T09:08:30.422" v="465" actId="20577"/>
          <ac:spMkLst>
            <pc:docMk/>
            <pc:sldMk cId="3622024352" sldId="278"/>
            <ac:spMk id="2" creationId="{6ACE931C-0BC9-4C1D-9632-705FCDE1371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th.adventist.org/Resources/Spiritual-Gifts-Assessment/Spiritual-Gifts-Questionnai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2821"/>
            <a:ext cx="91498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err="1" smtClean="0">
                <a:solidFill>
                  <a:schemeClr val="accent1"/>
                </a:solidFill>
              </a:rPr>
              <a:t>Seminario</a:t>
            </a:r>
            <a:r>
              <a:rPr lang="en-US" sz="6700" dirty="0" smtClean="0">
                <a:solidFill>
                  <a:schemeClr val="accent1"/>
                </a:solidFill>
              </a:rPr>
              <a:t> </a:t>
            </a:r>
            <a:r>
              <a:rPr lang="en-US" sz="6700" dirty="0" smtClean="0">
                <a:solidFill>
                  <a:schemeClr val="accent1"/>
                </a:solidFill>
              </a:rPr>
              <a:t>Nº</a:t>
            </a:r>
            <a:r>
              <a:rPr lang="en-US" sz="6700" dirty="0" smtClean="0">
                <a:solidFill>
                  <a:schemeClr val="accent1"/>
                </a:solidFill>
              </a:rPr>
              <a:t> </a:t>
            </a:r>
            <a:r>
              <a:rPr lang="en-US" sz="6700" dirty="0">
                <a:solidFill>
                  <a:schemeClr val="accent1"/>
                </a:solidFill>
              </a:rPr>
              <a:t>8 – </a:t>
            </a:r>
            <a:r>
              <a:rPr lang="en-US" sz="6700" dirty="0" smtClean="0">
                <a:solidFill>
                  <a:schemeClr val="accent1"/>
                </a:solidFill>
              </a:rPr>
              <a:t>El </a:t>
            </a:r>
            <a:r>
              <a:rPr lang="en-US" sz="6700" dirty="0" err="1" smtClean="0">
                <a:solidFill>
                  <a:schemeClr val="accent1"/>
                </a:solidFill>
              </a:rPr>
              <a:t>Servicio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2700" b="1" i="1" dirty="0" smtClean="0">
                <a:latin typeface="+mn-lt"/>
              </a:rPr>
              <a:t>Los </a:t>
            </a:r>
            <a:r>
              <a:rPr lang="en-US" sz="2700" b="1" i="1" dirty="0" err="1" smtClean="0">
                <a:latin typeface="+mn-lt"/>
              </a:rPr>
              <a:t>Dones</a:t>
            </a:r>
            <a:r>
              <a:rPr lang="en-US" sz="2700" b="1" i="1" dirty="0" smtClean="0">
                <a:latin typeface="+mn-lt"/>
              </a:rPr>
              <a:t> </a:t>
            </a:r>
            <a:r>
              <a:rPr lang="en-US" sz="2700" b="1" i="1" dirty="0" err="1" smtClean="0">
                <a:latin typeface="+mn-lt"/>
              </a:rPr>
              <a:t>Espirituales</a:t>
            </a:r>
            <a:r>
              <a:rPr lang="en-US" sz="2700" b="1" i="1" dirty="0" smtClean="0">
                <a:latin typeface="+mn-lt"/>
              </a:rPr>
              <a:t> y el </a:t>
            </a:r>
            <a:r>
              <a:rPr lang="en-US" sz="2700" b="1" i="1" dirty="0" err="1" smtClean="0">
                <a:latin typeface="+mn-lt"/>
              </a:rPr>
              <a:t>Servicio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3BE9F5-C50B-594A-B35C-3148C1325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6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sz="2400" dirty="0"/>
              <a:t>Un líder juvenil observador y reflexivo involucrará a la juventud en el desarrollo </a:t>
            </a:r>
            <a:r>
              <a:rPr lang="es-VE" sz="2400" dirty="0" smtClean="0"/>
              <a:t>de estos </a:t>
            </a:r>
            <a:r>
              <a:rPr lang="es-VE" sz="2400" dirty="0"/>
              <a:t>dones</a:t>
            </a:r>
            <a:r>
              <a:rPr lang="es-VE" sz="2400" dirty="0" smtClean="0"/>
              <a:t>.</a:t>
            </a:r>
          </a:p>
          <a:p>
            <a:pPr algn="just"/>
            <a:r>
              <a:rPr lang="es-VE" sz="2400" dirty="0"/>
              <a:t>Este debe ser un proceso deliberado e intencional. El seguimiento de </a:t>
            </a:r>
            <a:r>
              <a:rPr lang="es-VE" sz="2400" dirty="0" smtClean="0"/>
              <a:t>los pasos </a:t>
            </a:r>
            <a:r>
              <a:rPr lang="es-VE" sz="2400" dirty="0"/>
              <a:t>no es lineal; es circular</a:t>
            </a:r>
            <a:r>
              <a:rPr lang="es-VE" sz="2400" dirty="0" smtClean="0"/>
              <a:t>.</a:t>
            </a:r>
          </a:p>
          <a:p>
            <a:pPr algn="just"/>
            <a:r>
              <a:rPr lang="es-VE" sz="2400" dirty="0"/>
              <a:t>Una vez que se han recorrido los pasos del uno al cinco, </a:t>
            </a:r>
            <a:r>
              <a:rPr lang="es-VE" sz="2400" dirty="0" smtClean="0"/>
              <a:t>se regresa </a:t>
            </a:r>
            <a:r>
              <a:rPr lang="es-VE" sz="2400" dirty="0"/>
              <a:t>al uno y se comienza de nuevo.</a:t>
            </a:r>
            <a:endParaRPr lang="en-US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E92BBC-1153-9A4F-98E1-F2292DAD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342"/>
            <a:ext cx="9149862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8EB5708-B67E-624D-A5C9-48DD6979A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1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969" y="1420727"/>
            <a:ext cx="9149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sz="2400" b="1" dirty="0" smtClean="0"/>
              <a:t>Paso Uno: Lleve </a:t>
            </a:r>
            <a:r>
              <a:rPr lang="es-VE" sz="2400" b="1" dirty="0"/>
              <a:t>un Inventario de dones espirituales</a:t>
            </a:r>
            <a:endParaRPr lang="en-US" sz="2400" dirty="0"/>
          </a:p>
          <a:p>
            <a:pPr algn="just"/>
            <a:r>
              <a:rPr lang="es-VE" sz="2400" dirty="0"/>
              <a:t>Encontrará el link del Inventario de los dones espirituales de los Ministerios </a:t>
            </a:r>
            <a:r>
              <a:rPr lang="es-VE" sz="2400" dirty="0" smtClean="0"/>
              <a:t>Juveniles Adventistas </a:t>
            </a:r>
            <a:r>
              <a:rPr lang="es-VE" sz="2400" dirty="0"/>
              <a:t>al final de este </a:t>
            </a:r>
            <a:r>
              <a:rPr lang="es-VE" sz="2400" dirty="0" smtClean="0"/>
              <a:t>módulo.</a:t>
            </a:r>
          </a:p>
          <a:p>
            <a:pPr algn="just"/>
            <a:r>
              <a:rPr lang="es-VE" sz="2400" dirty="0"/>
              <a:t>S</a:t>
            </a:r>
            <a:r>
              <a:rPr lang="es-VE" sz="2400" dirty="0" smtClean="0"/>
              <a:t>ería </a:t>
            </a:r>
            <a:r>
              <a:rPr lang="es-VE" sz="2400" dirty="0"/>
              <a:t>de ayuda el familiarizarse con </a:t>
            </a:r>
            <a:r>
              <a:rPr lang="es-VE" sz="2400" dirty="0" smtClean="0"/>
              <a:t>las categorías </a:t>
            </a:r>
            <a:r>
              <a:rPr lang="es-VE" sz="2400" dirty="0"/>
              <a:t>generales o dones tal como aparecen en la </a:t>
            </a:r>
            <a:r>
              <a:rPr lang="es-VE" sz="2400" dirty="0" smtClean="0"/>
              <a:t>Biblia.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s-VE" sz="2400" dirty="0"/>
              <a:t>También debe </a:t>
            </a:r>
            <a:r>
              <a:rPr lang="es-VE" sz="2400" dirty="0" smtClean="0"/>
              <a:t>entenderse que </a:t>
            </a:r>
            <a:r>
              <a:rPr lang="es-VE" sz="2400" dirty="0"/>
              <a:t>las listas de Romanos, </a:t>
            </a:r>
            <a:r>
              <a:rPr lang="es-VE" sz="2400" dirty="0" smtClean="0"/>
              <a:t>1 Corintios y Efesios </a:t>
            </a:r>
            <a:r>
              <a:rPr lang="es-VE" sz="2400" dirty="0"/>
              <a:t>no son exhaustivas.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9A6CE58-9932-C140-8365-77A34A3012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E925CA1D-65EC-7E41-808D-E0EAD01D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4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527"/>
            <a:ext cx="9149862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9590590" cy="3030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VE" sz="2400" b="1" dirty="0"/>
              <a:t>Paso Dos: Identifique los dones y habilidades de la juventud</a:t>
            </a:r>
            <a:r>
              <a:rPr lang="en-US" sz="2400" b="1" dirty="0" smtClean="0"/>
              <a:t> </a:t>
            </a:r>
            <a:endParaRPr lang="en-US" sz="2400" dirty="0"/>
          </a:p>
          <a:p>
            <a:pPr algn="just"/>
            <a:r>
              <a:rPr lang="es-VE" sz="2400" dirty="0"/>
              <a:t>Usted y los jóvenes disfrutarán de la exploración y el estudio de los </a:t>
            </a:r>
            <a:r>
              <a:rPr lang="es-VE" sz="2400" dirty="0" smtClean="0"/>
              <a:t>dones espirituales</a:t>
            </a:r>
            <a:r>
              <a:rPr lang="es-VE" sz="2400" dirty="0"/>
              <a:t>. Una cosa importante que verá suceder es a los jóvenes animándose </a:t>
            </a:r>
            <a:r>
              <a:rPr lang="es-VE" sz="2400" dirty="0" smtClean="0"/>
              <a:t>y afirmándose </a:t>
            </a:r>
            <a:r>
              <a:rPr lang="es-VE" sz="2400" dirty="0"/>
              <a:t>los unos a los otros. Uno puede pensar tímidamente que no tiene </a:t>
            </a:r>
            <a:r>
              <a:rPr lang="es-VE" sz="2400" dirty="0" smtClean="0"/>
              <a:t>ningún don</a:t>
            </a:r>
            <a:r>
              <a:rPr lang="es-VE" sz="2400" dirty="0"/>
              <a:t>, pero el inventario muestra que si lo tienen. Un amigo, o varios de ellos le dicen-- ¡</a:t>
            </a:r>
            <a:r>
              <a:rPr lang="es-VE" sz="2400" dirty="0" smtClean="0"/>
              <a:t>Oh si</a:t>
            </a:r>
            <a:r>
              <a:rPr lang="es-VE" sz="2400" dirty="0"/>
              <a:t>, si tienes! ¿Recuerdas cuando tu…?”Por supuesto, usted les ayudará a entender </a:t>
            </a:r>
            <a:r>
              <a:rPr lang="es-VE" sz="2400" dirty="0" smtClean="0"/>
              <a:t>que uno </a:t>
            </a:r>
            <a:r>
              <a:rPr lang="es-VE" sz="2400" dirty="0"/>
              <a:t>de los pasos importantes del discernimiento de un don es que es afirmado por </a:t>
            </a:r>
            <a:r>
              <a:rPr lang="es-VE" sz="2400" dirty="0" smtClean="0"/>
              <a:t>otros cuando </a:t>
            </a:r>
            <a:r>
              <a:rPr lang="es-VE" sz="2400" dirty="0"/>
              <a:t>es ejercido.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11F4C33-6A57-1E4D-81CA-280CCC604A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4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38" y="1690688"/>
            <a:ext cx="96359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sz="2400" b="1" dirty="0"/>
              <a:t>Paso Tres</a:t>
            </a:r>
            <a:r>
              <a:rPr lang="es-VE" sz="2400" b="1" dirty="0" smtClean="0"/>
              <a:t>: Motive </a:t>
            </a:r>
            <a:r>
              <a:rPr lang="es-VE" sz="2400" b="1" dirty="0"/>
              <a:t>los dones y talentos</a:t>
            </a:r>
            <a:endParaRPr lang="en-US" sz="2400" dirty="0" smtClean="0"/>
          </a:p>
          <a:p>
            <a:r>
              <a:rPr lang="es-VE" sz="2400" dirty="0"/>
              <a:t>No importa cuánto los jóvenes se motiven los unos a los otros, será su tarea </a:t>
            </a:r>
            <a:r>
              <a:rPr lang="es-VE" sz="2400" dirty="0" smtClean="0"/>
              <a:t>como líder </a:t>
            </a:r>
            <a:r>
              <a:rPr lang="es-VE" sz="2400" dirty="0"/>
              <a:t>ser el motivador principal</a:t>
            </a:r>
            <a:r>
              <a:rPr lang="es-VE" sz="2400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es-VE" sz="2400" dirty="0"/>
              <a:t>No querrá darles la impresión de que el joven no </a:t>
            </a:r>
            <a:r>
              <a:rPr lang="es-VE" sz="2400" dirty="0" smtClean="0"/>
              <a:t>recibe ningún </a:t>
            </a:r>
            <a:r>
              <a:rPr lang="es-VE" sz="2400" dirty="0"/>
              <a:t>crédito por cualquier don que Dios le haya otorgado, como si ellos fuesen </a:t>
            </a:r>
            <a:r>
              <a:rPr lang="es-VE" sz="2400" dirty="0" smtClean="0"/>
              <a:t>de alguna </a:t>
            </a:r>
            <a:r>
              <a:rPr lang="es-VE" sz="2400" dirty="0"/>
              <a:t>manera más especiales que los demás </a:t>
            </a:r>
            <a:r>
              <a:rPr lang="es-VE" sz="2400" dirty="0" smtClean="0"/>
              <a:t>y “</a:t>
            </a:r>
            <a:r>
              <a:rPr lang="es-VE" sz="2400" dirty="0"/>
              <a:t>merecieran” los dones que reciben. </a:t>
            </a:r>
            <a:r>
              <a:rPr lang="es-VE" sz="2400" dirty="0" smtClean="0"/>
              <a:t>Pero ciertamente </a:t>
            </a:r>
            <a:r>
              <a:rPr lang="es-VE" sz="2400" dirty="0"/>
              <a:t>quiere afirmarlos y motivarlos.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09C41B9-ED0E-8645-A2A1-BBA4F98E5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0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38" y="1690688"/>
            <a:ext cx="97974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sz="2400" b="1" dirty="0" smtClean="0"/>
              <a:t>Paso Cuatro: Comprometa </a:t>
            </a:r>
            <a:r>
              <a:rPr lang="es-VE" sz="2400" b="1" dirty="0"/>
              <a:t>o utilice estos dones y talentos en </a:t>
            </a:r>
            <a:r>
              <a:rPr lang="es-VE" sz="2400" b="1" dirty="0" smtClean="0"/>
              <a:t>el ministerio</a:t>
            </a:r>
            <a:r>
              <a:rPr lang="en-US" sz="2400" b="1" dirty="0" smtClean="0"/>
              <a:t> </a:t>
            </a:r>
            <a:endParaRPr lang="en-US" sz="2400" dirty="0"/>
          </a:p>
          <a:p>
            <a:pPr algn="just"/>
            <a:r>
              <a:rPr lang="es-VE" sz="2400" dirty="0"/>
              <a:t>Allí es cuando planificará las cosas que hemos estudiado </a:t>
            </a:r>
            <a:r>
              <a:rPr lang="es-VE" sz="2400" dirty="0" smtClean="0"/>
              <a:t>en otros </a:t>
            </a:r>
            <a:r>
              <a:rPr lang="es-VE" sz="2400" dirty="0"/>
              <a:t>puntos de este seminario, </a:t>
            </a:r>
            <a:r>
              <a:rPr lang="es-VE" sz="2400" dirty="0" smtClean="0"/>
              <a:t>y movilizará </a:t>
            </a:r>
            <a:r>
              <a:rPr lang="es-VE" sz="2400" dirty="0"/>
              <a:t>a su enérgico “ejército” juvenil para </a:t>
            </a:r>
            <a:r>
              <a:rPr lang="es-VE" sz="2400" dirty="0" smtClean="0"/>
              <a:t>Jesús. Grandes </a:t>
            </a:r>
            <a:r>
              <a:rPr lang="es-VE" sz="2400" dirty="0"/>
              <a:t>cosas sucederán, y luego se reunirán, evaluarán, tomarán notas de los </a:t>
            </a:r>
            <a:r>
              <a:rPr lang="es-VE" sz="2400" dirty="0" smtClean="0"/>
              <a:t>cambios que </a:t>
            </a:r>
            <a:r>
              <a:rPr lang="es-VE" sz="2400" dirty="0"/>
              <a:t>quieran implementar, como también, se darán ánimo unos a otros por los errores </a:t>
            </a:r>
            <a:r>
              <a:rPr lang="es-VE" sz="2400" dirty="0" smtClean="0"/>
              <a:t>que pudieron </a:t>
            </a:r>
            <a:r>
              <a:rPr lang="es-VE" sz="2400" dirty="0"/>
              <a:t>haberse cometido y se motivarán a intentarlo nuevamente, con las </a:t>
            </a:r>
            <a:r>
              <a:rPr lang="es-VE" sz="2400" dirty="0" smtClean="0"/>
              <a:t>manos puestas </a:t>
            </a:r>
            <a:r>
              <a:rPr lang="es-VE" sz="2400" dirty="0"/>
              <a:t>en Dios</a:t>
            </a:r>
            <a:r>
              <a:rPr lang="es-VE" sz="2400" dirty="0" smtClean="0"/>
              <a:t>.</a:t>
            </a:r>
            <a:endParaRPr lang="es-VE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227A3E-D3C1-174F-98BB-DDE30A414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5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819" y="1690688"/>
            <a:ext cx="942854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/>
              <a:t>Paso </a:t>
            </a:r>
            <a:r>
              <a:rPr lang="en-US" sz="2400" b="1" dirty="0" err="1" smtClean="0"/>
              <a:t>Cinco:Afirme</a:t>
            </a:r>
            <a:r>
              <a:rPr lang="en-US" sz="2400" b="1" dirty="0" smtClean="0"/>
              <a:t> </a:t>
            </a:r>
            <a:r>
              <a:rPr lang="en-US" sz="2400" b="1" dirty="0" err="1"/>
              <a:t>esos</a:t>
            </a:r>
            <a:r>
              <a:rPr lang="en-US" sz="2400" b="1" dirty="0"/>
              <a:t> </a:t>
            </a:r>
            <a:r>
              <a:rPr lang="en-US" sz="2400" b="1" dirty="0" err="1"/>
              <a:t>dones</a:t>
            </a:r>
            <a:r>
              <a:rPr lang="en-US" sz="2400" b="1" dirty="0"/>
              <a:t> </a:t>
            </a:r>
            <a:r>
              <a:rPr lang="en-US" sz="2400" b="1" dirty="0" err="1"/>
              <a:t>constantemente</a:t>
            </a:r>
            <a:r>
              <a:rPr lang="en-US" sz="2400" b="1" dirty="0"/>
              <a:t> </a:t>
            </a:r>
            <a:endParaRPr lang="en-US" sz="2400" b="1" dirty="0"/>
          </a:p>
          <a:p>
            <a:pPr algn="just"/>
            <a:r>
              <a:rPr lang="es-VE" sz="2400" dirty="0"/>
              <a:t>Como líder juvenil, usted sabe, cuán sencillo es sentirse desanimado, o </a:t>
            </a:r>
            <a:r>
              <a:rPr lang="es-VE" sz="2400" dirty="0" smtClean="0"/>
              <a:t>simplemente alejarse </a:t>
            </a:r>
            <a:r>
              <a:rPr lang="es-VE" sz="2400" dirty="0"/>
              <a:t>y olvidar el llamado recibido cuando se está en medio del estrés de la vida. </a:t>
            </a:r>
            <a:r>
              <a:rPr lang="es-VE" sz="2400" dirty="0" smtClean="0"/>
              <a:t>Para los </a:t>
            </a:r>
            <a:r>
              <a:rPr lang="es-VE" sz="2400" dirty="0"/>
              <a:t>jóvenes esto es aún más cierto.</a:t>
            </a:r>
            <a:endParaRPr lang="en-US" sz="2400" dirty="0"/>
          </a:p>
          <a:p>
            <a:pPr algn="just"/>
            <a:r>
              <a:rPr lang="es-VE" sz="2400" dirty="0"/>
              <a:t>La motivación constante y mutua hará mucho de la obra de ayudarlos a todos </a:t>
            </a:r>
            <a:r>
              <a:rPr lang="es-VE" sz="2400" dirty="0" smtClean="0"/>
              <a:t>a avanzar </a:t>
            </a:r>
            <a:r>
              <a:rPr lang="es-VE" sz="2400" dirty="0"/>
              <a:t>en la travesía en la que Dios les está llevando, para convertirse en discípulos </a:t>
            </a:r>
            <a:r>
              <a:rPr lang="es-VE" sz="2400" dirty="0" smtClean="0"/>
              <a:t>de Jesús completamente comprometidos.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B3934C9-B71C-244C-BA19-FFB4C75F4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3756"/>
            <a:ext cx="914986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Enumere</a:t>
            </a:r>
            <a:r>
              <a:rPr lang="en-US" dirty="0" smtClean="0"/>
              <a:t> al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/>
              <a:t>5) </a:t>
            </a:r>
            <a:r>
              <a:rPr lang="en-US" dirty="0" err="1" smtClean="0"/>
              <a:t>dones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ha </a:t>
            </a:r>
            <a:r>
              <a:rPr lang="en-US" dirty="0" err="1" smtClean="0"/>
              <a:t>identificado</a:t>
            </a:r>
            <a:r>
              <a:rPr lang="en-US" dirty="0" smtClean="0"/>
              <a:t> en los </a:t>
            </a:r>
            <a:r>
              <a:rPr lang="en-US" dirty="0" err="1" smtClean="0"/>
              <a:t>jóvenes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iglesia</a:t>
            </a:r>
            <a:r>
              <a:rPr lang="en-US" dirty="0" smtClean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4D96847-1F4B-1047-81CA-D3B84746D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EA56A83B-0F9B-DB4A-9BCC-6EDF3241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193"/>
            <a:ext cx="9149862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Explore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4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273" y="1436511"/>
            <a:ext cx="9401417" cy="4351338"/>
          </a:xfrm>
        </p:spPr>
        <p:txBody>
          <a:bodyPr>
            <a:normAutofit/>
          </a:bodyPr>
          <a:lstStyle/>
          <a:p>
            <a:pPr algn="just"/>
            <a:r>
              <a:rPr lang="es-VE" sz="2600" dirty="0"/>
              <a:t>Todos los cristianos tienen completo y total acceso al Espíritu Santo en </a:t>
            </a:r>
            <a:r>
              <a:rPr lang="es-VE" sz="2600" dirty="0" smtClean="0"/>
              <a:t>cualquier momento y son </a:t>
            </a:r>
            <a:r>
              <a:rPr lang="es-VE" sz="2600" dirty="0"/>
              <a:t>beneficiarios de los dones que </a:t>
            </a:r>
            <a:r>
              <a:rPr lang="es-VE" sz="2600" dirty="0" smtClean="0"/>
              <a:t>Él otorga.</a:t>
            </a:r>
          </a:p>
          <a:p>
            <a:pPr algn="just"/>
            <a:r>
              <a:rPr lang="es-VE" sz="2600" dirty="0" smtClean="0"/>
              <a:t>Es el </a:t>
            </a:r>
            <a:r>
              <a:rPr lang="es-VE" sz="2600" dirty="0"/>
              <a:t>privilegio de cada joven </a:t>
            </a:r>
            <a:r>
              <a:rPr lang="es-VE" sz="2600" dirty="0" smtClean="0"/>
              <a:t>ser el </a:t>
            </a:r>
            <a:r>
              <a:rPr lang="es-VE" sz="2600" dirty="0"/>
              <a:t>recipiente de uno de esos dones.</a:t>
            </a:r>
            <a:r>
              <a:rPr lang="en-US" sz="2600" dirty="0" smtClean="0"/>
              <a:t> </a:t>
            </a:r>
            <a:endParaRPr lang="en-US" sz="2600" dirty="0"/>
          </a:p>
          <a:p>
            <a:pPr algn="just"/>
            <a:r>
              <a:rPr lang="es-VE" sz="2600" dirty="0"/>
              <a:t>Los líderes </a:t>
            </a:r>
            <a:r>
              <a:rPr lang="es-VE" sz="2600" dirty="0" smtClean="0"/>
              <a:t>juveniles tienen </a:t>
            </a:r>
            <a:r>
              <a:rPr lang="es-VE" sz="2600" dirty="0"/>
              <a:t>el privilegio único y la oportunidad de motivar a los jóvenes a identificar </a:t>
            </a:r>
            <a:r>
              <a:rPr lang="es-VE" sz="2600" dirty="0" smtClean="0"/>
              <a:t>y desarrollar </a:t>
            </a:r>
            <a:r>
              <a:rPr lang="es-VE" sz="2600" dirty="0"/>
              <a:t>sus dones espirituales.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1106729-9E05-354A-BAD8-6A602314D9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406650B5-0D48-C248-B379-9A144110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5557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CONCLUSIÓN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5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ACTIVIDADES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727"/>
            <a:ext cx="914986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 </a:t>
            </a:r>
            <a:endParaRPr lang="en-US" dirty="0"/>
          </a:p>
          <a:p>
            <a:pPr lvl="1"/>
            <a:endParaRPr lang="en-US" dirty="0"/>
          </a:p>
          <a:p>
            <a:pPr lvl="1" algn="just"/>
            <a:r>
              <a:rPr lang="es-VE" dirty="0"/>
              <a:t>Haga una lista de cinco (5) dones que ha identificado en la juventud de </a:t>
            </a:r>
            <a:r>
              <a:rPr lang="es-VE" dirty="0" smtClean="0"/>
              <a:t>su iglesia </a:t>
            </a:r>
            <a:r>
              <a:rPr lang="es-VE" dirty="0"/>
              <a:t>local.</a:t>
            </a:r>
            <a:endParaRPr lang="en-US" dirty="0"/>
          </a:p>
          <a:p>
            <a:pPr lvl="1" algn="just"/>
            <a:r>
              <a:rPr lang="es-VE" dirty="0"/>
              <a:t>El líder del curso llevará a los participantes a completar el inventario de </a:t>
            </a:r>
            <a:r>
              <a:rPr lang="es-VE" dirty="0" smtClean="0"/>
              <a:t>dones espirituales. Esta </a:t>
            </a:r>
            <a:r>
              <a:rPr lang="es-VE" dirty="0"/>
              <a:t>es una parte vital </a:t>
            </a:r>
            <a:r>
              <a:rPr lang="es-VE" dirty="0" smtClean="0"/>
              <a:t>del proceso </a:t>
            </a:r>
            <a:r>
              <a:rPr lang="es-VE" dirty="0"/>
              <a:t>de evaluación.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1CF3551-0832-6C40-9B70-146FAB009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2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RECURSOS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u="sng" dirty="0">
                <a:hlinkClick r:id="rId2"/>
              </a:rPr>
              <a:t>http://youth.adventist.org/Resources/Spiritual-Gifts-Assessment/Spiritual-Gifts-Questionnaire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2A96CA7-444B-2B4E-B689-0FB20CAA5D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616"/>
            <a:ext cx="914986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INTRODUCCIÓN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indent="0" algn="just">
              <a:buNone/>
            </a:pPr>
            <a:endParaRPr lang="en-US" sz="2500" dirty="0"/>
          </a:p>
          <a:p>
            <a:pPr marL="0" indent="0" algn="just">
              <a:buNone/>
            </a:pPr>
            <a:r>
              <a:rPr lang="es-VE" sz="2500" dirty="0"/>
              <a:t>El Señor tiene un don especial para cada joven. </a:t>
            </a:r>
            <a:r>
              <a:rPr lang="es-VE" sz="2500" dirty="0" smtClean="0"/>
              <a:t>Cómo </a:t>
            </a:r>
            <a:r>
              <a:rPr lang="es-VE" sz="2500" dirty="0"/>
              <a:t>estos </a:t>
            </a:r>
            <a:r>
              <a:rPr lang="es-VE" sz="2500" dirty="0" smtClean="0"/>
              <a:t>dones espirituales </a:t>
            </a:r>
            <a:r>
              <a:rPr lang="es-VE" sz="2500" dirty="0"/>
              <a:t>pueden expresarse en </a:t>
            </a:r>
            <a:r>
              <a:rPr lang="es-VE" sz="2500" dirty="0" smtClean="0"/>
              <a:t>la iglesia </a:t>
            </a:r>
            <a:r>
              <a:rPr lang="es-VE" sz="2500" dirty="0"/>
              <a:t>local. ¿Qué oportunidades hay disponibles </a:t>
            </a:r>
            <a:r>
              <a:rPr lang="es-VE" sz="2500" dirty="0" smtClean="0"/>
              <a:t>para cada </a:t>
            </a:r>
            <a:r>
              <a:rPr lang="es-VE" sz="2500" dirty="0"/>
              <a:t>don? ¿Quiénes son las personas principales </a:t>
            </a:r>
            <a:r>
              <a:rPr lang="es-VE" sz="2500" dirty="0" smtClean="0"/>
              <a:t>en esta </a:t>
            </a:r>
            <a:r>
              <a:rPr lang="es-VE" sz="2500" dirty="0"/>
              <a:t>jornada? ¿Cuál es el papel del núcleo familiar </a:t>
            </a:r>
            <a:r>
              <a:rPr lang="es-VE" sz="2500" dirty="0" smtClean="0"/>
              <a:t>y de la familia </a:t>
            </a:r>
            <a:r>
              <a:rPr lang="es-VE" sz="2500" dirty="0"/>
              <a:t>eclesiástica? ¿Cómo pueden estos dones </a:t>
            </a:r>
            <a:r>
              <a:rPr lang="es-VE" sz="2500" dirty="0" smtClean="0"/>
              <a:t>ser usados </a:t>
            </a:r>
            <a:r>
              <a:rPr lang="es-VE" sz="2500" dirty="0"/>
              <a:t>para incentivar la máxima participación de </a:t>
            </a:r>
            <a:r>
              <a:rPr lang="es-VE" sz="2500" dirty="0" smtClean="0"/>
              <a:t>la juventud</a:t>
            </a:r>
            <a:r>
              <a:rPr lang="es-VE" sz="2500" dirty="0"/>
              <a:t>? ¿Por qué deberían estos dones de </a:t>
            </a:r>
            <a:r>
              <a:rPr lang="es-VE" sz="2500" dirty="0" smtClean="0"/>
              <a:t>la juventud </a:t>
            </a:r>
            <a:r>
              <a:rPr lang="es-VE" sz="2500" dirty="0"/>
              <a:t>ser reconocidos </a:t>
            </a:r>
            <a:r>
              <a:rPr lang="es-VE" sz="2500" dirty="0" smtClean="0"/>
              <a:t>y adoptados?</a:t>
            </a:r>
            <a:endParaRPr lang="en-US" sz="2500" dirty="0" smtClean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3BE3FAC-E40A-2041-BAC8-4D136BA6D1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9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53" y="548629"/>
            <a:ext cx="968318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OBJETIVOS DEL SEMINARIO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r>
              <a:rPr lang="es-VE" sz="2400" dirty="0" smtClean="0"/>
              <a:t>Desarrollar </a:t>
            </a:r>
            <a:r>
              <a:rPr lang="es-VE" sz="2400" dirty="0"/>
              <a:t>un sentido </a:t>
            </a:r>
            <a:r>
              <a:rPr lang="es-VE" sz="2400" dirty="0" smtClean="0"/>
              <a:t>de aprecio </a:t>
            </a:r>
            <a:r>
              <a:rPr lang="es-VE" sz="2400" dirty="0"/>
              <a:t>por los dones espirituales en el </a:t>
            </a:r>
            <a:r>
              <a:rPr lang="es-VE" sz="2400" dirty="0" smtClean="0"/>
              <a:t>Ministerio Juvenil.</a:t>
            </a:r>
          </a:p>
          <a:p>
            <a:r>
              <a:rPr lang="es-VE" sz="2400" dirty="0" smtClean="0"/>
              <a:t>Establecer </a:t>
            </a:r>
            <a:r>
              <a:rPr lang="es-VE" sz="2400" dirty="0"/>
              <a:t>una base teológica para </a:t>
            </a:r>
            <a:r>
              <a:rPr lang="es-VE" sz="2400" dirty="0" smtClean="0"/>
              <a:t>los dones espirituales.</a:t>
            </a:r>
          </a:p>
          <a:p>
            <a:r>
              <a:rPr lang="es-VE" sz="2400" dirty="0" smtClean="0"/>
              <a:t>Demostrar </a:t>
            </a:r>
            <a:r>
              <a:rPr lang="es-VE" sz="2400" dirty="0"/>
              <a:t>la importancia </a:t>
            </a:r>
            <a:r>
              <a:rPr lang="es-VE" sz="2400" dirty="0" smtClean="0"/>
              <a:t>de identificar </a:t>
            </a:r>
            <a:r>
              <a:rPr lang="es-VE" sz="2400" dirty="0"/>
              <a:t>y utilizar los dones espirituales de los </a:t>
            </a:r>
            <a:r>
              <a:rPr lang="es-VE" sz="2400" dirty="0" smtClean="0"/>
              <a:t>jóvenes adultos </a:t>
            </a:r>
            <a:r>
              <a:rPr lang="es-VE" sz="2400" dirty="0"/>
              <a:t>y los </a:t>
            </a:r>
            <a:r>
              <a:rPr lang="es-VE" sz="2400" dirty="0" smtClean="0"/>
              <a:t>adolescentes.</a:t>
            </a:r>
          </a:p>
          <a:p>
            <a:r>
              <a:rPr lang="es-ES" sz="2400" dirty="0" smtClean="0"/>
              <a:t>Entender cómo realizar un inventario de dones espirituales.</a:t>
            </a:r>
          </a:p>
          <a:p>
            <a:r>
              <a:rPr lang="es-ES" sz="2400" dirty="0" smtClean="0"/>
              <a:t>Aprender cómo reconocer y afirmar los dones espirituales y usarlos en la construcción de la iglesia de Dios en la tierra.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3CB879-CCC7-AB48-AB0E-2F9F9373B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072" y="401942"/>
            <a:ext cx="953271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MINISTERIO DE DONES ESPIRITUALES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endParaRPr lang="en-US" sz="2400" b="1" dirty="0"/>
          </a:p>
          <a:p>
            <a:r>
              <a:rPr lang="en-US" sz="2400" b="1" dirty="0" smtClean="0"/>
              <a:t>La </a:t>
            </a:r>
            <a:r>
              <a:rPr lang="en-US" sz="2400" b="1" dirty="0" err="1" smtClean="0"/>
              <a:t>Promesa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s-VE" sz="2400" dirty="0"/>
              <a:t>Jesús prometió a sus discípulos antes de dejar este mundo, que enviaría </a:t>
            </a:r>
            <a:r>
              <a:rPr lang="es-VE" sz="2400" dirty="0" smtClean="0"/>
              <a:t>un Consolador</a:t>
            </a:r>
            <a:r>
              <a:rPr lang="es-VE" sz="2400" dirty="0"/>
              <a:t>, a quien identificó como el Espíritu Santo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Espíritu</a:t>
            </a:r>
            <a:r>
              <a:rPr lang="en-US" sz="2400" dirty="0" smtClean="0"/>
              <a:t> </a:t>
            </a:r>
            <a:r>
              <a:rPr lang="en-US" sz="2400" dirty="0" smtClean="0"/>
              <a:t>Santo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funcional</a:t>
            </a:r>
            <a:r>
              <a:rPr lang="en-US" sz="2400" dirty="0" smtClean="0"/>
              <a:t> y </a:t>
            </a:r>
            <a:r>
              <a:rPr lang="en-US" sz="2400" dirty="0" err="1" smtClean="0"/>
              <a:t>operacional</a:t>
            </a:r>
            <a:r>
              <a:rPr lang="en-US" sz="2400" dirty="0" smtClean="0"/>
              <a:t> en la </a:t>
            </a:r>
            <a:r>
              <a:rPr lang="en-US" sz="2400" dirty="0" err="1" smtClean="0"/>
              <a:t>vida</a:t>
            </a:r>
            <a:r>
              <a:rPr lang="en-US" sz="2400" dirty="0" smtClean="0"/>
              <a:t> </a:t>
            </a:r>
            <a:r>
              <a:rPr lang="en-US" sz="2400" dirty="0" err="1" smtClean="0"/>
              <a:t>diaria</a:t>
            </a:r>
            <a:r>
              <a:rPr lang="en-US" sz="2400" dirty="0" smtClean="0"/>
              <a:t> de </a:t>
            </a:r>
            <a:r>
              <a:rPr lang="en-US" sz="2400" dirty="0" err="1" smtClean="0"/>
              <a:t>todos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Uno de los </a:t>
            </a:r>
            <a:r>
              <a:rPr lang="en-US" sz="2400" dirty="0" err="1" smtClean="0"/>
              <a:t>papeles</a:t>
            </a:r>
            <a:r>
              <a:rPr lang="en-US" sz="2400" dirty="0" smtClean="0"/>
              <a:t> del </a:t>
            </a:r>
            <a:r>
              <a:rPr lang="en-US" sz="2400" dirty="0" err="1" smtClean="0"/>
              <a:t>Espíritu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dar</a:t>
            </a:r>
            <a:r>
              <a:rPr lang="en-US" sz="2400" dirty="0" smtClean="0"/>
              <a:t> los </a:t>
            </a:r>
            <a:r>
              <a:rPr lang="en-US" sz="2400" dirty="0" err="1" smtClean="0"/>
              <a:t>dones</a:t>
            </a:r>
            <a:r>
              <a:rPr lang="en-US" sz="2400" dirty="0" smtClean="0"/>
              <a:t> de Dios a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hijos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 smtClean="0"/>
              <a:t>Todos</a:t>
            </a:r>
            <a:r>
              <a:rPr lang="en-US" sz="2400" dirty="0" smtClean="0"/>
              <a:t> los </a:t>
            </a:r>
            <a:r>
              <a:rPr lang="en-US" sz="2400" dirty="0" err="1" smtClean="0"/>
              <a:t>dones</a:t>
            </a:r>
            <a:r>
              <a:rPr lang="en-US" sz="2400" dirty="0" smtClean="0"/>
              <a:t> son dados </a:t>
            </a:r>
            <a:r>
              <a:rPr lang="en-US" sz="2400" dirty="0" err="1" smtClean="0"/>
              <a:t>para</a:t>
            </a:r>
            <a:r>
              <a:rPr lang="en-US" sz="2400" dirty="0" smtClean="0"/>
              <a:t> la </a:t>
            </a:r>
            <a:r>
              <a:rPr lang="en-US" sz="2400" dirty="0" err="1" smtClean="0"/>
              <a:t>edificación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de Dios y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capacitar</a:t>
            </a:r>
            <a:r>
              <a:rPr lang="en-US" sz="2400" dirty="0" smtClean="0"/>
              <a:t> a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discípulos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servicio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EABFAD-1FCB-D94A-B28D-9CEB3C76BB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409"/>
            <a:ext cx="914986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La </a:t>
            </a:r>
            <a:r>
              <a:rPr lang="en-US" sz="4400" b="1" dirty="0" err="1" smtClean="0">
                <a:solidFill>
                  <a:schemeClr val="accent1"/>
                </a:solidFill>
                <a:latin typeface="+mj-lt"/>
              </a:rPr>
              <a:t>Profecía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profeta</a:t>
            </a:r>
            <a:r>
              <a:rPr lang="en-US" sz="2400" dirty="0" smtClean="0"/>
              <a:t> Joel </a:t>
            </a:r>
            <a:r>
              <a:rPr lang="en-US" sz="2400" dirty="0" err="1" smtClean="0"/>
              <a:t>profetizó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manifestación</a:t>
            </a:r>
            <a:r>
              <a:rPr lang="en-US" sz="2400" dirty="0" smtClean="0"/>
              <a:t> </a:t>
            </a:r>
            <a:r>
              <a:rPr lang="en-US" sz="2400" dirty="0" smtClean="0"/>
              <a:t>sin </a:t>
            </a:r>
            <a:r>
              <a:rPr lang="en-US" sz="2400" dirty="0" err="1" smtClean="0"/>
              <a:t>precedentes</a:t>
            </a:r>
            <a:r>
              <a:rPr lang="en-US" sz="2400" dirty="0" smtClean="0"/>
              <a:t> del </a:t>
            </a:r>
            <a:r>
              <a:rPr lang="en-US" sz="2400" dirty="0" err="1" smtClean="0"/>
              <a:t>Espíritu</a:t>
            </a:r>
            <a:r>
              <a:rPr lang="en-US" sz="2400" dirty="0" smtClean="0"/>
              <a:t> Santo en los </a:t>
            </a:r>
            <a:r>
              <a:rPr lang="en-US" sz="2400" dirty="0" err="1" smtClean="0"/>
              <a:t>últimos</a:t>
            </a:r>
            <a:r>
              <a:rPr lang="en-US" sz="2400" dirty="0" smtClean="0"/>
              <a:t> </a:t>
            </a:r>
            <a:r>
              <a:rPr lang="en-US" sz="2400" dirty="0" err="1" smtClean="0"/>
              <a:t>días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/>
              <a:t>(Joel 2: 28, 29). </a:t>
            </a:r>
          </a:p>
          <a:p>
            <a:r>
              <a:rPr lang="en-US" sz="2400" dirty="0" err="1" smtClean="0"/>
              <a:t>Talentos</a:t>
            </a:r>
            <a:r>
              <a:rPr lang="en-US" sz="2400" dirty="0" smtClean="0"/>
              <a:t>, </a:t>
            </a:r>
            <a:r>
              <a:rPr lang="en-US" sz="2400" dirty="0" err="1" smtClean="0"/>
              <a:t>dones</a:t>
            </a:r>
            <a:r>
              <a:rPr lang="en-US" sz="2400" dirty="0" smtClean="0"/>
              <a:t> y </a:t>
            </a:r>
            <a:r>
              <a:rPr lang="en-US" sz="2400" dirty="0" err="1" smtClean="0"/>
              <a:t>habilidades</a:t>
            </a:r>
            <a:r>
              <a:rPr lang="en-US" sz="2400" dirty="0" smtClean="0"/>
              <a:t> sin </a:t>
            </a:r>
            <a:r>
              <a:rPr lang="en-US" sz="2400" dirty="0" err="1" smtClean="0"/>
              <a:t>precedentes</a:t>
            </a:r>
            <a:r>
              <a:rPr lang="en-US" sz="2400" dirty="0" smtClean="0"/>
              <a:t> se </a:t>
            </a:r>
            <a:r>
              <a:rPr lang="en-US" sz="2400" dirty="0" err="1" smtClean="0"/>
              <a:t>mostrarán</a:t>
            </a:r>
            <a:r>
              <a:rPr lang="en-US" sz="2400" dirty="0" smtClean="0"/>
              <a:t> en </a:t>
            </a:r>
            <a:r>
              <a:rPr lang="en-US" sz="2400" dirty="0" err="1" smtClean="0"/>
              <a:t>aquellos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sean</a:t>
            </a:r>
            <a:r>
              <a:rPr lang="en-US" sz="2400" dirty="0" smtClean="0"/>
              <a:t> </a:t>
            </a:r>
            <a:r>
              <a:rPr lang="en-US" sz="2400" dirty="0" err="1" smtClean="0"/>
              <a:t>escogidos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Dios. </a:t>
            </a:r>
            <a:endParaRPr lang="en-US" sz="2400" dirty="0"/>
          </a:p>
          <a:p>
            <a:r>
              <a:rPr lang="en-US" sz="2400" dirty="0" smtClean="0"/>
              <a:t>Los </a:t>
            </a:r>
            <a:r>
              <a:rPr lang="en-US" sz="2400" dirty="0" err="1" smtClean="0"/>
              <a:t>jóvenes</a:t>
            </a:r>
            <a:r>
              <a:rPr lang="en-US" sz="2400" dirty="0" smtClean="0"/>
              <a:t> </a:t>
            </a:r>
            <a:r>
              <a:rPr lang="en-US" sz="2400" dirty="0" err="1" smtClean="0"/>
              <a:t>verán</a:t>
            </a:r>
            <a:r>
              <a:rPr lang="en-US" sz="2400" dirty="0" smtClean="0"/>
              <a:t> </a:t>
            </a:r>
            <a:r>
              <a:rPr lang="en-US" sz="2400" dirty="0" err="1" smtClean="0"/>
              <a:t>visiones</a:t>
            </a:r>
            <a:r>
              <a:rPr lang="en-US" sz="2400" dirty="0" smtClean="0"/>
              <a:t> y </a:t>
            </a:r>
            <a:r>
              <a:rPr lang="en-US" sz="2400" dirty="0" err="1" smtClean="0"/>
              <a:t>revelaciones</a:t>
            </a:r>
            <a:r>
              <a:rPr lang="en-US" sz="2400" dirty="0" smtClean="0"/>
              <a:t> del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 de Dios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vidas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afirmado</a:t>
            </a:r>
            <a:r>
              <a:rPr lang="en-US" sz="2400" dirty="0" smtClean="0"/>
              <a:t> y </a:t>
            </a:r>
            <a:r>
              <a:rPr lang="en-US" sz="2400" dirty="0" err="1" smtClean="0"/>
              <a:t>apoyado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la </a:t>
            </a:r>
            <a:r>
              <a:rPr lang="en-US" sz="2400" dirty="0" err="1" smtClean="0"/>
              <a:t>sabiduría</a:t>
            </a:r>
            <a:r>
              <a:rPr lang="en-US" sz="2400" dirty="0" smtClean="0"/>
              <a:t> dada a los </a:t>
            </a:r>
            <a:r>
              <a:rPr lang="en-US" sz="2400" dirty="0" err="1" smtClean="0"/>
              <a:t>cristianos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adultos</a:t>
            </a:r>
            <a:r>
              <a:rPr lang="en-US" sz="2400" dirty="0" smtClean="0"/>
              <a:t> en </a:t>
            </a:r>
            <a:r>
              <a:rPr lang="en-US" sz="2400" dirty="0" err="1" smtClean="0"/>
              <a:t>sueños</a:t>
            </a:r>
            <a:r>
              <a:rPr lang="en-US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96EEEA9-A7A3-234F-908D-78E78FA4C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939"/>
            <a:ext cx="962531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El </a:t>
            </a:r>
            <a:r>
              <a:rPr lang="en-US" sz="4400" b="1" dirty="0" err="1" smtClean="0">
                <a:solidFill>
                  <a:schemeClr val="accent1"/>
                </a:solidFill>
                <a:latin typeface="+mj-lt"/>
              </a:rPr>
              <a:t>Cumplimiento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algn="just"/>
            <a:endParaRPr lang="en-US" sz="2400" dirty="0">
              <a:solidFill>
                <a:schemeClr val="accent1"/>
              </a:solidFill>
            </a:endParaRPr>
          </a:p>
          <a:p>
            <a:pPr algn="just"/>
            <a:r>
              <a:rPr lang="es-VE" sz="2400" dirty="0"/>
              <a:t>Dios nunca tiene la intención de que todos </a:t>
            </a:r>
            <a:r>
              <a:rPr lang="es-VE" sz="2400" dirty="0" smtClean="0"/>
              <a:t>los dones </a:t>
            </a:r>
            <a:r>
              <a:rPr lang="es-VE" sz="2400" dirty="0"/>
              <a:t>espirituales residan en una sola persona</a:t>
            </a:r>
            <a:r>
              <a:rPr lang="es-VE" sz="2400" dirty="0" smtClean="0"/>
              <a:t>.</a:t>
            </a:r>
          </a:p>
          <a:p>
            <a:pPr algn="just"/>
            <a:r>
              <a:rPr lang="es-VE" sz="2400" dirty="0"/>
              <a:t>Todos los </a:t>
            </a:r>
            <a:r>
              <a:rPr lang="es-VE" sz="2400" dirty="0" smtClean="0"/>
              <a:t>dones, incluyendo </a:t>
            </a:r>
            <a:r>
              <a:rPr lang="es-VE" sz="2400" dirty="0"/>
              <a:t>los dones de la fe y de la gracia, son dados a la humanidad por el </a:t>
            </a:r>
            <a:r>
              <a:rPr lang="es-VE" sz="2400" dirty="0" smtClean="0"/>
              <a:t>Espíritu Santo </a:t>
            </a:r>
            <a:r>
              <a:rPr lang="es-VE" sz="2400" dirty="0"/>
              <a:t>de Dios.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"/>
            <a:r>
              <a:rPr lang="es-VE" sz="2400" dirty="0"/>
              <a:t>Como discípulos cristianos, todos los jóvenes adventistas pueden tener </a:t>
            </a:r>
            <a:r>
              <a:rPr lang="es-VE" sz="2400" dirty="0" smtClean="0"/>
              <a:t>la seguridad </a:t>
            </a:r>
            <a:r>
              <a:rPr lang="es-VE" sz="2400" dirty="0"/>
              <a:t>de que estos dones están completamente disponibles para </a:t>
            </a:r>
            <a:r>
              <a:rPr lang="es-VE" sz="2400" dirty="0" smtClean="0"/>
              <a:t>ellos.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CD4C1DE-0BD8-5A48-8B9E-4DA4B7868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79" y="772647"/>
            <a:ext cx="914986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chemeClr val="accent1"/>
                </a:solidFill>
                <a:latin typeface="+mj-lt"/>
              </a:rPr>
              <a:t>Explora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lvl="0" indent="0" algn="ctr">
              <a:buNone/>
            </a:pPr>
            <a:endParaRPr lang="en-US" sz="2600" dirty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Espíritu</a:t>
            </a:r>
            <a:r>
              <a:rPr lang="en-US" dirty="0" smtClean="0"/>
              <a:t> de Dios ha dado a la </a:t>
            </a:r>
            <a:r>
              <a:rPr lang="en-US" dirty="0" err="1" smtClean="0"/>
              <a:t>iglesia</a:t>
            </a:r>
            <a:r>
              <a:rPr lang="en-US" dirty="0" smtClean="0"/>
              <a:t>. </a:t>
            </a:r>
            <a:r>
              <a:rPr lang="en-US" sz="2600" dirty="0">
                <a:solidFill>
                  <a:schemeClr val="accent1"/>
                </a:solidFill>
              </a:rPr>
              <a:t> </a:t>
            </a:r>
          </a:p>
          <a:p>
            <a:pPr lvl="0"/>
            <a:endParaRPr lang="en-US" sz="26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 </a:t>
            </a:r>
          </a:p>
          <a:p>
            <a:pPr marL="0" indent="0">
              <a:buNone/>
            </a:pPr>
            <a:endParaRPr lang="en-US" sz="4400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9B3462-E60A-2342-A168-AD20E99E98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6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153" y="286191"/>
            <a:ext cx="970633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LOS DONES DEMOSTRADOS EN LA HISTORIA BÍBLICA</a:t>
            </a:r>
            <a:endParaRPr lang="en-US" sz="4400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identificar</a:t>
            </a:r>
            <a:r>
              <a:rPr lang="en-US" sz="2400" dirty="0" smtClean="0"/>
              <a:t> los </a:t>
            </a:r>
            <a:r>
              <a:rPr lang="en-US" sz="2400" dirty="0" err="1" smtClean="0"/>
              <a:t>dones</a:t>
            </a:r>
            <a:r>
              <a:rPr lang="en-US" sz="2400" dirty="0" smtClean="0"/>
              <a:t> o </a:t>
            </a:r>
            <a:r>
              <a:rPr lang="en-US" sz="2400" dirty="0" err="1" smtClean="0"/>
              <a:t>talentos</a:t>
            </a:r>
            <a:r>
              <a:rPr lang="en-US" sz="2400" dirty="0" smtClean="0"/>
              <a:t> </a:t>
            </a:r>
            <a:r>
              <a:rPr lang="en-US" sz="2400" dirty="0" err="1" smtClean="0"/>
              <a:t>específicos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siguientes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personajes</a:t>
            </a:r>
            <a:r>
              <a:rPr lang="en-US" sz="2400" dirty="0" smtClean="0"/>
              <a:t> </a:t>
            </a:r>
            <a:r>
              <a:rPr lang="en-US" sz="2400" dirty="0" err="1" smtClean="0"/>
              <a:t>bíblicos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dirty="0" err="1" smtClean="0"/>
              <a:t>Sansón</a:t>
            </a:r>
            <a:endParaRPr lang="en-US" dirty="0"/>
          </a:p>
          <a:p>
            <a:pPr lvl="1"/>
            <a:r>
              <a:rPr lang="en-US" dirty="0" err="1" smtClean="0"/>
              <a:t>Salomón</a:t>
            </a:r>
            <a:endParaRPr lang="en-US" dirty="0"/>
          </a:p>
          <a:p>
            <a:pPr lvl="1"/>
            <a:r>
              <a:rPr lang="en-US" dirty="0" err="1" smtClean="0"/>
              <a:t>Oseas</a:t>
            </a:r>
            <a:endParaRPr lang="en-US" dirty="0"/>
          </a:p>
          <a:p>
            <a:pPr lvl="1"/>
            <a:r>
              <a:rPr lang="en-US" dirty="0" smtClean="0"/>
              <a:t>Rut</a:t>
            </a:r>
            <a:endParaRPr lang="en-US" dirty="0"/>
          </a:p>
          <a:p>
            <a:pPr lvl="1"/>
            <a:r>
              <a:rPr lang="en-US" dirty="0" smtClean="0"/>
              <a:t>Ester  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6F55560-52A5-4D46-B325-CC2616B473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4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CE931C-0BC9-4C1D-9632-705FCDE1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3843"/>
            <a:ext cx="9602165" cy="3288786"/>
          </a:xfrm>
        </p:spPr>
        <p:txBody>
          <a:bodyPr>
            <a:normAutofit fontScale="92500"/>
          </a:bodyPr>
          <a:lstStyle/>
          <a:p>
            <a:pPr algn="just"/>
            <a:r>
              <a:rPr lang="es-VE" sz="2400" dirty="0"/>
              <a:t>Hombres </a:t>
            </a:r>
            <a:r>
              <a:rPr lang="es-VE" sz="2400" dirty="0" smtClean="0"/>
              <a:t>y mujeres </a:t>
            </a:r>
            <a:r>
              <a:rPr lang="es-VE" sz="2400" dirty="0"/>
              <a:t>fieles de todas las edades han entendido los beneficios de </a:t>
            </a:r>
            <a:r>
              <a:rPr lang="es-VE" sz="2400" dirty="0" smtClean="0"/>
              <a:t>vivir dependiendo </a:t>
            </a:r>
            <a:r>
              <a:rPr lang="es-VE" sz="2400" dirty="0"/>
              <a:t>del Espíritu </a:t>
            </a:r>
            <a:r>
              <a:rPr lang="es-VE" sz="2400" dirty="0" smtClean="0"/>
              <a:t>Santo</a:t>
            </a:r>
          </a:p>
          <a:p>
            <a:pPr algn="just"/>
            <a:r>
              <a:rPr lang="es-VE" sz="2400" dirty="0"/>
              <a:t>Una de las grandes ventajas que tienen los líderes juveniles es la </a:t>
            </a:r>
            <a:r>
              <a:rPr lang="es-VE" sz="2400" dirty="0" smtClean="0"/>
              <a:t>de utilizar la confianza </a:t>
            </a:r>
            <a:r>
              <a:rPr lang="es-VE" sz="2400" dirty="0"/>
              <a:t>que los jóvenes tienen en ellos y motivarlos a desarrollar los dones y </a:t>
            </a:r>
            <a:r>
              <a:rPr lang="es-VE" sz="2400" dirty="0" smtClean="0"/>
              <a:t>los talentos </a:t>
            </a:r>
            <a:r>
              <a:rPr lang="es-VE" sz="2400" dirty="0"/>
              <a:t>que han recibido de </a:t>
            </a:r>
            <a:r>
              <a:rPr lang="es-VE" sz="2400" dirty="0" smtClean="0"/>
              <a:t>Dios.</a:t>
            </a:r>
          </a:p>
          <a:p>
            <a:pPr algn="just"/>
            <a:r>
              <a:rPr lang="es-VE" sz="2400" dirty="0" smtClean="0"/>
              <a:t>Los líderes juveniles </a:t>
            </a:r>
            <a:r>
              <a:rPr lang="es-VE" sz="2400" dirty="0"/>
              <a:t>tienen una </a:t>
            </a:r>
            <a:r>
              <a:rPr lang="es-VE" sz="2400" dirty="0" smtClean="0"/>
              <a:t>ventaja VIP </a:t>
            </a:r>
            <a:r>
              <a:rPr lang="es-VE" sz="2400" dirty="0"/>
              <a:t>en sus vidas y pueden </a:t>
            </a:r>
            <a:r>
              <a:rPr lang="es-VE" sz="2400" dirty="0" smtClean="0"/>
              <a:t>hacer de </a:t>
            </a:r>
            <a:r>
              <a:rPr lang="es-VE" sz="2400" dirty="0"/>
              <a:t>ella un equipo positivo para ayudarlos a identificar </a:t>
            </a:r>
            <a:r>
              <a:rPr lang="es-VE" sz="2400" dirty="0" smtClean="0"/>
              <a:t>y motivar </a:t>
            </a:r>
            <a:r>
              <a:rPr lang="es-VE" sz="2400" dirty="0"/>
              <a:t>estos dones</a:t>
            </a:r>
            <a:r>
              <a:rPr lang="es-VE" sz="2400" dirty="0" smtClean="0"/>
              <a:t>.</a:t>
            </a:r>
          </a:p>
          <a:p>
            <a:pPr algn="just"/>
            <a:r>
              <a:rPr lang="es-VE" sz="2400" dirty="0" smtClean="0"/>
              <a:t>Muchos talentos </a:t>
            </a:r>
            <a:r>
              <a:rPr lang="es-VE" sz="2400" dirty="0"/>
              <a:t>se quedan sin usar simplemente porque nunca fueron identificados </a:t>
            </a:r>
            <a:r>
              <a:rPr lang="es-VE" sz="2400" dirty="0" smtClean="0"/>
              <a:t>o motivados</a:t>
            </a:r>
            <a:r>
              <a:rPr lang="es-VE" sz="2400" dirty="0"/>
              <a:t>.</a:t>
            </a:r>
            <a:endParaRPr lang="en-US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DB4B588E-CC2D-4C4F-9AB7-1222FD1C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LOS DONES ESPIRITUALES HOY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57A5BCC-9BD8-5B4C-AC69-FCB52C4EC8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0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1111</Words>
  <Application>Microsoft Office PowerPoint</Application>
  <PresentationFormat>Personalizado</PresentationFormat>
  <Paragraphs>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Office Theme</vt:lpstr>
      <vt:lpstr>2_Custom Design</vt:lpstr>
      <vt:lpstr>1_Custom Design</vt:lpstr>
      <vt:lpstr>Custom Design</vt:lpstr>
      <vt:lpstr>Seminario Nº 8 – El Servicio Los Dones Espirituales y el Servicio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DONES ESPIRITUALES HOY  </vt:lpstr>
      <vt:lpstr>LOS DONES ESPIRITUALES HOY</vt:lpstr>
      <vt:lpstr>LOS DONES ESPIRITUALES HOY</vt:lpstr>
      <vt:lpstr>LOS DONES ESPIRITUALES HOY</vt:lpstr>
      <vt:lpstr>LOS DONES ESPIRITUALES HOY</vt:lpstr>
      <vt:lpstr>LOS DONES ESPIRITUALES HOY</vt:lpstr>
      <vt:lpstr>LOS DONES ESPIRITUALES HOY</vt:lpstr>
      <vt:lpstr>Explore </vt:lpstr>
      <vt:lpstr>CONCLUSIÓN </vt:lpstr>
      <vt:lpstr>ACTIVIDADES</vt:lpstr>
      <vt:lpstr>RECURSOS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13</cp:revision>
  <dcterms:created xsi:type="dcterms:W3CDTF">2018-05-31T05:51:27Z</dcterms:created>
  <dcterms:modified xsi:type="dcterms:W3CDTF">2019-02-10T19:11:00Z</dcterms:modified>
</cp:coreProperties>
</file>