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674" r:id="rId3"/>
    <p:sldMasterId id="2147483661" r:id="rId4"/>
  </p:sldMasterIdLst>
  <p:notesMasterIdLst>
    <p:notesMasterId r:id="rId25"/>
  </p:notesMasterIdLst>
  <p:handoutMasterIdLst>
    <p:handoutMasterId r:id="rId26"/>
  </p:handoutMasterIdLst>
  <p:sldIdLst>
    <p:sldId id="263" r:id="rId5"/>
    <p:sldId id="257" r:id="rId6"/>
    <p:sldId id="258" r:id="rId7"/>
    <p:sldId id="259" r:id="rId8"/>
    <p:sldId id="279" r:id="rId9"/>
    <p:sldId id="260" r:id="rId10"/>
    <p:sldId id="281" r:id="rId11"/>
    <p:sldId id="261" r:id="rId12"/>
    <p:sldId id="272" r:id="rId13"/>
    <p:sldId id="271" r:id="rId14"/>
    <p:sldId id="283" r:id="rId15"/>
    <p:sldId id="270" r:id="rId16"/>
    <p:sldId id="276" r:id="rId17"/>
    <p:sldId id="285" r:id="rId18"/>
    <p:sldId id="268" r:id="rId19"/>
    <p:sldId id="275" r:id="rId20"/>
    <p:sldId id="274" r:id="rId21"/>
    <p:sldId id="269" r:id="rId22"/>
    <p:sldId id="277" r:id="rId23"/>
    <p:sldId id="26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820E36-C96D-8A46-B326-9CBA8DE68E42}">
          <p14:sldIdLst>
            <p14:sldId id="263"/>
            <p14:sldId id="257"/>
            <p14:sldId id="258"/>
            <p14:sldId id="259"/>
            <p14:sldId id="279"/>
            <p14:sldId id="260"/>
            <p14:sldId id="281"/>
            <p14:sldId id="261"/>
            <p14:sldId id="272"/>
            <p14:sldId id="271"/>
            <p14:sldId id="283"/>
            <p14:sldId id="270"/>
            <p14:sldId id="276"/>
            <p14:sldId id="285"/>
            <p14:sldId id="268"/>
            <p14:sldId id="275"/>
            <p14:sldId id="274"/>
            <p14:sldId id="269"/>
            <p14:sldId id="277"/>
            <p14:sldId id="264"/>
          </p14:sldIdLst>
        </p14:section>
        <p14:section name="Untitled Section" id="{94477824-1078-8C46-945F-3B8A573AC76B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4674"/>
  </p:normalViewPr>
  <p:slideViewPr>
    <p:cSldViewPr snapToGrid="0" snapToObjects="1">
      <p:cViewPr varScale="1">
        <p:scale>
          <a:sx n="51" d="100"/>
          <a:sy n="51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8368"/>
    </p:cViewPr>
  </p:sorterViewPr>
  <p:notesViewPr>
    <p:cSldViewPr snapToGrid="0" snapToObjects="1">
      <p:cViewPr varScale="1">
        <p:scale>
          <a:sx n="146" d="100"/>
          <a:sy n="146" d="100"/>
        </p:scale>
        <p:origin x="41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81200757-3EAA-6646-8780-0FECAB3459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952BA13-8550-474B-A91E-D724DF6396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BC235-2459-264C-8858-1C3188AD5348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B6A7454-B891-624A-A350-3B662924B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2A4547A-E22A-2F4E-A561-0233970BB6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EC65-90FA-1743-A13B-409402AF08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D297-4040-5A4B-8421-CF2430CAB508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1EA7-A93D-BA49-BDA3-4E42378B74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6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8" y="1122363"/>
            <a:ext cx="91239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8" y="3602038"/>
            <a:ext cx="91239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4804874" cy="45885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804874" cy="45210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51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149862" cy="387009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2579" y="365125"/>
            <a:ext cx="1745483" cy="52865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315200" cy="52865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6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71357C-11C5-F64B-80A1-179A53FE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2C514C5-717E-FA42-924E-41A15677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C2BF8D1-F08C-4B4B-8FBD-B9A51D8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0D2542C-15C0-7F4E-A2EC-156AC062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ABB1F3-2F79-F846-A1CB-992303CE7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980858-259F-AC40-B14C-3FF49C2F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E069594-5E57-5342-B30C-6783C97F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B66AEB-FBD4-6746-86B8-78B4F52A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23BA5E-E67C-0B4C-9238-6B242BCD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6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FB99D2-C797-0F48-9ABD-171893FE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F4318D-0359-3C4B-9D07-B5EC6CE8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1CA1F22-3F23-2A45-8242-4E20BB97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8EDDB2-8821-814A-AFCB-FB011EA7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E04ADE-8591-D54D-82C0-8CA9A835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01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4B65A4-CD34-E542-AA3B-410F99F5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0336E2E-A226-6E4B-A0BF-59936A911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76ECF6-06B1-1042-9703-D25028AE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574429-843C-AE4C-879F-09208EB6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13CF58-EB45-EE45-AB88-CE542A8C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8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C7590B-D6EA-2843-A98D-0BF4416D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C0711A-2741-5245-BFBE-542A2F566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01226C9-E965-3748-B951-55408086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8453920-1A77-3441-B716-C87809F2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580F5CA-0C05-DF49-8CFB-0F7715D6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2B5DE6D-D58D-6246-8560-6B48561F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5C120D-9C98-7541-A4D1-ECDDBCE3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081D796-17A2-6D43-9454-BAD3FEB1F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7166ED1-50C0-D648-B865-172DA5AA2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E61E471-E208-3546-857E-10892FC3C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C319FF5-6763-2047-B0CB-67E2B4324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1B036FF-1BB5-614A-AB87-E9F39D61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8FA02C5-07EA-A94F-8E2E-932EC50A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E1B4373-3B73-AD43-AAAC-28A7D836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32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4ED90F-BA98-264C-A85A-FA17BB10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E997709-99BE-384F-AF93-DB01D29A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1418142-6FC2-7443-A565-C33D93A7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246F0CE-1BB1-7747-8F15-75898CB4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79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E855655-5E02-734C-8B17-5354E364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20B04DA-AB26-D94B-BC45-36F3609B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D98A3A1-20D2-074B-AFFF-E88912E4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7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E3A0B5-B39D-2A45-A906-F7C44621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F896DB-D884-D547-8A87-1C4B1325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BB1E257-B35C-B941-8052-F0A6552FE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19EFA63-6AE3-9B4B-8A64-B5725176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3ED90D7-192D-E34A-A129-603DA280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E2F575-0AB5-ED40-B5A7-8443E9F8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8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F9253A-1B2D-7542-9B6F-FA42D861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497BB3B-A3FF-F442-BA29-C194E7F39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CC1370F-B2CB-984E-9BEA-F72D0F711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938331-EB46-A241-945E-A9E29C5A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E3BF304-2F66-0D4A-A0C9-740E3F58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5082B4A-2276-9647-AE95-D82B839A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4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A41937-BF20-1646-BBD2-3DD84A9B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B408E7C-DC3E-BA43-90E0-7C30EEDE1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319338-EAE0-7A40-ABC4-13A8A4D6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AC90C6-4159-024A-93C1-DC92D77C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A47F38-1C00-1A43-8EE6-78C364B3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2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423120A-C540-014D-A196-81DC0AE19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6E69A46-BF32-C540-A37E-771196197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CE7306-3DCD-794D-8DEC-0C27A7C0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D85206-AC06-CE4A-A628-FAFFF43D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8BA3D5-9294-F940-B031-FD487FB5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91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AB2E44-36DA-4743-803D-A0C615B5C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8E14E84-EAA2-0943-970C-C978FC477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0744B4-977F-524D-98D3-5F8270BA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D3C28C-5E07-F041-8436-A1A6AF5D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A61D60-843C-CA49-BA6D-C4FFE484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6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0138C7-0795-CB4E-995F-0C7059F9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1BD73C-200E-464F-86B0-3B878E416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6AD399-A317-EA4F-BB28-D4C07E7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A4670C-6D8A-5746-B623-9E521F60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2813A48-745C-5947-950A-E72406D2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5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A5B10A-60AE-EB49-98E1-D957426E5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9F78C1C-9F0D-034A-AFCE-15B725192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3AE335-518E-D744-A806-4CEAED11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307580-6999-9640-BE6D-5328398E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DDAB0F4-4663-3844-B795-6568E0E5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6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5DCEB2-EAAE-2E48-8AE9-747A0C35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041903-8308-514C-80B9-443CF2BDB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37814B1-0E8C-D547-8CDD-98A742DE3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E6EDF7C-3A62-3B46-83A9-0097A852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CCA6D9A-F34D-9145-A6E1-E71CE6F4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F86A584-920A-2E47-9098-CA1C7D4D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8587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8587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4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2CAF7D-9335-7044-81B5-F1A113C5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C2FA63E-7181-624C-857B-1B56214F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F829E0D-A137-DD47-8B7C-785487385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CA01913-C7BB-DC43-A030-D88B3AF8E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FCE15A7-A0FF-F840-A145-60B40D0C7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F6704BD-3FD1-F347-B63B-0213B225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30A167C-807D-FF49-939E-C6F2C67E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7699041-3DA0-E042-8338-BE17C8AB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7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B5BF22-797A-0E42-A2B4-7616EF97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A907525-F63E-BC4D-9FAF-9CAB1B6E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5B0DAF4-7A33-E942-AD94-FFBC78E4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57115B0-7B7D-C347-81FC-FBBDE7EE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9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A952BBB-52A2-BD4B-A650-63066A27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23FAFAF-7055-8C45-8986-D313F043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1F3315E-3604-9940-A45C-CBD3E949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632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43DF9F-03E4-2D4A-8C73-CD9EB1FA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AAA636-196C-B34E-8E36-12C76267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D03DB71-D964-1A46-88EB-6AB4CAE83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E711710-A939-F84B-8683-D705642B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DC4CD12-B6BA-B74D-9975-6567C6D5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1A894F0-A094-EB45-B854-AC2CE568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88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323784-3503-DB46-90AD-920C280B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11A924F-C866-FA4F-81F5-986CD8DC4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A0913A9-EF05-5649-A644-8DACEFEC5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A61A965-8549-F843-B612-179E96B3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BDA3CF1-CD91-C545-9FD1-EBB9EDE2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78F200D-E0C3-FB42-A1DF-04C09CC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84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A6F4E8-F804-874B-9E68-F54835CA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3BF5CF5-A071-764F-8C6B-48CB0A79A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7B74B-AB68-2045-99A1-E8B25789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1C3105-9829-6F43-BE60-D98DAC43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8B794E-1320-FA42-917A-2541BF86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74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009B6CE-2456-1249-8C68-424B406C8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EF72CC3-927E-7441-B8F7-46FB76753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C4C5B6-C1ED-A549-BD3D-D07FC4B6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E65298-2108-3047-95A6-75A51769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D47221-4CDC-8E41-B068-74C6425F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8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9FB34B-5C59-7E45-B149-91B0EB7D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FED5BB3-1B6F-F94E-8365-6F338F63D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42DD81-683F-184F-8DE6-5BFDD528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32C1F1-5711-1246-A682-95FB9405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6D14F5-F8BF-4E49-99A4-631A7CE1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68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58E500-26A4-BF4F-A737-D527D147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3B1977-3A19-9F4B-9D72-F14AC6501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89315B-8C77-6045-9642-3852233C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76156D-E3F5-CB4E-BD60-305930FA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30D8C6-0F64-6F4B-A792-8B2C3787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56DE52-1EA5-3643-AE0D-AE2268B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FFD3437-7A68-AB4C-9F06-D39851956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D76892-DD3E-4845-BEE5-54E46F8D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D591A1-A767-AC49-A16C-3F3C9E94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0272BC-724E-F341-A4FC-941E8745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9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74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8158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76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0933AE-6685-1348-AEC6-F1848186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295CBB-BDDB-584B-B414-5F5811230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2724C79-869E-7C4C-8756-EA02DA39D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BA54D99-9257-1B46-A005-DFB653607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5850664-35B1-B047-B5D7-C90877EB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7FB4789-7BC4-034E-BFF7-CB4F5745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15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9FE63B-2C5C-1C44-9BB2-A00C4A79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23E7CB3-DCBF-3143-A630-196FE83CF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7DDF094-D769-004E-9C71-EF9FC1F95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D5BA426-1A7D-6D4C-ACF1-9E6D0EE62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989A5B4-ADC1-4E42-88AB-5E7B2574C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1F52982-232C-0C4F-9261-13021D49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705F16B-0731-3348-8178-EE39154F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6220632-D22D-7445-B873-201B8F62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75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D0C4A9-F0A8-6A40-9CB8-1124CAC3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EA5B138-8849-A84D-B966-9DF1E94F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0C1E746-A580-3A49-A4C0-FBB9C3B7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8485002-354D-3147-A2CB-3BEDFCDF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955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15B674F-B1BD-DA40-A3B1-AD8CFF1C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388047D-DD3C-A24E-81B1-ECA252FD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434987D-AB8F-6B41-8A85-19B75E7E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58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171AC9-9FCD-E547-88D9-0D094C19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28DEFD-AA86-5E40-BEED-B07B024AC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82EA183-3F13-A14B-BD5B-F62D5A294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AD7809-EFDD-E44E-B686-B3036990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9304834-14F4-4641-8484-CFEBBB33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7185205-C7A1-C64A-BC8F-B33E821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3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603BCB-0634-7145-8E29-751A605B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9C88CA3-19F4-B04C-B305-D1D587DC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D56B339-520D-7A44-A611-AFCDE7DBB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13516B3-49BE-644D-B2AD-37D31EE6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314D71E-144F-5146-9B99-6F6C57BD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1FE1F07-9E19-D84B-8B07-44C71D70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77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C8FCA7-8049-5944-BC40-899EC310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BA5B9E7-F084-E446-977D-A714F4044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B3506D-C34A-BD4B-B2C9-09835248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348CAB-F026-1944-8450-22FB8AEF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0AC33F-A3A2-A041-A466-194880C1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9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CCE98BF-17AF-6D44-860E-84A164CC9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6759389-EC9F-4F4D-B304-D1C6DA50E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FFF43E0-90FA-324A-986B-08FC997C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1C5A636-47EE-BA40-AE36-BEEDDD6F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CC01C5-F166-5E4B-84F0-C33D55B4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14827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4355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43559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9538" y="1681163"/>
            <a:ext cx="43685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9538" y="2505075"/>
            <a:ext cx="436852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42B613-51B8-EF49-801F-A9C1E5F1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B41070F-DAFA-AC48-96DC-8C2A8EC5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3C6356E-C245-B24B-8035-3237210E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F4A1AEB-EEEB-0C47-9ED3-85824FCB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24DF4F-20C9-8B4B-AB57-B9656C2D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DE629DB-5AFB-314F-8E99-CA7CF304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9AD1C8-12BC-7643-8934-5D5ED5A9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66B42E7-4C66-734D-A8C1-531DF6B2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8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49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DA99-1ED3-F944-BC99-F7C71722FEC6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377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7FAC88F-3079-6C41-B97E-AB507D54E544}"/>
              </a:ext>
            </a:extLst>
          </p:cNvPr>
          <p:cNvSpPr/>
          <p:nvPr userDrawn="1"/>
        </p:nvSpPr>
        <p:spPr>
          <a:xfrm>
            <a:off x="10451364" y="0"/>
            <a:ext cx="1740635" cy="6858000"/>
          </a:xfrm>
          <a:prstGeom prst="rect">
            <a:avLst/>
          </a:prstGeom>
          <a:solidFill>
            <a:srgbClr val="2E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B75AAFAF-2663-1B4A-953A-5BDE35D35E6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800248" y="5441186"/>
            <a:ext cx="1042868" cy="10428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ECEC7F7-E76D-BA4C-9E1D-7856473E0BC1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50064" y="5749111"/>
            <a:ext cx="2225407" cy="7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6" r:id="rId8"/>
    <p:sldLayoutId id="2147483673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42FE335-DF36-EC49-AEB9-1F17E90F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D9C8947-963D-5A43-83DE-6AEA3F600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33340A-C86D-194E-AA81-2891DF220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6663-F467-724F-9C4A-7CBA8A3563E3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6989F4A-AF3F-7945-B25B-38FA0354F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3EE52A-4F22-4F49-86EE-7AC85B3CF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D5C23F2-2025-A948-A822-6DF144B1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0F2833-791A-5449-92AD-C8EAF61BB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A85A-F517-B84D-9214-7EC82D2BC1F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E07BAE-4438-9347-900A-30D5B7185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2726F4-93B9-9446-8A73-FC80042A3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CA7BE19C-4919-1944-BC61-CC284F92E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375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40065B8-E642-2C45-BEC2-BA06987F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D7E7E25-6EC5-B14A-8805-206FBEEB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BC329F1-DD7D-934E-8EF4-0A2C3FCFD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076E-769D-994D-AD12-AED9E0FB0F7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52D288B-85DB-3249-BFAB-8630C92C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272F85-E71C-8B4E-A8FC-E4236B427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1.docx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036" y="1758463"/>
            <a:ext cx="10162308" cy="33484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5500" b="1" dirty="0" err="1" smtClean="0">
                <a:solidFill>
                  <a:schemeClr val="accent1"/>
                </a:solidFill>
                <a:latin typeface="+mj-lt"/>
              </a:rPr>
              <a:t>Seminario</a:t>
            </a:r>
            <a:r>
              <a:rPr lang="en-US" sz="5500" b="1" dirty="0" smtClean="0">
                <a:solidFill>
                  <a:schemeClr val="accent1"/>
                </a:solidFill>
                <a:latin typeface="+mj-lt"/>
              </a:rPr>
              <a:t> Nº </a:t>
            </a:r>
            <a:r>
              <a:rPr lang="en-US" sz="5500" b="1" dirty="0">
                <a:solidFill>
                  <a:schemeClr val="accent1"/>
                </a:solidFill>
                <a:latin typeface="+mj-lt"/>
              </a:rPr>
              <a:t>7: </a:t>
            </a:r>
            <a:r>
              <a:rPr lang="es-ES" sz="5500" b="1" dirty="0" smtClean="0">
                <a:solidFill>
                  <a:schemeClr val="accent1"/>
                </a:solidFill>
                <a:latin typeface="+mj-lt"/>
              </a:rPr>
              <a:t>Ministerio Juvenil Creativo</a:t>
            </a:r>
            <a:endParaRPr lang="en-ZW" sz="5500" b="1" dirty="0">
              <a:solidFill>
                <a:schemeClr val="accent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s-VE" sz="2400" b="1" i="1" dirty="0" smtClean="0"/>
              <a:t>Pensando más </a:t>
            </a:r>
            <a:r>
              <a:rPr lang="es-VE" sz="2400" b="1" i="1" dirty="0"/>
              <a:t>allá de </a:t>
            </a:r>
            <a:r>
              <a:rPr lang="es-VE" sz="2400" b="1" i="1" dirty="0" smtClean="0"/>
              <a:t>lo común </a:t>
            </a:r>
            <a:r>
              <a:rPr lang="es-VE" sz="2400" b="1" i="1" dirty="0"/>
              <a:t>y rutinario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F02FCD5-66ED-2E47-827D-A180AC9AC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0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CREANDO UNA PROGRAMACIÓN JUVENIL CON EL MODELO DEL</a:t>
            </a:r>
            <a:r>
              <a:rPr lang="en-US" b="1" dirty="0">
                <a:solidFill>
                  <a:schemeClr val="accent1"/>
                </a:solidFill>
              </a:rPr>
              <a:t/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“</a:t>
            </a:r>
            <a:r>
              <a:rPr lang="en-US" b="1" dirty="0" smtClean="0">
                <a:solidFill>
                  <a:schemeClr val="accent1"/>
                </a:solidFill>
              </a:rPr>
              <a:t>LÍDER SIERVO”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85175" y="1852504"/>
            <a:ext cx="83265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2400" dirty="0"/>
              <a:t>A continuación, aprenderá </a:t>
            </a:r>
            <a:r>
              <a:rPr lang="es-VE" sz="2400" b="1" dirty="0"/>
              <a:t>un enfoque simple</a:t>
            </a:r>
            <a:r>
              <a:rPr lang="es-VE" sz="2400" dirty="0"/>
              <a:t>, de seis pasos para planificar </a:t>
            </a:r>
            <a:r>
              <a:rPr lang="es-VE" sz="2400" dirty="0" smtClean="0"/>
              <a:t>sus reuniones </a:t>
            </a:r>
            <a:r>
              <a:rPr lang="es-VE" sz="2400" dirty="0"/>
              <a:t>juveniles por un año entero. Pero si desea que su juventud aprenda a ser </a:t>
            </a:r>
            <a:r>
              <a:rPr lang="es-VE" sz="2400" dirty="0" smtClean="0"/>
              <a:t>líder por </a:t>
            </a:r>
            <a:r>
              <a:rPr lang="es-VE" sz="2400" dirty="0"/>
              <a:t>sí sola, como hemos repetido en varias ocasiones en este seminario, </a:t>
            </a:r>
            <a:r>
              <a:rPr lang="es-VE" sz="2400" dirty="0" smtClean="0"/>
              <a:t>necesita involucrarlos </a:t>
            </a:r>
            <a:r>
              <a:rPr lang="es-VE" sz="2400" dirty="0"/>
              <a:t>desde el comienzo. </a:t>
            </a:r>
            <a:r>
              <a:rPr lang="es-VE" sz="2400" dirty="0" smtClean="0"/>
              <a:t>A ellos </a:t>
            </a:r>
            <a:r>
              <a:rPr lang="es-VE" sz="2400" dirty="0"/>
              <a:t>les encantaría ayudarle a planificar, </a:t>
            </a:r>
            <a:r>
              <a:rPr lang="es-VE" sz="2400" dirty="0" smtClean="0"/>
              <a:t>y su energía y </a:t>
            </a:r>
            <a:r>
              <a:rPr lang="es-VE" sz="2400" dirty="0"/>
              <a:t>entusiasmo prevendrán que usted se sienta sobrecargado </a:t>
            </a:r>
            <a:r>
              <a:rPr lang="es-VE" sz="2400" dirty="0" smtClean="0"/>
              <a:t>y agotado.</a:t>
            </a:r>
          </a:p>
          <a:p>
            <a:pPr algn="just"/>
            <a:r>
              <a:rPr lang="es-VE" sz="2400" b="1" dirty="0"/>
              <a:t>Cada recuadro </a:t>
            </a:r>
            <a:r>
              <a:rPr lang="es-VE" sz="2400" dirty="0" smtClean="0"/>
              <a:t>en los seis pasos a continuación representa un tipo de programa para ser dirigido por la juventud esa semana. Tres o cuatro jóvenes deben contactarse con anticipación para que planifiquen y dirijan el programa, con la ayuda del líder juvenil para guiarlos, proveerles los recursos y asegurarse de que la presentación cumpla con los objetivos propuestos.</a:t>
            </a:r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D43CD1C-2438-7547-B6E1-2694E16A0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CREANDO UNA PROGRAMACIÓN JUVENIL CON EL MODELO DEL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“LÍDER SIERVO” </a:t>
            </a:r>
          </a:p>
        </p:txBody>
      </p:sp>
      <p:sp>
        <p:nvSpPr>
          <p:cNvPr id="4" name="Rectangle 3"/>
          <p:cNvSpPr/>
          <p:nvPr/>
        </p:nvSpPr>
        <p:spPr>
          <a:xfrm>
            <a:off x="997527" y="2035972"/>
            <a:ext cx="91987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2400" b="1" dirty="0" smtClean="0"/>
              <a:t>El éxito </a:t>
            </a:r>
            <a:r>
              <a:rPr lang="es-VE" sz="2400" dirty="0"/>
              <a:t>en la conducción de los programas usando a la juventud los comprometerá </a:t>
            </a:r>
            <a:r>
              <a:rPr lang="es-VE" sz="2400" dirty="0" smtClean="0"/>
              <a:t>y los </a:t>
            </a:r>
            <a:r>
              <a:rPr lang="es-VE" sz="2400" dirty="0"/>
              <a:t>motivará para proponer maneras creativas de dirigir el programa. Recuerde que </a:t>
            </a:r>
            <a:r>
              <a:rPr lang="es-VE" sz="2400" dirty="0" smtClean="0"/>
              <a:t>un programa </a:t>
            </a:r>
            <a:r>
              <a:rPr lang="es-VE" sz="2400" dirty="0"/>
              <a:t>de ministerio juvenil debería realizarse </a:t>
            </a:r>
            <a:r>
              <a:rPr lang="es-VE" sz="2400" b="1" dirty="0"/>
              <a:t>por</a:t>
            </a:r>
            <a:r>
              <a:rPr lang="es-VE" sz="2400" dirty="0"/>
              <a:t> la juventud y </a:t>
            </a:r>
            <a:r>
              <a:rPr lang="es-VE" sz="2400" b="1" dirty="0"/>
              <a:t>para</a:t>
            </a:r>
            <a:r>
              <a:rPr lang="es-VE" sz="2400" dirty="0"/>
              <a:t> la </a:t>
            </a:r>
            <a:r>
              <a:rPr lang="es-VE" sz="2400" dirty="0" smtClean="0"/>
              <a:t>juventud. Nuestra </a:t>
            </a:r>
            <a:r>
              <a:rPr lang="es-VE" sz="2400" dirty="0"/>
              <a:t>juventud tiene muchas maneras emocionantes de dirigir programas y </a:t>
            </a:r>
            <a:r>
              <a:rPr lang="es-VE" sz="2400" dirty="0" smtClean="0"/>
              <a:t>este creará </a:t>
            </a:r>
            <a:r>
              <a:rPr lang="es-VE" sz="2400" dirty="0"/>
              <a:t>el ambiente para que ellos se involucren </a:t>
            </a:r>
            <a:r>
              <a:rPr lang="es-VE" sz="2400" dirty="0" smtClean="0"/>
              <a:t>y se </a:t>
            </a:r>
            <a:r>
              <a:rPr lang="es-VE" sz="2400" dirty="0"/>
              <a:t>adueñen del programa.</a:t>
            </a:r>
            <a:r>
              <a:rPr lang="en-ZW" sz="2400" dirty="0"/>
              <a:t>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5698C58-1318-314B-90D8-2729F9B217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64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575963" cy="1037234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CREANDO UNA PROGRAMACIÓN JUVENIL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79320" y="1514326"/>
            <a:ext cx="82190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2400" dirty="0"/>
              <a:t>El líder juvenil al principio del año ganará mucho éxito si usa </a:t>
            </a:r>
            <a:r>
              <a:rPr lang="es-VE" sz="2400" dirty="0" smtClean="0"/>
              <a:t>el modelo </a:t>
            </a:r>
            <a:r>
              <a:rPr lang="es-VE" sz="2400" dirty="0"/>
              <a:t>del líder </a:t>
            </a:r>
            <a:r>
              <a:rPr lang="es-VE" sz="2400" dirty="0" smtClean="0"/>
              <a:t>siervo para </a:t>
            </a:r>
            <a:r>
              <a:rPr lang="es-VE" sz="2400" dirty="0"/>
              <a:t>capacitar a su juventud a alcanzar efectivamente el nivel en el que tengan </a:t>
            </a:r>
            <a:r>
              <a:rPr lang="es-VE" sz="2400" dirty="0" smtClean="0"/>
              <a:t>las competencias </a:t>
            </a:r>
            <a:r>
              <a:rPr lang="es-VE" sz="2400" dirty="0"/>
              <a:t>necesarias para estar solos y dirigir el programa con el </a:t>
            </a:r>
            <a:r>
              <a:rPr lang="es-VE" sz="2400" dirty="0" smtClean="0"/>
              <a:t>líder como supervisor.</a:t>
            </a:r>
          </a:p>
          <a:p>
            <a:pPr algn="just"/>
            <a:r>
              <a:rPr lang="es-VE" sz="2400" dirty="0"/>
              <a:t>El líder juvenil y su juventud necesitan consultarse para encontrar el mejor estilo </a:t>
            </a:r>
            <a:r>
              <a:rPr lang="es-VE" sz="2400" dirty="0" smtClean="0"/>
              <a:t>de dirección </a:t>
            </a:r>
            <a:r>
              <a:rPr lang="es-VE" sz="2400" dirty="0"/>
              <a:t>para cualquier programa que incorpore variedad, interés y una base </a:t>
            </a:r>
            <a:r>
              <a:rPr lang="es-VE" sz="2400" dirty="0" smtClean="0"/>
              <a:t>bíblica sólida.</a:t>
            </a:r>
          </a:p>
          <a:p>
            <a:pPr algn="just"/>
            <a:r>
              <a:rPr lang="es-VE" sz="2400" dirty="0"/>
              <a:t>Cada semana debiera prepararse un recuadro diferente usando diferentes </a:t>
            </a:r>
            <a:r>
              <a:rPr lang="es-VE" sz="2400" dirty="0" smtClean="0"/>
              <a:t>personas para </a:t>
            </a:r>
            <a:r>
              <a:rPr lang="es-VE" sz="2400" dirty="0"/>
              <a:t>que durante el año, toda la juventud de su grupo haya tenido la experiencia </a:t>
            </a:r>
            <a:r>
              <a:rPr lang="es-VE" sz="2400" dirty="0" smtClean="0"/>
              <a:t>de dirigir </a:t>
            </a:r>
            <a:r>
              <a:rPr lang="es-VE" sz="2400" dirty="0"/>
              <a:t>un programa.</a:t>
            </a:r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6B58C9A-D65B-5747-8E39-F1164E6876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67" y="54429"/>
            <a:ext cx="8088086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GUÍA DE SEIS PASOS PARA LA PROGRAMACIÓN JA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61687" y="1857974"/>
            <a:ext cx="85759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es-VE" sz="2400" b="1" dirty="0"/>
              <a:t>Tenga un bosquejo </a:t>
            </a:r>
            <a:r>
              <a:rPr lang="es-VE" sz="2400" dirty="0"/>
              <a:t>que </a:t>
            </a:r>
            <a:r>
              <a:rPr lang="es-VE" sz="2400" b="1" dirty="0"/>
              <a:t>Calendario Anual Trimestral JA</a:t>
            </a:r>
            <a:r>
              <a:rPr lang="es-VE" sz="2400" dirty="0"/>
              <a:t>, con los cuatro o </a:t>
            </a:r>
            <a:r>
              <a:rPr lang="es-VE" sz="2400" dirty="0" smtClean="0"/>
              <a:t>cinco sábados del mes.</a:t>
            </a:r>
          </a:p>
          <a:p>
            <a:pPr marL="457200" lvl="0" indent="-457200">
              <a:buAutoNum type="arabicPeriod"/>
            </a:pPr>
            <a:endParaRPr lang="en-ZW" sz="2400" dirty="0"/>
          </a:p>
          <a:p>
            <a:pPr marL="457200" lvl="0" indent="-457200">
              <a:buFont typeface="+mj-lt"/>
              <a:buAutoNum type="arabicPeriod"/>
            </a:pPr>
            <a:r>
              <a:rPr lang="es-VE" sz="2400" b="1" dirty="0"/>
              <a:t>Reúnase </a:t>
            </a:r>
            <a:r>
              <a:rPr lang="es-VE" sz="2400" dirty="0"/>
              <a:t>con su Concilio Juvenil y seleccione los jóvenes para planificar </a:t>
            </a:r>
            <a:r>
              <a:rPr lang="es-VE" sz="2400" dirty="0" smtClean="0"/>
              <a:t>el calendario </a:t>
            </a:r>
            <a:r>
              <a:rPr lang="es-VE" sz="2400" dirty="0"/>
              <a:t>anual.</a:t>
            </a:r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320A81E-7AEB-CF4C-90CB-F6B86A9138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67" y="54429"/>
            <a:ext cx="8088086" cy="1325563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GUÍA DE SEIS PASOS PARA LA PROGRAMACIÓN JA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65218" y="1322257"/>
            <a:ext cx="82088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b="1" dirty="0"/>
              <a:t>3. </a:t>
            </a:r>
            <a:r>
              <a:rPr lang="es-VE" sz="2200" b="1" dirty="0"/>
              <a:t>Cubra </a:t>
            </a:r>
            <a:r>
              <a:rPr lang="es-VE" sz="2200" dirty="0"/>
              <a:t>los eventos del año de </a:t>
            </a:r>
            <a:r>
              <a:rPr lang="es-VE" sz="2200" dirty="0" smtClean="0"/>
              <a:t>la División/Unión/Asociación/Misión. Por </a:t>
            </a:r>
            <a:r>
              <a:rPr lang="es-VE" sz="2200" dirty="0"/>
              <a:t>ejemplo</a:t>
            </a:r>
            <a:r>
              <a:rPr lang="es-VE" sz="2200" dirty="0" smtClean="0"/>
              <a:t>:</a:t>
            </a:r>
          </a:p>
          <a:p>
            <a:pPr lvl="0"/>
            <a:endParaRPr lang="es-VE" sz="2200" dirty="0"/>
          </a:p>
          <a:p>
            <a:pPr lvl="0"/>
            <a:r>
              <a:rPr lang="es-VE" sz="2200" dirty="0"/>
              <a:t>o Semana de Oración JA</a:t>
            </a:r>
          </a:p>
          <a:p>
            <a:pPr lvl="0"/>
            <a:r>
              <a:rPr lang="es-VE" sz="2200" dirty="0"/>
              <a:t>o Celebración del Día del JA</a:t>
            </a:r>
          </a:p>
          <a:p>
            <a:pPr lvl="0"/>
            <a:r>
              <a:rPr lang="es-VE" sz="2200" dirty="0"/>
              <a:t>o Congreso/Campamento de jóvenes</a:t>
            </a:r>
          </a:p>
          <a:p>
            <a:pPr lvl="0"/>
            <a:r>
              <a:rPr lang="es-VE" sz="2200" dirty="0"/>
              <a:t>o Programas de federaciones de jóvenes</a:t>
            </a:r>
          </a:p>
          <a:p>
            <a:pPr lvl="0"/>
            <a:r>
              <a:rPr lang="es-VE" sz="2200" dirty="0"/>
              <a:t>o Fechas de Conexión Bíblica</a:t>
            </a:r>
          </a:p>
          <a:p>
            <a:pPr lvl="0"/>
            <a:r>
              <a:rPr lang="es-VE" sz="2200" dirty="0"/>
              <a:t>o Eventos de Salud </a:t>
            </a:r>
            <a:r>
              <a:rPr lang="es-VE" sz="2200" dirty="0" smtClean="0"/>
              <a:t>y Temperancia</a:t>
            </a:r>
            <a:endParaRPr lang="es-VE" sz="2200" dirty="0"/>
          </a:p>
          <a:p>
            <a:pPr lvl="0"/>
            <a:r>
              <a:rPr lang="es-VE" sz="2200" dirty="0"/>
              <a:t>o Esfuerzo </a:t>
            </a:r>
            <a:r>
              <a:rPr lang="es-VE" sz="2200" dirty="0" err="1"/>
              <a:t>Evangelístico</a:t>
            </a:r>
            <a:r>
              <a:rPr lang="es-VE" sz="2200" dirty="0"/>
              <a:t> JA</a:t>
            </a:r>
          </a:p>
          <a:p>
            <a:pPr lvl="0"/>
            <a:r>
              <a:rPr lang="es-VE" sz="2200" dirty="0"/>
              <a:t>o Campestre de </a:t>
            </a:r>
            <a:r>
              <a:rPr lang="es-VE" sz="2200" dirty="0" smtClean="0"/>
              <a:t>la Asociación/Misión</a:t>
            </a:r>
            <a:endParaRPr lang="es-VE" sz="2200" dirty="0"/>
          </a:p>
          <a:p>
            <a:pPr lvl="0"/>
            <a:r>
              <a:rPr lang="es-VE" sz="2200" dirty="0"/>
              <a:t>o Seminarios de </a:t>
            </a:r>
            <a:r>
              <a:rPr lang="es-VE" sz="2200" dirty="0" smtClean="0"/>
              <a:t>capacitación/Otros</a:t>
            </a:r>
            <a:endParaRPr lang="es-VE" sz="22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73CD391-0975-1C47-AD57-9B37071F93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280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GUÍA DE SEIS PASOS PARA LA PROGRAMACIÓN JA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5175" y="1690688"/>
            <a:ext cx="79284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dirty="0"/>
              <a:t>4. </a:t>
            </a:r>
            <a:r>
              <a:rPr lang="es-VE" sz="2400" dirty="0"/>
              <a:t>Proceda a llenar su </a:t>
            </a:r>
            <a:r>
              <a:rPr lang="es-VE" sz="2400" b="1" dirty="0"/>
              <a:t>calendario de eventos de su iglesia local</a:t>
            </a:r>
            <a:r>
              <a:rPr lang="es-VE" sz="2400" dirty="0"/>
              <a:t>. (Recuerde invitar </a:t>
            </a:r>
            <a:r>
              <a:rPr lang="es-VE" sz="2400" dirty="0" smtClean="0"/>
              <a:t>a todos </a:t>
            </a:r>
            <a:r>
              <a:rPr lang="es-VE" sz="2400" dirty="0"/>
              <a:t>líderes de departamento de su iglesia local para presentarlos delante </a:t>
            </a:r>
            <a:r>
              <a:rPr lang="es-VE" sz="2400" dirty="0" smtClean="0"/>
              <a:t>de los </a:t>
            </a:r>
            <a:r>
              <a:rPr lang="es-VE" sz="2400" dirty="0"/>
              <a:t>jóvenes</a:t>
            </a:r>
            <a:r>
              <a:rPr lang="es-VE" sz="2400" dirty="0" smtClean="0"/>
              <a:t>.)</a:t>
            </a:r>
          </a:p>
          <a:p>
            <a:pPr lvl="0" algn="just"/>
            <a:endParaRPr lang="en-ZW" sz="2400" dirty="0"/>
          </a:p>
          <a:p>
            <a:pPr lvl="0"/>
            <a:r>
              <a:rPr lang="en-US" sz="2400" b="1" dirty="0"/>
              <a:t>5</a:t>
            </a:r>
            <a:r>
              <a:rPr lang="en-US" sz="2400" dirty="0"/>
              <a:t>. </a:t>
            </a:r>
            <a:r>
              <a:rPr lang="es-VE" sz="2400" dirty="0"/>
              <a:t>Ubique las fechas, lugares y tipo de </a:t>
            </a:r>
            <a:r>
              <a:rPr lang="es-VE" sz="2400" b="1" dirty="0" smtClean="0"/>
              <a:t>evento social/recreacional</a:t>
            </a:r>
            <a:r>
              <a:rPr lang="es-VE" sz="2400" dirty="0" smtClean="0"/>
              <a:t> </a:t>
            </a:r>
            <a:r>
              <a:rPr lang="es-VE" sz="2400" dirty="0"/>
              <a:t>en el </a:t>
            </a:r>
            <a:r>
              <a:rPr lang="es-VE" sz="2400" dirty="0" smtClean="0"/>
              <a:t>calendario trimestral </a:t>
            </a:r>
            <a:r>
              <a:rPr lang="es-VE" sz="2400" dirty="0"/>
              <a:t>JA</a:t>
            </a:r>
            <a:r>
              <a:rPr lang="es-VE" sz="2400" dirty="0" smtClean="0"/>
              <a:t>.</a:t>
            </a:r>
          </a:p>
          <a:p>
            <a:pPr lvl="0"/>
            <a:endParaRPr lang="en-US" sz="2400" dirty="0"/>
          </a:p>
          <a:p>
            <a:r>
              <a:rPr lang="es-VE" sz="2400" b="1" i="1" dirty="0"/>
              <a:t>Recuerde incluir el tema del año </a:t>
            </a:r>
            <a:r>
              <a:rPr lang="es-VE" sz="2400" b="1" i="1" dirty="0" smtClean="0"/>
              <a:t>del MJA en </a:t>
            </a:r>
            <a:r>
              <a:rPr lang="es-VE" sz="2400" b="1" i="1" dirty="0"/>
              <a:t>cada programa</a:t>
            </a:r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08E872D-714C-E847-A1FA-0580EAC500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705"/>
            <a:ext cx="9149862" cy="954088"/>
          </a:xfrm>
        </p:spPr>
        <p:txBody>
          <a:bodyPr>
            <a:normAutofit fontScale="90000"/>
          </a:bodyPr>
          <a:lstStyle/>
          <a:p>
            <a:pPr lvl="0"/>
            <a:r>
              <a:rPr lang="en-US" sz="5300" b="1" dirty="0">
                <a:solidFill>
                  <a:schemeClr val="accent1"/>
                </a:solidFill>
              </a:rPr>
              <a:t>6. </a:t>
            </a:r>
            <a:r>
              <a:rPr lang="es-VE" b="1" dirty="0">
                <a:solidFill>
                  <a:schemeClr val="accent1"/>
                </a:solidFill>
              </a:rPr>
              <a:t>Tipos de Programas Semanales JA</a:t>
            </a:r>
            <a:r>
              <a:rPr lang="en-ZW" b="1" dirty="0">
                <a:solidFill>
                  <a:schemeClr val="accent1"/>
                </a:solidFill>
              </a:rPr>
              <a:t/>
            </a:r>
            <a:br>
              <a:rPr lang="en-ZW" b="1" dirty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234963"/>
              </p:ext>
            </p:extLst>
          </p:nvPr>
        </p:nvGraphicFramePr>
        <p:xfrm>
          <a:off x="2062163" y="1319213"/>
          <a:ext cx="8229600" cy="559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Documento" r:id="rId3" imgW="5861609" imgH="3986747" progId="Word.Document.12">
                  <p:embed/>
                </p:oleObj>
              </mc:Choice>
              <mc:Fallback>
                <p:oleObj name="Documento" r:id="rId3" imgW="5861609" imgH="39867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2163" y="1319213"/>
                        <a:ext cx="8229600" cy="559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6DA86C5-162A-FF41-A0E4-C7CF3D5B8B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GUÍA DE SEIS PASOS PARA LA PROGRAMACIÓN JA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79320" y="2068600"/>
            <a:ext cx="742042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2600" dirty="0"/>
              <a:t>Una vez que se han cubierto todos los tipos de actividades que se pretenden usar </a:t>
            </a:r>
            <a:r>
              <a:rPr lang="es-VE" sz="2600" dirty="0" smtClean="0"/>
              <a:t>en un </a:t>
            </a:r>
            <a:r>
              <a:rPr lang="es-VE" sz="2600" dirty="0"/>
              <a:t>determinado trimestre, puede hacer una lluvia de ideas para encontrar </a:t>
            </a:r>
            <a:r>
              <a:rPr lang="es-VE" sz="2600" dirty="0" smtClean="0"/>
              <a:t>maneras creativas </a:t>
            </a:r>
            <a:r>
              <a:rPr lang="es-VE" sz="2600" dirty="0"/>
              <a:t>de alcanzar esos objetivos de maneras que interesen y complazcan a </a:t>
            </a:r>
            <a:r>
              <a:rPr lang="es-VE" sz="2600" dirty="0" smtClean="0"/>
              <a:t>su juventud </a:t>
            </a:r>
            <a:r>
              <a:rPr lang="es-VE" sz="2600" dirty="0"/>
              <a:t>en particular.</a:t>
            </a:r>
            <a:endParaRPr lang="en-ZW" sz="26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6FBC800-3B7D-7B41-9C32-B59A540F32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GUÍA DE SEIS PASOS PARA LA PROGRAMACIÓN JA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79320" y="1604722"/>
            <a:ext cx="80505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/>
              <a:t>Asegúrese</a:t>
            </a:r>
            <a:r>
              <a:rPr lang="en-US" sz="2400" b="1" dirty="0"/>
              <a:t> </a:t>
            </a:r>
            <a:r>
              <a:rPr lang="en-US" sz="2400" dirty="0"/>
              <a:t>de </a:t>
            </a:r>
            <a:r>
              <a:rPr lang="en-US" sz="2400" dirty="0" err="1"/>
              <a:t>planificar</a:t>
            </a:r>
            <a:r>
              <a:rPr lang="en-US" sz="2400" dirty="0"/>
              <a:t> </a:t>
            </a:r>
            <a:r>
              <a:rPr lang="en-US" sz="2400" dirty="0" err="1"/>
              <a:t>trimestralmente</a:t>
            </a:r>
            <a:r>
              <a:rPr lang="en-US" sz="2400" dirty="0"/>
              <a:t> </a:t>
            </a:r>
            <a:r>
              <a:rPr lang="en-US" sz="2400" dirty="0" err="1"/>
              <a:t>programas</a:t>
            </a:r>
            <a:r>
              <a:rPr lang="en-US" sz="2400" dirty="0"/>
              <a:t> JA </a:t>
            </a:r>
            <a:r>
              <a:rPr lang="en-US" sz="2400" dirty="0" err="1"/>
              <a:t>alrededor</a:t>
            </a:r>
            <a:r>
              <a:rPr lang="en-US" sz="2400" dirty="0"/>
              <a:t> de los </a:t>
            </a:r>
            <a:r>
              <a:rPr lang="en-US" sz="2400" b="1" dirty="0" err="1" smtClean="0"/>
              <a:t>seis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objetivos</a:t>
            </a:r>
            <a:r>
              <a:rPr lang="en-US" sz="2400" b="1" dirty="0" smtClean="0"/>
              <a:t> </a:t>
            </a:r>
            <a:r>
              <a:rPr lang="en-US" sz="2400" b="1" dirty="0" err="1"/>
              <a:t>fundamentales</a:t>
            </a:r>
            <a:r>
              <a:rPr lang="en-US" sz="2400" b="1" dirty="0"/>
              <a:t> del </a:t>
            </a:r>
            <a:r>
              <a:rPr lang="en-US" sz="2400" b="1" dirty="0" err="1"/>
              <a:t>departamento</a:t>
            </a:r>
            <a:r>
              <a:rPr lang="en-US" sz="2400" b="1" dirty="0"/>
              <a:t> </a:t>
            </a:r>
            <a:r>
              <a:rPr lang="en-US" sz="2400" b="1" dirty="0" smtClean="0"/>
              <a:t>de MJA.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VE" sz="2400" b="1" dirty="0"/>
              <a:t>Puede escoger </a:t>
            </a:r>
            <a:r>
              <a:rPr lang="es-VE" sz="2400" dirty="0"/>
              <a:t>tres o cuatro objetivos fundamentales para alcanzar </a:t>
            </a:r>
            <a:r>
              <a:rPr lang="es-VE" sz="2400" dirty="0" smtClean="0"/>
              <a:t>cada trimestre</a:t>
            </a:r>
            <a:r>
              <a:rPr lang="es-VE" sz="2400" b="1" dirty="0"/>
              <a:t>. Recuerde incluir el tema anual de </a:t>
            </a:r>
            <a:r>
              <a:rPr lang="es-VE" sz="2400" b="1" dirty="0" smtClean="0"/>
              <a:t>los MJA en </a:t>
            </a:r>
            <a:r>
              <a:rPr lang="es-VE" sz="2400" b="1" dirty="0"/>
              <a:t>cada programa</a:t>
            </a:r>
            <a:r>
              <a:rPr lang="es-VE" sz="2400" b="1" dirty="0" smtClean="0"/>
              <a:t>.</a:t>
            </a:r>
            <a:endParaRPr lang="en-ZW" sz="24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s-VE" sz="2400" b="1" dirty="0"/>
              <a:t>Busque </a:t>
            </a:r>
            <a:r>
              <a:rPr lang="es-VE" sz="2400" dirty="0" smtClean="0"/>
              <a:t>planificar en detalle al menos un trimestre a la vez, cubriendo todos los sábados de ese trimestre. Permita que los jóvenes le ayuden a construir maneras creativas y emocionantes que realizar estos programas.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VE" sz="2400" b="1" dirty="0"/>
              <a:t>Publique </a:t>
            </a:r>
            <a:r>
              <a:rPr lang="es-VE" sz="2400" dirty="0"/>
              <a:t>su calendario trimestral de programas en la cartelera de la iglesia</a:t>
            </a:r>
            <a:r>
              <a:rPr lang="es-VE" sz="2400" b="1" dirty="0"/>
              <a:t>.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A926097-B49C-DA4B-ACB8-AC899A1F29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924800" cy="110444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GUÍA DE SEIS PASOS PARA LA PROGRAMACIÓN JA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94851" y="1389412"/>
            <a:ext cx="8037621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300" b="1" dirty="0"/>
              <a:t>5. </a:t>
            </a:r>
            <a:r>
              <a:rPr lang="es-VE" sz="2300" b="1" dirty="0"/>
              <a:t>Tome precauciones, </a:t>
            </a:r>
            <a:r>
              <a:rPr lang="es-VE" sz="2300" dirty="0"/>
              <a:t>la vida puede cambiar. Puede suceder que algunas </a:t>
            </a:r>
            <a:r>
              <a:rPr lang="es-VE" sz="2300" dirty="0" smtClean="0"/>
              <a:t>cosas tengan </a:t>
            </a:r>
            <a:r>
              <a:rPr lang="es-VE" sz="2300" dirty="0"/>
              <a:t>que ejecutarse de una manera diferente a como </a:t>
            </a:r>
            <a:r>
              <a:rPr lang="es-VE" sz="2300" dirty="0" smtClean="0"/>
              <a:t>se planificaron originalmente</a:t>
            </a:r>
            <a:r>
              <a:rPr lang="es-VE" sz="2300" dirty="0"/>
              <a:t>. Si esto sucede, es mucho menos problemático si usted ha </a:t>
            </a:r>
            <a:r>
              <a:rPr lang="es-VE" sz="2300" dirty="0" smtClean="0"/>
              <a:t>tomado precauciones</a:t>
            </a:r>
            <a:r>
              <a:rPr lang="es-VE" sz="2300" dirty="0"/>
              <a:t>. Si se tiene claro el objetivo, puede manejar las vicisitudes </a:t>
            </a:r>
            <a:r>
              <a:rPr lang="es-VE" sz="2300" dirty="0" smtClean="0"/>
              <a:t>que puedan </a:t>
            </a:r>
            <a:r>
              <a:rPr lang="es-VE" sz="2300" dirty="0"/>
              <a:t>presentarse.</a:t>
            </a:r>
            <a:endParaRPr lang="en-ZW" sz="2300" dirty="0"/>
          </a:p>
          <a:p>
            <a:pPr lvl="0" algn="just"/>
            <a:r>
              <a:rPr lang="en-US" sz="2300" b="1" dirty="0"/>
              <a:t>6. </a:t>
            </a:r>
            <a:r>
              <a:rPr lang="es-VE" sz="2300" dirty="0"/>
              <a:t>Recuerde buscar la </a:t>
            </a:r>
            <a:r>
              <a:rPr lang="es-VE" sz="2300" b="1" dirty="0"/>
              <a:t>aprobación de la junta directiva de la Iglesia</a:t>
            </a:r>
            <a:r>
              <a:rPr lang="es-VE" sz="2300" dirty="0"/>
              <a:t>, </a:t>
            </a:r>
            <a:r>
              <a:rPr lang="es-VE" sz="2300" dirty="0" smtClean="0"/>
              <a:t>especialmente para </a:t>
            </a:r>
            <a:r>
              <a:rPr lang="es-VE" sz="2300" dirty="0"/>
              <a:t>los nuevos esfuerzos o los programas que requerirán presupuesto, </a:t>
            </a:r>
            <a:r>
              <a:rPr lang="es-VE" sz="2300" dirty="0" smtClean="0"/>
              <a:t>al comienzo </a:t>
            </a:r>
            <a:r>
              <a:rPr lang="es-VE" sz="2300" dirty="0"/>
              <a:t>de cada </a:t>
            </a:r>
            <a:r>
              <a:rPr lang="es-VE" sz="2300" dirty="0" smtClean="0"/>
              <a:t>trimestre.</a:t>
            </a:r>
          </a:p>
          <a:p>
            <a:pPr lvl="0" algn="just"/>
            <a:r>
              <a:rPr lang="es-VE" sz="2300" b="1" dirty="0" smtClean="0"/>
              <a:t>7</a:t>
            </a:r>
            <a:r>
              <a:rPr lang="es-VE" sz="2300" b="1" dirty="0"/>
              <a:t>. Intente </a:t>
            </a:r>
            <a:r>
              <a:rPr lang="es-VE" sz="2300" dirty="0"/>
              <a:t>ejecutar una idea que nunca haya intentado antes, al menos una vez </a:t>
            </a:r>
            <a:r>
              <a:rPr lang="es-VE" sz="2300" dirty="0" smtClean="0"/>
              <a:t>al trimestre</a:t>
            </a:r>
            <a:r>
              <a:rPr lang="es-VE" sz="2300" dirty="0"/>
              <a:t>, </a:t>
            </a:r>
            <a:r>
              <a:rPr lang="es-VE" sz="2300" dirty="0" smtClean="0"/>
              <a:t>y asegúrese </a:t>
            </a:r>
            <a:r>
              <a:rPr lang="es-VE" sz="2300" dirty="0"/>
              <a:t>de evaluar el resultado juntos. Tome nota de las cosas </a:t>
            </a:r>
            <a:r>
              <a:rPr lang="es-VE" sz="2300" dirty="0" smtClean="0"/>
              <a:t>que funcionaron </a:t>
            </a:r>
            <a:r>
              <a:rPr lang="es-VE" sz="2300" dirty="0"/>
              <a:t>bien, y de las que no funcionaron. Determine si puede hacer </a:t>
            </a:r>
            <a:r>
              <a:rPr lang="es-VE" sz="2300" dirty="0" smtClean="0"/>
              <a:t>algo diferente </a:t>
            </a:r>
            <a:r>
              <a:rPr lang="es-VE" sz="2300" dirty="0"/>
              <a:t>e intente de nuevo, o si </a:t>
            </a:r>
            <a:r>
              <a:rPr lang="es-VE" sz="2300" dirty="0" smtClean="0"/>
              <a:t>el método </a:t>
            </a:r>
            <a:r>
              <a:rPr lang="es-VE" sz="2300" dirty="0"/>
              <a:t>en definitiva no funciona. </a:t>
            </a:r>
            <a:r>
              <a:rPr lang="es-VE" sz="2300" dirty="0" smtClean="0"/>
              <a:t>Cualquiera de </a:t>
            </a:r>
            <a:r>
              <a:rPr lang="es-VE" sz="2300" dirty="0"/>
              <a:t>las dos opciones está bien.</a:t>
            </a:r>
            <a:endParaRPr lang="en-ZW" sz="23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570889D-AE52-F641-96C1-C50C709C44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6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Objetivos</a:t>
            </a:r>
            <a:r>
              <a:rPr lang="en-US" b="1" dirty="0" smtClean="0">
                <a:solidFill>
                  <a:schemeClr val="accent1"/>
                </a:solidFill>
              </a:rPr>
              <a:t> del </a:t>
            </a:r>
            <a:r>
              <a:rPr lang="en-US" b="1" dirty="0" err="1" smtClean="0">
                <a:solidFill>
                  <a:schemeClr val="accent1"/>
                </a:solidFill>
              </a:rPr>
              <a:t>Seminario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85140" y="1504397"/>
            <a:ext cx="72027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VE" sz="2400" b="1" dirty="0" smtClean="0"/>
              <a:t>Ayudar </a:t>
            </a:r>
            <a:r>
              <a:rPr lang="es-VE" sz="2400" dirty="0" smtClean="0"/>
              <a:t>al </a:t>
            </a:r>
            <a:r>
              <a:rPr lang="es-VE" sz="2400" dirty="0"/>
              <a:t>líder de jóvenes </a:t>
            </a:r>
            <a:r>
              <a:rPr lang="es-VE" sz="2400" dirty="0" smtClean="0"/>
              <a:t>en el </a:t>
            </a:r>
            <a:r>
              <a:rPr lang="es-VE" sz="2400" dirty="0"/>
              <a:t>arte de </a:t>
            </a:r>
            <a:r>
              <a:rPr lang="es-VE" sz="2400" dirty="0" smtClean="0"/>
              <a:t>la planificación </a:t>
            </a:r>
            <a:r>
              <a:rPr lang="es-VE" sz="2400" dirty="0"/>
              <a:t>relevante y </a:t>
            </a:r>
            <a:r>
              <a:rPr lang="es-VE" sz="2400" dirty="0" smtClean="0"/>
              <a:t>creativa, incorporando </a:t>
            </a:r>
            <a:r>
              <a:rPr lang="es-VE" sz="2400" dirty="0"/>
              <a:t>una estructura exhaustiva que se </a:t>
            </a:r>
            <a:r>
              <a:rPr lang="es-VE" sz="2400" dirty="0" smtClean="0"/>
              <a:t>alinee con </a:t>
            </a:r>
            <a:r>
              <a:rPr lang="es-VE" sz="2400" dirty="0"/>
              <a:t>los temas anuales del Departamento de </a:t>
            </a:r>
            <a:r>
              <a:rPr lang="es-VE" sz="2400" dirty="0" smtClean="0"/>
              <a:t>Ministerios Juveniles </a:t>
            </a:r>
            <a:r>
              <a:rPr lang="es-VE" sz="2400" dirty="0"/>
              <a:t>de la </a:t>
            </a:r>
            <a:r>
              <a:rPr lang="es-VE" sz="2400" dirty="0" smtClean="0"/>
              <a:t>Asociación General.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VE" sz="2400" b="1" dirty="0" smtClean="0"/>
              <a:t>Aprender </a:t>
            </a:r>
            <a:r>
              <a:rPr lang="es-VE" sz="2400" dirty="0"/>
              <a:t>a crear </a:t>
            </a:r>
            <a:r>
              <a:rPr lang="es-VE" sz="2400" dirty="0" smtClean="0"/>
              <a:t>una diversidad </a:t>
            </a:r>
            <a:r>
              <a:rPr lang="es-VE" sz="2400" dirty="0"/>
              <a:t>de programas balanceados que </a:t>
            </a:r>
            <a:r>
              <a:rPr lang="es-VE" sz="2400" dirty="0" smtClean="0"/>
              <a:t>incorporen componentes </a:t>
            </a:r>
            <a:r>
              <a:rPr lang="es-VE" sz="2400" dirty="0"/>
              <a:t>físicos, sociales, intelectuales, </a:t>
            </a:r>
            <a:r>
              <a:rPr lang="es-VE" sz="2400" dirty="0" smtClean="0"/>
              <a:t>espirituales y </a:t>
            </a:r>
            <a:r>
              <a:rPr lang="es-VE" sz="2400" dirty="0"/>
              <a:t>emocionales que ayuden al joven en el desarrollo de </a:t>
            </a:r>
            <a:r>
              <a:rPr lang="es-VE" sz="2400" dirty="0" smtClean="0"/>
              <a:t>su fe.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VE" sz="2400" b="1" dirty="0"/>
              <a:t>A</a:t>
            </a:r>
            <a:r>
              <a:rPr lang="es-VE" sz="2400" b="1" dirty="0" smtClean="0"/>
              <a:t>daptar </a:t>
            </a:r>
            <a:r>
              <a:rPr lang="es-VE" sz="2400" dirty="0" smtClean="0"/>
              <a:t>los enfoques </a:t>
            </a:r>
            <a:r>
              <a:rPr lang="es-VE" sz="2400" dirty="0"/>
              <a:t>en los programas </a:t>
            </a:r>
            <a:r>
              <a:rPr lang="es-VE" sz="2400" dirty="0" smtClean="0"/>
              <a:t>juveniles, sin </a:t>
            </a:r>
            <a:r>
              <a:rPr lang="es-VE" sz="2400" dirty="0"/>
              <a:t>dejar de lado los objetivos principales </a:t>
            </a:r>
            <a:r>
              <a:rPr lang="es-VE" sz="2400" dirty="0" smtClean="0"/>
              <a:t>del Departamento </a:t>
            </a:r>
            <a:r>
              <a:rPr lang="es-VE" sz="2400" dirty="0"/>
              <a:t>del Ministerio Juvenil </a:t>
            </a:r>
            <a:r>
              <a:rPr lang="es-VE" sz="2400" dirty="0" smtClean="0"/>
              <a:t>tal como </a:t>
            </a:r>
            <a:r>
              <a:rPr lang="es-VE" sz="2400" dirty="0"/>
              <a:t>los definió </a:t>
            </a:r>
            <a:r>
              <a:rPr lang="es-VE" sz="2400" dirty="0" smtClean="0"/>
              <a:t>M.E Kern</a:t>
            </a:r>
            <a:r>
              <a:rPr lang="es-VE" sz="2400" dirty="0"/>
              <a:t>, el primer director mundial de jóvenes, y descritos por Elena </a:t>
            </a:r>
            <a:r>
              <a:rPr lang="es-VE" sz="2400" dirty="0" smtClean="0"/>
              <a:t>G. de White.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A7394C1-D571-4C47-AA1B-1E04EF4AC1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94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18" y="162945"/>
            <a:ext cx="3706204" cy="1236631"/>
          </a:xfrm>
        </p:spPr>
        <p:txBody>
          <a:bodyPr>
            <a:normAutofit fontScale="90000"/>
          </a:bodyPr>
          <a:lstStyle/>
          <a:p>
            <a:r>
              <a:rPr lang="en-US" sz="6000" b="1" dirty="0" err="1" smtClean="0">
                <a:solidFill>
                  <a:schemeClr val="accent1"/>
                </a:solidFill>
              </a:rPr>
              <a:t>Recuerde</a:t>
            </a:r>
            <a:r>
              <a:rPr lang="en-US" sz="6000" b="1" dirty="0" smtClean="0">
                <a:solidFill>
                  <a:schemeClr val="accent1"/>
                </a:solidFill>
              </a:rPr>
              <a:t>: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79321" y="1224758"/>
            <a:ext cx="82739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VE" sz="2400" b="1" dirty="0" smtClean="0"/>
              <a:t>Ya que </a:t>
            </a:r>
            <a:r>
              <a:rPr lang="es-VE" sz="2400" b="1" dirty="0"/>
              <a:t>está planificando para un año completo de actividades, </a:t>
            </a:r>
            <a:r>
              <a:rPr lang="es-VE" sz="2400" dirty="0"/>
              <a:t>debe tomar en cuenta </a:t>
            </a:r>
            <a:r>
              <a:rPr lang="es-VE" sz="2400" dirty="0" smtClean="0"/>
              <a:t>los días </a:t>
            </a:r>
            <a:r>
              <a:rPr lang="es-VE" sz="2400" dirty="0"/>
              <a:t>festivos y los eventos de temporada, los cuales son oportunidades por </a:t>
            </a:r>
            <a:r>
              <a:rPr lang="es-VE" sz="2400" dirty="0" smtClean="0"/>
              <a:t>excelencia para </a:t>
            </a:r>
            <a:r>
              <a:rPr lang="es-VE" sz="2400" dirty="0"/>
              <a:t>desarrollar actividades de servicio y misioneras que serán vivificantes para </a:t>
            </a:r>
            <a:r>
              <a:rPr lang="es-VE" sz="2400" dirty="0" smtClean="0"/>
              <a:t>su juventud.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VE" sz="2400" b="1" dirty="0" smtClean="0"/>
              <a:t>Intente </a:t>
            </a:r>
            <a:r>
              <a:rPr lang="es-VE" sz="2400" dirty="0"/>
              <a:t>incluir capacitaciones de fin de semana, </a:t>
            </a:r>
            <a:r>
              <a:rPr lang="es-VE" sz="2400" dirty="0" smtClean="0"/>
              <a:t>ejercicios, reuniones </a:t>
            </a:r>
            <a:r>
              <a:rPr lang="es-VE" sz="2400" dirty="0"/>
              <a:t>para compartir alimentos, donde pueda continuar ayudando a aquellos </a:t>
            </a:r>
            <a:r>
              <a:rPr lang="es-VE" sz="2400" dirty="0" smtClean="0"/>
              <a:t>que quieran </a:t>
            </a:r>
            <a:r>
              <a:rPr lang="es-VE" sz="2400" dirty="0"/>
              <a:t>asistirlo en su ministerio</a:t>
            </a:r>
            <a:r>
              <a:rPr lang="es-VE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VE" sz="2400" b="1" dirty="0"/>
              <a:t>Busque </a:t>
            </a:r>
            <a:r>
              <a:rPr lang="es-VE" sz="2400" dirty="0"/>
              <a:t>el consejo de aquellos que tienen pasión por la juventud</a:t>
            </a:r>
            <a:r>
              <a:rPr lang="es-VE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VE" sz="2400" b="1" dirty="0" smtClean="0"/>
              <a:t>Construya </a:t>
            </a:r>
            <a:r>
              <a:rPr lang="es-VE" sz="2400" dirty="0" smtClean="0"/>
              <a:t>un equipo </a:t>
            </a:r>
            <a:r>
              <a:rPr lang="es-VE" sz="2400" dirty="0"/>
              <a:t>de ministerio juvenil vibrante es más importante que la programación creativa</a:t>
            </a:r>
            <a:r>
              <a:rPr lang="es-VE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VE" sz="2400" b="1" dirty="0"/>
              <a:t>Aprenda </a:t>
            </a:r>
            <a:r>
              <a:rPr lang="es-VE" sz="2400" dirty="0"/>
              <a:t>a comprometer a su juventud en todos los aspectos de la programación, </a:t>
            </a:r>
            <a:r>
              <a:rPr lang="es-VE" sz="2400" dirty="0" smtClean="0"/>
              <a:t>y encontrará </a:t>
            </a:r>
            <a:r>
              <a:rPr lang="es-VE" sz="2400" dirty="0"/>
              <a:t>nueva energía </a:t>
            </a:r>
            <a:r>
              <a:rPr lang="es-VE" sz="2400" dirty="0" smtClean="0"/>
              <a:t>y entusiasmo</a:t>
            </a:r>
            <a:r>
              <a:rPr lang="es-VE" sz="2400" dirty="0"/>
              <a:t>, también.</a:t>
            </a:r>
            <a:r>
              <a:rPr lang="en-ZW" sz="2400" dirty="0" smtClean="0"/>
              <a:t> </a:t>
            </a: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D55A4BC-72BA-424C-8DA7-6A654FA9E2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126894" cy="63273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PLANIFICACIÓN JA CREATIVA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80522" y="1145595"/>
            <a:ext cx="74649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2100" b="1" dirty="0" smtClean="0"/>
              <a:t>Elena G. de </a:t>
            </a:r>
            <a:r>
              <a:rPr lang="es-VE" sz="2100" b="1" dirty="0"/>
              <a:t>White </a:t>
            </a:r>
            <a:r>
              <a:rPr lang="es-VE" sz="2100" dirty="0"/>
              <a:t>enfatiza la necesidad de que los líderes de la iglesia encuentren </a:t>
            </a:r>
            <a:r>
              <a:rPr lang="es-VE" sz="2100" dirty="0" smtClean="0"/>
              <a:t>las mejores y más interesantes maneras </a:t>
            </a:r>
            <a:r>
              <a:rPr lang="es-VE" sz="2100" dirty="0"/>
              <a:t>de discipular a la juventud para Jesucristo</a:t>
            </a:r>
            <a:r>
              <a:rPr lang="es-VE" sz="2100" dirty="0" smtClean="0"/>
              <a:t>:</a:t>
            </a:r>
          </a:p>
          <a:p>
            <a:pPr algn="just"/>
            <a:endParaRPr lang="en-US" sz="2100" dirty="0"/>
          </a:p>
          <a:p>
            <a:pPr algn="just"/>
            <a:r>
              <a:rPr lang="es-VE" sz="2100" dirty="0"/>
              <a:t>“</a:t>
            </a:r>
            <a:r>
              <a:rPr lang="es-VE" sz="2100" i="1" dirty="0"/>
              <a:t>Cuando los jóvenes dan su corazón a Dios, no cesa </a:t>
            </a:r>
            <a:r>
              <a:rPr lang="es-VE" sz="2100" i="1" dirty="0" smtClean="0"/>
              <a:t>nuestra responsabilidad </a:t>
            </a:r>
            <a:r>
              <a:rPr lang="es-VE" sz="2100" i="1" dirty="0"/>
              <a:t>hacia ellos. Hay que interesarlos en la obra del Señor, </a:t>
            </a:r>
            <a:r>
              <a:rPr lang="es-VE" sz="2100" i="1" dirty="0" smtClean="0"/>
              <a:t>e inducirlos </a:t>
            </a:r>
            <a:r>
              <a:rPr lang="es-VE" sz="2100" i="1" dirty="0"/>
              <a:t>a ver que él espera que ellos hagan algo para adelantar </a:t>
            </a:r>
            <a:r>
              <a:rPr lang="es-VE" sz="2100" i="1" dirty="0" smtClean="0"/>
              <a:t>su causa</a:t>
            </a:r>
            <a:r>
              <a:rPr lang="es-VE" sz="2100" i="1" dirty="0"/>
              <a:t>. Noes suficiente demostrar cuánto se necesita hacer, e instar a </a:t>
            </a:r>
            <a:r>
              <a:rPr lang="es-VE" sz="2100" i="1" dirty="0" smtClean="0"/>
              <a:t>los jóvenes </a:t>
            </a:r>
            <a:r>
              <a:rPr lang="es-VE" sz="2100" i="1" dirty="0"/>
              <a:t>a hacer una parte. Hay que enseñarles a trabajar para el </a:t>
            </a:r>
            <a:r>
              <a:rPr lang="es-VE" sz="2100" i="1" dirty="0" smtClean="0"/>
              <a:t>Maestro. Hay </a:t>
            </a:r>
            <a:r>
              <a:rPr lang="es-VE" sz="2100" i="1" dirty="0"/>
              <a:t>que prepararlos, disciplinarlos y educarlos en los mejores métodos </a:t>
            </a:r>
            <a:r>
              <a:rPr lang="es-VE" sz="2100" i="1" dirty="0" smtClean="0"/>
              <a:t>de ganar </a:t>
            </a:r>
            <a:r>
              <a:rPr lang="es-VE" sz="2100" i="1" dirty="0"/>
              <a:t>almas para Cristo. Enséñeseles a tratar de una manera tranquila </a:t>
            </a:r>
            <a:r>
              <a:rPr lang="es-VE" sz="2100" i="1" dirty="0" smtClean="0"/>
              <a:t>y modesta </a:t>
            </a:r>
            <a:r>
              <a:rPr lang="es-VE" sz="2100" i="1" dirty="0"/>
              <a:t>de ayudar a sus jóvenes compañeros. Expónganse en </a:t>
            </a:r>
            <a:r>
              <a:rPr lang="es-VE" sz="2100" i="1" dirty="0" smtClean="0"/>
              <a:t>forma sistemática </a:t>
            </a:r>
            <a:r>
              <a:rPr lang="es-VE" sz="2100" i="1" dirty="0"/>
              <a:t>los diferentes ramos del esfuerzo misionero en que </a:t>
            </a:r>
            <a:r>
              <a:rPr lang="es-VE" sz="2100" i="1" dirty="0" smtClean="0"/>
              <a:t>ellos puedan </a:t>
            </a:r>
            <a:r>
              <a:rPr lang="es-VE" sz="2100" i="1" dirty="0"/>
              <a:t>tomar parte, y déseles instrucción y ayuda. Así aprenderán </a:t>
            </a:r>
            <a:r>
              <a:rPr lang="es-VE" sz="2100" i="1" dirty="0" smtClean="0"/>
              <a:t>a trabajar </a:t>
            </a:r>
            <a:r>
              <a:rPr lang="es-VE" sz="2100" i="1" dirty="0"/>
              <a:t>para Dios</a:t>
            </a:r>
            <a:r>
              <a:rPr lang="es-VE" sz="2100" dirty="0"/>
              <a:t>.” (Obreros Evangélicos, p.222).</a:t>
            </a:r>
            <a:endParaRPr lang="en-ZW" sz="21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13C691B-9EFC-3244-B007-4593B26F1B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9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37" y="338493"/>
            <a:ext cx="9037799" cy="1107693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ESTRUCTURA BÁSICA DE PLANIFICACIÓN DE LOS MJA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79321" y="1570877"/>
            <a:ext cx="82531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2400" b="1" dirty="0"/>
              <a:t>Dentro de los parámetros de su personalidad y la de su grupo, adapte su estilo </a:t>
            </a:r>
            <a:r>
              <a:rPr lang="es-VE" sz="2400" b="1" dirty="0" smtClean="0"/>
              <a:t>de liderazgo</a:t>
            </a:r>
            <a:r>
              <a:rPr lang="es-VE" sz="2400" b="1" dirty="0"/>
              <a:t>, formato de </a:t>
            </a:r>
            <a:r>
              <a:rPr lang="es-VE" sz="2400" b="1" dirty="0" smtClean="0"/>
              <a:t>programa, contenido y enfoque </a:t>
            </a:r>
            <a:r>
              <a:rPr lang="es-VE" sz="2400" b="1" dirty="0"/>
              <a:t>para fomentar lo siguiente:</a:t>
            </a:r>
            <a:endParaRPr lang="en-ZW" sz="2400" dirty="0"/>
          </a:p>
          <a:p>
            <a:pPr marL="285750" indent="-285750" algn="just">
              <a:buFont typeface="Wingdings" charset="2"/>
              <a:buChar char="§"/>
            </a:pPr>
            <a:r>
              <a:rPr lang="es-VE" sz="2400" dirty="0" smtClean="0"/>
              <a:t>Compañerismo</a:t>
            </a:r>
            <a:endParaRPr lang="es-VE" sz="2400" dirty="0"/>
          </a:p>
          <a:p>
            <a:pPr marL="285750" indent="-285750" algn="just">
              <a:buFont typeface="Wingdings" charset="2"/>
              <a:buChar char="§"/>
            </a:pPr>
            <a:r>
              <a:rPr lang="es-VE" sz="2400" dirty="0" smtClean="0"/>
              <a:t>Espiritualidad</a:t>
            </a:r>
            <a:endParaRPr lang="es-VE" sz="2400" dirty="0"/>
          </a:p>
          <a:p>
            <a:pPr marL="285750" indent="-285750" algn="just">
              <a:buFont typeface="Wingdings" charset="2"/>
              <a:buChar char="§"/>
            </a:pPr>
            <a:r>
              <a:rPr lang="es-VE" sz="2400" dirty="0" smtClean="0"/>
              <a:t>Sentido </a:t>
            </a:r>
            <a:r>
              <a:rPr lang="es-VE" sz="2400" dirty="0"/>
              <a:t>de participación/ involucramiento</a:t>
            </a:r>
          </a:p>
          <a:p>
            <a:pPr marL="285750" indent="-285750" algn="just">
              <a:buFont typeface="Wingdings" charset="2"/>
              <a:buChar char="§"/>
            </a:pPr>
            <a:r>
              <a:rPr lang="es-VE" sz="2400" dirty="0" smtClean="0"/>
              <a:t>Sentido </a:t>
            </a:r>
            <a:r>
              <a:rPr lang="es-VE" sz="2400" dirty="0"/>
              <a:t>de disfrute</a:t>
            </a:r>
          </a:p>
          <a:p>
            <a:pPr marL="285750" indent="-285750" algn="just">
              <a:buFont typeface="Wingdings" charset="2"/>
              <a:buChar char="§"/>
            </a:pPr>
            <a:r>
              <a:rPr lang="es-VE" sz="2400" dirty="0" smtClean="0"/>
              <a:t>Cambio</a:t>
            </a:r>
            <a:r>
              <a:rPr lang="es-VE" sz="2400" dirty="0"/>
              <a:t>/ </a:t>
            </a:r>
            <a:r>
              <a:rPr lang="es-VE" sz="2400" dirty="0" smtClean="0"/>
              <a:t>variedad</a:t>
            </a:r>
          </a:p>
          <a:p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5B0E745-44E4-0547-9453-5D72B54790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94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38" y="174227"/>
            <a:ext cx="8415617" cy="110769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ESTRUCTURA BÁSICA DE PLANIFICACIÓN DE LOS MJA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79320" y="1219574"/>
            <a:ext cx="827393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charset="2"/>
              <a:buChar char="§"/>
            </a:pPr>
            <a:r>
              <a:rPr lang="es-VE" sz="2400" dirty="0"/>
              <a:t>Religión relevante </a:t>
            </a:r>
            <a:r>
              <a:rPr lang="es-VE" sz="2400" dirty="0" smtClean="0"/>
              <a:t>de manera </a:t>
            </a:r>
            <a:r>
              <a:rPr lang="es-VE" sz="2400" dirty="0"/>
              <a:t>que la juventud pueda:</a:t>
            </a:r>
          </a:p>
          <a:p>
            <a:pPr algn="just"/>
            <a:r>
              <a:rPr lang="es-VE" sz="2400" dirty="0" smtClean="0"/>
              <a:t>	• Tener </a:t>
            </a:r>
            <a:r>
              <a:rPr lang="es-VE" sz="2400" dirty="0"/>
              <a:t>reflexiones juveniles sobre las creencias y las </a:t>
            </a:r>
            <a:r>
              <a:rPr lang="es-VE" sz="2400" dirty="0" smtClean="0"/>
              <a:t>	tradiciones </a:t>
            </a:r>
            <a:r>
              <a:rPr lang="es-VE" sz="2400" dirty="0"/>
              <a:t>religiosas</a:t>
            </a:r>
          </a:p>
          <a:p>
            <a:pPr lvl="1" algn="just"/>
            <a:r>
              <a:rPr lang="es-VE" sz="2400" dirty="0" smtClean="0"/>
              <a:t>	• </a:t>
            </a:r>
            <a:r>
              <a:rPr lang="es-VE" sz="2400" dirty="0"/>
              <a:t>Ver </a:t>
            </a:r>
            <a:r>
              <a:rPr lang="es-VE" sz="2400" dirty="0" smtClean="0"/>
              <a:t>y aceptar </a:t>
            </a:r>
            <a:r>
              <a:rPr lang="es-VE" sz="2400" dirty="0"/>
              <a:t>la importancia de las creencias </a:t>
            </a:r>
            <a:r>
              <a:rPr lang="es-VE" sz="2400" dirty="0" smtClean="0"/>
              <a:t>	y 	tradiciones </a:t>
            </a:r>
            <a:r>
              <a:rPr lang="es-VE" sz="2400" dirty="0"/>
              <a:t>religiosas</a:t>
            </a:r>
          </a:p>
          <a:p>
            <a:pPr algn="just"/>
            <a:r>
              <a:rPr lang="es-VE" sz="2400" dirty="0" smtClean="0"/>
              <a:t>	• </a:t>
            </a:r>
            <a:r>
              <a:rPr lang="es-VE" sz="2400" dirty="0"/>
              <a:t>Entender la relación entre un cristiano </a:t>
            </a:r>
            <a:r>
              <a:rPr lang="es-VE" sz="2400" dirty="0" smtClean="0"/>
              <a:t>y el mundo</a:t>
            </a:r>
            <a:endParaRPr lang="es-VE" sz="2400" dirty="0"/>
          </a:p>
          <a:p>
            <a:pPr algn="just"/>
            <a:r>
              <a:rPr lang="es-VE" sz="2400" dirty="0" smtClean="0"/>
              <a:t>	• </a:t>
            </a:r>
            <a:r>
              <a:rPr lang="es-VE" sz="2400" dirty="0"/>
              <a:t>Entender el papel </a:t>
            </a:r>
            <a:r>
              <a:rPr lang="es-VE" sz="2400" dirty="0" smtClean="0"/>
              <a:t>y la misión </a:t>
            </a:r>
            <a:r>
              <a:rPr lang="es-VE" sz="2400" dirty="0"/>
              <a:t>real de la iglesia</a:t>
            </a:r>
          </a:p>
          <a:p>
            <a:pPr algn="just"/>
            <a:r>
              <a:rPr lang="es-VE" sz="2400" dirty="0" smtClean="0"/>
              <a:t>	• </a:t>
            </a:r>
            <a:r>
              <a:rPr lang="es-VE" sz="2400" dirty="0"/>
              <a:t>Ser traído cara a cara con la representación realista del </a:t>
            </a:r>
            <a:r>
              <a:rPr lang="es-VE" sz="2400" dirty="0" smtClean="0"/>
              <a:t>	ideal </a:t>
            </a:r>
            <a:r>
              <a:rPr lang="es-VE" sz="2400" dirty="0"/>
              <a:t>de Dios </a:t>
            </a:r>
            <a:r>
              <a:rPr lang="es-VE" sz="2400" dirty="0" smtClean="0"/>
              <a:t>para la </a:t>
            </a:r>
            <a:r>
              <a:rPr lang="es-VE" sz="2400" dirty="0"/>
              <a:t>humanidad</a:t>
            </a:r>
            <a:r>
              <a:rPr lang="es-VE" sz="2400" dirty="0" smtClean="0"/>
              <a:t>.</a:t>
            </a:r>
          </a:p>
          <a:p>
            <a:pPr algn="just"/>
            <a:endParaRPr lang="es-VE" sz="2400" dirty="0"/>
          </a:p>
          <a:p>
            <a:pPr algn="just"/>
            <a:r>
              <a:rPr lang="es-VE" sz="2400" dirty="0"/>
              <a:t>Desafío para establecer/mantener una relación con Cristo a través </a:t>
            </a:r>
            <a:r>
              <a:rPr lang="es-VE" sz="2400" dirty="0" smtClean="0"/>
              <a:t>del Espíritu Santo </a:t>
            </a:r>
            <a:r>
              <a:rPr lang="es-VE" sz="2400" dirty="0"/>
              <a:t>que brinda dirección, gozo </a:t>
            </a:r>
            <a:r>
              <a:rPr lang="es-VE" sz="2400" dirty="0" smtClean="0"/>
              <a:t>y paz </a:t>
            </a:r>
            <a:r>
              <a:rPr lang="es-VE" sz="2400" dirty="0"/>
              <a:t>verdadera a la vida.</a:t>
            </a:r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1522D16-2A8B-6A44-9B20-26CAA0AE36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6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5302" y="275101"/>
            <a:ext cx="827393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2300" b="1" dirty="0"/>
              <a:t>Conozca los temas anuales del Departamento de Ministerios Juveniles de </a:t>
            </a:r>
            <a:r>
              <a:rPr lang="es-VE" sz="2300" b="1" dirty="0" smtClean="0"/>
              <a:t>la Asociación General.</a:t>
            </a:r>
          </a:p>
          <a:p>
            <a:pPr algn="just"/>
            <a:r>
              <a:rPr lang="es-VE" sz="2300" dirty="0"/>
              <a:t>Estos pueden encontrarse en </a:t>
            </a:r>
            <a:r>
              <a:rPr lang="es-VE" sz="2300" dirty="0" smtClean="0"/>
              <a:t>el sitio </a:t>
            </a:r>
            <a:r>
              <a:rPr lang="es-VE" sz="2300" dirty="0"/>
              <a:t>web del Ministerio Juvenil de la Asociación </a:t>
            </a:r>
            <a:r>
              <a:rPr lang="es-VE" sz="2300" dirty="0" smtClean="0"/>
              <a:t>General (youth.adventist.org</a:t>
            </a:r>
            <a:r>
              <a:rPr lang="es-VE" sz="2300" dirty="0"/>
              <a:t>) o </a:t>
            </a:r>
            <a:r>
              <a:rPr lang="es-VE" sz="2300" dirty="0" smtClean="0"/>
              <a:t>en la </a:t>
            </a:r>
            <a:r>
              <a:rPr lang="es-VE" sz="2300" dirty="0"/>
              <a:t>oficina de jóvenes de la Asociación/Misión</a:t>
            </a:r>
            <a:r>
              <a:rPr lang="es-VE" sz="2300" dirty="0" smtClean="0"/>
              <a:t>. </a:t>
            </a:r>
            <a:r>
              <a:rPr lang="es-VE" sz="2400" dirty="0"/>
              <a:t>Los temas son escogidos cada 5</a:t>
            </a:r>
          </a:p>
          <a:p>
            <a:pPr algn="just"/>
            <a:r>
              <a:rPr lang="es-VE" sz="2400" dirty="0"/>
              <a:t>años.</a:t>
            </a:r>
            <a:endParaRPr lang="en-US" sz="2300" b="1" dirty="0"/>
          </a:p>
          <a:p>
            <a:pPr algn="just"/>
            <a:r>
              <a:rPr lang="es-VE" sz="2300" b="1" dirty="0"/>
              <a:t>Conozca los diferentes tipos de reuniones de </a:t>
            </a:r>
            <a:r>
              <a:rPr lang="es-VE" sz="2300" b="1" dirty="0" smtClean="0"/>
              <a:t>la Sociedad </a:t>
            </a:r>
            <a:r>
              <a:rPr lang="es-VE" sz="2300" b="1" dirty="0"/>
              <a:t>de </a:t>
            </a:r>
            <a:r>
              <a:rPr lang="es-VE" sz="2300" b="1" dirty="0" smtClean="0"/>
              <a:t>Jóvenes Adventistas</a:t>
            </a:r>
            <a:r>
              <a:rPr lang="en-US" sz="2300" dirty="0" smtClean="0"/>
              <a:t>:</a:t>
            </a:r>
            <a:endParaRPr lang="en-ZW" sz="2300" dirty="0"/>
          </a:p>
          <a:p>
            <a:pPr lvl="0" algn="just"/>
            <a:r>
              <a:rPr lang="en-US" sz="2300" dirty="0"/>
              <a:t>La </a:t>
            </a:r>
            <a:r>
              <a:rPr lang="en-US" sz="2300" b="1" dirty="0" err="1"/>
              <a:t>reunión</a:t>
            </a:r>
            <a:r>
              <a:rPr lang="en-US" sz="2300" b="1" dirty="0"/>
              <a:t> </a:t>
            </a:r>
            <a:r>
              <a:rPr lang="en-US" sz="2300" b="1" dirty="0" err="1"/>
              <a:t>semanal</a:t>
            </a:r>
            <a:r>
              <a:rPr lang="en-US" sz="2300" b="1" dirty="0"/>
              <a:t> </a:t>
            </a:r>
            <a:r>
              <a:rPr lang="en-US" sz="2300" dirty="0"/>
              <a:t>regular</a:t>
            </a:r>
            <a:r>
              <a:rPr lang="en-US" sz="2300" dirty="0" smtClean="0"/>
              <a:t>.</a:t>
            </a:r>
          </a:p>
          <a:p>
            <a:pPr lvl="0" algn="just"/>
            <a:r>
              <a:rPr lang="es-VE" sz="2300" b="1" dirty="0"/>
              <a:t>Reuniones experimentales, </a:t>
            </a:r>
            <a:r>
              <a:rPr lang="es-VE" sz="2300" dirty="0"/>
              <a:t>cuando se les da la oportunidad </a:t>
            </a:r>
            <a:r>
              <a:rPr lang="es-VE" sz="2300" dirty="0" smtClean="0"/>
              <a:t>a varios </a:t>
            </a:r>
            <a:r>
              <a:rPr lang="es-VE" sz="2300" dirty="0"/>
              <a:t>grupos </a:t>
            </a:r>
            <a:r>
              <a:rPr lang="es-VE" sz="2300" dirty="0" smtClean="0"/>
              <a:t>o personas </a:t>
            </a:r>
            <a:r>
              <a:rPr lang="es-VE" sz="2300" dirty="0"/>
              <a:t>de contar las experiencias que han tenido mientras trabajan para </a:t>
            </a:r>
            <a:r>
              <a:rPr lang="es-VE" sz="2300" dirty="0" smtClean="0"/>
              <a:t>el Maestro.</a:t>
            </a:r>
          </a:p>
          <a:p>
            <a:pPr lvl="0" algn="just"/>
            <a:r>
              <a:rPr lang="es-VE" sz="2300" b="1" dirty="0"/>
              <a:t>Reuniones </a:t>
            </a:r>
            <a:r>
              <a:rPr lang="es-VE" sz="2300" b="1" dirty="0" err="1"/>
              <a:t>evangelísticas</a:t>
            </a:r>
            <a:r>
              <a:rPr lang="es-VE" sz="2300" b="1" dirty="0"/>
              <a:t>; </a:t>
            </a:r>
            <a:r>
              <a:rPr lang="es-VE" sz="2300" dirty="0"/>
              <a:t>organizadas y dirigidas durante </a:t>
            </a:r>
            <a:r>
              <a:rPr lang="es-VE" sz="2300" dirty="0" smtClean="0"/>
              <a:t>la semana de oración JA o </a:t>
            </a:r>
            <a:r>
              <a:rPr lang="es-VE" sz="2300" dirty="0"/>
              <a:t>en otro momento. con el propósito de ganar a los </a:t>
            </a:r>
            <a:r>
              <a:rPr lang="es-VE" sz="2300" dirty="0" err="1" smtClean="0"/>
              <a:t>inconversos</a:t>
            </a:r>
            <a:r>
              <a:rPr lang="es-VE" sz="2300" dirty="0" smtClean="0"/>
              <a:t>; recuperar </a:t>
            </a:r>
            <a:r>
              <a:rPr lang="es-VE" sz="2300" dirty="0"/>
              <a:t>a aquellos que se han alejado </a:t>
            </a:r>
            <a:r>
              <a:rPr lang="es-VE" sz="2300" dirty="0" smtClean="0"/>
              <a:t>y fortalecer </a:t>
            </a:r>
            <a:r>
              <a:rPr lang="es-VE" sz="2300" dirty="0"/>
              <a:t>la experiencia cristiana </a:t>
            </a:r>
            <a:r>
              <a:rPr lang="es-VE" sz="2300" dirty="0" smtClean="0"/>
              <a:t>de cada miembro.</a:t>
            </a:r>
          </a:p>
          <a:p>
            <a:pPr lvl="0" algn="just"/>
            <a:r>
              <a:rPr lang="es-VE" sz="2300" b="1" dirty="0" err="1"/>
              <a:t>Rallys</a:t>
            </a:r>
            <a:r>
              <a:rPr lang="es-VE" sz="2300" b="1" dirty="0"/>
              <a:t> </a:t>
            </a:r>
            <a:r>
              <a:rPr lang="es-VE" sz="2300" dirty="0"/>
              <a:t>y</a:t>
            </a:r>
            <a:r>
              <a:rPr lang="es-VE" sz="2300" b="1" dirty="0"/>
              <a:t> convenciones </a:t>
            </a:r>
            <a:r>
              <a:rPr lang="es-VE" sz="2300" dirty="0"/>
              <a:t>en las que la SJA anfitriona recibe </a:t>
            </a:r>
            <a:r>
              <a:rPr lang="es-VE" sz="2300" dirty="0" smtClean="0"/>
              <a:t>a Sociedades de Jóvenes invitadas</a:t>
            </a:r>
            <a:r>
              <a:rPr lang="en-US" sz="2300" dirty="0" smtClean="0"/>
              <a:t>.</a:t>
            </a:r>
            <a:endParaRPr lang="en-ZW" sz="23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DC9E4C3-4EED-7246-8948-555FCA0EEB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9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9320" y="295881"/>
            <a:ext cx="8253153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VE" sz="2200" b="1" dirty="0"/>
              <a:t>Congresos y programas especiales, </a:t>
            </a:r>
            <a:r>
              <a:rPr lang="es-VE" sz="2200" dirty="0"/>
              <a:t>tales como:</a:t>
            </a:r>
          </a:p>
          <a:p>
            <a:pPr lvl="0" algn="just"/>
            <a:r>
              <a:rPr lang="es-VE" sz="2200" dirty="0"/>
              <a:t>• Programas especiales para la juventud, invitando a toda la iglesia</a:t>
            </a:r>
          </a:p>
          <a:p>
            <a:pPr lvl="0" algn="just"/>
            <a:r>
              <a:rPr lang="es-VE" sz="2200" dirty="0"/>
              <a:t>• Programas especiales para la promoción de alguna actividad o proyecto.</a:t>
            </a:r>
          </a:p>
          <a:p>
            <a:pPr lvl="0" algn="just"/>
            <a:r>
              <a:rPr lang="es-VE" sz="2200" dirty="0"/>
              <a:t>• Congresos o </a:t>
            </a:r>
            <a:r>
              <a:rPr lang="es-VE" sz="2200" dirty="0" err="1"/>
              <a:t>rallys</a:t>
            </a:r>
            <a:r>
              <a:rPr lang="es-VE" sz="2200" dirty="0"/>
              <a:t> juveniles donde las Sociedades de Jóvenes de </a:t>
            </a:r>
            <a:r>
              <a:rPr lang="es-VE" sz="2200" dirty="0" smtClean="0"/>
              <a:t>varios territorios </a:t>
            </a:r>
            <a:r>
              <a:rPr lang="es-VE" sz="2200" dirty="0"/>
              <a:t>se reúnen</a:t>
            </a:r>
            <a:r>
              <a:rPr lang="es-VE" sz="2200" dirty="0" smtClean="0"/>
              <a:t>.</a:t>
            </a:r>
          </a:p>
          <a:p>
            <a:pPr lvl="0" algn="just"/>
            <a:endParaRPr lang="en-ZW" sz="2200" dirty="0"/>
          </a:p>
          <a:p>
            <a:pPr lvl="0" algn="just"/>
            <a:r>
              <a:rPr lang="en-US" sz="2200" dirty="0" err="1"/>
              <a:t>Programas</a:t>
            </a:r>
            <a:r>
              <a:rPr lang="en-US" sz="2200" dirty="0"/>
              <a:t> </a:t>
            </a:r>
            <a:r>
              <a:rPr lang="en-US" sz="2200" dirty="0" err="1"/>
              <a:t>especiales</a:t>
            </a:r>
            <a:r>
              <a:rPr lang="en-US" sz="2200" dirty="0"/>
              <a:t> </a:t>
            </a:r>
            <a:r>
              <a:rPr lang="en-US" sz="2200" dirty="0" err="1"/>
              <a:t>promoviendo</a:t>
            </a:r>
            <a:r>
              <a:rPr lang="en-US" sz="2200" dirty="0"/>
              <a:t> la </a:t>
            </a:r>
            <a:r>
              <a:rPr lang="en-US" sz="2200" b="1" dirty="0" err="1"/>
              <a:t>Temperancia</a:t>
            </a:r>
            <a:r>
              <a:rPr lang="en-US" sz="2200" b="1" dirty="0"/>
              <a:t>.</a:t>
            </a:r>
          </a:p>
          <a:p>
            <a:pPr lvl="0" algn="just"/>
            <a:endParaRPr lang="en-ZW" sz="2200" dirty="0"/>
          </a:p>
          <a:p>
            <a:pPr lvl="0" algn="just"/>
            <a:r>
              <a:rPr lang="es-VE" sz="2200" b="1" dirty="0"/>
              <a:t>Reuniones de capacitación y entrenamiento </a:t>
            </a:r>
            <a:r>
              <a:rPr lang="es-VE" sz="2200" dirty="0"/>
              <a:t>para enseñar a los jóvenes </a:t>
            </a:r>
            <a:r>
              <a:rPr lang="es-VE" sz="2200" dirty="0" smtClean="0"/>
              <a:t>cómo comenzar </a:t>
            </a:r>
            <a:r>
              <a:rPr lang="es-VE" sz="2200" dirty="0"/>
              <a:t>una conversación que lo lleve a un estudio bíblico, dirigir </a:t>
            </a:r>
            <a:r>
              <a:rPr lang="es-VE" sz="2200" dirty="0" smtClean="0"/>
              <a:t>reuniones en </a:t>
            </a:r>
            <a:r>
              <a:rPr lang="es-VE" sz="2200" dirty="0"/>
              <a:t>los hogares, mostrar diapositivas, distribuir literaturas, vender libros </a:t>
            </a:r>
            <a:r>
              <a:rPr lang="es-VE" sz="2200" dirty="0" smtClean="0"/>
              <a:t>y conducir </a:t>
            </a:r>
            <a:r>
              <a:rPr lang="es-VE" sz="2200" dirty="0"/>
              <a:t>seminarios del Apocalipsis.</a:t>
            </a:r>
            <a:endParaRPr lang="en-ZW" sz="2200" dirty="0"/>
          </a:p>
          <a:p>
            <a:pPr lvl="0" algn="just"/>
            <a:r>
              <a:rPr lang="es-VE" sz="2200" b="1" dirty="0"/>
              <a:t>Ceremonias de investidura, </a:t>
            </a:r>
            <a:r>
              <a:rPr lang="es-VE" sz="2200" dirty="0"/>
              <a:t>usualmente realizadas una vez al año, son un </a:t>
            </a:r>
            <a:r>
              <a:rPr lang="es-VE" sz="2200" dirty="0" smtClean="0"/>
              <a:t>tipo de </a:t>
            </a:r>
            <a:r>
              <a:rPr lang="es-VE" sz="2200" dirty="0"/>
              <a:t>servicio de reconocimiento donde aquellos que han completado </a:t>
            </a:r>
            <a:r>
              <a:rPr lang="es-VE" sz="2200" dirty="0" smtClean="0"/>
              <a:t>los requisitos </a:t>
            </a:r>
            <a:r>
              <a:rPr lang="es-VE" sz="2200" dirty="0"/>
              <a:t>de una clase reciben sus certificados y otros ítems que </a:t>
            </a:r>
            <a:r>
              <a:rPr lang="es-VE" sz="2200" dirty="0" smtClean="0"/>
              <a:t>significan que </a:t>
            </a:r>
            <a:r>
              <a:rPr lang="es-VE" sz="2200" dirty="0"/>
              <a:t>han alcanzado un objetivo.</a:t>
            </a:r>
            <a:endParaRPr lang="en-ZW" sz="22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DC9E4C3-4EED-7246-8948-555FCA0EEB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41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8310" y="772180"/>
            <a:ext cx="870783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4400" b="1" dirty="0">
                <a:solidFill>
                  <a:schemeClr val="accent1"/>
                </a:solidFill>
              </a:rPr>
              <a:t>Conozca las cinco necesidades básicas de la juventud.</a:t>
            </a:r>
            <a:endParaRPr lang="en-US" sz="24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accent1"/>
              </a:solidFill>
            </a:endParaRPr>
          </a:p>
          <a:p>
            <a:r>
              <a:rPr lang="es-VE" sz="2400" dirty="0"/>
              <a:t>1. Aceptación y reconocimiento</a:t>
            </a:r>
          </a:p>
          <a:p>
            <a:r>
              <a:rPr lang="es-VE" sz="2400" dirty="0"/>
              <a:t>2. Afecto</a:t>
            </a:r>
          </a:p>
          <a:p>
            <a:r>
              <a:rPr lang="es-VE" sz="2400" dirty="0"/>
              <a:t>3. Éxito </a:t>
            </a:r>
            <a:r>
              <a:rPr lang="es-VE" sz="2400" dirty="0" smtClean="0"/>
              <a:t>y logro</a:t>
            </a:r>
            <a:endParaRPr lang="es-VE" sz="2400" dirty="0"/>
          </a:p>
          <a:p>
            <a:r>
              <a:rPr lang="es-VE" sz="2400" dirty="0"/>
              <a:t>4. Nuevas experiencias</a:t>
            </a:r>
          </a:p>
          <a:p>
            <a:r>
              <a:rPr lang="es-VE" sz="2400" dirty="0"/>
              <a:t>5. Seguridad </a:t>
            </a:r>
            <a:r>
              <a:rPr lang="es-VE" sz="2400" dirty="0" smtClean="0"/>
              <a:t>y sentido </a:t>
            </a:r>
            <a:r>
              <a:rPr lang="es-VE" sz="2400" dirty="0"/>
              <a:t>de pertenencia</a:t>
            </a:r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DE13F6E-D448-064F-8194-902FEBB784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94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37073" cy="904875"/>
          </a:xfrm>
        </p:spPr>
        <p:txBody>
          <a:bodyPr>
            <a:normAutofit fontScale="90000"/>
          </a:bodyPr>
          <a:lstStyle/>
          <a:p>
            <a:r>
              <a:rPr lang="es-VE" b="1" dirty="0">
                <a:solidFill>
                  <a:schemeClr val="accent1"/>
                </a:solidFill>
              </a:rPr>
              <a:t>Conozca los seis objetivos fundamentales </a:t>
            </a:r>
            <a:r>
              <a:rPr lang="es-VE" b="1" dirty="0" smtClean="0">
                <a:solidFill>
                  <a:schemeClr val="accent1"/>
                </a:solidFill>
              </a:rPr>
              <a:t>del MJA</a:t>
            </a:r>
            <a:r>
              <a:rPr lang="es-VE" b="1" dirty="0">
                <a:solidFill>
                  <a:schemeClr val="accent1"/>
                </a:solidFill>
              </a:rPr>
              <a:t>.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5175" y="1357980"/>
            <a:ext cx="84096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2400" dirty="0"/>
              <a:t>Los seis objetivos fundamentales del MJA desarrollados M.E Kern, el </a:t>
            </a:r>
            <a:r>
              <a:rPr lang="es-VE" sz="2400" dirty="0" smtClean="0"/>
              <a:t>primer director </a:t>
            </a:r>
            <a:r>
              <a:rPr lang="es-VE" sz="2400" dirty="0"/>
              <a:t>mundial de los </a:t>
            </a:r>
            <a:r>
              <a:rPr lang="es-VE" sz="2400" dirty="0" smtClean="0"/>
              <a:t>JA nombrado </a:t>
            </a:r>
            <a:r>
              <a:rPr lang="es-VE" sz="2400" dirty="0"/>
              <a:t>en 1907, y apoyados por Elena G. de </a:t>
            </a:r>
            <a:r>
              <a:rPr lang="es-VE" sz="2400" dirty="0" smtClean="0"/>
              <a:t>White son </a:t>
            </a:r>
            <a:r>
              <a:rPr lang="es-VE" sz="2400" dirty="0"/>
              <a:t>aún los </a:t>
            </a:r>
            <a:r>
              <a:rPr lang="es-VE" sz="2400" dirty="0" smtClean="0"/>
              <a:t>objetivos fundamentes </a:t>
            </a:r>
            <a:r>
              <a:rPr lang="es-VE" sz="2400" dirty="0"/>
              <a:t>del </a:t>
            </a:r>
            <a:r>
              <a:rPr lang="es-VE" sz="2400" dirty="0" smtClean="0"/>
              <a:t>MJA que </a:t>
            </a:r>
            <a:r>
              <a:rPr lang="es-VE" sz="2400" dirty="0"/>
              <a:t>necesitan ser implementados </a:t>
            </a:r>
            <a:r>
              <a:rPr lang="es-VE" sz="2400" dirty="0" smtClean="0"/>
              <a:t>en los </a:t>
            </a:r>
            <a:r>
              <a:rPr lang="es-VE" sz="2400" dirty="0"/>
              <a:t>programas anuales.</a:t>
            </a:r>
            <a:endParaRPr lang="en-ZW" sz="2400" dirty="0"/>
          </a:p>
          <a:p>
            <a:r>
              <a:rPr lang="es-VE" sz="2400" dirty="0"/>
              <a:t>1. Elevar el nivel de la vida devocional de la juventud.</a:t>
            </a:r>
          </a:p>
          <a:p>
            <a:r>
              <a:rPr lang="es-VE" sz="2400" dirty="0"/>
              <a:t>2. Elevar el promedio de permanencia de la </a:t>
            </a:r>
            <a:r>
              <a:rPr lang="es-VE" sz="2400" dirty="0" smtClean="0"/>
              <a:t>juventud.</a:t>
            </a:r>
            <a:endParaRPr lang="es-VE" sz="2400" dirty="0"/>
          </a:p>
          <a:p>
            <a:r>
              <a:rPr lang="es-VE" sz="2400" dirty="0"/>
              <a:t>3. Educar </a:t>
            </a:r>
            <a:r>
              <a:rPr lang="es-VE" sz="2400" dirty="0" smtClean="0"/>
              <a:t>y capacitar </a:t>
            </a:r>
            <a:r>
              <a:rPr lang="es-VE" sz="2400" dirty="0"/>
              <a:t>a la juventud para el servicio.</a:t>
            </a:r>
          </a:p>
          <a:p>
            <a:r>
              <a:rPr lang="es-VE" sz="2400" dirty="0"/>
              <a:t>4. Proveer oportunidades para el </a:t>
            </a:r>
            <a:r>
              <a:rPr lang="es-VE" sz="2400" dirty="0" smtClean="0"/>
              <a:t>alcance misionero y el </a:t>
            </a:r>
            <a:r>
              <a:rPr lang="es-VE" sz="2400" dirty="0"/>
              <a:t>servicio.</a:t>
            </a:r>
          </a:p>
          <a:p>
            <a:r>
              <a:rPr lang="es-VE" sz="2400" dirty="0"/>
              <a:t>5. Enseñar los principios del </a:t>
            </a:r>
            <a:r>
              <a:rPr lang="es-VE" sz="2400" dirty="0" smtClean="0"/>
              <a:t>discipulado.</a:t>
            </a:r>
            <a:endParaRPr lang="es-VE" sz="2400" dirty="0"/>
          </a:p>
          <a:p>
            <a:r>
              <a:rPr lang="es-VE" sz="2400" dirty="0"/>
              <a:t>6. Guiar los jóvenes al descubrimiento de su valor individual y desarrollar y </a:t>
            </a:r>
            <a:r>
              <a:rPr lang="es-VE" sz="2400" dirty="0" smtClean="0"/>
              <a:t>descubrir sus </a:t>
            </a:r>
            <a:r>
              <a:rPr lang="es-VE" sz="2400" dirty="0"/>
              <a:t>dones espirituales.</a:t>
            </a:r>
            <a:endParaRPr lang="en-ZW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D3311BB-CD5B-5249-BFB7-3066F99647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22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-generic" id="{ACA73D23-0390-324A-B1A6-F777AECDA15E}" vid="{28BE8ECC-1DC8-0F49-9095-E8E2529F670D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-generic" id="{ACA73D23-0390-324A-B1A6-F777AECDA15E}" vid="{ABFD6636-1C50-484E-97FF-B60211784245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-generic" id="{ACA73D23-0390-324A-B1A6-F777AECDA15E}" vid="{537D9AF6-9B68-4D41-B70E-B8DC8B398F0D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-generic" id="{ACA73D23-0390-324A-B1A6-F777AECDA15E}" vid="{24BF3B4B-8A4E-FA47-8C38-69038A088F7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614</TotalTime>
  <Words>1777</Words>
  <Application>Microsoft Office PowerPoint</Application>
  <PresentationFormat>Personalizado</PresentationFormat>
  <Paragraphs>108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4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Office Theme</vt:lpstr>
      <vt:lpstr>2_Custom Design</vt:lpstr>
      <vt:lpstr>1_Custom Design</vt:lpstr>
      <vt:lpstr>Custom Design</vt:lpstr>
      <vt:lpstr>Documento</vt:lpstr>
      <vt:lpstr>Presentación de PowerPoint</vt:lpstr>
      <vt:lpstr>Objetivos del Seminario</vt:lpstr>
      <vt:lpstr>PLANIFICACIÓN JA CREATIVA</vt:lpstr>
      <vt:lpstr>ESTRUCTURA BÁSICA DE PLANIFICACIÓN DE LOS MJA</vt:lpstr>
      <vt:lpstr>ESTRUCTURA BÁSICA DE PLANIFICACIÓN DE LOS MJA</vt:lpstr>
      <vt:lpstr>Presentación de PowerPoint</vt:lpstr>
      <vt:lpstr>Presentación de PowerPoint</vt:lpstr>
      <vt:lpstr>Presentación de PowerPoint</vt:lpstr>
      <vt:lpstr>Conozca los seis objetivos fundamentales del MJA.</vt:lpstr>
      <vt:lpstr>CREANDO UNA PROGRAMACIÓN JUVENIL CON EL MODELO DEL “LÍDER SIERVO” </vt:lpstr>
      <vt:lpstr>CREANDO UNA PROGRAMACIÓN JUVENIL CON EL MODELO DEL “LÍDER SIERVO” </vt:lpstr>
      <vt:lpstr>CREANDO UNA PROGRAMACIÓN JUVENIL</vt:lpstr>
      <vt:lpstr>GUÍA DE SEIS PASOS PARA LA PROGRAMACIÓN JA</vt:lpstr>
      <vt:lpstr>GUÍA DE SEIS PASOS PARA LA PROGRAMACIÓN JA</vt:lpstr>
      <vt:lpstr>GUÍA DE SEIS PASOS PARA LA PROGRAMACIÓN JA</vt:lpstr>
      <vt:lpstr>6. Tipos de Programas Semanales JA </vt:lpstr>
      <vt:lpstr>GUÍA DE SEIS PASOS PARA LA PROGRAMACIÓN JA</vt:lpstr>
      <vt:lpstr>GUÍA DE SEIS PASOS PARA LA PROGRAMACIÓN JA</vt:lpstr>
      <vt:lpstr>GUÍA DE SEIS PASOS PARA LA PROGRAMACIÓN JA</vt:lpstr>
      <vt:lpstr>Recuerde: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Mokgwane, Pako</dc:creator>
  <cp:lastModifiedBy>Yuli</cp:lastModifiedBy>
  <cp:revision>45</cp:revision>
  <dcterms:created xsi:type="dcterms:W3CDTF">2018-05-31T05:51:27Z</dcterms:created>
  <dcterms:modified xsi:type="dcterms:W3CDTF">2019-02-10T17:33:03Z</dcterms:modified>
</cp:coreProperties>
</file>