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5"/>
  </p:notesMasterIdLst>
  <p:handoutMasterIdLst>
    <p:handoutMasterId r:id="rId26"/>
  </p:handoutMasterIdLst>
  <p:sldIdLst>
    <p:sldId id="263" r:id="rId5"/>
    <p:sldId id="257" r:id="rId6"/>
    <p:sldId id="258" r:id="rId7"/>
    <p:sldId id="259" r:id="rId8"/>
    <p:sldId id="279" r:id="rId9"/>
    <p:sldId id="260" r:id="rId10"/>
    <p:sldId id="281" r:id="rId11"/>
    <p:sldId id="261" r:id="rId12"/>
    <p:sldId id="272" r:id="rId13"/>
    <p:sldId id="271" r:id="rId14"/>
    <p:sldId id="283" r:id="rId15"/>
    <p:sldId id="270" r:id="rId16"/>
    <p:sldId id="276" r:id="rId17"/>
    <p:sldId id="285" r:id="rId18"/>
    <p:sldId id="268" r:id="rId19"/>
    <p:sldId id="275" r:id="rId20"/>
    <p:sldId id="274" r:id="rId21"/>
    <p:sldId id="269" r:id="rId22"/>
    <p:sldId id="277" r:id="rId23"/>
    <p:sldId id="26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63"/>
            <p14:sldId id="257"/>
            <p14:sldId id="258"/>
            <p14:sldId id="259"/>
            <p14:sldId id="279"/>
            <p14:sldId id="260"/>
            <p14:sldId id="281"/>
            <p14:sldId id="261"/>
            <p14:sldId id="272"/>
            <p14:sldId id="271"/>
            <p14:sldId id="283"/>
            <p14:sldId id="270"/>
            <p14:sldId id="276"/>
            <p14:sldId id="285"/>
            <p14:sldId id="268"/>
            <p14:sldId id="275"/>
            <p14:sldId id="274"/>
            <p14:sldId id="269"/>
            <p14:sldId id="277"/>
            <p14:sldId id="264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4674"/>
  </p:normalViewPr>
  <p:slideViewPr>
    <p:cSldViewPr snapToGrid="0" snapToObjects="1">
      <p:cViewPr varScale="1">
        <p:scale>
          <a:sx n="51" d="100"/>
          <a:sy n="51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8368"/>
    </p:cViewPr>
  </p:sorter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036" y="1758463"/>
            <a:ext cx="10162308" cy="33484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500" b="1" dirty="0" err="1" smtClean="0">
                <a:solidFill>
                  <a:schemeClr val="accent1"/>
                </a:solidFill>
                <a:latin typeface="+mj-lt"/>
              </a:rPr>
              <a:t>Seminario</a:t>
            </a:r>
            <a:r>
              <a:rPr lang="en-US" sz="5500" b="1" dirty="0" smtClean="0">
                <a:solidFill>
                  <a:schemeClr val="accent1"/>
                </a:solidFill>
                <a:latin typeface="+mj-lt"/>
              </a:rPr>
              <a:t> Nº </a:t>
            </a:r>
            <a:r>
              <a:rPr lang="en-US" sz="5500" b="1" dirty="0">
                <a:solidFill>
                  <a:schemeClr val="accent1"/>
                </a:solidFill>
                <a:latin typeface="+mj-lt"/>
              </a:rPr>
              <a:t>7: </a:t>
            </a:r>
            <a:r>
              <a:rPr lang="es-ES" sz="5500" b="1" dirty="0" smtClean="0">
                <a:solidFill>
                  <a:schemeClr val="accent1"/>
                </a:solidFill>
                <a:latin typeface="+mj-lt"/>
              </a:rPr>
              <a:t>Ministerio Juvenil Creativo</a:t>
            </a:r>
            <a:endParaRPr lang="en-ZW" sz="5500" b="1" dirty="0">
              <a:solidFill>
                <a:schemeClr val="accent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s-VE" sz="2400" b="1" i="1" dirty="0" smtClean="0"/>
              <a:t>Pensando más </a:t>
            </a:r>
            <a:r>
              <a:rPr lang="es-VE" sz="2400" b="1" i="1" dirty="0"/>
              <a:t>allá de </a:t>
            </a:r>
            <a:r>
              <a:rPr lang="es-VE" sz="2400" b="1" i="1" dirty="0" smtClean="0"/>
              <a:t>lo común </a:t>
            </a:r>
            <a:r>
              <a:rPr lang="es-VE" sz="2400" b="1" i="1" dirty="0"/>
              <a:t>y rutinario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F02FCD5-66ED-2E47-827D-A180AC9ACD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71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CREANDO UNA PROGRAMACIÓN JUVENIL CON EL MODELO DEL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“</a:t>
            </a:r>
            <a:r>
              <a:rPr lang="en-US" b="1" dirty="0" smtClean="0">
                <a:solidFill>
                  <a:schemeClr val="accent1"/>
                </a:solidFill>
              </a:rPr>
              <a:t>LÍDER SIERVO”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5175" y="1852504"/>
            <a:ext cx="83265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dirty="0"/>
              <a:t>A continuación, aprenderá </a:t>
            </a:r>
            <a:r>
              <a:rPr lang="es-VE" sz="2400" b="1" dirty="0"/>
              <a:t>un enfoque simple</a:t>
            </a:r>
            <a:r>
              <a:rPr lang="es-VE" sz="2400" dirty="0"/>
              <a:t>, de seis pasos para planificar </a:t>
            </a:r>
            <a:r>
              <a:rPr lang="es-VE" sz="2400" dirty="0" smtClean="0"/>
              <a:t>sus reuniones </a:t>
            </a:r>
            <a:r>
              <a:rPr lang="es-VE" sz="2400" dirty="0"/>
              <a:t>juveniles por un año entero. Pero si desea que su juventud aprenda a ser </a:t>
            </a:r>
            <a:r>
              <a:rPr lang="es-VE" sz="2400" dirty="0" smtClean="0"/>
              <a:t>líder por </a:t>
            </a:r>
            <a:r>
              <a:rPr lang="es-VE" sz="2400" dirty="0"/>
              <a:t>sí sola, como hemos repetido en varias ocasiones en este seminario, </a:t>
            </a:r>
            <a:r>
              <a:rPr lang="es-VE" sz="2400" dirty="0" smtClean="0"/>
              <a:t>necesita involucrarlos </a:t>
            </a:r>
            <a:r>
              <a:rPr lang="es-VE" sz="2400" dirty="0"/>
              <a:t>desde el comienzo. </a:t>
            </a:r>
            <a:r>
              <a:rPr lang="es-VE" sz="2400" dirty="0" smtClean="0"/>
              <a:t>A ellos </a:t>
            </a:r>
            <a:r>
              <a:rPr lang="es-VE" sz="2400" dirty="0"/>
              <a:t>les encantaría ayudarle a planificar, </a:t>
            </a:r>
            <a:r>
              <a:rPr lang="es-VE" sz="2400" dirty="0" smtClean="0"/>
              <a:t>y su energía y </a:t>
            </a:r>
            <a:r>
              <a:rPr lang="es-VE" sz="2400" dirty="0"/>
              <a:t>entusiasmo prevendrán que usted se sienta sobrecargado </a:t>
            </a:r>
            <a:r>
              <a:rPr lang="es-VE" sz="2400" dirty="0" smtClean="0"/>
              <a:t>y agotado.</a:t>
            </a:r>
          </a:p>
          <a:p>
            <a:pPr algn="just"/>
            <a:r>
              <a:rPr lang="es-VE" sz="2400" b="1" dirty="0"/>
              <a:t>Cada recuadro </a:t>
            </a:r>
            <a:r>
              <a:rPr lang="es-VE" sz="2400" dirty="0" smtClean="0"/>
              <a:t>en los seis pasos a continuación representa un tipo de programa para ser dirigido por la juventud esa semana. Tres o cuatro jóvenes deben contactarse con anticipación para que planifiquen y dirijan el programa, con la ayuda del líder juvenil para guiarlos, proveerles los recursos y asegurarse de que la presentación cumpla con los objetivos propuestos.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D43CD1C-2438-7547-B6E1-2694E16A0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CREANDO UNA PROGRAMACIÓN JUVENIL CON EL MODELO DEL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“LÍDER SIERVO” </a:t>
            </a:r>
          </a:p>
        </p:txBody>
      </p:sp>
      <p:sp>
        <p:nvSpPr>
          <p:cNvPr id="4" name="Rectangle 3"/>
          <p:cNvSpPr/>
          <p:nvPr/>
        </p:nvSpPr>
        <p:spPr>
          <a:xfrm>
            <a:off x="997527" y="2035972"/>
            <a:ext cx="91987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b="1" dirty="0" smtClean="0"/>
              <a:t>El éxito </a:t>
            </a:r>
            <a:r>
              <a:rPr lang="es-VE" sz="2400" dirty="0"/>
              <a:t>en la conducción de los programas usando a la juventud los comprometerá </a:t>
            </a:r>
            <a:r>
              <a:rPr lang="es-VE" sz="2400" dirty="0" smtClean="0"/>
              <a:t>y los </a:t>
            </a:r>
            <a:r>
              <a:rPr lang="es-VE" sz="2400" dirty="0"/>
              <a:t>motivará para proponer maneras creativas de dirigir el programa. Recuerde que </a:t>
            </a:r>
            <a:r>
              <a:rPr lang="es-VE" sz="2400" dirty="0" smtClean="0"/>
              <a:t>un programa </a:t>
            </a:r>
            <a:r>
              <a:rPr lang="es-VE" sz="2400" dirty="0"/>
              <a:t>de ministerio juvenil debería realizarse </a:t>
            </a:r>
            <a:r>
              <a:rPr lang="es-VE" sz="2400" b="1" dirty="0"/>
              <a:t>por</a:t>
            </a:r>
            <a:r>
              <a:rPr lang="es-VE" sz="2400" dirty="0"/>
              <a:t> la juventud y </a:t>
            </a:r>
            <a:r>
              <a:rPr lang="es-VE" sz="2400" b="1" dirty="0"/>
              <a:t>para</a:t>
            </a:r>
            <a:r>
              <a:rPr lang="es-VE" sz="2400" dirty="0"/>
              <a:t> la </a:t>
            </a:r>
            <a:r>
              <a:rPr lang="es-VE" sz="2400" dirty="0" smtClean="0"/>
              <a:t>juventud. Nuestra </a:t>
            </a:r>
            <a:r>
              <a:rPr lang="es-VE" sz="2400" dirty="0"/>
              <a:t>juventud tiene muchas maneras emocionantes de dirigir programas y </a:t>
            </a:r>
            <a:r>
              <a:rPr lang="es-VE" sz="2400" dirty="0" smtClean="0"/>
              <a:t>este creará </a:t>
            </a:r>
            <a:r>
              <a:rPr lang="es-VE" sz="2400" dirty="0"/>
              <a:t>el ambiente para que ellos se involucren </a:t>
            </a:r>
            <a:r>
              <a:rPr lang="es-VE" sz="2400" dirty="0" smtClean="0"/>
              <a:t>y se </a:t>
            </a:r>
            <a:r>
              <a:rPr lang="es-VE" sz="2400" dirty="0"/>
              <a:t>adueñen del programa.</a:t>
            </a:r>
            <a:r>
              <a:rPr lang="en-ZW" sz="2400" dirty="0"/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5698C58-1318-314B-90D8-2729F9B21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6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575963" cy="1037234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CREANDO UNA PROGRAMACIÓN JUVENIL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514326"/>
            <a:ext cx="82190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dirty="0"/>
              <a:t>El líder juvenil al principio del año ganará mucho éxito si usa </a:t>
            </a:r>
            <a:r>
              <a:rPr lang="es-VE" sz="2400" dirty="0" smtClean="0"/>
              <a:t>el modelo </a:t>
            </a:r>
            <a:r>
              <a:rPr lang="es-VE" sz="2400" dirty="0"/>
              <a:t>del líder </a:t>
            </a:r>
            <a:r>
              <a:rPr lang="es-VE" sz="2400" dirty="0" smtClean="0"/>
              <a:t>siervo para </a:t>
            </a:r>
            <a:r>
              <a:rPr lang="es-VE" sz="2400" dirty="0"/>
              <a:t>capacitar a su juventud a alcanzar efectivamente el nivel en el que tengan </a:t>
            </a:r>
            <a:r>
              <a:rPr lang="es-VE" sz="2400" dirty="0" smtClean="0"/>
              <a:t>las competencias </a:t>
            </a:r>
            <a:r>
              <a:rPr lang="es-VE" sz="2400" dirty="0"/>
              <a:t>necesarias para estar solos y dirigir el programa con el </a:t>
            </a:r>
            <a:r>
              <a:rPr lang="es-VE" sz="2400" dirty="0" smtClean="0"/>
              <a:t>líder como supervisor.</a:t>
            </a:r>
          </a:p>
          <a:p>
            <a:pPr algn="just"/>
            <a:r>
              <a:rPr lang="es-VE" sz="2400" dirty="0"/>
              <a:t>El líder juvenil y su juventud necesitan consultarse para encontrar el mejor estilo </a:t>
            </a:r>
            <a:r>
              <a:rPr lang="es-VE" sz="2400" dirty="0" smtClean="0"/>
              <a:t>de dirección </a:t>
            </a:r>
            <a:r>
              <a:rPr lang="es-VE" sz="2400" dirty="0"/>
              <a:t>para cualquier programa que incorpore variedad, interés y una base </a:t>
            </a:r>
            <a:r>
              <a:rPr lang="es-VE" sz="2400" dirty="0" smtClean="0"/>
              <a:t>bíblica sólida.</a:t>
            </a:r>
          </a:p>
          <a:p>
            <a:pPr algn="just"/>
            <a:r>
              <a:rPr lang="es-VE" sz="2400" dirty="0"/>
              <a:t>Cada semana debiera prepararse un recuadro diferente usando diferentes </a:t>
            </a:r>
            <a:r>
              <a:rPr lang="es-VE" sz="2400" dirty="0" smtClean="0"/>
              <a:t>personas para </a:t>
            </a:r>
            <a:r>
              <a:rPr lang="es-VE" sz="2400" dirty="0"/>
              <a:t>que durante el año, toda la juventud de su grupo haya tenido la experiencia </a:t>
            </a:r>
            <a:r>
              <a:rPr lang="es-VE" sz="2400" dirty="0" smtClean="0"/>
              <a:t>de dirigir </a:t>
            </a:r>
            <a:r>
              <a:rPr lang="es-VE" sz="2400" dirty="0"/>
              <a:t>un programa.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6B58C9A-D65B-5747-8E39-F1164E687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67" y="54429"/>
            <a:ext cx="8088086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61687" y="1857974"/>
            <a:ext cx="85759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es-VE" sz="2400" b="1" dirty="0"/>
              <a:t>Tenga un bosquejo </a:t>
            </a:r>
            <a:r>
              <a:rPr lang="es-VE" sz="2400" dirty="0"/>
              <a:t>que </a:t>
            </a:r>
            <a:r>
              <a:rPr lang="es-VE" sz="2400" b="1" dirty="0"/>
              <a:t>Calendario Anual Trimestral JA</a:t>
            </a:r>
            <a:r>
              <a:rPr lang="es-VE" sz="2400" dirty="0"/>
              <a:t>, con los cuatro o </a:t>
            </a:r>
            <a:r>
              <a:rPr lang="es-VE" sz="2400" dirty="0" smtClean="0"/>
              <a:t>cinco sábados del mes.</a:t>
            </a:r>
          </a:p>
          <a:p>
            <a:pPr marL="457200" lvl="0" indent="-457200">
              <a:buAutoNum type="arabicPeriod"/>
            </a:pPr>
            <a:endParaRPr lang="en-ZW" sz="2400" dirty="0"/>
          </a:p>
          <a:p>
            <a:pPr marL="457200" lvl="0" indent="-457200">
              <a:buFont typeface="+mj-lt"/>
              <a:buAutoNum type="arabicPeriod"/>
            </a:pPr>
            <a:r>
              <a:rPr lang="es-VE" sz="2400" b="1" dirty="0"/>
              <a:t>Reúnase </a:t>
            </a:r>
            <a:r>
              <a:rPr lang="es-VE" sz="2400" dirty="0"/>
              <a:t>con su Concilio Juvenil y seleccione los jóvenes para planificar </a:t>
            </a:r>
            <a:r>
              <a:rPr lang="es-VE" sz="2400" dirty="0" smtClean="0"/>
              <a:t>el calendario </a:t>
            </a:r>
            <a:r>
              <a:rPr lang="es-VE" sz="2400" dirty="0"/>
              <a:t>anual.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20A81E-7AEB-CF4C-90CB-F6B86A9138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67" y="54429"/>
            <a:ext cx="8088086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5218" y="1322257"/>
            <a:ext cx="82088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b="1" dirty="0"/>
              <a:t>3. </a:t>
            </a:r>
            <a:r>
              <a:rPr lang="es-VE" sz="2200" b="1" dirty="0"/>
              <a:t>Cubra </a:t>
            </a:r>
            <a:r>
              <a:rPr lang="es-VE" sz="2200" dirty="0"/>
              <a:t>los eventos del año de </a:t>
            </a:r>
            <a:r>
              <a:rPr lang="es-VE" sz="2200" dirty="0" smtClean="0"/>
              <a:t>la División/Unión/Asociación/Misión. Por </a:t>
            </a:r>
            <a:r>
              <a:rPr lang="es-VE" sz="2200" dirty="0"/>
              <a:t>ejemplo</a:t>
            </a:r>
            <a:r>
              <a:rPr lang="es-VE" sz="2200" dirty="0" smtClean="0"/>
              <a:t>:</a:t>
            </a:r>
          </a:p>
          <a:p>
            <a:pPr lvl="0"/>
            <a:endParaRPr lang="es-VE" sz="2200" dirty="0"/>
          </a:p>
          <a:p>
            <a:pPr lvl="0"/>
            <a:r>
              <a:rPr lang="es-VE" sz="2200" dirty="0"/>
              <a:t>o Semana de Oración JA</a:t>
            </a:r>
          </a:p>
          <a:p>
            <a:pPr lvl="0"/>
            <a:r>
              <a:rPr lang="es-VE" sz="2200" dirty="0"/>
              <a:t>o Celebración del Día del JA</a:t>
            </a:r>
          </a:p>
          <a:p>
            <a:pPr lvl="0"/>
            <a:r>
              <a:rPr lang="es-VE" sz="2200" dirty="0"/>
              <a:t>o Congreso/Campamento de jóvenes</a:t>
            </a:r>
          </a:p>
          <a:p>
            <a:pPr lvl="0"/>
            <a:r>
              <a:rPr lang="es-VE" sz="2200" dirty="0"/>
              <a:t>o Programas de federaciones de jóvenes</a:t>
            </a:r>
          </a:p>
          <a:p>
            <a:pPr lvl="0"/>
            <a:r>
              <a:rPr lang="es-VE" sz="2200" dirty="0"/>
              <a:t>o Fechas de Conexión Bíblica</a:t>
            </a:r>
          </a:p>
          <a:p>
            <a:pPr lvl="0"/>
            <a:r>
              <a:rPr lang="es-VE" sz="2200" dirty="0"/>
              <a:t>o Eventos de Salud </a:t>
            </a:r>
            <a:r>
              <a:rPr lang="es-VE" sz="2200" dirty="0" smtClean="0"/>
              <a:t>y Temperancia</a:t>
            </a:r>
            <a:endParaRPr lang="es-VE" sz="2200" dirty="0"/>
          </a:p>
          <a:p>
            <a:pPr lvl="0"/>
            <a:r>
              <a:rPr lang="es-VE" sz="2200" dirty="0"/>
              <a:t>o Esfuerzo </a:t>
            </a:r>
            <a:r>
              <a:rPr lang="es-VE" sz="2200" dirty="0" err="1"/>
              <a:t>Evangelístico</a:t>
            </a:r>
            <a:r>
              <a:rPr lang="es-VE" sz="2200" dirty="0"/>
              <a:t> JA</a:t>
            </a:r>
          </a:p>
          <a:p>
            <a:pPr lvl="0"/>
            <a:r>
              <a:rPr lang="es-VE" sz="2200" dirty="0"/>
              <a:t>o Campestre de </a:t>
            </a:r>
            <a:r>
              <a:rPr lang="es-VE" sz="2200" dirty="0" smtClean="0"/>
              <a:t>la Asociación/Misión</a:t>
            </a:r>
            <a:endParaRPr lang="es-VE" sz="2200" dirty="0"/>
          </a:p>
          <a:p>
            <a:pPr lvl="0"/>
            <a:r>
              <a:rPr lang="es-VE" sz="2200" dirty="0"/>
              <a:t>o Seminarios de </a:t>
            </a:r>
            <a:r>
              <a:rPr lang="es-VE" sz="2200" dirty="0" smtClean="0"/>
              <a:t>capacitación/Otros</a:t>
            </a:r>
            <a:endParaRPr lang="es-VE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73CD391-0975-1C47-AD57-9B37071F93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8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5175" y="1690688"/>
            <a:ext cx="7928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/>
              <a:t>4. </a:t>
            </a:r>
            <a:r>
              <a:rPr lang="es-VE" sz="2400" dirty="0"/>
              <a:t>Proceda a llenar su </a:t>
            </a:r>
            <a:r>
              <a:rPr lang="es-VE" sz="2400" b="1" dirty="0"/>
              <a:t>calendario de eventos de su iglesia local</a:t>
            </a:r>
            <a:r>
              <a:rPr lang="es-VE" sz="2400" dirty="0"/>
              <a:t>. (Recuerde invitar </a:t>
            </a:r>
            <a:r>
              <a:rPr lang="es-VE" sz="2400" dirty="0" smtClean="0"/>
              <a:t>a todos </a:t>
            </a:r>
            <a:r>
              <a:rPr lang="es-VE" sz="2400" dirty="0"/>
              <a:t>líderes de departamento de su iglesia local para presentarlos delante </a:t>
            </a:r>
            <a:r>
              <a:rPr lang="es-VE" sz="2400" dirty="0" smtClean="0"/>
              <a:t>de los </a:t>
            </a:r>
            <a:r>
              <a:rPr lang="es-VE" sz="2400" dirty="0"/>
              <a:t>jóvenes</a:t>
            </a:r>
            <a:r>
              <a:rPr lang="es-VE" sz="2400" dirty="0" smtClean="0"/>
              <a:t>.)</a:t>
            </a:r>
          </a:p>
          <a:p>
            <a:pPr lvl="0" algn="just"/>
            <a:endParaRPr lang="en-ZW" sz="2400" dirty="0"/>
          </a:p>
          <a:p>
            <a:pPr lvl="0"/>
            <a:r>
              <a:rPr lang="en-US" sz="2400" b="1" dirty="0"/>
              <a:t>5</a:t>
            </a:r>
            <a:r>
              <a:rPr lang="en-US" sz="2400" dirty="0"/>
              <a:t>. </a:t>
            </a:r>
            <a:r>
              <a:rPr lang="es-VE" sz="2400" dirty="0"/>
              <a:t>Ubique las fechas, lugares y tipo de </a:t>
            </a:r>
            <a:r>
              <a:rPr lang="es-VE" sz="2400" b="1" dirty="0" smtClean="0"/>
              <a:t>evento social/recreacional</a:t>
            </a:r>
            <a:r>
              <a:rPr lang="es-VE" sz="2400" dirty="0" smtClean="0"/>
              <a:t> </a:t>
            </a:r>
            <a:r>
              <a:rPr lang="es-VE" sz="2400" dirty="0"/>
              <a:t>en el </a:t>
            </a:r>
            <a:r>
              <a:rPr lang="es-VE" sz="2400" dirty="0" smtClean="0"/>
              <a:t>calendario trimestral </a:t>
            </a:r>
            <a:r>
              <a:rPr lang="es-VE" sz="2400" dirty="0"/>
              <a:t>JA</a:t>
            </a:r>
            <a:r>
              <a:rPr lang="es-VE" sz="2400" dirty="0" smtClean="0"/>
              <a:t>.</a:t>
            </a:r>
          </a:p>
          <a:p>
            <a:pPr lvl="0"/>
            <a:endParaRPr lang="en-US" sz="2400" dirty="0"/>
          </a:p>
          <a:p>
            <a:r>
              <a:rPr lang="es-VE" sz="2400" b="1" i="1" dirty="0"/>
              <a:t>Recuerde incluir el tema del año </a:t>
            </a:r>
            <a:r>
              <a:rPr lang="es-VE" sz="2400" b="1" i="1" dirty="0" smtClean="0"/>
              <a:t>del MJA en </a:t>
            </a:r>
            <a:r>
              <a:rPr lang="es-VE" sz="2400" b="1" i="1" dirty="0"/>
              <a:t>cada programa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08E872D-714C-E847-A1FA-0580EAC500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705"/>
            <a:ext cx="9149862" cy="954088"/>
          </a:xfrm>
        </p:spPr>
        <p:txBody>
          <a:bodyPr>
            <a:normAutofit fontScale="90000"/>
          </a:bodyPr>
          <a:lstStyle/>
          <a:p>
            <a:pPr lvl="0"/>
            <a:r>
              <a:rPr lang="en-US" sz="5300" b="1" dirty="0">
                <a:solidFill>
                  <a:schemeClr val="accent1"/>
                </a:solidFill>
              </a:rPr>
              <a:t>6. </a:t>
            </a:r>
            <a:r>
              <a:rPr lang="es-VE" b="1" dirty="0">
                <a:solidFill>
                  <a:schemeClr val="accent1"/>
                </a:solidFill>
              </a:rPr>
              <a:t>Tipos de Programas Semanales JA</a:t>
            </a:r>
            <a:r>
              <a:rPr lang="en-ZW" b="1" dirty="0">
                <a:solidFill>
                  <a:schemeClr val="accent1"/>
                </a:solidFill>
              </a:rPr>
              <a:t/>
            </a:r>
            <a:br>
              <a:rPr lang="en-ZW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234963"/>
              </p:ext>
            </p:extLst>
          </p:nvPr>
        </p:nvGraphicFramePr>
        <p:xfrm>
          <a:off x="2062163" y="1319213"/>
          <a:ext cx="8229600" cy="559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o" r:id="rId3" imgW="5861609" imgH="3986747" progId="Word.Document.12">
                  <p:embed/>
                </p:oleObj>
              </mc:Choice>
              <mc:Fallback>
                <p:oleObj name="Documento" r:id="rId3" imgW="5861609" imgH="39867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2163" y="1319213"/>
                        <a:ext cx="8229600" cy="559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DA86C5-162A-FF41-A0E4-C7CF3D5B8B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2068600"/>
            <a:ext cx="74204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600" dirty="0"/>
              <a:t>Una vez que se han cubierto todos los tipos de actividades que se pretenden usar </a:t>
            </a:r>
            <a:r>
              <a:rPr lang="es-VE" sz="2600" dirty="0" smtClean="0"/>
              <a:t>en un </a:t>
            </a:r>
            <a:r>
              <a:rPr lang="es-VE" sz="2600" dirty="0"/>
              <a:t>determinado trimestre, puede hacer una lluvia de ideas para encontrar </a:t>
            </a:r>
            <a:r>
              <a:rPr lang="es-VE" sz="2600" dirty="0" smtClean="0"/>
              <a:t>maneras creativas </a:t>
            </a:r>
            <a:r>
              <a:rPr lang="es-VE" sz="2600" dirty="0"/>
              <a:t>de alcanzar esos objetivos de maneras que interesen y complazcan a </a:t>
            </a:r>
            <a:r>
              <a:rPr lang="es-VE" sz="2600" dirty="0" smtClean="0"/>
              <a:t>su juventud </a:t>
            </a:r>
            <a:r>
              <a:rPr lang="es-VE" sz="2600" dirty="0"/>
              <a:t>en particular.</a:t>
            </a:r>
            <a:endParaRPr lang="en-ZW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6FBC800-3B7D-7B41-9C32-B59A540F3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604722"/>
            <a:ext cx="80505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b="1" dirty="0" err="1"/>
              <a:t>Asegúrese</a:t>
            </a:r>
            <a:r>
              <a:rPr lang="en-US" sz="2400" b="1" dirty="0"/>
              <a:t> </a:t>
            </a:r>
            <a:r>
              <a:rPr lang="en-US" sz="2400" dirty="0"/>
              <a:t>de </a:t>
            </a:r>
            <a:r>
              <a:rPr lang="en-US" sz="2400" dirty="0" err="1"/>
              <a:t>planificar</a:t>
            </a:r>
            <a:r>
              <a:rPr lang="en-US" sz="2400" dirty="0"/>
              <a:t> </a:t>
            </a:r>
            <a:r>
              <a:rPr lang="en-US" sz="2400" dirty="0" err="1"/>
              <a:t>trimestralmente</a:t>
            </a:r>
            <a:r>
              <a:rPr lang="en-US" sz="2400" dirty="0"/>
              <a:t> </a:t>
            </a:r>
            <a:r>
              <a:rPr lang="en-US" sz="2400" dirty="0" err="1"/>
              <a:t>programas</a:t>
            </a:r>
            <a:r>
              <a:rPr lang="en-US" sz="2400" dirty="0"/>
              <a:t> JA </a:t>
            </a:r>
            <a:r>
              <a:rPr lang="en-US" sz="2400" dirty="0" err="1"/>
              <a:t>alrededor</a:t>
            </a:r>
            <a:r>
              <a:rPr lang="en-US" sz="2400" dirty="0"/>
              <a:t> de los </a:t>
            </a:r>
            <a:r>
              <a:rPr lang="en-US" sz="2400" b="1" dirty="0" err="1" smtClean="0"/>
              <a:t>seis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objetivos</a:t>
            </a:r>
            <a:r>
              <a:rPr lang="en-US" sz="2400" b="1" dirty="0" smtClean="0"/>
              <a:t> </a:t>
            </a:r>
            <a:r>
              <a:rPr lang="en-US" sz="2400" b="1" dirty="0" err="1"/>
              <a:t>fundamentales</a:t>
            </a:r>
            <a:r>
              <a:rPr lang="en-US" sz="2400" b="1" dirty="0"/>
              <a:t> del </a:t>
            </a:r>
            <a:r>
              <a:rPr lang="en-US" sz="2400" b="1" dirty="0" err="1"/>
              <a:t>departamento</a:t>
            </a:r>
            <a:r>
              <a:rPr lang="en-US" sz="2400" b="1" dirty="0"/>
              <a:t> </a:t>
            </a:r>
            <a:r>
              <a:rPr lang="en-US" sz="2400" b="1" dirty="0" smtClean="0"/>
              <a:t>de MJA.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VE" sz="2400" b="1" dirty="0"/>
              <a:t>Puede escoger </a:t>
            </a:r>
            <a:r>
              <a:rPr lang="es-VE" sz="2400" dirty="0"/>
              <a:t>tres o cuatro objetivos fundamentales para alcanzar </a:t>
            </a:r>
            <a:r>
              <a:rPr lang="es-VE" sz="2400" dirty="0" smtClean="0"/>
              <a:t>cada trimestre</a:t>
            </a:r>
            <a:r>
              <a:rPr lang="es-VE" sz="2400" b="1" dirty="0"/>
              <a:t>. Recuerde incluir el tema anual de </a:t>
            </a:r>
            <a:r>
              <a:rPr lang="es-VE" sz="2400" b="1" dirty="0" smtClean="0"/>
              <a:t>los MJA en </a:t>
            </a:r>
            <a:r>
              <a:rPr lang="es-VE" sz="2400" b="1" dirty="0"/>
              <a:t>cada programa</a:t>
            </a:r>
            <a:r>
              <a:rPr lang="es-VE" sz="2400" b="1" dirty="0" smtClean="0"/>
              <a:t>.</a:t>
            </a:r>
            <a:endParaRPr lang="en-ZW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s-VE" sz="2400" b="1" dirty="0"/>
              <a:t>Busque </a:t>
            </a:r>
            <a:r>
              <a:rPr lang="es-VE" sz="2400" dirty="0" smtClean="0"/>
              <a:t>planificar en detalle al menos un trimestre a la vez, cubriendo todos los sábados de ese trimestre. Permita que los jóvenes le ayuden a construir maneras creativas y emocionantes que realizar estos programas.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VE" sz="2400" b="1" dirty="0"/>
              <a:t>Publique </a:t>
            </a:r>
            <a:r>
              <a:rPr lang="es-VE" sz="2400" dirty="0"/>
              <a:t>su calendario trimestral de programas en la cartelera de la iglesia</a:t>
            </a:r>
            <a:r>
              <a:rPr lang="es-VE" sz="2400" b="1" dirty="0"/>
              <a:t>.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A926097-B49C-DA4B-ACB8-AC899A1F29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924800" cy="110444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GUÍA DE SEIS PASOS PARA LA PROGRAMACIÓN 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94851" y="1389412"/>
            <a:ext cx="8037621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dirty="0"/>
              <a:t>5. </a:t>
            </a:r>
            <a:r>
              <a:rPr lang="es-VE" sz="2300" b="1" dirty="0"/>
              <a:t>Tome precauciones, </a:t>
            </a:r>
            <a:r>
              <a:rPr lang="es-VE" sz="2300" dirty="0"/>
              <a:t>la vida puede cambiar. Puede suceder que algunas </a:t>
            </a:r>
            <a:r>
              <a:rPr lang="es-VE" sz="2300" dirty="0" smtClean="0"/>
              <a:t>cosas tengan </a:t>
            </a:r>
            <a:r>
              <a:rPr lang="es-VE" sz="2300" dirty="0"/>
              <a:t>que ejecutarse de una manera diferente a como </a:t>
            </a:r>
            <a:r>
              <a:rPr lang="es-VE" sz="2300" dirty="0" smtClean="0"/>
              <a:t>se planificaron originalmente</a:t>
            </a:r>
            <a:r>
              <a:rPr lang="es-VE" sz="2300" dirty="0"/>
              <a:t>. Si esto sucede, es mucho menos problemático si usted ha </a:t>
            </a:r>
            <a:r>
              <a:rPr lang="es-VE" sz="2300" dirty="0" smtClean="0"/>
              <a:t>tomado precauciones</a:t>
            </a:r>
            <a:r>
              <a:rPr lang="es-VE" sz="2300" dirty="0"/>
              <a:t>. Si se tiene claro el objetivo, puede manejar las vicisitudes </a:t>
            </a:r>
            <a:r>
              <a:rPr lang="es-VE" sz="2300" dirty="0" smtClean="0"/>
              <a:t>que puedan </a:t>
            </a:r>
            <a:r>
              <a:rPr lang="es-VE" sz="2300" dirty="0"/>
              <a:t>presentarse.</a:t>
            </a:r>
            <a:endParaRPr lang="en-ZW" sz="2300" dirty="0"/>
          </a:p>
          <a:p>
            <a:pPr lvl="0" algn="just"/>
            <a:r>
              <a:rPr lang="en-US" sz="2300" b="1" dirty="0"/>
              <a:t>6. </a:t>
            </a:r>
            <a:r>
              <a:rPr lang="es-VE" sz="2300" dirty="0"/>
              <a:t>Recuerde buscar la </a:t>
            </a:r>
            <a:r>
              <a:rPr lang="es-VE" sz="2300" b="1" dirty="0"/>
              <a:t>aprobación de la junta directiva de la Iglesia</a:t>
            </a:r>
            <a:r>
              <a:rPr lang="es-VE" sz="2300" dirty="0"/>
              <a:t>, </a:t>
            </a:r>
            <a:r>
              <a:rPr lang="es-VE" sz="2300" dirty="0" smtClean="0"/>
              <a:t>especialmente para </a:t>
            </a:r>
            <a:r>
              <a:rPr lang="es-VE" sz="2300" dirty="0"/>
              <a:t>los nuevos esfuerzos o los programas que requerirán presupuesto, </a:t>
            </a:r>
            <a:r>
              <a:rPr lang="es-VE" sz="2300" dirty="0" smtClean="0"/>
              <a:t>al comienzo </a:t>
            </a:r>
            <a:r>
              <a:rPr lang="es-VE" sz="2300" dirty="0"/>
              <a:t>de cada </a:t>
            </a:r>
            <a:r>
              <a:rPr lang="es-VE" sz="2300" dirty="0" smtClean="0"/>
              <a:t>trimestre.</a:t>
            </a:r>
          </a:p>
          <a:p>
            <a:pPr lvl="0" algn="just"/>
            <a:r>
              <a:rPr lang="es-VE" sz="2300" b="1" dirty="0" smtClean="0"/>
              <a:t>7</a:t>
            </a:r>
            <a:r>
              <a:rPr lang="es-VE" sz="2300" b="1" dirty="0"/>
              <a:t>. Intente </a:t>
            </a:r>
            <a:r>
              <a:rPr lang="es-VE" sz="2300" dirty="0"/>
              <a:t>ejecutar una idea que nunca haya intentado antes, al menos una vez </a:t>
            </a:r>
            <a:r>
              <a:rPr lang="es-VE" sz="2300" dirty="0" smtClean="0"/>
              <a:t>al trimestre</a:t>
            </a:r>
            <a:r>
              <a:rPr lang="es-VE" sz="2300" dirty="0"/>
              <a:t>, </a:t>
            </a:r>
            <a:r>
              <a:rPr lang="es-VE" sz="2300" dirty="0" smtClean="0"/>
              <a:t>y asegúrese </a:t>
            </a:r>
            <a:r>
              <a:rPr lang="es-VE" sz="2300" dirty="0"/>
              <a:t>de evaluar el resultado juntos. Tome nota de las cosas </a:t>
            </a:r>
            <a:r>
              <a:rPr lang="es-VE" sz="2300" dirty="0" smtClean="0"/>
              <a:t>que funcionaron </a:t>
            </a:r>
            <a:r>
              <a:rPr lang="es-VE" sz="2300" dirty="0"/>
              <a:t>bien, y de las que no funcionaron. Determine si puede hacer </a:t>
            </a:r>
            <a:r>
              <a:rPr lang="es-VE" sz="2300" dirty="0" smtClean="0"/>
              <a:t>algo diferente </a:t>
            </a:r>
            <a:r>
              <a:rPr lang="es-VE" sz="2300" dirty="0"/>
              <a:t>e intente de nuevo, o si </a:t>
            </a:r>
            <a:r>
              <a:rPr lang="es-VE" sz="2300" dirty="0" smtClean="0"/>
              <a:t>el método </a:t>
            </a:r>
            <a:r>
              <a:rPr lang="es-VE" sz="2300" dirty="0"/>
              <a:t>en definitiva no funciona. </a:t>
            </a:r>
            <a:r>
              <a:rPr lang="es-VE" sz="2300" dirty="0" smtClean="0"/>
              <a:t>Cualquiera de </a:t>
            </a:r>
            <a:r>
              <a:rPr lang="es-VE" sz="2300" dirty="0"/>
              <a:t>las dos opciones está bien.</a:t>
            </a:r>
            <a:endParaRPr lang="en-ZW" sz="23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570889D-AE52-F641-96C1-C50C709C4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6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Objetivos</a:t>
            </a:r>
            <a:r>
              <a:rPr lang="en-US" b="1" dirty="0" smtClean="0">
                <a:solidFill>
                  <a:schemeClr val="accent1"/>
                </a:solidFill>
              </a:rPr>
              <a:t> del </a:t>
            </a:r>
            <a:r>
              <a:rPr lang="en-US" b="1" dirty="0" err="1" smtClean="0">
                <a:solidFill>
                  <a:schemeClr val="accent1"/>
                </a:solidFill>
              </a:rPr>
              <a:t>Seminario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85140" y="1504397"/>
            <a:ext cx="72027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 smtClean="0"/>
              <a:t>Ayudar </a:t>
            </a:r>
            <a:r>
              <a:rPr lang="es-VE" sz="2400" dirty="0" smtClean="0"/>
              <a:t>al </a:t>
            </a:r>
            <a:r>
              <a:rPr lang="es-VE" sz="2400" dirty="0"/>
              <a:t>líder de jóvenes </a:t>
            </a:r>
            <a:r>
              <a:rPr lang="es-VE" sz="2400" dirty="0" smtClean="0"/>
              <a:t>en el </a:t>
            </a:r>
            <a:r>
              <a:rPr lang="es-VE" sz="2400" dirty="0"/>
              <a:t>arte de </a:t>
            </a:r>
            <a:r>
              <a:rPr lang="es-VE" sz="2400" dirty="0" smtClean="0"/>
              <a:t>la planificación </a:t>
            </a:r>
            <a:r>
              <a:rPr lang="es-VE" sz="2400" dirty="0"/>
              <a:t>relevante y </a:t>
            </a:r>
            <a:r>
              <a:rPr lang="es-VE" sz="2400" dirty="0" smtClean="0"/>
              <a:t>creativa, incorporando </a:t>
            </a:r>
            <a:r>
              <a:rPr lang="es-VE" sz="2400" dirty="0"/>
              <a:t>una estructura exhaustiva que se </a:t>
            </a:r>
            <a:r>
              <a:rPr lang="es-VE" sz="2400" dirty="0" smtClean="0"/>
              <a:t>alinee con </a:t>
            </a:r>
            <a:r>
              <a:rPr lang="es-VE" sz="2400" dirty="0"/>
              <a:t>los temas anuales del Departamento de </a:t>
            </a:r>
            <a:r>
              <a:rPr lang="es-VE" sz="2400" dirty="0" smtClean="0"/>
              <a:t>Ministerios Juveniles </a:t>
            </a:r>
            <a:r>
              <a:rPr lang="es-VE" sz="2400" dirty="0"/>
              <a:t>de la </a:t>
            </a:r>
            <a:r>
              <a:rPr lang="es-VE" sz="2400" dirty="0" smtClean="0"/>
              <a:t>Asociación General.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 smtClean="0"/>
              <a:t>Aprender </a:t>
            </a:r>
            <a:r>
              <a:rPr lang="es-VE" sz="2400" dirty="0"/>
              <a:t>a crear </a:t>
            </a:r>
            <a:r>
              <a:rPr lang="es-VE" sz="2400" dirty="0" smtClean="0"/>
              <a:t>una diversidad </a:t>
            </a:r>
            <a:r>
              <a:rPr lang="es-VE" sz="2400" dirty="0"/>
              <a:t>de programas balanceados que </a:t>
            </a:r>
            <a:r>
              <a:rPr lang="es-VE" sz="2400" dirty="0" smtClean="0"/>
              <a:t>incorporen componentes </a:t>
            </a:r>
            <a:r>
              <a:rPr lang="es-VE" sz="2400" dirty="0"/>
              <a:t>físicos, sociales, intelectuales, </a:t>
            </a:r>
            <a:r>
              <a:rPr lang="es-VE" sz="2400" dirty="0" smtClean="0"/>
              <a:t>espirituales y </a:t>
            </a:r>
            <a:r>
              <a:rPr lang="es-VE" sz="2400" dirty="0"/>
              <a:t>emocionales que ayuden al joven en el desarrollo de </a:t>
            </a:r>
            <a:r>
              <a:rPr lang="es-VE" sz="2400" dirty="0" smtClean="0"/>
              <a:t>su fe.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/>
              <a:t>A</a:t>
            </a:r>
            <a:r>
              <a:rPr lang="es-VE" sz="2400" b="1" dirty="0" smtClean="0"/>
              <a:t>daptar </a:t>
            </a:r>
            <a:r>
              <a:rPr lang="es-VE" sz="2400" dirty="0" smtClean="0"/>
              <a:t>los enfoques </a:t>
            </a:r>
            <a:r>
              <a:rPr lang="es-VE" sz="2400" dirty="0"/>
              <a:t>en los programas </a:t>
            </a:r>
            <a:r>
              <a:rPr lang="es-VE" sz="2400" dirty="0" smtClean="0"/>
              <a:t>juveniles, sin </a:t>
            </a:r>
            <a:r>
              <a:rPr lang="es-VE" sz="2400" dirty="0"/>
              <a:t>dejar de lado los objetivos principales </a:t>
            </a:r>
            <a:r>
              <a:rPr lang="es-VE" sz="2400" dirty="0" smtClean="0"/>
              <a:t>del Departamento </a:t>
            </a:r>
            <a:r>
              <a:rPr lang="es-VE" sz="2400" dirty="0"/>
              <a:t>del Ministerio Juvenil </a:t>
            </a:r>
            <a:r>
              <a:rPr lang="es-VE" sz="2400" dirty="0" smtClean="0"/>
              <a:t>tal como </a:t>
            </a:r>
            <a:r>
              <a:rPr lang="es-VE" sz="2400" dirty="0"/>
              <a:t>los definió </a:t>
            </a:r>
            <a:r>
              <a:rPr lang="es-VE" sz="2400" dirty="0" smtClean="0"/>
              <a:t>M.E Kern</a:t>
            </a:r>
            <a:r>
              <a:rPr lang="es-VE" sz="2400" dirty="0"/>
              <a:t>, el primer director mundial de jóvenes, y descritos por Elena </a:t>
            </a:r>
            <a:r>
              <a:rPr lang="es-VE" sz="2400" dirty="0" smtClean="0"/>
              <a:t>G. de White.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A7394C1-D571-4C47-AA1B-1E04EF4AC1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18" y="162945"/>
            <a:ext cx="3706204" cy="1236631"/>
          </a:xfrm>
        </p:spPr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chemeClr val="accent1"/>
                </a:solidFill>
              </a:rPr>
              <a:t>Recuerde</a:t>
            </a:r>
            <a:r>
              <a:rPr lang="en-US" sz="6000" b="1" dirty="0" smtClean="0">
                <a:solidFill>
                  <a:schemeClr val="accent1"/>
                </a:solidFill>
              </a:rPr>
              <a:t>: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1" y="1224758"/>
            <a:ext cx="827393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 smtClean="0"/>
              <a:t>Ya que </a:t>
            </a:r>
            <a:r>
              <a:rPr lang="es-VE" sz="2400" b="1" dirty="0"/>
              <a:t>está planificando para un año completo de actividades, </a:t>
            </a:r>
            <a:r>
              <a:rPr lang="es-VE" sz="2400" dirty="0"/>
              <a:t>debe tomar en cuenta </a:t>
            </a:r>
            <a:r>
              <a:rPr lang="es-VE" sz="2400" dirty="0" smtClean="0"/>
              <a:t>los días </a:t>
            </a:r>
            <a:r>
              <a:rPr lang="es-VE" sz="2400" dirty="0"/>
              <a:t>festivos y los eventos de temporada, los cuales son oportunidades por </a:t>
            </a:r>
            <a:r>
              <a:rPr lang="es-VE" sz="2400" dirty="0" smtClean="0"/>
              <a:t>excelencia para </a:t>
            </a:r>
            <a:r>
              <a:rPr lang="es-VE" sz="2400" dirty="0"/>
              <a:t>desarrollar actividades de servicio y misioneras que serán vivificantes para </a:t>
            </a:r>
            <a:r>
              <a:rPr lang="es-VE" sz="2400" dirty="0" smtClean="0"/>
              <a:t>su juventud.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 smtClean="0"/>
              <a:t>Intente </a:t>
            </a:r>
            <a:r>
              <a:rPr lang="es-VE" sz="2400" dirty="0"/>
              <a:t>incluir capacitaciones de fin de semana, </a:t>
            </a:r>
            <a:r>
              <a:rPr lang="es-VE" sz="2400" dirty="0" smtClean="0"/>
              <a:t>ejercicios, reuniones </a:t>
            </a:r>
            <a:r>
              <a:rPr lang="es-VE" sz="2400" dirty="0"/>
              <a:t>para compartir alimentos, donde pueda continuar ayudando a aquellos </a:t>
            </a:r>
            <a:r>
              <a:rPr lang="es-VE" sz="2400" dirty="0" smtClean="0"/>
              <a:t>que quieran </a:t>
            </a:r>
            <a:r>
              <a:rPr lang="es-VE" sz="2400" dirty="0"/>
              <a:t>asistirlo en su ministerio</a:t>
            </a:r>
            <a:r>
              <a:rPr lang="es-VE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/>
              <a:t>Busque </a:t>
            </a:r>
            <a:r>
              <a:rPr lang="es-VE" sz="2400" dirty="0"/>
              <a:t>el consejo de aquellos que tienen pasión por la juventud</a:t>
            </a:r>
            <a:r>
              <a:rPr lang="es-VE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 smtClean="0"/>
              <a:t>Construya </a:t>
            </a:r>
            <a:r>
              <a:rPr lang="es-VE" sz="2400" dirty="0" smtClean="0"/>
              <a:t>un equipo </a:t>
            </a:r>
            <a:r>
              <a:rPr lang="es-VE" sz="2400" dirty="0"/>
              <a:t>de ministerio juvenil vibrante es más importante que la programación creativa</a:t>
            </a:r>
            <a:r>
              <a:rPr lang="es-VE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VE" sz="2400" b="1" dirty="0"/>
              <a:t>Aprenda </a:t>
            </a:r>
            <a:r>
              <a:rPr lang="es-VE" sz="2400" dirty="0"/>
              <a:t>a comprometer a su juventud en todos los aspectos de la programación, </a:t>
            </a:r>
            <a:r>
              <a:rPr lang="es-VE" sz="2400" dirty="0" smtClean="0"/>
              <a:t>y encontrará </a:t>
            </a:r>
            <a:r>
              <a:rPr lang="es-VE" sz="2400" dirty="0"/>
              <a:t>nueva energía </a:t>
            </a:r>
            <a:r>
              <a:rPr lang="es-VE" sz="2400" dirty="0" smtClean="0"/>
              <a:t>y entusiasmo</a:t>
            </a:r>
            <a:r>
              <a:rPr lang="es-VE" sz="2400" dirty="0"/>
              <a:t>, también.</a:t>
            </a:r>
            <a:r>
              <a:rPr lang="en-ZW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D55A4BC-72BA-424C-8DA7-6A654FA9E2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26894" cy="6327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PLANIFICACIÓN JA CREATIVA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80522" y="1145595"/>
            <a:ext cx="74649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100" b="1" dirty="0" smtClean="0"/>
              <a:t>Elena G. de </a:t>
            </a:r>
            <a:r>
              <a:rPr lang="es-VE" sz="2100" b="1" dirty="0"/>
              <a:t>White </a:t>
            </a:r>
            <a:r>
              <a:rPr lang="es-VE" sz="2100" dirty="0"/>
              <a:t>enfatiza la necesidad de que los líderes de la iglesia encuentren </a:t>
            </a:r>
            <a:r>
              <a:rPr lang="es-VE" sz="2100" dirty="0" smtClean="0"/>
              <a:t>las mejores y más interesantes maneras </a:t>
            </a:r>
            <a:r>
              <a:rPr lang="es-VE" sz="2100" dirty="0"/>
              <a:t>de discipular a la juventud para Jesucristo</a:t>
            </a:r>
            <a:r>
              <a:rPr lang="es-VE" sz="2100" dirty="0" smtClean="0"/>
              <a:t>:</a:t>
            </a:r>
          </a:p>
          <a:p>
            <a:pPr algn="just"/>
            <a:endParaRPr lang="en-US" sz="2100" dirty="0"/>
          </a:p>
          <a:p>
            <a:pPr algn="just"/>
            <a:r>
              <a:rPr lang="es-VE" sz="2100" dirty="0"/>
              <a:t>“</a:t>
            </a:r>
            <a:r>
              <a:rPr lang="es-VE" sz="2100" i="1" dirty="0"/>
              <a:t>Cuando los jóvenes dan su corazón a Dios, no cesa </a:t>
            </a:r>
            <a:r>
              <a:rPr lang="es-VE" sz="2100" i="1" dirty="0" smtClean="0"/>
              <a:t>nuestra responsabilidad </a:t>
            </a:r>
            <a:r>
              <a:rPr lang="es-VE" sz="2100" i="1" dirty="0"/>
              <a:t>hacia ellos. Hay que interesarlos en la obra del Señor, </a:t>
            </a:r>
            <a:r>
              <a:rPr lang="es-VE" sz="2100" i="1" dirty="0" smtClean="0"/>
              <a:t>e inducirlos </a:t>
            </a:r>
            <a:r>
              <a:rPr lang="es-VE" sz="2100" i="1" dirty="0"/>
              <a:t>a ver que él espera que ellos hagan algo para adelantar </a:t>
            </a:r>
            <a:r>
              <a:rPr lang="es-VE" sz="2100" i="1" dirty="0" smtClean="0"/>
              <a:t>su causa</a:t>
            </a:r>
            <a:r>
              <a:rPr lang="es-VE" sz="2100" i="1" dirty="0"/>
              <a:t>. Noes suficiente demostrar cuánto se necesita hacer, e instar a </a:t>
            </a:r>
            <a:r>
              <a:rPr lang="es-VE" sz="2100" i="1" dirty="0" smtClean="0"/>
              <a:t>los jóvenes </a:t>
            </a:r>
            <a:r>
              <a:rPr lang="es-VE" sz="2100" i="1" dirty="0"/>
              <a:t>a hacer una parte. Hay que enseñarles a trabajar para el </a:t>
            </a:r>
            <a:r>
              <a:rPr lang="es-VE" sz="2100" i="1" dirty="0" smtClean="0"/>
              <a:t>Maestro. Hay </a:t>
            </a:r>
            <a:r>
              <a:rPr lang="es-VE" sz="2100" i="1" dirty="0"/>
              <a:t>que prepararlos, disciplinarlos y educarlos en los mejores métodos </a:t>
            </a:r>
            <a:r>
              <a:rPr lang="es-VE" sz="2100" i="1" dirty="0" smtClean="0"/>
              <a:t>de ganar </a:t>
            </a:r>
            <a:r>
              <a:rPr lang="es-VE" sz="2100" i="1" dirty="0"/>
              <a:t>almas para Cristo. Enséñeseles a tratar de una manera tranquila </a:t>
            </a:r>
            <a:r>
              <a:rPr lang="es-VE" sz="2100" i="1" dirty="0" smtClean="0"/>
              <a:t>y modesta </a:t>
            </a:r>
            <a:r>
              <a:rPr lang="es-VE" sz="2100" i="1" dirty="0"/>
              <a:t>de ayudar a sus jóvenes compañeros. Expónganse en </a:t>
            </a:r>
            <a:r>
              <a:rPr lang="es-VE" sz="2100" i="1" dirty="0" smtClean="0"/>
              <a:t>forma sistemática </a:t>
            </a:r>
            <a:r>
              <a:rPr lang="es-VE" sz="2100" i="1" dirty="0"/>
              <a:t>los diferentes ramos del esfuerzo misionero en que </a:t>
            </a:r>
            <a:r>
              <a:rPr lang="es-VE" sz="2100" i="1" dirty="0" smtClean="0"/>
              <a:t>ellos puedan </a:t>
            </a:r>
            <a:r>
              <a:rPr lang="es-VE" sz="2100" i="1" dirty="0"/>
              <a:t>tomar parte, y déseles instrucción y ayuda. Así aprenderán </a:t>
            </a:r>
            <a:r>
              <a:rPr lang="es-VE" sz="2100" i="1" dirty="0" smtClean="0"/>
              <a:t>a trabajar </a:t>
            </a:r>
            <a:r>
              <a:rPr lang="es-VE" sz="2100" i="1" dirty="0"/>
              <a:t>para Dios</a:t>
            </a:r>
            <a:r>
              <a:rPr lang="es-VE" sz="2100" dirty="0"/>
              <a:t>.” (Obreros Evangélicos, p.222).</a:t>
            </a:r>
            <a:endParaRPr lang="en-ZW" sz="21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13C691B-9EFC-3244-B007-4593B26F1B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37" y="338493"/>
            <a:ext cx="9037799" cy="1107693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ESTRUCTURA BÁSICA DE PLANIFICACIÓN DE LOS MJA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1" y="1570877"/>
            <a:ext cx="82531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b="1" dirty="0"/>
              <a:t>Dentro de los parámetros de su personalidad y la de su grupo, adapte su estilo </a:t>
            </a:r>
            <a:r>
              <a:rPr lang="es-VE" sz="2400" b="1" dirty="0" smtClean="0"/>
              <a:t>de liderazgo</a:t>
            </a:r>
            <a:r>
              <a:rPr lang="es-VE" sz="2400" b="1" dirty="0"/>
              <a:t>, formato de </a:t>
            </a:r>
            <a:r>
              <a:rPr lang="es-VE" sz="2400" b="1" dirty="0" smtClean="0"/>
              <a:t>programa, contenido y enfoque </a:t>
            </a:r>
            <a:r>
              <a:rPr lang="es-VE" sz="2400" b="1" dirty="0"/>
              <a:t>para fomentar lo siguiente:</a:t>
            </a:r>
            <a:endParaRPr lang="en-ZW" sz="2400" dirty="0"/>
          </a:p>
          <a:p>
            <a:pPr marL="285750" indent="-285750" algn="just">
              <a:buFont typeface="Wingdings" charset="2"/>
              <a:buChar char="§"/>
            </a:pPr>
            <a:r>
              <a:rPr lang="es-VE" sz="2400" dirty="0" smtClean="0"/>
              <a:t>Compañerismo</a:t>
            </a:r>
            <a:endParaRPr lang="es-VE" sz="2400" dirty="0"/>
          </a:p>
          <a:p>
            <a:pPr marL="285750" indent="-285750" algn="just">
              <a:buFont typeface="Wingdings" charset="2"/>
              <a:buChar char="§"/>
            </a:pPr>
            <a:r>
              <a:rPr lang="es-VE" sz="2400" dirty="0" smtClean="0"/>
              <a:t>Espiritualidad</a:t>
            </a:r>
            <a:endParaRPr lang="es-VE" sz="2400" dirty="0"/>
          </a:p>
          <a:p>
            <a:pPr marL="285750" indent="-285750" algn="just">
              <a:buFont typeface="Wingdings" charset="2"/>
              <a:buChar char="§"/>
            </a:pPr>
            <a:r>
              <a:rPr lang="es-VE" sz="2400" dirty="0" smtClean="0"/>
              <a:t>Sentido </a:t>
            </a:r>
            <a:r>
              <a:rPr lang="es-VE" sz="2400" dirty="0"/>
              <a:t>de participación/ involucramiento</a:t>
            </a:r>
          </a:p>
          <a:p>
            <a:pPr marL="285750" indent="-285750" algn="just">
              <a:buFont typeface="Wingdings" charset="2"/>
              <a:buChar char="§"/>
            </a:pPr>
            <a:r>
              <a:rPr lang="es-VE" sz="2400" dirty="0" smtClean="0"/>
              <a:t>Sentido </a:t>
            </a:r>
            <a:r>
              <a:rPr lang="es-VE" sz="2400" dirty="0"/>
              <a:t>de disfrute</a:t>
            </a:r>
          </a:p>
          <a:p>
            <a:pPr marL="285750" indent="-285750" algn="just">
              <a:buFont typeface="Wingdings" charset="2"/>
              <a:buChar char="§"/>
            </a:pPr>
            <a:r>
              <a:rPr lang="es-VE" sz="2400" dirty="0" smtClean="0"/>
              <a:t>Cambio</a:t>
            </a:r>
            <a:r>
              <a:rPr lang="es-VE" sz="2400" dirty="0"/>
              <a:t>/ </a:t>
            </a:r>
            <a:r>
              <a:rPr lang="es-VE" sz="2400" dirty="0" smtClean="0"/>
              <a:t>variedad</a:t>
            </a:r>
          </a:p>
          <a:p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5B0E745-44E4-0547-9453-5D72B54790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38" y="174227"/>
            <a:ext cx="8415617" cy="110769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ESTRUCTURA BÁSICA DE PLANIFICACIÓN DE LOS MJA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219574"/>
            <a:ext cx="827393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charset="2"/>
              <a:buChar char="§"/>
            </a:pPr>
            <a:r>
              <a:rPr lang="es-VE" sz="2400" dirty="0"/>
              <a:t>Religión relevante </a:t>
            </a:r>
            <a:r>
              <a:rPr lang="es-VE" sz="2400" dirty="0" smtClean="0"/>
              <a:t>de manera </a:t>
            </a:r>
            <a:r>
              <a:rPr lang="es-VE" sz="2400" dirty="0"/>
              <a:t>que la juventud pueda:</a:t>
            </a:r>
          </a:p>
          <a:p>
            <a:pPr algn="just"/>
            <a:r>
              <a:rPr lang="es-VE" sz="2400" dirty="0" smtClean="0"/>
              <a:t>	• Tener </a:t>
            </a:r>
            <a:r>
              <a:rPr lang="es-VE" sz="2400" dirty="0"/>
              <a:t>reflexiones juveniles sobre las creencias y las </a:t>
            </a:r>
            <a:r>
              <a:rPr lang="es-VE" sz="2400" dirty="0" smtClean="0"/>
              <a:t>	tradiciones </a:t>
            </a:r>
            <a:r>
              <a:rPr lang="es-VE" sz="2400" dirty="0"/>
              <a:t>religiosas</a:t>
            </a:r>
          </a:p>
          <a:p>
            <a:pPr lvl="1" algn="just"/>
            <a:r>
              <a:rPr lang="es-VE" sz="2400" dirty="0" smtClean="0"/>
              <a:t>	• </a:t>
            </a:r>
            <a:r>
              <a:rPr lang="es-VE" sz="2400" dirty="0"/>
              <a:t>Ver </a:t>
            </a:r>
            <a:r>
              <a:rPr lang="es-VE" sz="2400" dirty="0" smtClean="0"/>
              <a:t>y aceptar </a:t>
            </a:r>
            <a:r>
              <a:rPr lang="es-VE" sz="2400" dirty="0"/>
              <a:t>la importancia de las creencias </a:t>
            </a:r>
            <a:r>
              <a:rPr lang="es-VE" sz="2400" dirty="0" smtClean="0"/>
              <a:t>	y 	tradiciones </a:t>
            </a:r>
            <a:r>
              <a:rPr lang="es-VE" sz="2400" dirty="0"/>
              <a:t>religiosas</a:t>
            </a:r>
          </a:p>
          <a:p>
            <a:pPr algn="just"/>
            <a:r>
              <a:rPr lang="es-VE" sz="2400" dirty="0" smtClean="0"/>
              <a:t>	• </a:t>
            </a:r>
            <a:r>
              <a:rPr lang="es-VE" sz="2400" dirty="0"/>
              <a:t>Entender la relación entre un cristiano </a:t>
            </a:r>
            <a:r>
              <a:rPr lang="es-VE" sz="2400" dirty="0" smtClean="0"/>
              <a:t>y el mundo</a:t>
            </a:r>
            <a:endParaRPr lang="es-VE" sz="2400" dirty="0"/>
          </a:p>
          <a:p>
            <a:pPr algn="just"/>
            <a:r>
              <a:rPr lang="es-VE" sz="2400" dirty="0" smtClean="0"/>
              <a:t>	• </a:t>
            </a:r>
            <a:r>
              <a:rPr lang="es-VE" sz="2400" dirty="0"/>
              <a:t>Entender el papel </a:t>
            </a:r>
            <a:r>
              <a:rPr lang="es-VE" sz="2400" dirty="0" smtClean="0"/>
              <a:t>y la misión </a:t>
            </a:r>
            <a:r>
              <a:rPr lang="es-VE" sz="2400" dirty="0"/>
              <a:t>real de la iglesia</a:t>
            </a:r>
          </a:p>
          <a:p>
            <a:pPr algn="just"/>
            <a:r>
              <a:rPr lang="es-VE" sz="2400" dirty="0" smtClean="0"/>
              <a:t>	• </a:t>
            </a:r>
            <a:r>
              <a:rPr lang="es-VE" sz="2400" dirty="0"/>
              <a:t>Ser traído cara a cara con la representación realista del </a:t>
            </a:r>
            <a:r>
              <a:rPr lang="es-VE" sz="2400" dirty="0" smtClean="0"/>
              <a:t>	ideal </a:t>
            </a:r>
            <a:r>
              <a:rPr lang="es-VE" sz="2400" dirty="0"/>
              <a:t>de Dios </a:t>
            </a:r>
            <a:r>
              <a:rPr lang="es-VE" sz="2400" dirty="0" smtClean="0"/>
              <a:t>para la </a:t>
            </a:r>
            <a:r>
              <a:rPr lang="es-VE" sz="2400" dirty="0"/>
              <a:t>humanidad</a:t>
            </a:r>
            <a:r>
              <a:rPr lang="es-VE" sz="2400" dirty="0" smtClean="0"/>
              <a:t>.</a:t>
            </a:r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Desafío para establecer/mantener una relación con Cristo a través </a:t>
            </a:r>
            <a:r>
              <a:rPr lang="es-VE" sz="2400" dirty="0" smtClean="0"/>
              <a:t>del Espíritu Santo </a:t>
            </a:r>
            <a:r>
              <a:rPr lang="es-VE" sz="2400" dirty="0"/>
              <a:t>que brinda dirección, gozo </a:t>
            </a:r>
            <a:r>
              <a:rPr lang="es-VE" sz="2400" dirty="0" smtClean="0"/>
              <a:t>y paz </a:t>
            </a:r>
            <a:r>
              <a:rPr lang="es-VE" sz="2400" dirty="0"/>
              <a:t>verdadera a la vida.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1522D16-2A8B-6A44-9B20-26CAA0AE36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6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5302" y="275101"/>
            <a:ext cx="827393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300" b="1" dirty="0"/>
              <a:t>Conozca los temas anuales del Departamento de Ministerios Juveniles de </a:t>
            </a:r>
            <a:r>
              <a:rPr lang="es-VE" sz="2300" b="1" dirty="0" smtClean="0"/>
              <a:t>la Asociación General.</a:t>
            </a:r>
          </a:p>
          <a:p>
            <a:pPr algn="just"/>
            <a:r>
              <a:rPr lang="es-VE" sz="2300" dirty="0"/>
              <a:t>Estos pueden encontrarse en </a:t>
            </a:r>
            <a:r>
              <a:rPr lang="es-VE" sz="2300" dirty="0" smtClean="0"/>
              <a:t>el sitio </a:t>
            </a:r>
            <a:r>
              <a:rPr lang="es-VE" sz="2300" dirty="0"/>
              <a:t>web del Ministerio Juvenil de la Asociación </a:t>
            </a:r>
            <a:r>
              <a:rPr lang="es-VE" sz="2300" dirty="0" smtClean="0"/>
              <a:t>General (youth.adventist.org</a:t>
            </a:r>
            <a:r>
              <a:rPr lang="es-VE" sz="2300" dirty="0"/>
              <a:t>) o </a:t>
            </a:r>
            <a:r>
              <a:rPr lang="es-VE" sz="2300" dirty="0" smtClean="0"/>
              <a:t>en la </a:t>
            </a:r>
            <a:r>
              <a:rPr lang="es-VE" sz="2300" dirty="0"/>
              <a:t>oficina de jóvenes de la Asociación/Misión</a:t>
            </a:r>
            <a:r>
              <a:rPr lang="es-VE" sz="2300" dirty="0" smtClean="0"/>
              <a:t>. </a:t>
            </a:r>
            <a:r>
              <a:rPr lang="es-VE" sz="2400" dirty="0"/>
              <a:t>Los temas son escogidos cada 5</a:t>
            </a:r>
          </a:p>
          <a:p>
            <a:pPr algn="just"/>
            <a:r>
              <a:rPr lang="es-VE" sz="2400" dirty="0"/>
              <a:t>años.</a:t>
            </a:r>
            <a:endParaRPr lang="en-US" sz="2300" b="1" dirty="0"/>
          </a:p>
          <a:p>
            <a:pPr algn="just"/>
            <a:r>
              <a:rPr lang="es-VE" sz="2300" b="1" dirty="0"/>
              <a:t>Conozca los diferentes tipos de reuniones de </a:t>
            </a:r>
            <a:r>
              <a:rPr lang="es-VE" sz="2300" b="1" dirty="0" smtClean="0"/>
              <a:t>la Sociedad </a:t>
            </a:r>
            <a:r>
              <a:rPr lang="es-VE" sz="2300" b="1" dirty="0"/>
              <a:t>de </a:t>
            </a:r>
            <a:r>
              <a:rPr lang="es-VE" sz="2300" b="1" dirty="0" smtClean="0"/>
              <a:t>Jóvenes Adventistas</a:t>
            </a:r>
            <a:r>
              <a:rPr lang="en-US" sz="2300" dirty="0" smtClean="0"/>
              <a:t>:</a:t>
            </a:r>
            <a:endParaRPr lang="en-ZW" sz="2300" dirty="0"/>
          </a:p>
          <a:p>
            <a:pPr lvl="0" algn="just"/>
            <a:r>
              <a:rPr lang="en-US" sz="2300" dirty="0"/>
              <a:t>La </a:t>
            </a:r>
            <a:r>
              <a:rPr lang="en-US" sz="2300" b="1" dirty="0" err="1"/>
              <a:t>reunión</a:t>
            </a:r>
            <a:r>
              <a:rPr lang="en-US" sz="2300" b="1" dirty="0"/>
              <a:t> </a:t>
            </a:r>
            <a:r>
              <a:rPr lang="en-US" sz="2300" b="1" dirty="0" err="1"/>
              <a:t>semanal</a:t>
            </a:r>
            <a:r>
              <a:rPr lang="en-US" sz="2300" b="1" dirty="0"/>
              <a:t> </a:t>
            </a:r>
            <a:r>
              <a:rPr lang="en-US" sz="2300" dirty="0"/>
              <a:t>regular</a:t>
            </a:r>
            <a:r>
              <a:rPr lang="en-US" sz="2300" dirty="0" smtClean="0"/>
              <a:t>.</a:t>
            </a:r>
          </a:p>
          <a:p>
            <a:pPr lvl="0" algn="just"/>
            <a:r>
              <a:rPr lang="es-VE" sz="2300" b="1" dirty="0"/>
              <a:t>Reuniones experimentales, </a:t>
            </a:r>
            <a:r>
              <a:rPr lang="es-VE" sz="2300" dirty="0"/>
              <a:t>cuando se les da la oportunidad </a:t>
            </a:r>
            <a:r>
              <a:rPr lang="es-VE" sz="2300" dirty="0" smtClean="0"/>
              <a:t>a varios </a:t>
            </a:r>
            <a:r>
              <a:rPr lang="es-VE" sz="2300" dirty="0"/>
              <a:t>grupos </a:t>
            </a:r>
            <a:r>
              <a:rPr lang="es-VE" sz="2300" dirty="0" smtClean="0"/>
              <a:t>o personas </a:t>
            </a:r>
            <a:r>
              <a:rPr lang="es-VE" sz="2300" dirty="0"/>
              <a:t>de contar las experiencias que han tenido mientras trabajan para </a:t>
            </a:r>
            <a:r>
              <a:rPr lang="es-VE" sz="2300" dirty="0" smtClean="0"/>
              <a:t>el Maestro.</a:t>
            </a:r>
          </a:p>
          <a:p>
            <a:pPr lvl="0" algn="just"/>
            <a:r>
              <a:rPr lang="es-VE" sz="2300" b="1" dirty="0"/>
              <a:t>Reuniones </a:t>
            </a:r>
            <a:r>
              <a:rPr lang="es-VE" sz="2300" b="1" dirty="0" err="1"/>
              <a:t>evangelísticas</a:t>
            </a:r>
            <a:r>
              <a:rPr lang="es-VE" sz="2300" b="1" dirty="0"/>
              <a:t>; </a:t>
            </a:r>
            <a:r>
              <a:rPr lang="es-VE" sz="2300" dirty="0"/>
              <a:t>organizadas y dirigidas durante </a:t>
            </a:r>
            <a:r>
              <a:rPr lang="es-VE" sz="2300" dirty="0" smtClean="0"/>
              <a:t>la semana de oración JA o </a:t>
            </a:r>
            <a:r>
              <a:rPr lang="es-VE" sz="2300" dirty="0"/>
              <a:t>en otro momento. con el propósito de ganar a los </a:t>
            </a:r>
            <a:r>
              <a:rPr lang="es-VE" sz="2300" dirty="0" err="1" smtClean="0"/>
              <a:t>inconversos</a:t>
            </a:r>
            <a:r>
              <a:rPr lang="es-VE" sz="2300" dirty="0" smtClean="0"/>
              <a:t>; recuperar </a:t>
            </a:r>
            <a:r>
              <a:rPr lang="es-VE" sz="2300" dirty="0"/>
              <a:t>a aquellos que se han alejado </a:t>
            </a:r>
            <a:r>
              <a:rPr lang="es-VE" sz="2300" dirty="0" smtClean="0"/>
              <a:t>y fortalecer </a:t>
            </a:r>
            <a:r>
              <a:rPr lang="es-VE" sz="2300" dirty="0"/>
              <a:t>la experiencia cristiana </a:t>
            </a:r>
            <a:r>
              <a:rPr lang="es-VE" sz="2300" dirty="0" smtClean="0"/>
              <a:t>de cada miembro.</a:t>
            </a:r>
          </a:p>
          <a:p>
            <a:pPr lvl="0" algn="just"/>
            <a:r>
              <a:rPr lang="es-VE" sz="2300" b="1" dirty="0" err="1"/>
              <a:t>Rallys</a:t>
            </a:r>
            <a:r>
              <a:rPr lang="es-VE" sz="2300" b="1" dirty="0"/>
              <a:t> </a:t>
            </a:r>
            <a:r>
              <a:rPr lang="es-VE" sz="2300" dirty="0"/>
              <a:t>y</a:t>
            </a:r>
            <a:r>
              <a:rPr lang="es-VE" sz="2300" b="1" dirty="0"/>
              <a:t> convenciones </a:t>
            </a:r>
            <a:r>
              <a:rPr lang="es-VE" sz="2300" dirty="0"/>
              <a:t>en las que la SJA anfitriona recibe </a:t>
            </a:r>
            <a:r>
              <a:rPr lang="es-VE" sz="2300" dirty="0" smtClean="0"/>
              <a:t>a Sociedades de Jóvenes invitadas</a:t>
            </a:r>
            <a:r>
              <a:rPr lang="en-US" sz="2300" dirty="0" smtClean="0"/>
              <a:t>.</a:t>
            </a:r>
            <a:endParaRPr lang="en-ZW" sz="23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DC9E4C3-4EED-7246-8948-555FCA0EEB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9320" y="295881"/>
            <a:ext cx="825315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VE" sz="2200" b="1" dirty="0"/>
              <a:t>Congresos y programas especiales, </a:t>
            </a:r>
            <a:r>
              <a:rPr lang="es-VE" sz="2200" dirty="0"/>
              <a:t>tales como:</a:t>
            </a:r>
          </a:p>
          <a:p>
            <a:pPr lvl="0" algn="just"/>
            <a:r>
              <a:rPr lang="es-VE" sz="2200" dirty="0"/>
              <a:t>• Programas especiales para la juventud, invitando a toda la iglesia</a:t>
            </a:r>
          </a:p>
          <a:p>
            <a:pPr lvl="0" algn="just"/>
            <a:r>
              <a:rPr lang="es-VE" sz="2200" dirty="0"/>
              <a:t>• Programas especiales para la promoción de alguna actividad o proyecto.</a:t>
            </a:r>
          </a:p>
          <a:p>
            <a:pPr lvl="0" algn="just"/>
            <a:r>
              <a:rPr lang="es-VE" sz="2200" dirty="0"/>
              <a:t>• Congresos o </a:t>
            </a:r>
            <a:r>
              <a:rPr lang="es-VE" sz="2200" dirty="0" err="1"/>
              <a:t>rallys</a:t>
            </a:r>
            <a:r>
              <a:rPr lang="es-VE" sz="2200" dirty="0"/>
              <a:t> juveniles donde las Sociedades de Jóvenes de </a:t>
            </a:r>
            <a:r>
              <a:rPr lang="es-VE" sz="2200" dirty="0" smtClean="0"/>
              <a:t>varios territorios </a:t>
            </a:r>
            <a:r>
              <a:rPr lang="es-VE" sz="2200" dirty="0"/>
              <a:t>se reúnen</a:t>
            </a:r>
            <a:r>
              <a:rPr lang="es-VE" sz="2200" dirty="0" smtClean="0"/>
              <a:t>.</a:t>
            </a:r>
          </a:p>
          <a:p>
            <a:pPr lvl="0" algn="just"/>
            <a:endParaRPr lang="en-ZW" sz="2200" dirty="0"/>
          </a:p>
          <a:p>
            <a:pPr lvl="0" algn="just"/>
            <a:r>
              <a:rPr lang="en-US" sz="2200" dirty="0" err="1"/>
              <a:t>Programas</a:t>
            </a:r>
            <a:r>
              <a:rPr lang="en-US" sz="2200" dirty="0"/>
              <a:t> </a:t>
            </a:r>
            <a:r>
              <a:rPr lang="en-US" sz="2200" dirty="0" err="1"/>
              <a:t>especiales</a:t>
            </a:r>
            <a:r>
              <a:rPr lang="en-US" sz="2200" dirty="0"/>
              <a:t> </a:t>
            </a:r>
            <a:r>
              <a:rPr lang="en-US" sz="2200" dirty="0" err="1"/>
              <a:t>promoviendo</a:t>
            </a:r>
            <a:r>
              <a:rPr lang="en-US" sz="2200" dirty="0"/>
              <a:t> la </a:t>
            </a:r>
            <a:r>
              <a:rPr lang="en-US" sz="2200" b="1" dirty="0" err="1"/>
              <a:t>Temperancia</a:t>
            </a:r>
            <a:r>
              <a:rPr lang="en-US" sz="2200" b="1" dirty="0"/>
              <a:t>.</a:t>
            </a:r>
          </a:p>
          <a:p>
            <a:pPr lvl="0" algn="just"/>
            <a:endParaRPr lang="en-ZW" sz="2200" dirty="0"/>
          </a:p>
          <a:p>
            <a:pPr lvl="0" algn="just"/>
            <a:r>
              <a:rPr lang="es-VE" sz="2200" b="1" dirty="0"/>
              <a:t>Reuniones de capacitación y entrenamiento </a:t>
            </a:r>
            <a:r>
              <a:rPr lang="es-VE" sz="2200" dirty="0"/>
              <a:t>para enseñar a los jóvenes </a:t>
            </a:r>
            <a:r>
              <a:rPr lang="es-VE" sz="2200" dirty="0" smtClean="0"/>
              <a:t>cómo comenzar </a:t>
            </a:r>
            <a:r>
              <a:rPr lang="es-VE" sz="2200" dirty="0"/>
              <a:t>una conversación que lo lleve a un estudio bíblico, dirigir </a:t>
            </a:r>
            <a:r>
              <a:rPr lang="es-VE" sz="2200" dirty="0" smtClean="0"/>
              <a:t>reuniones en </a:t>
            </a:r>
            <a:r>
              <a:rPr lang="es-VE" sz="2200" dirty="0"/>
              <a:t>los hogares, mostrar diapositivas, distribuir literaturas, vender libros </a:t>
            </a:r>
            <a:r>
              <a:rPr lang="es-VE" sz="2200" dirty="0" smtClean="0"/>
              <a:t>y conducir </a:t>
            </a:r>
            <a:r>
              <a:rPr lang="es-VE" sz="2200" dirty="0"/>
              <a:t>seminarios del Apocalipsis.</a:t>
            </a:r>
            <a:endParaRPr lang="en-ZW" sz="2200" dirty="0"/>
          </a:p>
          <a:p>
            <a:pPr lvl="0" algn="just"/>
            <a:r>
              <a:rPr lang="es-VE" sz="2200" b="1" dirty="0"/>
              <a:t>Ceremonias de investidura, </a:t>
            </a:r>
            <a:r>
              <a:rPr lang="es-VE" sz="2200" dirty="0"/>
              <a:t>usualmente realizadas una vez al año, son un </a:t>
            </a:r>
            <a:r>
              <a:rPr lang="es-VE" sz="2200" dirty="0" smtClean="0"/>
              <a:t>tipo de </a:t>
            </a:r>
            <a:r>
              <a:rPr lang="es-VE" sz="2200" dirty="0"/>
              <a:t>servicio de reconocimiento donde aquellos que han completado </a:t>
            </a:r>
            <a:r>
              <a:rPr lang="es-VE" sz="2200" dirty="0" smtClean="0"/>
              <a:t>los requisitos </a:t>
            </a:r>
            <a:r>
              <a:rPr lang="es-VE" sz="2200" dirty="0"/>
              <a:t>de una clase reciben sus certificados y otros ítems que </a:t>
            </a:r>
            <a:r>
              <a:rPr lang="es-VE" sz="2200" dirty="0" smtClean="0"/>
              <a:t>significan que </a:t>
            </a:r>
            <a:r>
              <a:rPr lang="es-VE" sz="2200" dirty="0"/>
              <a:t>han alcanzado un objetivo.</a:t>
            </a:r>
            <a:endParaRPr lang="en-ZW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DC9E4C3-4EED-7246-8948-555FCA0EEB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4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10" y="772180"/>
            <a:ext cx="870783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4400" b="1" dirty="0">
                <a:solidFill>
                  <a:schemeClr val="accent1"/>
                </a:solidFill>
              </a:rPr>
              <a:t>Conozca las cinco necesidades básicas de la juventud.</a:t>
            </a:r>
            <a:endParaRPr lang="en-US" sz="24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accent1"/>
              </a:solidFill>
            </a:endParaRPr>
          </a:p>
          <a:p>
            <a:r>
              <a:rPr lang="es-VE" sz="2400" dirty="0"/>
              <a:t>1. Aceptación y reconocimiento</a:t>
            </a:r>
          </a:p>
          <a:p>
            <a:r>
              <a:rPr lang="es-VE" sz="2400" dirty="0"/>
              <a:t>2. Afecto</a:t>
            </a:r>
          </a:p>
          <a:p>
            <a:r>
              <a:rPr lang="es-VE" sz="2400" dirty="0"/>
              <a:t>3. Éxito </a:t>
            </a:r>
            <a:r>
              <a:rPr lang="es-VE" sz="2400" dirty="0" smtClean="0"/>
              <a:t>y logro</a:t>
            </a:r>
            <a:endParaRPr lang="es-VE" sz="2400" dirty="0"/>
          </a:p>
          <a:p>
            <a:r>
              <a:rPr lang="es-VE" sz="2400" dirty="0"/>
              <a:t>4. Nuevas experiencias</a:t>
            </a:r>
          </a:p>
          <a:p>
            <a:r>
              <a:rPr lang="es-VE" sz="2400" dirty="0"/>
              <a:t>5. Seguridad </a:t>
            </a:r>
            <a:r>
              <a:rPr lang="es-VE" sz="2400" dirty="0" smtClean="0"/>
              <a:t>y sentido </a:t>
            </a:r>
            <a:r>
              <a:rPr lang="es-VE" sz="2400" dirty="0"/>
              <a:t>de pertenencia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E13F6E-D448-064F-8194-902FEBB784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7073" cy="904875"/>
          </a:xfrm>
        </p:spPr>
        <p:txBody>
          <a:bodyPr>
            <a:normAutofit fontScale="90000"/>
          </a:bodyPr>
          <a:lstStyle/>
          <a:p>
            <a:r>
              <a:rPr lang="es-VE" b="1" dirty="0">
                <a:solidFill>
                  <a:schemeClr val="accent1"/>
                </a:solidFill>
              </a:rPr>
              <a:t>Conozca los seis objetivos fundamentales </a:t>
            </a:r>
            <a:r>
              <a:rPr lang="es-VE" b="1" dirty="0" smtClean="0">
                <a:solidFill>
                  <a:schemeClr val="accent1"/>
                </a:solidFill>
              </a:rPr>
              <a:t>del MJA</a:t>
            </a:r>
            <a:r>
              <a:rPr lang="es-VE" b="1" dirty="0">
                <a:solidFill>
                  <a:schemeClr val="accent1"/>
                </a:solidFill>
              </a:rPr>
              <a:t>.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5175" y="1357980"/>
            <a:ext cx="84096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dirty="0"/>
              <a:t>Los seis objetivos fundamentales del MJA desarrollados M.E Kern, el </a:t>
            </a:r>
            <a:r>
              <a:rPr lang="es-VE" sz="2400" dirty="0" smtClean="0"/>
              <a:t>primer director </a:t>
            </a:r>
            <a:r>
              <a:rPr lang="es-VE" sz="2400" dirty="0"/>
              <a:t>mundial de los </a:t>
            </a:r>
            <a:r>
              <a:rPr lang="es-VE" sz="2400" dirty="0" smtClean="0"/>
              <a:t>JA nombrado </a:t>
            </a:r>
            <a:r>
              <a:rPr lang="es-VE" sz="2400" dirty="0"/>
              <a:t>en 1907, y apoyados por Elena G. de </a:t>
            </a:r>
            <a:r>
              <a:rPr lang="es-VE" sz="2400" dirty="0" smtClean="0"/>
              <a:t>White son </a:t>
            </a:r>
            <a:r>
              <a:rPr lang="es-VE" sz="2400" dirty="0"/>
              <a:t>aún los </a:t>
            </a:r>
            <a:r>
              <a:rPr lang="es-VE" sz="2400" dirty="0" smtClean="0"/>
              <a:t>objetivos fundamentes </a:t>
            </a:r>
            <a:r>
              <a:rPr lang="es-VE" sz="2400" dirty="0"/>
              <a:t>del </a:t>
            </a:r>
            <a:r>
              <a:rPr lang="es-VE" sz="2400" dirty="0" smtClean="0"/>
              <a:t>MJA que </a:t>
            </a:r>
            <a:r>
              <a:rPr lang="es-VE" sz="2400" dirty="0"/>
              <a:t>necesitan ser implementados </a:t>
            </a:r>
            <a:r>
              <a:rPr lang="es-VE" sz="2400" dirty="0" smtClean="0"/>
              <a:t>en los </a:t>
            </a:r>
            <a:r>
              <a:rPr lang="es-VE" sz="2400" dirty="0"/>
              <a:t>programas anuales.</a:t>
            </a:r>
            <a:endParaRPr lang="en-ZW" sz="2400" dirty="0"/>
          </a:p>
          <a:p>
            <a:r>
              <a:rPr lang="es-VE" sz="2400" dirty="0"/>
              <a:t>1. Elevar el nivel de la vida devocional de la juventud.</a:t>
            </a:r>
          </a:p>
          <a:p>
            <a:r>
              <a:rPr lang="es-VE" sz="2400" dirty="0"/>
              <a:t>2. Elevar el promedio de permanencia de la </a:t>
            </a:r>
            <a:r>
              <a:rPr lang="es-VE" sz="2400" dirty="0" smtClean="0"/>
              <a:t>juventud.</a:t>
            </a:r>
            <a:endParaRPr lang="es-VE" sz="2400" dirty="0"/>
          </a:p>
          <a:p>
            <a:r>
              <a:rPr lang="es-VE" sz="2400" dirty="0"/>
              <a:t>3. Educar </a:t>
            </a:r>
            <a:r>
              <a:rPr lang="es-VE" sz="2400" dirty="0" smtClean="0"/>
              <a:t>y capacitar </a:t>
            </a:r>
            <a:r>
              <a:rPr lang="es-VE" sz="2400" dirty="0"/>
              <a:t>a la juventud para el servicio.</a:t>
            </a:r>
          </a:p>
          <a:p>
            <a:r>
              <a:rPr lang="es-VE" sz="2400" dirty="0"/>
              <a:t>4. Proveer oportunidades para el </a:t>
            </a:r>
            <a:r>
              <a:rPr lang="es-VE" sz="2400" dirty="0" smtClean="0"/>
              <a:t>alcance misionero y el </a:t>
            </a:r>
            <a:r>
              <a:rPr lang="es-VE" sz="2400" dirty="0"/>
              <a:t>servicio.</a:t>
            </a:r>
          </a:p>
          <a:p>
            <a:r>
              <a:rPr lang="es-VE" sz="2400" dirty="0"/>
              <a:t>5. Enseñar los principios del </a:t>
            </a:r>
            <a:r>
              <a:rPr lang="es-VE" sz="2400" dirty="0" smtClean="0"/>
              <a:t>discipulado.</a:t>
            </a:r>
            <a:endParaRPr lang="es-VE" sz="2400" dirty="0"/>
          </a:p>
          <a:p>
            <a:r>
              <a:rPr lang="es-VE" sz="2400" dirty="0"/>
              <a:t>6. Guiar los jóvenes al descubrimiento de su valor individual y desarrollar y </a:t>
            </a:r>
            <a:r>
              <a:rPr lang="es-VE" sz="2400" dirty="0" smtClean="0"/>
              <a:t>descubrir sus </a:t>
            </a:r>
            <a:r>
              <a:rPr lang="es-VE" sz="2400" dirty="0"/>
              <a:t>dones espirituales.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3311BB-CD5B-5249-BFB7-3066F99647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1777</Words>
  <Application>Microsoft Office PowerPoint</Application>
  <PresentationFormat>Personalizado</PresentationFormat>
  <Paragraphs>108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Office Theme</vt:lpstr>
      <vt:lpstr>2_Custom Design</vt:lpstr>
      <vt:lpstr>1_Custom Design</vt:lpstr>
      <vt:lpstr>Custom Design</vt:lpstr>
      <vt:lpstr>Documento</vt:lpstr>
      <vt:lpstr>Presentación de PowerPoint</vt:lpstr>
      <vt:lpstr>Objetivos del Seminario</vt:lpstr>
      <vt:lpstr>PLANIFICACIÓN JA CREATIVA</vt:lpstr>
      <vt:lpstr>ESTRUCTURA BÁSICA DE PLANIFICACIÓN DE LOS MJA</vt:lpstr>
      <vt:lpstr>ESTRUCTURA BÁSICA DE PLANIFICACIÓN DE LOS MJA</vt:lpstr>
      <vt:lpstr>Presentación de PowerPoint</vt:lpstr>
      <vt:lpstr>Presentación de PowerPoint</vt:lpstr>
      <vt:lpstr>Presentación de PowerPoint</vt:lpstr>
      <vt:lpstr>Conozca los seis objetivos fundamentales del MJA.</vt:lpstr>
      <vt:lpstr>CREANDO UNA PROGRAMACIÓN JUVENIL CON EL MODELO DEL “LÍDER SIERVO” </vt:lpstr>
      <vt:lpstr>CREANDO UNA PROGRAMACIÓN JUVENIL CON EL MODELO DEL “LÍDER SIERVO” </vt:lpstr>
      <vt:lpstr>CREANDO UNA PROGRAMACIÓN JUVENIL</vt:lpstr>
      <vt:lpstr>GUÍA DE SEIS PASOS PARA LA PROGRAMACIÓN JA</vt:lpstr>
      <vt:lpstr>GUÍA DE SEIS PASOS PARA LA PROGRAMACIÓN JA</vt:lpstr>
      <vt:lpstr>GUÍA DE SEIS PASOS PARA LA PROGRAMACIÓN JA</vt:lpstr>
      <vt:lpstr>6. Tipos de Programas Semanales JA </vt:lpstr>
      <vt:lpstr>GUÍA DE SEIS PASOS PARA LA PROGRAMACIÓN JA</vt:lpstr>
      <vt:lpstr>GUÍA DE SEIS PASOS PARA LA PROGRAMACIÓN JA</vt:lpstr>
      <vt:lpstr>GUÍA DE SEIS PASOS PARA LA PROGRAMACIÓN JA</vt:lpstr>
      <vt:lpstr>Recuerde: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45</cp:revision>
  <dcterms:created xsi:type="dcterms:W3CDTF">2018-05-31T05:51:27Z</dcterms:created>
  <dcterms:modified xsi:type="dcterms:W3CDTF">2019-02-10T17:33:03Z</dcterms:modified>
</cp:coreProperties>
</file>