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7" r:id="rId2"/>
    <p:sldMasterId id="2147483674" r:id="rId3"/>
    <p:sldMasterId id="2147483661" r:id="rId4"/>
  </p:sldMasterIdLst>
  <p:notesMasterIdLst>
    <p:notesMasterId r:id="rId25"/>
  </p:notesMasterIdLst>
  <p:handoutMasterIdLst>
    <p:handoutMasterId r:id="rId26"/>
  </p:handoutMasterIdLst>
  <p:sldIdLst>
    <p:sldId id="263" r:id="rId5"/>
    <p:sldId id="257" r:id="rId6"/>
    <p:sldId id="258" r:id="rId7"/>
    <p:sldId id="259" r:id="rId8"/>
    <p:sldId id="279" r:id="rId9"/>
    <p:sldId id="260" r:id="rId10"/>
    <p:sldId id="281" r:id="rId11"/>
    <p:sldId id="261" r:id="rId12"/>
    <p:sldId id="272" r:id="rId13"/>
    <p:sldId id="271" r:id="rId14"/>
    <p:sldId id="283" r:id="rId15"/>
    <p:sldId id="270" r:id="rId16"/>
    <p:sldId id="276" r:id="rId17"/>
    <p:sldId id="285" r:id="rId18"/>
    <p:sldId id="268" r:id="rId19"/>
    <p:sldId id="275" r:id="rId20"/>
    <p:sldId id="274" r:id="rId21"/>
    <p:sldId id="269" r:id="rId22"/>
    <p:sldId id="277" r:id="rId23"/>
    <p:sldId id="26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820E36-C96D-8A46-B326-9CBA8DE68E42}">
          <p14:sldIdLst>
            <p14:sldId id="263"/>
            <p14:sldId id="257"/>
            <p14:sldId id="258"/>
            <p14:sldId id="259"/>
            <p14:sldId id="279"/>
            <p14:sldId id="260"/>
            <p14:sldId id="281"/>
            <p14:sldId id="261"/>
            <p14:sldId id="272"/>
            <p14:sldId id="271"/>
            <p14:sldId id="283"/>
            <p14:sldId id="270"/>
            <p14:sldId id="276"/>
            <p14:sldId id="285"/>
            <p14:sldId id="268"/>
            <p14:sldId id="275"/>
            <p14:sldId id="274"/>
            <p14:sldId id="269"/>
            <p14:sldId id="277"/>
            <p14:sldId id="264"/>
          </p14:sldIdLst>
        </p14:section>
        <p14:section name="Untitled Section" id="{94477824-1078-8C46-945F-3B8A573AC76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4674"/>
  </p:normalViewPr>
  <p:slideViewPr>
    <p:cSldViewPr snapToGrid="0" snapToObjects="1">
      <p:cViewPr varScale="1">
        <p:scale>
          <a:sx n="64" d="100"/>
          <a:sy n="64" d="100"/>
        </p:scale>
        <p:origin x="90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8368"/>
    </p:cViewPr>
  </p:sorterViewPr>
  <p:notesViewPr>
    <p:cSldViewPr snapToGrid="0" snapToObjects="1">
      <p:cViewPr varScale="1">
        <p:scale>
          <a:sx n="146" d="100"/>
          <a:sy n="146" d="100"/>
        </p:scale>
        <p:origin x="41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81200757-3EAA-6646-8780-0FECAB3459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952BA13-8550-474B-A91E-D724DF6396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BC235-2459-264C-8858-1C3188AD534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B6A7454-B891-624A-A350-3B662924B6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2A4547A-E22A-2F4E-A561-0233970BB6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EC65-90FA-1743-A13B-409402AF08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9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3D297-4040-5A4B-8421-CF2430CAB50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E1EA7-A93D-BA49-BDA3-4E42378B74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56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8" y="1122363"/>
            <a:ext cx="912390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58" y="3602038"/>
            <a:ext cx="912390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1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4804874" cy="45885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6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804874" cy="45210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51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6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9149862" cy="387009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2579" y="365125"/>
            <a:ext cx="1745483" cy="52865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315200" cy="528652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63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71357C-11C5-F64B-80A1-179A53FE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2C514C5-717E-FA42-924E-41A15677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C2BF8D1-F08C-4B4B-8FBD-B9A51D8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0D2542C-15C0-7F4E-A2EC-156AC062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0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ABB1F3-2F79-F846-A1CB-992303CE7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3980858-259F-AC40-B14C-3FF49C2F8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E069594-5E57-5342-B30C-6783C97F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B66AEB-FBD4-6746-86B8-78B4F52A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23BA5E-E67C-0B4C-9238-6B242BCD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65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FB99D2-C797-0F48-9ABD-171893FE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F4318D-0359-3C4B-9D07-B5EC6CE8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1CA1F22-3F23-2A45-8242-4E20BB979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8EDDB2-8821-814A-AFCB-FB011EA7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E04ADE-8591-D54D-82C0-8CA9A835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01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4B65A4-CD34-E542-AA3B-410F99F5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0336E2E-A226-6E4B-A0BF-59936A911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B76ECF6-06B1-1042-9703-D25028AE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574429-843C-AE4C-879F-09208EB6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13CF58-EB45-EE45-AB88-CE542A8C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38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C7590B-D6EA-2843-A98D-0BF4416D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C0711A-2741-5245-BFBE-542A2F566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01226C9-E965-3748-B951-554080869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8453920-1A77-3441-B716-C87809F2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580F5CA-0C05-DF49-8CFB-0F7715D6E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2B5DE6D-D58D-6246-8560-6B48561F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2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5C120D-9C98-7541-A4D1-ECDDBCE3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081D796-17A2-6D43-9454-BAD3FEB1F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7166ED1-50C0-D648-B865-172DA5AA2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E61E471-E208-3546-857E-10892FC3C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C319FF5-6763-2047-B0CB-67E2B4324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1B036FF-1BB5-614A-AB87-E9F39D61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8FA02C5-07EA-A94F-8E2E-932EC50AA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E1B4373-3B73-AD43-AAAC-28A7D836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5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32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4ED90F-BA98-264C-A85A-FA17BB10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E997709-99BE-384F-AF93-DB01D29A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1418142-6FC2-7443-A565-C33D93A7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246F0CE-1BB1-7747-8F15-75898CB4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79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E855655-5E02-734C-8B17-5354E364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20B04DA-AB26-D94B-BC45-36F3609B8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D98A3A1-20D2-074B-AFFF-E88912E4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7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E3A0B5-B39D-2A45-A906-F7C44621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F896DB-D884-D547-8A87-1C4B1325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BB1E257-B35C-B941-8052-F0A6552FE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19EFA63-6AE3-9B4B-8A64-B5725176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3ED90D7-192D-E34A-A129-603DA280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E2F575-0AB5-ED40-B5A7-8443E9F8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68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F9253A-1B2D-7542-9B6F-FA42D861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497BB3B-A3FF-F442-BA29-C194E7F39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CC1370F-B2CB-984E-9BEA-F72D0F711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1938331-EB46-A241-945E-A9E29C5A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E3BF304-2F66-0D4A-A0C9-740E3F58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5082B4A-2276-9647-AE95-D82B839A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46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A41937-BF20-1646-BBD2-3DD84A9B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B408E7C-DC3E-BA43-90E0-7C30EEDE1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319338-EAE0-7A40-ABC4-13A8A4D6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AC90C6-4159-024A-93C1-DC92D77C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A47F38-1C00-1A43-8EE6-78C364B3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2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423120A-C540-014D-A196-81DC0AE194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6E69A46-BF32-C540-A37E-771196197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CE7306-3DCD-794D-8DEC-0C27A7C0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D85206-AC06-CE4A-A628-FAFFF43D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E8BA3D5-9294-F940-B031-FD487FB5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91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AB2E44-36DA-4743-803D-A0C615B5C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8E14E84-EAA2-0943-970C-C978FC477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0744B4-977F-524D-98D3-5F8270BA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D3C28C-5E07-F041-8436-A1A6AF5D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A61D60-843C-CA49-BA6D-C4FFE484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469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0138C7-0795-CB4E-995F-0C7059F9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1BD73C-200E-464F-86B0-3B878E416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6AD399-A317-EA4F-BB28-D4C07E70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A4670C-6D8A-5746-B623-9E521F60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2813A48-745C-5947-950A-E72406D2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45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A5B10A-60AE-EB49-98E1-D957426E5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9F78C1C-9F0D-034A-AFCE-15B725192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13AE335-518E-D744-A806-4CEAED11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0307580-6999-9640-BE6D-5328398E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DDAB0F4-4663-3844-B795-6568E0E5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6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5DCEB2-EAAE-2E48-8AE9-747A0C35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041903-8308-514C-80B9-443CF2BDB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37814B1-0E8C-D547-8CDD-98A742DE3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E6EDF7C-3A62-3B46-83A9-0097A852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CCA6D9A-F34D-9145-A6E1-E71CE6F4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F86A584-920A-2E47-9098-CA1C7D4D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2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08587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8587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49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2CAF7D-9335-7044-81B5-F1A113C5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C2FA63E-7181-624C-857B-1B56214FE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F829E0D-A137-DD47-8B7C-785487385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CA01913-C7BB-DC43-A030-D88B3AF8E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FCE15A7-A0FF-F840-A145-60B40D0C7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F6704BD-3FD1-F347-B63B-0213B225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30A167C-807D-FF49-939E-C6F2C67E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7699041-3DA0-E042-8338-BE17C8AB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97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B5BF22-797A-0E42-A2B4-7616EF97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A907525-F63E-BC4D-9FAF-9CAB1B6E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5B0DAF4-7A33-E942-AD94-FFBC78E4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57115B0-7B7D-C347-81FC-FBBDE7EE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29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A952BBB-52A2-BD4B-A650-63066A27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23FAFAF-7055-8C45-8986-D313F043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1F3315E-3604-9940-A45C-CBD3E949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632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43DF9F-03E4-2D4A-8C73-CD9EB1FA9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AAA636-196C-B34E-8E36-12C762671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D03DB71-D964-1A46-88EB-6AB4CAE83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E711710-A939-F84B-8683-D705642B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DC4CD12-B6BA-B74D-9975-6567C6D5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1A894F0-A094-EB45-B854-AC2CE568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884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323784-3503-DB46-90AD-920C280BE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11A924F-C866-FA4F-81F5-986CD8DC4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A0913A9-EF05-5649-A644-8DACEFEC5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A61A965-8549-F843-B612-179E96B3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BDA3CF1-CD91-C545-9FD1-EBB9EDE2C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78F200D-E0C3-FB42-A1DF-04C09CC9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584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A6F4E8-F804-874B-9E68-F54835CA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3BF5CF5-A071-764F-8C6B-48CB0A79A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07B74B-AB68-2045-99A1-E8B25789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41C3105-9829-6F43-BE60-D98DAC43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8B794E-1320-FA42-917A-2541BF86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742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009B6CE-2456-1249-8C68-424B406C8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EF72CC3-927E-7441-B8F7-46FB76753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4C4C5B6-C1ED-A549-BD3D-D07FC4B6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E65298-2108-3047-95A6-75A51769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D47221-4CDC-8E41-B068-74C6425F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485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9FB34B-5C59-7E45-B149-91B0EB7D2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FED5BB3-1B6F-F94E-8365-6F338F63D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B42DD81-683F-184F-8DE6-5BFDD528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32C1F1-5711-1246-A682-95FB9405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6D14F5-F8BF-4E49-99A4-631A7CE1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681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58E500-26A4-BF4F-A737-D527D1476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33B1977-3A19-9F4B-9D72-F14AC6501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B89315B-8C77-6045-9642-3852233C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76156D-E3F5-CB4E-BD60-305930FA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30D8C6-0F64-6F4B-A792-8B2C3787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85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56DE52-1EA5-3643-AE0D-AE2268B1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FFD3437-7A68-AB4C-9F06-D39851956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D76892-DD3E-4845-BEE5-54E46F8D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D591A1-A767-AC49-A16C-3F3C9E94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0272BC-724E-F341-A4FC-941E8745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9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9747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38158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176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0933AE-6685-1348-AEC6-F1848186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A295CBB-BDDB-584B-B414-5F5811230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2724C79-869E-7C4C-8756-EA02DA39D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BA54D99-9257-1B46-A005-DFB653607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5850664-35B1-B047-B5D7-C90877EB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7FB4789-7BC4-034E-BFF7-CB4F5745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15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9FE63B-2C5C-1C44-9BB2-A00C4A79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23E7CB3-DCBF-3143-A630-196FE83CF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7DDF094-D769-004E-9C71-EF9FC1F95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D5BA426-1A7D-6D4C-ACF1-9E6D0EE62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989A5B4-ADC1-4E42-88AB-5E7B2574C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1F52982-232C-0C4F-9261-13021D49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705F16B-0731-3348-8178-EE39154F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6220632-D22D-7445-B873-201B8F629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475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D0C4A9-F0A8-6A40-9CB8-1124CAC3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EA5B138-8849-A84D-B966-9DF1E94F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0C1E746-A580-3A49-A4C0-FBB9C3B7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8485002-354D-3147-A2CB-3BEDFCDF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955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15B674F-B1BD-DA40-A3B1-AD8CFF1C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388047D-DD3C-A24E-81B1-ECA252FD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434987D-AB8F-6B41-8A85-19B75E7E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658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171AC9-9FCD-E547-88D9-0D094C19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28DEFD-AA86-5E40-BEED-B07B024AC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82EA183-3F13-A14B-BD5B-F62D5A294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AD7809-EFDD-E44E-B686-B3036990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9304834-14F4-4641-8484-CFEBBB33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7185205-C7A1-C64A-BC8F-B33E8216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30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603BCB-0634-7145-8E29-751A605B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9C88CA3-19F4-B04C-B305-D1D587DC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D56B339-520D-7A44-A611-AFCDE7DBB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13516B3-49BE-644D-B2AD-37D31EE6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314D71E-144F-5146-9B99-6F6C57BD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1FE1F07-9E19-D84B-8B07-44C71D70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770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C8FCA7-8049-5944-BC40-899EC310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BA5B9E7-F084-E446-977D-A714F4044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B3506D-C34A-BD4B-B2C9-09835248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9348CAB-F026-1944-8450-22FB8AEF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0AC33F-A3A2-A041-A466-194880C1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90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CCE98BF-17AF-6D44-860E-84A164CC9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6759389-EC9F-4F4D-B304-D1C6DA50E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FFF43E0-90FA-324A-986B-08FC997C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1C5A636-47EE-BA40-AE36-BEEDDD6F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CC01C5-F166-5E4B-84F0-C33D55B4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14827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43559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43559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19538" y="1681163"/>
            <a:ext cx="43685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19538" y="2505075"/>
            <a:ext cx="436852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3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2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42B613-51B8-EF49-801F-A9C1E5F1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B41070F-DAFA-AC48-96DC-8C2A8EC5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3C6356E-C245-B24B-8035-3237210E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F4A1AEB-EEEB-0C47-9ED3-85824FCB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24DF4F-20C9-8B4B-AB57-B9656C2D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DE629DB-5AFB-314F-8E99-CA7CF304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9AD1C8-12BC-7643-8934-5D5ED5A9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66B42E7-4C66-734D-A8C1-531DF6B2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8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49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149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377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7FAC88F-3079-6C41-B97E-AB507D54E544}"/>
              </a:ext>
            </a:extLst>
          </p:cNvPr>
          <p:cNvSpPr/>
          <p:nvPr userDrawn="1"/>
        </p:nvSpPr>
        <p:spPr>
          <a:xfrm>
            <a:off x="10451364" y="0"/>
            <a:ext cx="1740635" cy="6858000"/>
          </a:xfrm>
          <a:prstGeom prst="rect">
            <a:avLst/>
          </a:prstGeom>
          <a:solidFill>
            <a:srgbClr val="2E55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B75AAFAF-2663-1B4A-953A-5BDE35D35E6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800248" y="5441186"/>
            <a:ext cx="1042868" cy="10428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ECEC7F7-E76D-BA4C-9E1D-7856473E0BC1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50064" y="5749111"/>
            <a:ext cx="2225407" cy="7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86" r:id="rId8"/>
    <p:sldLayoutId id="2147483673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42FE335-DF36-EC49-AEB9-1F17E90F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D9C8947-963D-5A43-83DE-6AEA3F600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33340A-C86D-194E-AA81-2891DF220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6989F4A-AF3F-7945-B25B-38FA0354F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3EE52A-4F22-4F49-86EE-7AC85B3CF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5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D5C23F2-2025-A948-A822-6DF144B1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0F2833-791A-5449-92AD-C8EAF61BB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E07BAE-4438-9347-900A-30D5B7185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2726F4-93B9-9446-8A73-FC80042A3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CA7BE19C-4919-1944-BC61-CC284F92E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375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40065B8-E642-2C45-BEC2-BA06987F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D7E7E25-6EC5-B14A-8805-206FBEEB1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BC329F1-DD7D-934E-8EF4-0A2C3FCFD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52D288B-85DB-3249-BFAB-8630C92CE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272F85-E71C-8B4E-A8FC-E4236B427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1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1.docx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036" y="1758463"/>
            <a:ext cx="10162308" cy="33484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5500" b="1" dirty="0">
                <a:solidFill>
                  <a:schemeClr val="accent1"/>
                </a:solidFill>
                <a:latin typeface="+mj-lt"/>
              </a:rPr>
              <a:t>Seminar 7: </a:t>
            </a:r>
            <a:r>
              <a:rPr lang="en-US" sz="5500" b="1" dirty="0" err="1" smtClean="0">
                <a:solidFill>
                  <a:schemeClr val="accent1"/>
                </a:solidFill>
                <a:latin typeface="+mj-lt"/>
              </a:rPr>
              <a:t>Ministério</a:t>
            </a:r>
            <a:r>
              <a:rPr lang="en-US" sz="55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5500" b="1" dirty="0" err="1" smtClean="0">
                <a:solidFill>
                  <a:schemeClr val="accent1"/>
                </a:solidFill>
                <a:latin typeface="+mj-lt"/>
              </a:rPr>
              <a:t>Jovem</a:t>
            </a:r>
            <a:r>
              <a:rPr lang="en-US" sz="55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5500" b="1" dirty="0" err="1" smtClean="0">
                <a:solidFill>
                  <a:schemeClr val="accent1"/>
                </a:solidFill>
                <a:latin typeface="+mj-lt"/>
              </a:rPr>
              <a:t>Criativo</a:t>
            </a:r>
            <a:endParaRPr lang="en-ZW" sz="5500" b="1" dirty="0" smtClean="0">
              <a:solidFill>
                <a:schemeClr val="accent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2400" b="1" i="1" dirty="0" err="1"/>
              <a:t>Pensando</a:t>
            </a:r>
            <a:r>
              <a:rPr lang="en-US" sz="2400" b="1" i="1" dirty="0"/>
              <a:t> fora da </a:t>
            </a:r>
            <a:r>
              <a:rPr lang="en-US" sz="2400" b="1" i="1" dirty="0" err="1" smtClean="0"/>
              <a:t>caixa</a:t>
            </a:r>
            <a:r>
              <a:rPr lang="en-US" sz="2400" b="1" i="1" dirty="0" smtClean="0"/>
              <a:t> </a:t>
            </a:r>
            <a:r>
              <a:rPr lang="pt-PT" sz="2400" b="1" i="1" dirty="0" smtClean="0"/>
              <a:t> </a:t>
            </a:r>
            <a:endParaRPr lang="en-ZW" sz="2400" b="1" i="1" dirty="0" smtClean="0"/>
          </a:p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F02FCD5-66ED-2E47-827D-A180AC9AC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0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332"/>
            <a:ext cx="9149862" cy="1325563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chemeClr val="accent1"/>
                </a:solidFill>
              </a:rPr>
              <a:t>CRIANDO PROGRAMAÇÃO </a:t>
            </a:r>
            <a:r>
              <a:rPr lang="pt-PT" b="1" dirty="0" smtClean="0">
                <a:solidFill>
                  <a:schemeClr val="accent1"/>
                </a:solidFill>
              </a:rPr>
              <a:t>JOVEM </a:t>
            </a:r>
            <a:r>
              <a:rPr lang="pt-PT" b="1" dirty="0">
                <a:solidFill>
                  <a:schemeClr val="accent1"/>
                </a:solidFill>
              </a:rPr>
              <a:t>PELO MODELO “LÍDER SERVIDOR</a:t>
            </a:r>
            <a:r>
              <a:rPr lang="pt-PT" b="1" dirty="0" smtClean="0">
                <a:solidFill>
                  <a:schemeClr val="accent1"/>
                </a:solidFill>
              </a:rPr>
              <a:t>” 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85175" y="1207927"/>
            <a:ext cx="83265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/>
              <a:t>Aqui está uma abordagem simples de seis etapas para </a:t>
            </a:r>
            <a:r>
              <a:rPr lang="pt-PT" sz="2400" dirty="0" smtClean="0"/>
              <a:t>planear </a:t>
            </a:r>
            <a:r>
              <a:rPr lang="pt-PT" sz="2400" dirty="0"/>
              <a:t>suas reuniões de jovens para um ano inteiro. Mas se você quer que seus jovens aprendam a ser líderes, como dissemos repetidamente ao longo deste seminário, você precisa envolvê-los desde o início. Eles adorariam ajudá-lo a </a:t>
            </a:r>
            <a:r>
              <a:rPr lang="pt-PT" sz="2400" dirty="0" smtClean="0"/>
              <a:t>planear</a:t>
            </a:r>
            <a:r>
              <a:rPr lang="pt-PT" sz="2400" dirty="0"/>
              <a:t>, e sua energia e entusiasmo evitarão que você fique sobrecarregado e esgotado.</a:t>
            </a:r>
          </a:p>
          <a:p>
            <a:r>
              <a:rPr lang="pt-PT" sz="2400" dirty="0"/>
              <a:t>Cada caixa nos seis passos abaixo representa um tipo de programa a ser conduzido pelos jovens naquela semana. Três a quatro jovens são solicitados com antecedência para </a:t>
            </a:r>
            <a:r>
              <a:rPr lang="pt-PT" sz="2400" dirty="0" smtClean="0"/>
              <a:t>planear </a:t>
            </a:r>
            <a:r>
              <a:rPr lang="pt-PT" sz="2400" dirty="0"/>
              <a:t>e conduzir o programa, com a ajuda do líder de jovens para orientá-los em recursos e garantir que a apresentação cumpra o objetivo a ser </a:t>
            </a:r>
            <a:r>
              <a:rPr lang="pt-PT" sz="2400" dirty="0" smtClean="0"/>
              <a:t>ensinado  </a:t>
            </a:r>
            <a:endParaRPr lang="en-ZW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D43CD1C-2438-7547-B6E1-2694E16A0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22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>
                <a:solidFill>
                  <a:schemeClr val="accent1"/>
                </a:solidFill>
              </a:rPr>
              <a:t>CRIANDO PROGRAMAÇÃO JOVEM PELO MODELO “LÍDER SERVIDOR” </a:t>
            </a:r>
            <a:r>
              <a:rPr lang="pt-PT" b="1" dirty="0" smtClean="0">
                <a:solidFill>
                  <a:schemeClr val="accent1"/>
                </a:solidFill>
              </a:rPr>
              <a:t> 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7527" y="2035972"/>
            <a:ext cx="91987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/>
              <a:t>O sucesso </a:t>
            </a:r>
            <a:r>
              <a:rPr lang="pt-PT" sz="2400" dirty="0"/>
              <a:t>de conduzir os programas usando os jovens irá envolvê-los e motivá-los a encontrar formas criativas de conduzir o programa. Lembre-se que um programa de ministério </a:t>
            </a:r>
            <a:r>
              <a:rPr lang="pt-PT" sz="2400" dirty="0" smtClean="0"/>
              <a:t>jovem </a:t>
            </a:r>
            <a:r>
              <a:rPr lang="pt-PT" sz="2400" dirty="0"/>
              <a:t>deve ser feito para os jovens, pelos jovens. Nossos jovens têm muitas maneiras interessantes de executar programas e isso por si só criará uma adesão deles porque eles estão envolvidos em possuir o programa</a:t>
            </a:r>
            <a:r>
              <a:rPr lang="pt-PT" sz="2400" dirty="0" smtClean="0"/>
              <a:t>.  </a:t>
            </a:r>
            <a:endParaRPr lang="en-ZW" sz="2400" dirty="0"/>
          </a:p>
          <a:p>
            <a:r>
              <a:rPr lang="en-ZW" sz="2400" dirty="0"/>
              <a:t>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5698C58-1318-314B-90D8-2729F9B217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64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575963" cy="1037234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CRIANDO PROGRAMAÇÃO </a:t>
            </a:r>
            <a:r>
              <a:rPr lang="en-US" b="1" dirty="0" smtClean="0">
                <a:solidFill>
                  <a:schemeClr val="accent1"/>
                </a:solidFill>
              </a:rPr>
              <a:t>JOVEM 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79320" y="1402360"/>
            <a:ext cx="82190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/>
              <a:t>O líder jovem no início do ano obterá muito sucesso usando o modelo do Estilo de Liderança Servidora para treinar seus jovens para atingir efetivamente um estágio em que sejam competentes o suficiente para se manterem sozinhos e conduzirem o programa com o líder como supervisor.</a:t>
            </a:r>
          </a:p>
          <a:p>
            <a:r>
              <a:rPr lang="pt-PT" sz="2400" dirty="0"/>
              <a:t>O líder de jovens e seus jovens precisam se consultar para encontrar o melhor estilo de conduzir qualquer programa que incorpore variedade, interesse e um forte fundamento bíblico.</a:t>
            </a:r>
          </a:p>
          <a:p>
            <a:r>
              <a:rPr lang="pt-PT" sz="2400" dirty="0"/>
              <a:t>A cada semana, uma caixa/tema diferente deve ser realizada com pessoas diferentes para que, ao longo do ano, todos os jovens de seu grupo tenham tido a experiência de conduzir um programa</a:t>
            </a:r>
            <a:r>
              <a:rPr lang="pt-PT" sz="2400" dirty="0" smtClean="0"/>
              <a:t>.  </a:t>
            </a:r>
            <a:endParaRPr lang="en-ZW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6B58C9A-D65B-5747-8E39-F1164E6876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22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429"/>
            <a:ext cx="10478125" cy="1325563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chemeClr val="accent1"/>
                </a:solidFill>
              </a:rPr>
              <a:t>UM AUXÍLIO DE PROGRAMAÇÃO DE SEIS </a:t>
            </a:r>
            <a:r>
              <a:rPr lang="pt-PT" b="1" dirty="0" smtClean="0">
                <a:solidFill>
                  <a:schemeClr val="accent1"/>
                </a:solidFill>
              </a:rPr>
              <a:t>PASSOS 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61687" y="1857974"/>
            <a:ext cx="85759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pt-PT" sz="2400" b="1" dirty="0"/>
              <a:t>Tenha uma folha de esboço </a:t>
            </a:r>
            <a:r>
              <a:rPr lang="pt-PT" sz="2400" dirty="0"/>
              <a:t>do Calendário Anual </a:t>
            </a:r>
            <a:r>
              <a:rPr lang="pt-PT" sz="2400" dirty="0" smtClean="0"/>
              <a:t>Trimestral JA, </a:t>
            </a:r>
            <a:r>
              <a:rPr lang="pt-PT" sz="2400" dirty="0"/>
              <a:t>com os quatro ou cinco sábados do mês</a:t>
            </a:r>
            <a:r>
              <a:rPr lang="pt-PT" sz="2400" b="1" dirty="0"/>
              <a:t>.</a:t>
            </a:r>
          </a:p>
          <a:p>
            <a:pPr marL="457200" lvl="0" indent="-457200">
              <a:buAutoNum type="arabicPeriod"/>
            </a:pPr>
            <a:endParaRPr lang="pt-PT" sz="2400" b="1" dirty="0"/>
          </a:p>
          <a:p>
            <a:pPr marL="457200" lvl="0" indent="-457200">
              <a:buAutoNum type="arabicPeriod"/>
            </a:pPr>
            <a:r>
              <a:rPr lang="pt-PT" sz="2400" b="1" dirty="0"/>
              <a:t>Reúna-se com o </a:t>
            </a:r>
            <a:r>
              <a:rPr lang="pt-PT" sz="2400" dirty="0"/>
              <a:t>Conselho da Sociedade </a:t>
            </a:r>
            <a:r>
              <a:rPr lang="pt-PT" sz="2400" dirty="0" smtClean="0"/>
              <a:t>JÁ e </a:t>
            </a:r>
            <a:r>
              <a:rPr lang="pt-PT" sz="2400" dirty="0"/>
              <a:t>jovens selecionados, para </a:t>
            </a:r>
            <a:r>
              <a:rPr lang="pt-PT" sz="2400" dirty="0" smtClean="0"/>
              <a:t>planear </a:t>
            </a:r>
            <a:r>
              <a:rPr lang="pt-PT" sz="2400" dirty="0"/>
              <a:t>o calendário anual</a:t>
            </a:r>
            <a:r>
              <a:rPr lang="pt-PT" sz="2400" dirty="0" smtClean="0"/>
              <a:t>.  </a:t>
            </a:r>
            <a:endParaRPr lang="en-US" sz="2400" dirty="0"/>
          </a:p>
          <a:p>
            <a:pPr lvl="0"/>
            <a:endParaRPr lang="en-ZW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320A81E-7AEB-CF4C-90CB-F6B86A9138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22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66" y="54429"/>
            <a:ext cx="10198269" cy="1325563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chemeClr val="accent1"/>
                </a:solidFill>
              </a:rPr>
              <a:t>UM AUXÍLIO DE PROGRAMAÇÃO DE SEIS PASSOS </a:t>
            </a:r>
            <a:r>
              <a:rPr lang="pt-PT" b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65218" y="1191630"/>
            <a:ext cx="82088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sz="2200" b="1" dirty="0"/>
              <a:t>3. Preencha </a:t>
            </a:r>
            <a:r>
              <a:rPr lang="pt-PT" sz="2200" dirty="0"/>
              <a:t>os principais eventos da </a:t>
            </a:r>
            <a:r>
              <a:rPr lang="pt-PT" sz="2200" dirty="0" smtClean="0"/>
              <a:t>Divisão/União/Conferência </a:t>
            </a:r>
            <a:r>
              <a:rPr lang="pt-PT" sz="2200" dirty="0"/>
              <a:t>do ano. Por exemplo</a:t>
            </a:r>
            <a:r>
              <a:rPr lang="pt-PT" sz="2200" dirty="0" smtClean="0"/>
              <a:t>: </a:t>
            </a:r>
            <a:r>
              <a:rPr lang="en-US" sz="2200" dirty="0" smtClean="0"/>
              <a:t> </a:t>
            </a:r>
            <a:endParaRPr lang="en-US" sz="2200" dirty="0"/>
          </a:p>
          <a:p>
            <a:pPr lvl="0"/>
            <a:endParaRPr lang="en-ZW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200" dirty="0" smtClean="0"/>
              <a:t>Semana </a:t>
            </a:r>
            <a:r>
              <a:rPr lang="pt-PT" sz="2200" dirty="0"/>
              <a:t>de Oração </a:t>
            </a:r>
            <a:r>
              <a:rPr lang="pt-PT" sz="2200" dirty="0" smtClean="0"/>
              <a:t>JA e </a:t>
            </a:r>
            <a:r>
              <a:rPr lang="pt-PT" sz="2200" dirty="0"/>
              <a:t>Sábado de Volta ao Lar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200" dirty="0"/>
              <a:t>Dia de Celebração </a:t>
            </a:r>
            <a:r>
              <a:rPr lang="pt-PT" sz="2200" dirty="0" smtClean="0"/>
              <a:t>JA</a:t>
            </a:r>
            <a:endParaRPr lang="pt-PT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200" dirty="0"/>
              <a:t>Dia Mundial da Juventude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200" dirty="0"/>
              <a:t>Congresso/Acampamento de Jovens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200" dirty="0"/>
              <a:t>Programas da </a:t>
            </a:r>
            <a:r>
              <a:rPr lang="pt-PT" sz="2200" dirty="0" smtClean="0"/>
              <a:t>Jovem da Missão</a:t>
            </a:r>
            <a:endParaRPr lang="pt-PT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200" dirty="0"/>
              <a:t>Datas da Tigela Bíblica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200" dirty="0"/>
              <a:t>Eventos de Saúde e Temperança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200" dirty="0"/>
              <a:t>Esforço Evangelístico </a:t>
            </a:r>
            <a:r>
              <a:rPr lang="pt-PT" sz="2200" dirty="0" smtClean="0"/>
              <a:t>JA</a:t>
            </a:r>
            <a:endParaRPr lang="pt-PT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200" dirty="0"/>
              <a:t>Reunião de acampamento da </a:t>
            </a:r>
            <a:r>
              <a:rPr lang="pt-PT" sz="2200" dirty="0" smtClean="0"/>
              <a:t>conferência/ missão</a:t>
            </a:r>
            <a:endParaRPr lang="pt-PT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200" dirty="0"/>
              <a:t>Semana de Oração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200" dirty="0"/>
              <a:t>Seminários de </a:t>
            </a:r>
            <a:r>
              <a:rPr lang="pt-PT" sz="2200" dirty="0" smtClean="0"/>
              <a:t>treinamento/outros  </a:t>
            </a:r>
            <a:endParaRPr lang="en-ZW" sz="22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73CD391-0975-1C47-AD57-9B37071F93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280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9988062" cy="1325563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chemeClr val="accent1"/>
                </a:solidFill>
              </a:rPr>
              <a:t>UM AUXÍLIO DE PROGRAMAÇÃO DE SEIS PASSOS </a:t>
            </a:r>
            <a:r>
              <a:rPr lang="pt-PT" b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5175" y="1690688"/>
            <a:ext cx="79284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sz="2400" dirty="0"/>
              <a:t>4. Prossiga para preencher os eventos do calendário da sua igreja local. (Lembre-se de convidar os </a:t>
            </a:r>
            <a:r>
              <a:rPr lang="pt-PT" sz="2400" dirty="0" err="1" smtClean="0"/>
              <a:t>directores</a:t>
            </a:r>
            <a:r>
              <a:rPr lang="pt-PT" sz="2400" dirty="0" smtClean="0"/>
              <a:t> </a:t>
            </a:r>
            <a:r>
              <a:rPr lang="pt-PT" sz="2400" dirty="0"/>
              <a:t>de departamentos de sua igreja local para fazer uma apresentação aos jovens.)</a:t>
            </a:r>
          </a:p>
          <a:p>
            <a:pPr lvl="0"/>
            <a:endParaRPr lang="pt-PT" sz="2400" dirty="0"/>
          </a:p>
          <a:p>
            <a:pPr lvl="0"/>
            <a:r>
              <a:rPr lang="pt-PT" sz="2400" dirty="0"/>
              <a:t>5. Preencha as datas, local e tipo de eventos sociais/recreativos no calendário trimestral </a:t>
            </a:r>
            <a:r>
              <a:rPr lang="pt-PT" sz="2400" dirty="0" smtClean="0"/>
              <a:t>da JA.</a:t>
            </a:r>
            <a:endParaRPr lang="pt-PT" sz="2400" dirty="0"/>
          </a:p>
          <a:p>
            <a:pPr lvl="0"/>
            <a:endParaRPr lang="pt-PT" sz="2400" dirty="0"/>
          </a:p>
          <a:p>
            <a:pPr lvl="0"/>
            <a:r>
              <a:rPr lang="pt-PT" sz="2400" b="1" dirty="0"/>
              <a:t>Lembre-se de incluir o Tema Anual do </a:t>
            </a:r>
            <a:r>
              <a:rPr lang="pt-PT" sz="2400" b="1" dirty="0" smtClean="0"/>
              <a:t>MJA </a:t>
            </a:r>
            <a:r>
              <a:rPr lang="pt-PT" sz="2400" b="1" dirty="0"/>
              <a:t>em cada </a:t>
            </a:r>
            <a:r>
              <a:rPr lang="pt-PT" sz="2400" b="1" dirty="0" smtClean="0"/>
              <a:t>programa. </a:t>
            </a:r>
            <a:endParaRPr lang="en-ZW" sz="2400" b="1" dirty="0"/>
          </a:p>
          <a:p>
            <a:pPr lvl="0"/>
            <a:endParaRPr lang="en-ZW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08E872D-714C-E847-A1FA-0580EAC500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22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963" y="0"/>
            <a:ext cx="9149862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sz="5300" b="1" dirty="0">
                <a:solidFill>
                  <a:schemeClr val="accent1"/>
                </a:solidFill>
              </a:rPr>
              <a:t>6. </a:t>
            </a:r>
            <a:r>
              <a:rPr lang="en-US" sz="5300" b="1" dirty="0" err="1">
                <a:solidFill>
                  <a:schemeClr val="accent1"/>
                </a:solidFill>
              </a:rPr>
              <a:t>Tipos</a:t>
            </a:r>
            <a:r>
              <a:rPr lang="en-US" sz="5300" b="1" dirty="0">
                <a:solidFill>
                  <a:schemeClr val="accent1"/>
                </a:solidFill>
              </a:rPr>
              <a:t> de </a:t>
            </a:r>
            <a:r>
              <a:rPr lang="en-US" sz="5300" b="1" dirty="0" err="1">
                <a:solidFill>
                  <a:schemeClr val="accent1"/>
                </a:solidFill>
              </a:rPr>
              <a:t>Programas</a:t>
            </a:r>
            <a:r>
              <a:rPr lang="en-US" sz="5300" b="1" dirty="0">
                <a:solidFill>
                  <a:schemeClr val="accent1"/>
                </a:solidFill>
              </a:rPr>
              <a:t> </a:t>
            </a:r>
            <a:r>
              <a:rPr lang="en-US" sz="5300" b="1" dirty="0" err="1">
                <a:solidFill>
                  <a:schemeClr val="accent1"/>
                </a:solidFill>
              </a:rPr>
              <a:t>Semanais</a:t>
            </a:r>
            <a:r>
              <a:rPr lang="en-US" sz="5300" b="1" dirty="0">
                <a:solidFill>
                  <a:schemeClr val="accent1"/>
                </a:solidFill>
              </a:rPr>
              <a:t> </a:t>
            </a:r>
            <a:r>
              <a:rPr lang="en-US" sz="5300" b="1" dirty="0" smtClean="0">
                <a:solidFill>
                  <a:schemeClr val="accent1"/>
                </a:solidFill>
              </a:rPr>
              <a:t>JA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238636"/>
              </p:ext>
            </p:extLst>
          </p:nvPr>
        </p:nvGraphicFramePr>
        <p:xfrm>
          <a:off x="2038350" y="1109663"/>
          <a:ext cx="8245475" cy="541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Documento" r:id="rId3" imgW="5900847" imgH="3868328" progId="Word.Document.12">
                  <p:embed/>
                </p:oleObj>
              </mc:Choice>
              <mc:Fallback>
                <p:oleObj name="Documento" r:id="rId3" imgW="5900847" imgH="38683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8350" y="1109663"/>
                        <a:ext cx="8245475" cy="5411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6DA86C5-162A-FF41-A0E4-C7CF3D5B8B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22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0433154" cy="1325563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chemeClr val="accent1"/>
                </a:solidFill>
              </a:rPr>
              <a:t>UM AUXÍLIO DE PROGRAMAÇÃO DE SEIS PASSOS </a:t>
            </a:r>
            <a:r>
              <a:rPr lang="pt-PT" b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22679" y="2068600"/>
            <a:ext cx="742042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600" dirty="0"/>
              <a:t>Depois de preencher todos os tipos de reuniões que pretende usar em um determinado trimestre, você pode pensar em maneiras criativas de cumprir esses objetivos, de maneiras que interessem e agradem seus jovens em particular</a:t>
            </a:r>
            <a:r>
              <a:rPr lang="pt-PT" sz="2600" dirty="0" smtClean="0"/>
              <a:t>. </a:t>
            </a:r>
            <a:r>
              <a:rPr lang="en-US" sz="2600" dirty="0" smtClean="0"/>
              <a:t> </a:t>
            </a:r>
            <a:endParaRPr lang="en-ZW" sz="26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6FBC800-3B7D-7B41-9C32-B59A540F32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22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0448144" cy="1325563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chemeClr val="accent1"/>
                </a:solidFill>
              </a:rPr>
              <a:t>UM AUXÍLIO DE PROGRAMAÇÃO DE SEIS PASSOS </a:t>
            </a:r>
            <a:r>
              <a:rPr lang="pt-PT" b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79320" y="1394860"/>
            <a:ext cx="80505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pt-PT" sz="2400" b="1" dirty="0"/>
              <a:t>Certifique-se </a:t>
            </a:r>
            <a:r>
              <a:rPr lang="pt-PT" sz="2400" dirty="0"/>
              <a:t>de </a:t>
            </a:r>
            <a:r>
              <a:rPr lang="pt-PT" sz="2400" dirty="0" smtClean="0"/>
              <a:t>planear </a:t>
            </a:r>
            <a:r>
              <a:rPr lang="pt-PT" sz="2400" dirty="0"/>
              <a:t>seu Programa </a:t>
            </a:r>
            <a:r>
              <a:rPr lang="pt-PT" sz="2400" dirty="0" smtClean="0"/>
              <a:t>JA </a:t>
            </a:r>
            <a:r>
              <a:rPr lang="pt-PT" sz="2400" dirty="0"/>
              <a:t>trimestral em torno dos Seis Objetivos Fundamentais </a:t>
            </a:r>
            <a:r>
              <a:rPr lang="pt-PT" sz="2400" dirty="0" smtClean="0"/>
              <a:t>do departamento.</a:t>
            </a:r>
            <a:endParaRPr lang="pt-PT" sz="2400" dirty="0"/>
          </a:p>
          <a:p>
            <a:pPr marL="457200" lvl="0" indent="-457200">
              <a:buFont typeface="+mj-lt"/>
              <a:buAutoNum type="arabicPeriod"/>
            </a:pPr>
            <a:r>
              <a:rPr lang="pt-PT" sz="2400" b="1" dirty="0"/>
              <a:t>Você pode escolher de três </a:t>
            </a:r>
            <a:r>
              <a:rPr lang="pt-PT" sz="2400" dirty="0"/>
              <a:t>a quatro Objetivos Fundamentais do AYM a cada trimestre para cumprir</a:t>
            </a:r>
            <a:r>
              <a:rPr lang="pt-PT" sz="2400" b="1" dirty="0"/>
              <a:t>. Lembre-se de incluir o Tema Anual do </a:t>
            </a:r>
            <a:r>
              <a:rPr lang="pt-PT" sz="2400" b="1" dirty="0" smtClean="0"/>
              <a:t>MJA em </a:t>
            </a:r>
            <a:r>
              <a:rPr lang="pt-PT" sz="2400" b="1" dirty="0"/>
              <a:t>cada programa.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PT" sz="2400" b="1" dirty="0"/>
              <a:t>Procure </a:t>
            </a:r>
            <a:r>
              <a:rPr lang="pt-PT" sz="2400" dirty="0" smtClean="0"/>
              <a:t>planear </a:t>
            </a:r>
            <a:r>
              <a:rPr lang="pt-PT" sz="2400" dirty="0"/>
              <a:t>detalhadamente pelo menos </a:t>
            </a:r>
            <a:r>
              <a:rPr lang="pt-PT" sz="2400" b="1" dirty="0"/>
              <a:t>um </a:t>
            </a:r>
            <a:r>
              <a:rPr lang="pt-PT" sz="2400" b="1" dirty="0" smtClean="0"/>
              <a:t>trimestre </a:t>
            </a:r>
            <a:r>
              <a:rPr lang="pt-PT" sz="2400" b="1" dirty="0"/>
              <a:t>de cada vez, </a:t>
            </a:r>
            <a:r>
              <a:rPr lang="pt-PT" sz="2400" dirty="0"/>
              <a:t>preenchendo todos os sábados desse trimestre. Deixe que seus jovens o ajudem a pensar em maneiras criativas e empolgantes de preencher esses programas.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PT" sz="2400" b="1" dirty="0"/>
              <a:t>Em seguida, </a:t>
            </a:r>
            <a:r>
              <a:rPr lang="pt-PT" sz="2400" dirty="0"/>
              <a:t>coloque seu programa de três </a:t>
            </a:r>
            <a:r>
              <a:rPr lang="pt-PT" sz="2400" dirty="0" err="1" smtClean="0"/>
              <a:t>mêses</a:t>
            </a:r>
            <a:r>
              <a:rPr lang="pt-PT" sz="2400" dirty="0" smtClean="0"/>
              <a:t> </a:t>
            </a:r>
            <a:r>
              <a:rPr lang="pt-PT" sz="2400" dirty="0"/>
              <a:t>no quadro de avisos da igreja</a:t>
            </a:r>
            <a:r>
              <a:rPr lang="pt-PT" sz="2400" dirty="0" smtClean="0"/>
              <a:t>.  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A926097-B49C-DA4B-ACB8-AC899A1F29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22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0333"/>
            <a:ext cx="10432472" cy="1104446"/>
          </a:xfrm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chemeClr val="accent1"/>
                </a:solidFill>
              </a:rPr>
              <a:t>UM AUXÍLIO DE PROGRAMAÇÃO DE SEIS PASSOS 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94851" y="909727"/>
            <a:ext cx="803762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sz="2400" b="1" dirty="0"/>
              <a:t>5. Esteja ciente</a:t>
            </a:r>
            <a:r>
              <a:rPr lang="pt-PT" sz="2400" dirty="0"/>
              <a:t>, é claro, de que a vida pode intervir. Pode ser que algumas coisas mudem em relação ao plano original, mas se isso acontecer, é muito menos perturbador do que se você não tivesse nenhum plano. Se você sabe para onde quer ir, pode rolar com as ondas que ocorrem no seu caminho até lá.</a:t>
            </a:r>
          </a:p>
          <a:p>
            <a:pPr lvl="0"/>
            <a:r>
              <a:rPr lang="pt-PT" sz="2400" b="1" dirty="0"/>
              <a:t>6. Lembre-se de buscar a aprovação </a:t>
            </a:r>
            <a:r>
              <a:rPr lang="pt-PT" sz="2400" dirty="0"/>
              <a:t>da junta da igreja, especialmente para novos esforços ou coisas que custarão dinheiro, no início de cada trimestre.</a:t>
            </a:r>
          </a:p>
          <a:p>
            <a:pPr lvl="0"/>
            <a:r>
              <a:rPr lang="pt-PT" sz="2400" dirty="0"/>
              <a:t>Tente pelo menos uma coisa por trimestre que você nunca tentou antes e certifique-se de avaliar juntos depois! Anote quais coisas funcionaram bem e quais não funcionaram. Determine se você poderia fazer algo diferente e tentar novamente, ou se esse método específico não é adequado para o seu grupo. Qualquer um está bem</a:t>
            </a:r>
            <a:r>
              <a:rPr lang="pt-PT" sz="2400" dirty="0" smtClean="0"/>
              <a:t>.  </a:t>
            </a:r>
            <a:endParaRPr lang="en-ZW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570889D-AE52-F641-96C1-C50C709C44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46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/>
                </a:solidFill>
              </a:rPr>
              <a:t>Objetivos</a:t>
            </a:r>
            <a:r>
              <a:rPr lang="en-US" b="1" dirty="0">
                <a:solidFill>
                  <a:schemeClr val="accent1"/>
                </a:solidFill>
              </a:rPr>
              <a:t> do </a:t>
            </a:r>
            <a:r>
              <a:rPr lang="en-US" b="1" dirty="0" smtClean="0">
                <a:solidFill>
                  <a:schemeClr val="accent1"/>
                </a:solidFill>
              </a:rPr>
              <a:t>modulo 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85140" y="1504397"/>
            <a:ext cx="720271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b="1" dirty="0"/>
              <a:t>Auxiliar </a:t>
            </a:r>
            <a:r>
              <a:rPr lang="pt-PT" sz="2400" dirty="0"/>
              <a:t>o líder local do </a:t>
            </a:r>
            <a:r>
              <a:rPr lang="pt-PT" sz="2400" dirty="0" smtClean="0"/>
              <a:t>MJ </a:t>
            </a:r>
            <a:r>
              <a:rPr lang="pt-PT" sz="2400" dirty="0"/>
              <a:t>na arte da programação relevante e criativa, incorporando uma estrutura abrangente que esteja alinhada com os temas anuais </a:t>
            </a:r>
            <a:r>
              <a:rPr lang="pt-PT" sz="2400" dirty="0" smtClean="0"/>
              <a:t>do Ministério Jovem </a:t>
            </a:r>
            <a:r>
              <a:rPr lang="pt-PT" sz="2400" dirty="0"/>
              <a:t>da </a:t>
            </a:r>
            <a:r>
              <a:rPr lang="pt-PT" sz="2400" dirty="0" smtClean="0"/>
              <a:t>Conferência </a:t>
            </a:r>
            <a:r>
              <a:rPr lang="pt-PT" sz="2400" dirty="0"/>
              <a:t>Geral.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b="1" dirty="0"/>
              <a:t>Aprenda </a:t>
            </a:r>
            <a:r>
              <a:rPr lang="pt-PT" sz="2400" dirty="0"/>
              <a:t>a criar um programa bem equilibrado que incorpore os componentes físicos, sociais, intelectuais e emocionais que ajudam os jovens a construir sua fé em Jesus.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b="1" dirty="0"/>
              <a:t>Adaptar </a:t>
            </a:r>
            <a:r>
              <a:rPr lang="pt-PT" sz="2400" dirty="0"/>
              <a:t>os programas do </a:t>
            </a:r>
            <a:r>
              <a:rPr lang="pt-PT" sz="2400" dirty="0" smtClean="0"/>
              <a:t>MJA </a:t>
            </a:r>
            <a:r>
              <a:rPr lang="pt-PT" sz="2400" dirty="0"/>
              <a:t>aos jovens sem negligenciar os objetivos principais do Departamento de Jovens, conforme delineado por M. E. </a:t>
            </a:r>
            <a:r>
              <a:rPr lang="pt-PT" sz="2400" dirty="0" err="1"/>
              <a:t>Kern</a:t>
            </a:r>
            <a:r>
              <a:rPr lang="pt-PT" sz="2400" dirty="0"/>
              <a:t>, o primeiro diretor mundial de jovens, com as bênçãos de Ellen G. </a:t>
            </a:r>
            <a:r>
              <a:rPr lang="pt-PT" sz="2400" dirty="0" err="1" smtClean="0"/>
              <a:t>White</a:t>
            </a:r>
            <a:r>
              <a:rPr lang="pt-PT" sz="2400" dirty="0" smtClean="0"/>
              <a:t>  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A7394C1-D571-4C47-AA1B-1E04EF4AC1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94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18" y="162945"/>
            <a:ext cx="3706204" cy="1236631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chemeClr val="accent1"/>
                </a:solidFill>
              </a:rPr>
              <a:t>LEMBRE-SE: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79320" y="984915"/>
            <a:ext cx="827393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b="1" dirty="0"/>
              <a:t>Ao </a:t>
            </a:r>
            <a:r>
              <a:rPr lang="pt-PT" sz="2400" dirty="0" smtClean="0"/>
              <a:t>planear </a:t>
            </a:r>
            <a:r>
              <a:rPr lang="pt-PT" sz="2400" dirty="0"/>
              <a:t>o ano inteiro, considere levar em consideração as épocas de festas que apresentam oportunidades ideais para realizar missões e atividades de serviço que mudarão a vida de seus jovens. Se você tiver feriados ou festivais locais diferentes, tanto melhor.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b="1" dirty="0"/>
              <a:t>Tente</a:t>
            </a:r>
            <a:r>
              <a:rPr lang="pt-PT" sz="2400" dirty="0"/>
              <a:t> incluir fins de semana de treinamento, retiros, reuniões de refeições onde você possa continuar a ajudar aqueles que desejam ajudá-lo no ministério.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b="1" dirty="0"/>
              <a:t>Busque </a:t>
            </a:r>
            <a:r>
              <a:rPr lang="pt-PT" sz="2400" dirty="0"/>
              <a:t>o conselho daqueles que têm paixão pelos jovens.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b="1" dirty="0"/>
              <a:t>Construir </a:t>
            </a:r>
            <a:r>
              <a:rPr lang="pt-PT" sz="2400" dirty="0"/>
              <a:t>uma equipe vibrante </a:t>
            </a:r>
            <a:r>
              <a:rPr lang="pt-PT" sz="2400" dirty="0" smtClean="0"/>
              <a:t>de </a:t>
            </a:r>
            <a:r>
              <a:rPr lang="pt-PT" sz="2400" dirty="0"/>
              <a:t>jovens é a parte mais importante da programação criativa.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b="1" dirty="0"/>
              <a:t>Aprenda </a:t>
            </a:r>
            <a:r>
              <a:rPr lang="pt-PT" sz="2400" dirty="0"/>
              <a:t>a envolver seus jovens em todos os </a:t>
            </a:r>
            <a:r>
              <a:rPr lang="pt-PT" sz="2400" dirty="0" err="1"/>
              <a:t>aspectos</a:t>
            </a:r>
            <a:r>
              <a:rPr lang="pt-PT" sz="2400" dirty="0"/>
              <a:t> da programação, e você também encontrará uma nova energia e entusiasmo</a:t>
            </a:r>
            <a:r>
              <a:rPr lang="pt-PT" sz="2400" dirty="0" smtClean="0"/>
              <a:t>.  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D55A4BC-72BA-424C-8DA7-6A654FA9E2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2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8785485" cy="63273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PROGRAMAÇÃO CRIATIVA </a:t>
            </a:r>
            <a:r>
              <a:rPr lang="en-US" b="1" dirty="0" smtClean="0">
                <a:solidFill>
                  <a:schemeClr val="accent1"/>
                </a:solidFill>
              </a:rPr>
              <a:t>DO MJA 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82982" y="997858"/>
            <a:ext cx="786245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100" b="1" dirty="0"/>
              <a:t>Ellen </a:t>
            </a:r>
            <a:r>
              <a:rPr lang="pt-PT" sz="2100" b="1" dirty="0" err="1"/>
              <a:t>White</a:t>
            </a:r>
            <a:r>
              <a:rPr lang="pt-PT" sz="2100" b="1" dirty="0"/>
              <a:t> </a:t>
            </a:r>
            <a:r>
              <a:rPr lang="pt-PT" sz="2100" dirty="0"/>
              <a:t>enfatiza a necessidade de os líderes da igreja encontrarem as melhores e mais interessantes maneiras de </a:t>
            </a:r>
            <a:r>
              <a:rPr lang="pt-PT" sz="2100" dirty="0" err="1"/>
              <a:t>discipular</a:t>
            </a:r>
            <a:r>
              <a:rPr lang="pt-PT" sz="2100" dirty="0"/>
              <a:t> os jovens para Jesus Cristo:</a:t>
            </a:r>
          </a:p>
          <a:p>
            <a:pPr algn="just"/>
            <a:endParaRPr lang="pt-PT" sz="2100" dirty="0"/>
          </a:p>
          <a:p>
            <a:pPr algn="just"/>
            <a:r>
              <a:rPr lang="pt-PT" sz="2100" dirty="0"/>
              <a:t>“Quando os jovens entregam seus corações a Deus, nossa responsabilidade por eles não cessa. Eles devem estar interessados ​​na obra do Senhor e levados a ver que Ele espera que eles façam algo para promover Sua causa. Não é suficiente mostrar o quanto precisa ser feito, e incitar os jovens a fazer sua parte. Devem ser ensinados a trabalhar para o Mestre. Eles devem ser treinados, disciplinados, exercitados nos melhores métodos de ganhar almas para Cristo. Ensine-os a tentar, de maneira tranquila e despretensiosa, ajudar seus jovens companheiros. Que os diferentes ramos do esforço missionário sejam sistematicamente estabelecidos, nos quais possam participar, e recebam instrução e ajuda. Assim, eles aprenderão a trabalhar para Deus” (Obreiros Evangélicos, p. 210</a:t>
            </a:r>
            <a:r>
              <a:rPr lang="pt-PT" sz="2100" dirty="0" smtClean="0"/>
              <a:t>).  </a:t>
            </a:r>
            <a:endParaRPr lang="en-ZW" sz="21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13C691B-9EFC-3244-B007-4593B26F1B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9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38" y="338493"/>
            <a:ext cx="8477962" cy="1107693"/>
          </a:xfrm>
        </p:spPr>
        <p:txBody>
          <a:bodyPr>
            <a:normAutofit fontScale="90000"/>
          </a:bodyPr>
          <a:lstStyle/>
          <a:p>
            <a:r>
              <a:rPr lang="pt-PT" sz="4000" b="1" dirty="0">
                <a:solidFill>
                  <a:schemeClr val="accent1"/>
                </a:solidFill>
              </a:rPr>
              <a:t>ESTRUTURA BÁSICA DO PROGRAMA </a:t>
            </a:r>
            <a:r>
              <a:rPr lang="pt-PT" sz="4000" b="1" dirty="0" smtClean="0">
                <a:solidFill>
                  <a:schemeClr val="accent1"/>
                </a:solidFill>
              </a:rPr>
              <a:t>DO MJA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89245" y="1570877"/>
            <a:ext cx="804322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/>
              <a:t>Dentro dos parâmetros de sua personalidade e de seu grupo, adapte seu estilo de liderança, formato de programa, conteúdo e abordagem para fornecer o seguinte</a:t>
            </a:r>
            <a:r>
              <a:rPr lang="pt-PT" sz="2400" b="1" dirty="0" smtClean="0"/>
              <a:t>: 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endParaRPr lang="en-ZW" sz="2400" dirty="0"/>
          </a:p>
          <a:p>
            <a:pPr marL="285750" indent="-285750">
              <a:buFont typeface="Wingdings" charset="2"/>
              <a:buChar char="§"/>
            </a:pPr>
            <a:r>
              <a:rPr lang="pt-PT" sz="2400" dirty="0"/>
              <a:t>Irmandade</a:t>
            </a:r>
          </a:p>
          <a:p>
            <a:pPr marL="285750" indent="-285750">
              <a:buFont typeface="Wingdings" charset="2"/>
              <a:buChar char="§"/>
            </a:pPr>
            <a:r>
              <a:rPr lang="pt-PT" sz="2400" dirty="0"/>
              <a:t>Elevação de espíritos</a:t>
            </a:r>
          </a:p>
          <a:p>
            <a:pPr marL="285750" indent="-285750">
              <a:buFont typeface="Wingdings" charset="2"/>
              <a:buChar char="§"/>
            </a:pPr>
            <a:r>
              <a:rPr lang="pt-PT" sz="2400" dirty="0"/>
              <a:t>Sentido de participação/envolvimento</a:t>
            </a:r>
          </a:p>
          <a:p>
            <a:pPr marL="285750" indent="-285750">
              <a:buFont typeface="Wingdings" charset="2"/>
              <a:buChar char="§"/>
            </a:pPr>
            <a:r>
              <a:rPr lang="pt-PT" sz="2400" dirty="0"/>
              <a:t>Sentido de prazer</a:t>
            </a:r>
          </a:p>
          <a:p>
            <a:pPr marL="285750" indent="-285750">
              <a:buFont typeface="Wingdings" charset="2"/>
              <a:buChar char="§"/>
            </a:pPr>
            <a:r>
              <a:rPr lang="pt-PT" sz="2400" dirty="0"/>
              <a:t>Alteração/variedade</a:t>
            </a:r>
          </a:p>
          <a:p>
            <a:pPr marL="285750" indent="-285750">
              <a:buFont typeface="Wingdings" charset="2"/>
              <a:buChar char="§"/>
            </a:pPr>
            <a:r>
              <a:rPr lang="pt-PT" sz="2400" dirty="0"/>
              <a:t>Religião relevante para que os jovens possam</a:t>
            </a:r>
            <a:r>
              <a:rPr lang="pt-PT" sz="2400" dirty="0" smtClean="0"/>
              <a:t>:  </a:t>
            </a:r>
            <a:endParaRPr lang="en-ZW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5B0E745-44E4-0547-9453-5D72B54790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94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2" y="174227"/>
            <a:ext cx="10243393" cy="1107693"/>
          </a:xfrm>
        </p:spPr>
        <p:txBody>
          <a:bodyPr>
            <a:noAutofit/>
          </a:bodyPr>
          <a:lstStyle/>
          <a:p>
            <a:r>
              <a:rPr lang="pt-PT" b="1" dirty="0">
                <a:solidFill>
                  <a:schemeClr val="accent1"/>
                </a:solidFill>
              </a:rPr>
              <a:t>ESTRUTURA BÁSICA DO PROGRAMA DO </a:t>
            </a:r>
            <a:r>
              <a:rPr lang="pt-PT" b="1" dirty="0" smtClean="0">
                <a:solidFill>
                  <a:schemeClr val="accent1"/>
                </a:solidFill>
              </a:rPr>
              <a:t>MJA 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79320" y="1219574"/>
            <a:ext cx="827393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pt-PT" sz="2400" dirty="0"/>
              <a:t>Religião relevante para que os jovens possam:</a:t>
            </a:r>
          </a:p>
          <a:p>
            <a:pPr marL="285750" indent="-285750">
              <a:buFont typeface="Wingdings" charset="2"/>
              <a:buChar char="§"/>
            </a:pPr>
            <a:r>
              <a:rPr lang="pt-PT" sz="2400" dirty="0"/>
              <a:t>Obtenha insights orientados para os jovens sobre crenças e tradições religiosas.</a:t>
            </a:r>
          </a:p>
          <a:p>
            <a:pPr marL="285750" indent="-285750">
              <a:buFont typeface="Wingdings" charset="2"/>
              <a:buChar char="§"/>
            </a:pPr>
            <a:r>
              <a:rPr lang="pt-PT" sz="2400" dirty="0"/>
              <a:t>Veja e aceite a relevância das crenças e tradições religiosas.</a:t>
            </a:r>
          </a:p>
          <a:p>
            <a:pPr marL="285750" indent="-285750">
              <a:buFont typeface="Wingdings" charset="2"/>
              <a:buChar char="§"/>
            </a:pPr>
            <a:r>
              <a:rPr lang="pt-PT" sz="2400" dirty="0"/>
              <a:t>Compreender a relação entre um cristão e o mundo.</a:t>
            </a:r>
          </a:p>
          <a:p>
            <a:pPr marL="285750" indent="-285750">
              <a:buFont typeface="Wingdings" charset="2"/>
              <a:buChar char="§"/>
            </a:pPr>
            <a:r>
              <a:rPr lang="pt-PT" sz="2400" dirty="0"/>
              <a:t>Compreender o papel e a real missão da igreja.</a:t>
            </a:r>
          </a:p>
          <a:p>
            <a:pPr marL="285750" indent="-285750">
              <a:buFont typeface="Wingdings" charset="2"/>
              <a:buChar char="§"/>
            </a:pPr>
            <a:r>
              <a:rPr lang="pt-PT" sz="2400" dirty="0"/>
              <a:t>Fique cara a cara com uma representação realista do ideal de Deus para a humanidade</a:t>
            </a:r>
          </a:p>
          <a:p>
            <a:pPr marL="285750" indent="-285750">
              <a:buFont typeface="Wingdings" charset="2"/>
              <a:buChar char="§"/>
            </a:pPr>
            <a:r>
              <a:rPr lang="pt-PT" sz="2400" dirty="0"/>
              <a:t>Seja desafiado a estabelecer/manter um relacionamento com Cristo através do Seu Espírito que traz direção, alegria e paz genuína à vida do indivíduo</a:t>
            </a:r>
            <a:r>
              <a:rPr lang="pt-PT" sz="2400" dirty="0" smtClean="0"/>
              <a:t>.  </a:t>
            </a:r>
            <a:endParaRPr lang="en-ZW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1522D16-2A8B-6A44-9B20-26CAA0AE36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69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9437" y="185160"/>
            <a:ext cx="827393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300" b="1" dirty="0"/>
              <a:t>Conheça o tema anual </a:t>
            </a:r>
            <a:r>
              <a:rPr lang="pt-PT" sz="2300" b="1" dirty="0" smtClean="0"/>
              <a:t>do MJA da CG.</a:t>
            </a:r>
            <a:endParaRPr lang="pt-PT" sz="2300" b="1" dirty="0"/>
          </a:p>
          <a:p>
            <a:r>
              <a:rPr lang="pt-PT" sz="2300" dirty="0"/>
              <a:t>Estes podem ser encontrados no site do Ministério </a:t>
            </a:r>
            <a:r>
              <a:rPr lang="pt-PT" sz="2300" dirty="0" smtClean="0"/>
              <a:t>Jovem </a:t>
            </a:r>
            <a:r>
              <a:rPr lang="pt-PT" sz="2300" dirty="0"/>
              <a:t>(</a:t>
            </a:r>
            <a:r>
              <a:rPr lang="pt-PT" sz="2300" u="sng" dirty="0"/>
              <a:t>youth.adventist.org</a:t>
            </a:r>
            <a:r>
              <a:rPr lang="pt-PT" sz="2300" dirty="0"/>
              <a:t>) ou no escritório do Ministério </a:t>
            </a:r>
            <a:r>
              <a:rPr lang="pt-PT" sz="2300" dirty="0" smtClean="0"/>
              <a:t>Jovem </a:t>
            </a:r>
            <a:r>
              <a:rPr lang="pt-PT" sz="2300" dirty="0"/>
              <a:t>da conferência/campo. Os temas são escolhidos a cada cinco anos</a:t>
            </a:r>
            <a:r>
              <a:rPr lang="pt-PT" sz="2300" dirty="0" smtClean="0"/>
              <a:t>.  </a:t>
            </a:r>
            <a:endParaRPr lang="en-ZW" sz="2300" dirty="0"/>
          </a:p>
          <a:p>
            <a:endParaRPr lang="en-US" sz="2300" dirty="0"/>
          </a:p>
          <a:p>
            <a:r>
              <a:rPr lang="pt-PT" sz="2300" b="1" dirty="0"/>
              <a:t>Conheça os vários tipos de reuniões </a:t>
            </a:r>
            <a:r>
              <a:rPr lang="pt-PT" sz="2300" b="1" dirty="0" smtClean="0"/>
              <a:t>da Sociedade JA:</a:t>
            </a:r>
            <a:endParaRPr lang="pt-PT" sz="2300" b="1" dirty="0"/>
          </a:p>
          <a:p>
            <a:r>
              <a:rPr lang="pt-PT" sz="2300" dirty="0"/>
              <a:t>A </a:t>
            </a:r>
            <a:r>
              <a:rPr lang="pt-PT" sz="2300" b="1" dirty="0"/>
              <a:t>Reunião Ordinária </a:t>
            </a:r>
            <a:r>
              <a:rPr lang="pt-PT" sz="2300" dirty="0"/>
              <a:t>Semanal.</a:t>
            </a:r>
          </a:p>
          <a:p>
            <a:r>
              <a:rPr lang="pt-PT" sz="2300" dirty="0"/>
              <a:t>Encontros de experiência, quando é dada oportunidade a várias bandas e a indivíduos para contarem as experiências que tiveram ao trabalhar para o Mestre.</a:t>
            </a:r>
          </a:p>
          <a:p>
            <a:r>
              <a:rPr lang="pt-PT" sz="2300" b="1" dirty="0"/>
              <a:t>Reuniões evangelísticas; </a:t>
            </a:r>
            <a:r>
              <a:rPr lang="pt-PT" sz="2300" dirty="0"/>
              <a:t>organizado e conduzido durante a Semana de Oração </a:t>
            </a:r>
            <a:r>
              <a:rPr lang="pt-PT" sz="2300" dirty="0" smtClean="0"/>
              <a:t>Jovem </a:t>
            </a:r>
            <a:r>
              <a:rPr lang="pt-PT" sz="2300" dirty="0"/>
              <a:t>ou em outros momentos com o propósito de ganhar os não convertidos, resgatar aqueles que se desviaram e aprofundar a experiência cristã de cada membro.</a:t>
            </a:r>
          </a:p>
          <a:p>
            <a:r>
              <a:rPr lang="pt-PT" sz="2300" b="1" dirty="0"/>
              <a:t>Reuniões e Convenções </a:t>
            </a:r>
            <a:r>
              <a:rPr lang="pt-PT" sz="2300" dirty="0"/>
              <a:t>em que a Sociedade </a:t>
            </a:r>
            <a:r>
              <a:rPr lang="pt-PT" sz="2300" dirty="0" smtClean="0"/>
              <a:t>Jovem </a:t>
            </a:r>
            <a:r>
              <a:rPr lang="pt-PT" sz="2300" dirty="0"/>
              <a:t>de origem serve como anfitriã para as Sociedades </a:t>
            </a:r>
            <a:r>
              <a:rPr lang="pt-PT" sz="2300" dirty="0" smtClean="0"/>
              <a:t>JA </a:t>
            </a:r>
            <a:r>
              <a:rPr lang="pt-PT" sz="2300" dirty="0"/>
              <a:t>visitantes</a:t>
            </a:r>
            <a:r>
              <a:rPr lang="pt-PT" sz="2300" dirty="0" smtClean="0"/>
              <a:t>. </a:t>
            </a:r>
            <a:r>
              <a:rPr lang="pt-PT" sz="2300" b="1" dirty="0" smtClean="0"/>
              <a:t> </a:t>
            </a:r>
            <a:endParaRPr lang="en-ZW" sz="23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DC9E4C3-4EED-7246-8948-555FCA0EEB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9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9320" y="295881"/>
            <a:ext cx="8253153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sz="2200" b="1" dirty="0"/>
              <a:t>Congressos e Programas Especiais, tais como</a:t>
            </a:r>
            <a:r>
              <a:rPr lang="pt-PT" sz="2200" b="1" dirty="0" smtClean="0"/>
              <a:t>: </a:t>
            </a:r>
            <a:r>
              <a:rPr lang="en-US" sz="2200" b="1" dirty="0" smtClean="0"/>
              <a:t> </a:t>
            </a:r>
            <a:endParaRPr lang="en-ZW" sz="2200" dirty="0"/>
          </a:p>
          <a:p>
            <a:r>
              <a:rPr lang="pt-PT" sz="2200" dirty="0"/>
              <a:t>1. Programas especiais para jovens, com a presença de toda a igreja.</a:t>
            </a:r>
          </a:p>
          <a:p>
            <a:r>
              <a:rPr lang="pt-PT" sz="2200" dirty="0"/>
              <a:t>2. Programas especiais para a promoção de alguma atividade do projeto.</a:t>
            </a:r>
          </a:p>
          <a:p>
            <a:r>
              <a:rPr lang="pt-PT" sz="2200" dirty="0"/>
              <a:t>3. Congressos ou </a:t>
            </a:r>
            <a:r>
              <a:rPr lang="pt-PT" sz="2200" dirty="0" smtClean="0"/>
              <a:t>encontros </a:t>
            </a:r>
            <a:r>
              <a:rPr lang="pt-PT" sz="2200" dirty="0"/>
              <a:t>juvenis onde as Sociedades </a:t>
            </a:r>
            <a:r>
              <a:rPr lang="pt-PT" sz="2200" dirty="0" smtClean="0"/>
              <a:t>JA </a:t>
            </a:r>
            <a:r>
              <a:rPr lang="pt-PT" sz="2200" dirty="0"/>
              <a:t>de vários </a:t>
            </a:r>
            <a:r>
              <a:rPr lang="pt-PT" sz="2200" dirty="0" smtClean="0"/>
              <a:t>territórios encontram-se.</a:t>
            </a:r>
            <a:endParaRPr lang="pt-PT" sz="2200" dirty="0"/>
          </a:p>
          <a:p>
            <a:r>
              <a:rPr lang="pt-PT" sz="2200" dirty="0"/>
              <a:t>Programas especiais de promoção da </a:t>
            </a:r>
            <a:r>
              <a:rPr lang="pt-PT" sz="2200" b="1" dirty="0"/>
              <a:t>Temperança</a:t>
            </a:r>
            <a:r>
              <a:rPr lang="pt-PT" sz="2200" dirty="0" smtClean="0"/>
              <a:t>.  </a:t>
            </a:r>
            <a:endParaRPr lang="en-US" sz="2200" dirty="0"/>
          </a:p>
          <a:p>
            <a:pPr lvl="0"/>
            <a:endParaRPr lang="en-ZW" sz="2200" dirty="0"/>
          </a:p>
          <a:p>
            <a:pPr lvl="0"/>
            <a:r>
              <a:rPr lang="pt-PT" sz="2200" b="1" dirty="0"/>
              <a:t>Demonstrações de reuniões de Treinamento de Conversão, </a:t>
            </a:r>
            <a:r>
              <a:rPr lang="pt-PT" sz="2200" dirty="0"/>
              <a:t>que ensinarão como iniciar uma conversa que levará a estudos bíblicos, realizar reuniões nos lares, mostrar slides, distribuir literatura, vender livros e conduzir Seminários </a:t>
            </a:r>
            <a:r>
              <a:rPr lang="pt-PT" sz="2200" dirty="0" smtClean="0"/>
              <a:t>do </a:t>
            </a:r>
            <a:r>
              <a:rPr lang="pt-PT" sz="2200" dirty="0" err="1" smtClean="0"/>
              <a:t>Apolalipse</a:t>
            </a:r>
            <a:r>
              <a:rPr lang="pt-PT" sz="2200" dirty="0" smtClean="0"/>
              <a:t>.</a:t>
            </a:r>
            <a:endParaRPr lang="pt-PT" sz="2200" dirty="0"/>
          </a:p>
          <a:p>
            <a:pPr lvl="0"/>
            <a:endParaRPr lang="pt-PT" sz="2200" b="1" dirty="0"/>
          </a:p>
          <a:p>
            <a:pPr lvl="0"/>
            <a:r>
              <a:rPr lang="pt-PT" sz="2200" b="1" dirty="0"/>
              <a:t>As cerimônias de </a:t>
            </a:r>
            <a:r>
              <a:rPr lang="pt-PT" sz="2200" b="1" dirty="0" smtClean="0"/>
              <a:t>investiduras, </a:t>
            </a:r>
            <a:r>
              <a:rPr lang="pt-PT" sz="2200" dirty="0"/>
              <a:t>geralmente realizadas uma vez por ano, são um tipo de serviço de reconhecimento onde aqueles que completam os requisitos da classe recebem certificados e outros itens que significam o alcance de uma meta</a:t>
            </a:r>
            <a:r>
              <a:rPr lang="pt-PT" sz="2200" dirty="0" smtClean="0"/>
              <a:t>.  </a:t>
            </a:r>
            <a:endParaRPr lang="en-ZW" sz="22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DC9E4C3-4EED-7246-8948-555FCA0EEB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41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8310" y="607288"/>
            <a:ext cx="870783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400" b="1" dirty="0">
                <a:solidFill>
                  <a:schemeClr val="accent1"/>
                </a:solidFill>
              </a:rPr>
              <a:t>Conheça as cinco principais necessidades básicas da </a:t>
            </a:r>
            <a:r>
              <a:rPr lang="pt-PT" sz="4400" b="1" dirty="0" smtClean="0">
                <a:solidFill>
                  <a:schemeClr val="accent1"/>
                </a:solidFill>
              </a:rPr>
              <a:t>juventude </a:t>
            </a:r>
            <a:r>
              <a:rPr lang="en-US" sz="4400" b="1" dirty="0" smtClean="0">
                <a:solidFill>
                  <a:schemeClr val="accent1"/>
                </a:solidFill>
              </a:rPr>
              <a:t> </a:t>
            </a:r>
            <a:endParaRPr lang="en-ZW" sz="44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t-PT" sz="2400" dirty="0"/>
              <a:t>Aceitação e Reconhecimento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400" dirty="0"/>
              <a:t>Afeição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400" dirty="0"/>
              <a:t>Sucesso e realização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400" dirty="0"/>
              <a:t>Novas experiências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400" dirty="0"/>
              <a:t>Segurança e senso de </a:t>
            </a:r>
            <a:r>
              <a:rPr lang="pt-PT" sz="2400" dirty="0" smtClean="0"/>
              <a:t>pertencimento  </a:t>
            </a:r>
            <a:endParaRPr lang="en-ZW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DE13F6E-D448-064F-8194-902FEBB784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94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37073" cy="904875"/>
          </a:xfrm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chemeClr val="accent1"/>
                </a:solidFill>
              </a:rPr>
              <a:t>Conheça os SEIS Objetivos Fundamentais do </a:t>
            </a:r>
            <a:r>
              <a:rPr lang="pt-PT" b="1" dirty="0" smtClean="0">
                <a:solidFill>
                  <a:schemeClr val="accent1"/>
                </a:solidFill>
              </a:rPr>
              <a:t>AYM 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5175" y="1357980"/>
            <a:ext cx="840964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/>
              <a:t>Os seis principais objetivos fundamentais da juventude, conforme descrito por M. E. </a:t>
            </a:r>
            <a:r>
              <a:rPr lang="pt-PT" sz="2400" dirty="0" err="1"/>
              <a:t>Kern</a:t>
            </a:r>
            <a:r>
              <a:rPr lang="pt-PT" sz="2400" dirty="0"/>
              <a:t>, o primeiro diretor de jovens nomeado em 1907, e endossado por E. G. </a:t>
            </a:r>
            <a:r>
              <a:rPr lang="pt-PT" sz="2400" dirty="0" err="1"/>
              <a:t>White</a:t>
            </a:r>
            <a:r>
              <a:rPr lang="pt-PT" sz="2400" dirty="0"/>
              <a:t> ainda são os objetivos fundamentais do </a:t>
            </a:r>
            <a:r>
              <a:rPr lang="pt-PT" sz="2400" dirty="0" smtClean="0"/>
              <a:t>MJA </a:t>
            </a:r>
            <a:r>
              <a:rPr lang="pt-PT" sz="2400" dirty="0"/>
              <a:t>que precisam ser implementados nos programas anuais: -</a:t>
            </a:r>
          </a:p>
          <a:p>
            <a:endParaRPr lang="pt-PT" sz="2400" dirty="0"/>
          </a:p>
          <a:p>
            <a:pPr marL="457200" indent="-457200">
              <a:buFont typeface="+mj-lt"/>
              <a:buAutoNum type="arabicPeriod"/>
            </a:pPr>
            <a:r>
              <a:rPr lang="pt-PT" sz="2400" dirty="0"/>
              <a:t>Elevar o nível da vida devocional dos jovens.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400" dirty="0"/>
              <a:t>Elevar o padrão de realização da juventude.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400" dirty="0"/>
              <a:t>Educar e treinar jovens para o serviço.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400" dirty="0"/>
              <a:t>Oferecer oportunidades de divulgação e serviço.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400" dirty="0"/>
              <a:t>Ensinar os princípios da mordomia.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400" dirty="0"/>
              <a:t>Levar os jovens a descobrir seu valor individual e desenvolver e descobrir seus dons espirituais</a:t>
            </a:r>
            <a:r>
              <a:rPr lang="pt-PT" sz="2400" dirty="0" smtClean="0"/>
              <a:t>.  </a:t>
            </a:r>
            <a:endParaRPr lang="en-ZW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D3311BB-CD5B-5249-BFB7-3066F99647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22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28BE8ECC-1DC8-0F49-9095-E8E2529F670D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ABFD6636-1C50-484E-97FF-B60211784245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537D9AF6-9B68-4D41-B70E-B8DC8B398F0D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24BF3B4B-8A4E-FA47-8C38-69038A088F7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648</TotalTime>
  <Words>1786</Words>
  <Application>Microsoft Office PowerPoint</Application>
  <PresentationFormat>Ecrã Panorâmico</PresentationFormat>
  <Paragraphs>114</Paragraphs>
  <Slides>20</Slides>
  <Notes>0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4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Office Theme</vt:lpstr>
      <vt:lpstr>2_Custom Design</vt:lpstr>
      <vt:lpstr>1_Custom Design</vt:lpstr>
      <vt:lpstr>Custom Design</vt:lpstr>
      <vt:lpstr>Documento</vt:lpstr>
      <vt:lpstr>Apresentação do PowerPoint</vt:lpstr>
      <vt:lpstr>Objetivos do modulo  </vt:lpstr>
      <vt:lpstr>PROGRAMAÇÃO CRIATIVA DO MJA  </vt:lpstr>
      <vt:lpstr>ESTRUTURA BÁSICA DO PROGRAMA DO MJA</vt:lpstr>
      <vt:lpstr>ESTRUTURA BÁSICA DO PROGRAMA DO MJA  </vt:lpstr>
      <vt:lpstr>Apresentação do PowerPoint</vt:lpstr>
      <vt:lpstr>Apresentação do PowerPoint</vt:lpstr>
      <vt:lpstr>Apresentação do PowerPoint</vt:lpstr>
      <vt:lpstr>Conheça os SEIS Objetivos Fundamentais do AYM  </vt:lpstr>
      <vt:lpstr>CRIANDO PROGRAMAÇÃO JOVEM PELO MODELO “LÍDER SERVIDOR”  </vt:lpstr>
      <vt:lpstr>CRIANDO PROGRAMAÇÃO JOVEM PELO MODELO “LÍDER SERVIDOR”   </vt:lpstr>
      <vt:lpstr>CRIANDO PROGRAMAÇÃO JOVEM  </vt:lpstr>
      <vt:lpstr>UM AUXÍLIO DE PROGRAMAÇÃO DE SEIS PASSOS  </vt:lpstr>
      <vt:lpstr>UM AUXÍLIO DE PROGRAMAÇÃO DE SEIS PASSOS   </vt:lpstr>
      <vt:lpstr>UM AUXÍLIO DE PROGRAMAÇÃO DE SEIS PASSOS   </vt:lpstr>
      <vt:lpstr>6. Tipos de Programas Semanais JA</vt:lpstr>
      <vt:lpstr>UM AUXÍLIO DE PROGRAMAÇÃO DE SEIS PASSOS   </vt:lpstr>
      <vt:lpstr>UM AUXÍLIO DE PROGRAMAÇÃO DE SEIS PASSOS   </vt:lpstr>
      <vt:lpstr>UM AUXÍLIO DE PROGRAMAÇÃO DE SEIS PASSOS  </vt:lpstr>
      <vt:lpstr>LEMBRE-SE: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Mokgwane, Pako</dc:creator>
  <cp:lastModifiedBy>Horácio Pongolola</cp:lastModifiedBy>
  <cp:revision>59</cp:revision>
  <dcterms:created xsi:type="dcterms:W3CDTF">2018-05-31T05:51:27Z</dcterms:created>
  <dcterms:modified xsi:type="dcterms:W3CDTF">2022-05-03T14:27:34Z</dcterms:modified>
</cp:coreProperties>
</file>