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5"/>
  </p:notesMasterIdLst>
  <p:handoutMasterIdLst>
    <p:handoutMasterId r:id="rId26"/>
  </p:handoutMasterIdLst>
  <p:sldIdLst>
    <p:sldId id="263" r:id="rId5"/>
    <p:sldId id="257" r:id="rId6"/>
    <p:sldId id="258" r:id="rId7"/>
    <p:sldId id="259" r:id="rId8"/>
    <p:sldId id="279" r:id="rId9"/>
    <p:sldId id="260" r:id="rId10"/>
    <p:sldId id="281" r:id="rId11"/>
    <p:sldId id="261" r:id="rId12"/>
    <p:sldId id="272" r:id="rId13"/>
    <p:sldId id="271" r:id="rId14"/>
    <p:sldId id="283" r:id="rId15"/>
    <p:sldId id="270" r:id="rId16"/>
    <p:sldId id="276" r:id="rId17"/>
    <p:sldId id="285" r:id="rId18"/>
    <p:sldId id="268" r:id="rId19"/>
    <p:sldId id="275" r:id="rId20"/>
    <p:sldId id="274" r:id="rId21"/>
    <p:sldId id="269" r:id="rId22"/>
    <p:sldId id="277" r:id="rId23"/>
    <p:sldId id="26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63"/>
            <p14:sldId id="257"/>
            <p14:sldId id="258"/>
            <p14:sldId id="259"/>
            <p14:sldId id="279"/>
            <p14:sldId id="260"/>
            <p14:sldId id="281"/>
            <p14:sldId id="261"/>
            <p14:sldId id="272"/>
            <p14:sldId id="271"/>
            <p14:sldId id="283"/>
            <p14:sldId id="270"/>
            <p14:sldId id="276"/>
            <p14:sldId id="285"/>
            <p14:sldId id="268"/>
            <p14:sldId id="275"/>
            <p14:sldId id="274"/>
            <p14:sldId id="269"/>
            <p14:sldId id="277"/>
            <p14:sldId id="264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4674"/>
  </p:normalViewPr>
  <p:slideViewPr>
    <p:cSldViewPr snapToGrid="0" snapToObjects="1">
      <p:cViewPr varScale="1">
        <p:scale>
          <a:sx n="64" d="100"/>
          <a:sy n="64" d="100"/>
        </p:scale>
        <p:origin x="90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4" d="100"/>
        <a:sy n="154" d="100"/>
      </p:scale>
      <p:origin x="0" y="8368"/>
    </p:cViewPr>
  </p:sorter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Word1.docx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036" y="1758463"/>
            <a:ext cx="10162308" cy="33484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5500" b="1" dirty="0">
                <a:solidFill>
                  <a:schemeClr val="accent1"/>
                </a:solidFill>
                <a:latin typeface="+mj-lt"/>
              </a:rPr>
              <a:t>Seminar 7: </a:t>
            </a:r>
            <a:r>
              <a:rPr lang="en-US" sz="5500" b="1" dirty="0" err="1" smtClean="0">
                <a:solidFill>
                  <a:schemeClr val="accent1"/>
                </a:solidFill>
                <a:latin typeface="+mj-lt"/>
              </a:rPr>
              <a:t>Ministério</a:t>
            </a:r>
            <a:r>
              <a:rPr lang="en-US" sz="55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5500" b="1" dirty="0" err="1" smtClean="0">
                <a:solidFill>
                  <a:schemeClr val="accent1"/>
                </a:solidFill>
                <a:latin typeface="+mj-lt"/>
              </a:rPr>
              <a:t>Jovem</a:t>
            </a:r>
            <a:r>
              <a:rPr lang="en-US" sz="55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5500" b="1" dirty="0" err="1" smtClean="0">
                <a:solidFill>
                  <a:schemeClr val="accent1"/>
                </a:solidFill>
                <a:latin typeface="+mj-lt"/>
              </a:rPr>
              <a:t>Criativo</a:t>
            </a:r>
            <a:endParaRPr lang="en-ZW" sz="5500" b="1" dirty="0" smtClean="0">
              <a:solidFill>
                <a:schemeClr val="accent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400" b="1" i="1" dirty="0" err="1"/>
              <a:t>Pensando</a:t>
            </a:r>
            <a:r>
              <a:rPr lang="en-US" sz="2400" b="1" i="1" dirty="0"/>
              <a:t> fora da </a:t>
            </a:r>
            <a:r>
              <a:rPr lang="en-US" sz="2400" b="1" i="1" dirty="0" err="1" smtClean="0"/>
              <a:t>caixa</a:t>
            </a:r>
            <a:r>
              <a:rPr lang="en-US" sz="2400" b="1" i="1" dirty="0" smtClean="0"/>
              <a:t> </a:t>
            </a:r>
            <a:r>
              <a:rPr lang="pt-PT" sz="2400" b="1" i="1" dirty="0" smtClean="0"/>
              <a:t> </a:t>
            </a:r>
            <a:endParaRPr lang="en-ZW" sz="2400" b="1" i="1" dirty="0" smtClean="0"/>
          </a:p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F02FCD5-66ED-2E47-827D-A180AC9ACD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071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332"/>
            <a:ext cx="9149862" cy="1325563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CRIANDO PROGRAMAÇÃO </a:t>
            </a:r>
            <a:r>
              <a:rPr lang="pt-PT" b="1" dirty="0" smtClean="0">
                <a:solidFill>
                  <a:schemeClr val="accent1"/>
                </a:solidFill>
              </a:rPr>
              <a:t>JOVEM </a:t>
            </a:r>
            <a:r>
              <a:rPr lang="pt-PT" b="1" dirty="0">
                <a:solidFill>
                  <a:schemeClr val="accent1"/>
                </a:solidFill>
              </a:rPr>
              <a:t>PELO MODELO “LÍDER SERVIDOR</a:t>
            </a:r>
            <a:r>
              <a:rPr lang="pt-PT" b="1" dirty="0" smtClean="0">
                <a:solidFill>
                  <a:schemeClr val="accent1"/>
                </a:solidFill>
              </a:rPr>
              <a:t>” 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85175" y="1207927"/>
            <a:ext cx="83265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/>
              <a:t>Aqui está uma abordagem simples de seis etapas para </a:t>
            </a:r>
            <a:r>
              <a:rPr lang="pt-PT" sz="2400" dirty="0" smtClean="0"/>
              <a:t>planear </a:t>
            </a:r>
            <a:r>
              <a:rPr lang="pt-PT" sz="2400" dirty="0"/>
              <a:t>suas reuniões de jovens para um ano inteiro. Mas se você quer que seus jovens aprendam a ser líderes, como dissemos repetidamente ao longo deste seminário, você precisa envolvê-los desde o início. Eles adorariam ajudá-lo a </a:t>
            </a:r>
            <a:r>
              <a:rPr lang="pt-PT" sz="2400" dirty="0" smtClean="0"/>
              <a:t>planear</a:t>
            </a:r>
            <a:r>
              <a:rPr lang="pt-PT" sz="2400" dirty="0"/>
              <a:t>, e sua energia e entusiasmo evitarão que você fique sobrecarregado e esgotado.</a:t>
            </a:r>
          </a:p>
          <a:p>
            <a:r>
              <a:rPr lang="pt-PT" sz="2400" dirty="0"/>
              <a:t>Cada caixa nos seis passos abaixo representa um tipo de programa a ser conduzido pelos jovens naquela semana. Três a quatro jovens são solicitados com antecedência para </a:t>
            </a:r>
            <a:r>
              <a:rPr lang="pt-PT" sz="2400" dirty="0" smtClean="0"/>
              <a:t>planear </a:t>
            </a:r>
            <a:r>
              <a:rPr lang="pt-PT" sz="2400" dirty="0"/>
              <a:t>e conduzir o programa, com a ajuda do líder de jovens para orientá-los em recursos e garantir que a apresentação cumpra o objetivo a ser </a:t>
            </a:r>
            <a:r>
              <a:rPr lang="pt-PT" sz="2400" dirty="0" smtClean="0"/>
              <a:t>ensinado  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D43CD1C-2438-7547-B6E1-2694E16A0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CRIANDO PROGRAMAÇÃO JOVEM PELO MODELO “LÍDER SERVIDOR” </a:t>
            </a:r>
            <a:r>
              <a:rPr lang="pt-PT" b="1" dirty="0" smtClean="0">
                <a:solidFill>
                  <a:schemeClr val="accent1"/>
                </a:solidFill>
              </a:rPr>
              <a:t> 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7527" y="2035972"/>
            <a:ext cx="91987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/>
              <a:t>O sucesso </a:t>
            </a:r>
            <a:r>
              <a:rPr lang="pt-PT" sz="2400" dirty="0"/>
              <a:t>de conduzir os programas usando os jovens irá envolvê-los e motivá-los a encontrar formas criativas de conduzir o programa. Lembre-se que um programa de ministério </a:t>
            </a:r>
            <a:r>
              <a:rPr lang="pt-PT" sz="2400" dirty="0" smtClean="0"/>
              <a:t>jovem </a:t>
            </a:r>
            <a:r>
              <a:rPr lang="pt-PT" sz="2400" dirty="0"/>
              <a:t>deve ser feito para os jovens, pelos jovens. Nossos jovens têm muitas maneiras interessantes de executar programas e isso por si só criará uma adesão deles porque eles estão envolvidos em possuir o programa</a:t>
            </a:r>
            <a:r>
              <a:rPr lang="pt-PT" sz="2400" dirty="0" smtClean="0"/>
              <a:t>.  </a:t>
            </a:r>
            <a:endParaRPr lang="en-ZW" sz="2400" dirty="0"/>
          </a:p>
          <a:p>
            <a:r>
              <a:rPr lang="en-ZW" sz="2400" dirty="0"/>
              <a:t>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5698C58-1318-314B-90D8-2729F9B217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64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575963" cy="103723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CRIANDO PROGRAMAÇÃO </a:t>
            </a:r>
            <a:r>
              <a:rPr lang="en-US" b="1" dirty="0" smtClean="0">
                <a:solidFill>
                  <a:schemeClr val="accent1"/>
                </a:solidFill>
              </a:rPr>
              <a:t>JOVEM 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0" y="1402360"/>
            <a:ext cx="82190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/>
              <a:t>O líder jovem no início do ano obterá muito sucesso usando o modelo do Estilo de Liderança Servidora para treinar seus jovens para atingir efetivamente um estágio em que sejam competentes o suficiente para se manterem sozinhos e conduzirem o programa com o líder como supervisor.</a:t>
            </a:r>
          </a:p>
          <a:p>
            <a:r>
              <a:rPr lang="pt-PT" sz="2400" dirty="0"/>
              <a:t>O líder de jovens e seus jovens precisam se consultar para encontrar o melhor estilo de conduzir qualquer programa que incorpore variedade, interesse e um forte fundamento bíblico.</a:t>
            </a:r>
          </a:p>
          <a:p>
            <a:r>
              <a:rPr lang="pt-PT" sz="2400" dirty="0"/>
              <a:t>A cada semana, uma caixa/tema diferente deve ser realizada com pessoas diferentes para que, ao longo do ano, todos os jovens de seu grupo tenham tido a experiência de conduzir um programa</a:t>
            </a:r>
            <a:r>
              <a:rPr lang="pt-PT" sz="2400" dirty="0" smtClean="0"/>
              <a:t>.  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6B58C9A-D65B-5747-8E39-F1164E6876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429"/>
            <a:ext cx="10478125" cy="1325563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UM AUXÍLIO DE PROGRAMAÇÃO DE SEIS </a:t>
            </a:r>
            <a:r>
              <a:rPr lang="pt-PT" b="1" dirty="0" smtClean="0">
                <a:solidFill>
                  <a:schemeClr val="accent1"/>
                </a:solidFill>
              </a:rPr>
              <a:t>PASSOS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61687" y="1857974"/>
            <a:ext cx="85759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pt-PT" sz="2400" b="1" dirty="0"/>
              <a:t>Tenha uma folha de esboço </a:t>
            </a:r>
            <a:r>
              <a:rPr lang="pt-PT" sz="2400" dirty="0"/>
              <a:t>do Calendário Anual </a:t>
            </a:r>
            <a:r>
              <a:rPr lang="pt-PT" sz="2400" dirty="0" smtClean="0"/>
              <a:t>Trimestral JA, </a:t>
            </a:r>
            <a:r>
              <a:rPr lang="pt-PT" sz="2400" dirty="0"/>
              <a:t>com os quatro ou cinco sábados do mês</a:t>
            </a:r>
            <a:r>
              <a:rPr lang="pt-PT" sz="2400" b="1" dirty="0"/>
              <a:t>.</a:t>
            </a:r>
          </a:p>
          <a:p>
            <a:pPr marL="457200" lvl="0" indent="-457200">
              <a:buAutoNum type="arabicPeriod"/>
            </a:pPr>
            <a:endParaRPr lang="pt-PT" sz="2400" b="1" dirty="0"/>
          </a:p>
          <a:p>
            <a:pPr marL="457200" lvl="0" indent="-457200">
              <a:buAutoNum type="arabicPeriod"/>
            </a:pPr>
            <a:r>
              <a:rPr lang="pt-PT" sz="2400" b="1" dirty="0"/>
              <a:t>Reúna-se com o </a:t>
            </a:r>
            <a:r>
              <a:rPr lang="pt-PT" sz="2400" dirty="0"/>
              <a:t>Conselho da Sociedade </a:t>
            </a:r>
            <a:r>
              <a:rPr lang="pt-PT" sz="2400" dirty="0" smtClean="0"/>
              <a:t>JÁ e </a:t>
            </a:r>
            <a:r>
              <a:rPr lang="pt-PT" sz="2400" dirty="0"/>
              <a:t>jovens selecionados, para </a:t>
            </a:r>
            <a:r>
              <a:rPr lang="pt-PT" sz="2400" dirty="0" smtClean="0"/>
              <a:t>planear </a:t>
            </a:r>
            <a:r>
              <a:rPr lang="pt-PT" sz="2400" dirty="0"/>
              <a:t>o calendário anual</a:t>
            </a:r>
            <a:r>
              <a:rPr lang="pt-PT" sz="2400" dirty="0" smtClean="0"/>
              <a:t>.  </a:t>
            </a:r>
            <a:endParaRPr lang="en-US" sz="2400" dirty="0"/>
          </a:p>
          <a:p>
            <a:pPr lvl="0"/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320A81E-7AEB-CF4C-90CB-F6B86A9138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66" y="54429"/>
            <a:ext cx="10198269" cy="1325563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UM AUXÍLIO DE PROGRAMAÇÃO DE SEIS PASSOS </a:t>
            </a:r>
            <a:r>
              <a:rPr lang="pt-PT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65218" y="1191630"/>
            <a:ext cx="82088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200" b="1" dirty="0"/>
              <a:t>3. Preencha </a:t>
            </a:r>
            <a:r>
              <a:rPr lang="pt-PT" sz="2200" dirty="0"/>
              <a:t>os principais eventos da </a:t>
            </a:r>
            <a:r>
              <a:rPr lang="pt-PT" sz="2200" dirty="0" smtClean="0"/>
              <a:t>Divisão/União/Conferência </a:t>
            </a:r>
            <a:r>
              <a:rPr lang="pt-PT" sz="2200" dirty="0"/>
              <a:t>do ano. Por exemplo</a:t>
            </a:r>
            <a:r>
              <a:rPr lang="pt-PT" sz="2200" dirty="0" smtClean="0"/>
              <a:t>: </a:t>
            </a:r>
            <a:r>
              <a:rPr lang="en-US" sz="2200" dirty="0" smtClean="0"/>
              <a:t> </a:t>
            </a:r>
            <a:endParaRPr lang="en-US" sz="2200" dirty="0"/>
          </a:p>
          <a:p>
            <a:pPr lvl="0"/>
            <a:endParaRPr lang="en-ZW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Semana </a:t>
            </a:r>
            <a:r>
              <a:rPr lang="pt-PT" sz="2200" dirty="0"/>
              <a:t>de Oração </a:t>
            </a:r>
            <a:r>
              <a:rPr lang="pt-PT" sz="2200" dirty="0" smtClean="0"/>
              <a:t>JA e </a:t>
            </a:r>
            <a:r>
              <a:rPr lang="pt-PT" sz="2200" dirty="0"/>
              <a:t>Sábado de Volta ao Lar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Dia de Celebração </a:t>
            </a:r>
            <a:r>
              <a:rPr lang="pt-PT" sz="2200" dirty="0" smtClean="0"/>
              <a:t>JA</a:t>
            </a:r>
            <a:endParaRPr lang="pt-PT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Dia Mundial da Juventude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Congresso/Acampamento de Jovens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Programas da </a:t>
            </a:r>
            <a:r>
              <a:rPr lang="pt-PT" sz="2200" dirty="0" smtClean="0"/>
              <a:t>Jovem da Missão</a:t>
            </a:r>
            <a:endParaRPr lang="pt-PT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Datas da Tigela Bíblica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Eventos de Saúde e Temperança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Esforço Evangelístico </a:t>
            </a:r>
            <a:r>
              <a:rPr lang="pt-PT" sz="2200" dirty="0" smtClean="0"/>
              <a:t>JA</a:t>
            </a:r>
            <a:endParaRPr lang="pt-PT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Reunião de acampamento da </a:t>
            </a:r>
            <a:r>
              <a:rPr lang="pt-PT" sz="2200" dirty="0" smtClean="0"/>
              <a:t>conferência/ missão</a:t>
            </a:r>
            <a:endParaRPr lang="pt-PT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Semana de Oração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200" dirty="0"/>
              <a:t>Seminários de </a:t>
            </a:r>
            <a:r>
              <a:rPr lang="pt-PT" sz="2200" dirty="0" smtClean="0"/>
              <a:t>treinamento/outros  </a:t>
            </a:r>
            <a:endParaRPr lang="en-ZW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73CD391-0975-1C47-AD57-9B37071F93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280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9988062" cy="1325563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UM AUXÍLIO DE PROGRAMAÇÃO DE SEIS PASSOS </a:t>
            </a:r>
            <a:r>
              <a:rPr lang="pt-PT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5175" y="1690688"/>
            <a:ext cx="7928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400" dirty="0"/>
              <a:t>4. Prossiga para preencher os eventos do calendário da sua igreja local. (Lembre-se de convidar os </a:t>
            </a:r>
            <a:r>
              <a:rPr lang="pt-PT" sz="2400" dirty="0" err="1" smtClean="0"/>
              <a:t>directores</a:t>
            </a:r>
            <a:r>
              <a:rPr lang="pt-PT" sz="2400" dirty="0" smtClean="0"/>
              <a:t> </a:t>
            </a:r>
            <a:r>
              <a:rPr lang="pt-PT" sz="2400" dirty="0"/>
              <a:t>de departamentos de sua igreja local para fazer uma apresentação aos jovens.)</a:t>
            </a:r>
          </a:p>
          <a:p>
            <a:pPr lvl="0"/>
            <a:endParaRPr lang="pt-PT" sz="2400" dirty="0"/>
          </a:p>
          <a:p>
            <a:pPr lvl="0"/>
            <a:r>
              <a:rPr lang="pt-PT" sz="2400" dirty="0"/>
              <a:t>5. Preencha as datas, local e tipo de eventos sociais/recreativos no calendário trimestral </a:t>
            </a:r>
            <a:r>
              <a:rPr lang="pt-PT" sz="2400" dirty="0" smtClean="0"/>
              <a:t>da JA.</a:t>
            </a:r>
            <a:endParaRPr lang="pt-PT" sz="2400" dirty="0"/>
          </a:p>
          <a:p>
            <a:pPr lvl="0"/>
            <a:endParaRPr lang="pt-PT" sz="2400" dirty="0"/>
          </a:p>
          <a:p>
            <a:pPr lvl="0"/>
            <a:r>
              <a:rPr lang="pt-PT" sz="2400" b="1" dirty="0"/>
              <a:t>Lembre-se de incluir o Tema Anual do </a:t>
            </a:r>
            <a:r>
              <a:rPr lang="pt-PT" sz="2400" b="1" dirty="0" smtClean="0"/>
              <a:t>MJA </a:t>
            </a:r>
            <a:r>
              <a:rPr lang="pt-PT" sz="2400" b="1" dirty="0"/>
              <a:t>em cada </a:t>
            </a:r>
            <a:r>
              <a:rPr lang="pt-PT" sz="2400" b="1" dirty="0" smtClean="0"/>
              <a:t>programa. </a:t>
            </a:r>
            <a:endParaRPr lang="en-ZW" sz="2400" b="1" dirty="0"/>
          </a:p>
          <a:p>
            <a:pPr lvl="0"/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08E872D-714C-E847-A1FA-0580EAC500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963" y="0"/>
            <a:ext cx="9149862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sz="5300" b="1" dirty="0">
                <a:solidFill>
                  <a:schemeClr val="accent1"/>
                </a:solidFill>
              </a:rPr>
              <a:t>6. </a:t>
            </a:r>
            <a:r>
              <a:rPr lang="en-US" sz="5300" b="1" dirty="0" err="1">
                <a:solidFill>
                  <a:schemeClr val="accent1"/>
                </a:solidFill>
              </a:rPr>
              <a:t>Tipos</a:t>
            </a:r>
            <a:r>
              <a:rPr lang="en-US" sz="5300" b="1" dirty="0">
                <a:solidFill>
                  <a:schemeClr val="accent1"/>
                </a:solidFill>
              </a:rPr>
              <a:t> de </a:t>
            </a:r>
            <a:r>
              <a:rPr lang="en-US" sz="5300" b="1" dirty="0" err="1">
                <a:solidFill>
                  <a:schemeClr val="accent1"/>
                </a:solidFill>
              </a:rPr>
              <a:t>Programas</a:t>
            </a:r>
            <a:r>
              <a:rPr lang="en-US" sz="5300" b="1" dirty="0">
                <a:solidFill>
                  <a:schemeClr val="accent1"/>
                </a:solidFill>
              </a:rPr>
              <a:t> </a:t>
            </a:r>
            <a:r>
              <a:rPr lang="en-US" sz="5300" b="1" dirty="0" err="1">
                <a:solidFill>
                  <a:schemeClr val="accent1"/>
                </a:solidFill>
              </a:rPr>
              <a:t>Semanais</a:t>
            </a:r>
            <a:r>
              <a:rPr lang="en-US" sz="5300" b="1" dirty="0">
                <a:solidFill>
                  <a:schemeClr val="accent1"/>
                </a:solidFill>
              </a:rPr>
              <a:t> </a:t>
            </a:r>
            <a:r>
              <a:rPr lang="en-US" sz="5300" b="1" dirty="0" smtClean="0">
                <a:solidFill>
                  <a:schemeClr val="accent1"/>
                </a:solidFill>
              </a:rPr>
              <a:t>JA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238636"/>
              </p:ext>
            </p:extLst>
          </p:nvPr>
        </p:nvGraphicFramePr>
        <p:xfrm>
          <a:off x="2038350" y="1109663"/>
          <a:ext cx="8245475" cy="541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o" r:id="rId3" imgW="5900847" imgH="3868328" progId="Word.Document.12">
                  <p:embed/>
                </p:oleObj>
              </mc:Choice>
              <mc:Fallback>
                <p:oleObj name="Documento" r:id="rId3" imgW="5900847" imgH="386832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8350" y="1109663"/>
                        <a:ext cx="8245475" cy="5411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6DA86C5-162A-FF41-A0E4-C7CF3D5B8B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0433154" cy="1325563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UM AUXÍLIO DE PROGRAMAÇÃO DE SEIS PASSOS </a:t>
            </a:r>
            <a:r>
              <a:rPr lang="pt-PT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2679" y="2068600"/>
            <a:ext cx="742042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600" dirty="0"/>
              <a:t>Depois de preencher todos os tipos de reuniões que pretende usar em um determinado trimestre, você pode pensar em maneiras criativas de cumprir esses objetivos, de maneiras que interessem e agradem seus jovens em particular</a:t>
            </a:r>
            <a:r>
              <a:rPr lang="pt-PT" sz="2600" dirty="0" smtClean="0"/>
              <a:t>. </a:t>
            </a:r>
            <a:r>
              <a:rPr lang="en-US" sz="2600" dirty="0" smtClean="0"/>
              <a:t> </a:t>
            </a:r>
            <a:endParaRPr lang="en-ZW" sz="26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6FBC800-3B7D-7B41-9C32-B59A540F32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0448144" cy="1325563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UM AUXÍLIO DE PROGRAMAÇÃO DE SEIS PASSOS </a:t>
            </a:r>
            <a:r>
              <a:rPr lang="pt-PT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0" y="1394860"/>
            <a:ext cx="80505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t-PT" sz="2400" b="1" dirty="0"/>
              <a:t>Certifique-se </a:t>
            </a:r>
            <a:r>
              <a:rPr lang="pt-PT" sz="2400" dirty="0"/>
              <a:t>de </a:t>
            </a:r>
            <a:r>
              <a:rPr lang="pt-PT" sz="2400" dirty="0" smtClean="0"/>
              <a:t>planear </a:t>
            </a:r>
            <a:r>
              <a:rPr lang="pt-PT" sz="2400" dirty="0"/>
              <a:t>seu Programa </a:t>
            </a:r>
            <a:r>
              <a:rPr lang="pt-PT" sz="2400" dirty="0" smtClean="0"/>
              <a:t>JA </a:t>
            </a:r>
            <a:r>
              <a:rPr lang="pt-PT" sz="2400" dirty="0"/>
              <a:t>trimestral em torno dos Seis Objetivos Fundamentais </a:t>
            </a:r>
            <a:r>
              <a:rPr lang="pt-PT" sz="2400" dirty="0" smtClean="0"/>
              <a:t>do departamento.</a:t>
            </a:r>
            <a:endParaRPr lang="pt-PT" sz="2400" dirty="0"/>
          </a:p>
          <a:p>
            <a:pPr marL="457200" lvl="0" indent="-457200">
              <a:buFont typeface="+mj-lt"/>
              <a:buAutoNum type="arabicPeriod"/>
            </a:pPr>
            <a:r>
              <a:rPr lang="pt-PT" sz="2400" b="1" dirty="0"/>
              <a:t>Você pode escolher de três </a:t>
            </a:r>
            <a:r>
              <a:rPr lang="pt-PT" sz="2400" dirty="0"/>
              <a:t>a quatro Objetivos Fundamentais do AYM a cada trimestre para cumprir</a:t>
            </a:r>
            <a:r>
              <a:rPr lang="pt-PT" sz="2400" b="1" dirty="0"/>
              <a:t>. Lembre-se de incluir o Tema Anual do </a:t>
            </a:r>
            <a:r>
              <a:rPr lang="pt-PT" sz="2400" b="1" dirty="0" smtClean="0"/>
              <a:t>MJA em </a:t>
            </a:r>
            <a:r>
              <a:rPr lang="pt-PT" sz="2400" b="1" dirty="0"/>
              <a:t>cada programa.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PT" sz="2400" b="1" dirty="0"/>
              <a:t>Procure </a:t>
            </a:r>
            <a:r>
              <a:rPr lang="pt-PT" sz="2400" dirty="0" smtClean="0"/>
              <a:t>planear </a:t>
            </a:r>
            <a:r>
              <a:rPr lang="pt-PT" sz="2400" dirty="0"/>
              <a:t>detalhadamente pelo menos </a:t>
            </a:r>
            <a:r>
              <a:rPr lang="pt-PT" sz="2400" b="1" dirty="0"/>
              <a:t>um </a:t>
            </a:r>
            <a:r>
              <a:rPr lang="pt-PT" sz="2400" b="1" dirty="0" smtClean="0"/>
              <a:t>trimestre </a:t>
            </a:r>
            <a:r>
              <a:rPr lang="pt-PT" sz="2400" b="1" dirty="0"/>
              <a:t>de cada vez, </a:t>
            </a:r>
            <a:r>
              <a:rPr lang="pt-PT" sz="2400" dirty="0"/>
              <a:t>preenchendo todos os sábados desse trimestre. Deixe que seus jovens o ajudem a pensar em maneiras criativas e empolgantes de preencher esses programas.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PT" sz="2400" b="1" dirty="0"/>
              <a:t>Em seguida, </a:t>
            </a:r>
            <a:r>
              <a:rPr lang="pt-PT" sz="2400" dirty="0"/>
              <a:t>coloque seu programa de três </a:t>
            </a:r>
            <a:r>
              <a:rPr lang="pt-PT" sz="2400" dirty="0" err="1" smtClean="0"/>
              <a:t>mêses</a:t>
            </a:r>
            <a:r>
              <a:rPr lang="pt-PT" sz="2400" dirty="0" smtClean="0"/>
              <a:t> </a:t>
            </a:r>
            <a:r>
              <a:rPr lang="pt-PT" sz="2400" dirty="0"/>
              <a:t>no quadro de avisos da igreja</a:t>
            </a:r>
            <a:r>
              <a:rPr lang="pt-PT" sz="2400" dirty="0" smtClean="0"/>
              <a:t>. 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A926097-B49C-DA4B-ACB8-AC899A1F29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333"/>
            <a:ext cx="10432472" cy="1104446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UM AUXÍLIO DE PROGRAMAÇÃO DE SEIS PASSOS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94851" y="909727"/>
            <a:ext cx="80376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400" b="1" dirty="0"/>
              <a:t>5. Esteja ciente</a:t>
            </a:r>
            <a:r>
              <a:rPr lang="pt-PT" sz="2400" dirty="0"/>
              <a:t>, é claro, de que a vida pode intervir. Pode ser que algumas coisas mudem em relação ao plano original, mas se isso acontecer, é muito menos perturbador do que se você não tivesse nenhum plano. Se você sabe para onde quer ir, pode rolar com as ondas que ocorrem no seu caminho até lá.</a:t>
            </a:r>
          </a:p>
          <a:p>
            <a:pPr lvl="0"/>
            <a:r>
              <a:rPr lang="pt-PT" sz="2400" b="1" dirty="0"/>
              <a:t>6. Lembre-se de buscar a aprovação </a:t>
            </a:r>
            <a:r>
              <a:rPr lang="pt-PT" sz="2400" dirty="0"/>
              <a:t>da junta da igreja, especialmente para novos esforços ou coisas que custarão dinheiro, no início de cada trimestre.</a:t>
            </a:r>
          </a:p>
          <a:p>
            <a:pPr lvl="0"/>
            <a:r>
              <a:rPr lang="pt-PT" sz="2400" dirty="0"/>
              <a:t>Tente pelo menos uma coisa por trimestre que você nunca tentou antes e certifique-se de avaliar juntos depois! Anote quais coisas funcionaram bem e quais não funcionaram. Determine se você poderia fazer algo diferente e tentar novamente, ou se esse método específico não é adequado para o seu grupo. Qualquer um está bem</a:t>
            </a:r>
            <a:r>
              <a:rPr lang="pt-PT" sz="2400" dirty="0" smtClean="0"/>
              <a:t>.  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570889D-AE52-F641-96C1-C50C709C4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6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/>
                </a:solidFill>
              </a:rPr>
              <a:t>Objetivos</a:t>
            </a:r>
            <a:r>
              <a:rPr lang="en-US" b="1" dirty="0">
                <a:solidFill>
                  <a:schemeClr val="accent1"/>
                </a:solidFill>
              </a:rPr>
              <a:t> do </a:t>
            </a:r>
            <a:r>
              <a:rPr lang="en-US" b="1" dirty="0" smtClean="0">
                <a:solidFill>
                  <a:schemeClr val="accent1"/>
                </a:solidFill>
              </a:rPr>
              <a:t>modulo 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85140" y="1504397"/>
            <a:ext cx="72027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/>
              <a:t>Auxiliar </a:t>
            </a:r>
            <a:r>
              <a:rPr lang="pt-PT" sz="2400" dirty="0"/>
              <a:t>o líder local do </a:t>
            </a:r>
            <a:r>
              <a:rPr lang="pt-PT" sz="2400" dirty="0" smtClean="0"/>
              <a:t>MJ </a:t>
            </a:r>
            <a:r>
              <a:rPr lang="pt-PT" sz="2400" dirty="0"/>
              <a:t>na arte da programação relevante e criativa, incorporando uma estrutura abrangente que esteja alinhada com os temas anuais </a:t>
            </a:r>
            <a:r>
              <a:rPr lang="pt-PT" sz="2400" dirty="0" smtClean="0"/>
              <a:t>do Ministério Jovem </a:t>
            </a:r>
            <a:r>
              <a:rPr lang="pt-PT" sz="2400" dirty="0"/>
              <a:t>da </a:t>
            </a:r>
            <a:r>
              <a:rPr lang="pt-PT" sz="2400" dirty="0" smtClean="0"/>
              <a:t>Conferência </a:t>
            </a:r>
            <a:r>
              <a:rPr lang="pt-PT" sz="2400" dirty="0"/>
              <a:t>Geral.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/>
              <a:t>Aprenda </a:t>
            </a:r>
            <a:r>
              <a:rPr lang="pt-PT" sz="2400" dirty="0"/>
              <a:t>a criar um programa bem equilibrado que incorpore os componentes físicos, sociais, intelectuais e emocionais que ajudam os jovens a construir sua fé em Jesus.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/>
              <a:t>Adaptar </a:t>
            </a:r>
            <a:r>
              <a:rPr lang="pt-PT" sz="2400" dirty="0"/>
              <a:t>os programas do </a:t>
            </a:r>
            <a:r>
              <a:rPr lang="pt-PT" sz="2400" dirty="0" smtClean="0"/>
              <a:t>MJA </a:t>
            </a:r>
            <a:r>
              <a:rPr lang="pt-PT" sz="2400" dirty="0"/>
              <a:t>aos jovens sem negligenciar os objetivos principais do Departamento de Jovens, conforme delineado por M. E. </a:t>
            </a:r>
            <a:r>
              <a:rPr lang="pt-PT" sz="2400" dirty="0" err="1"/>
              <a:t>Kern</a:t>
            </a:r>
            <a:r>
              <a:rPr lang="pt-PT" sz="2400" dirty="0"/>
              <a:t>, o primeiro diretor mundial de jovens, com as bênçãos de Ellen G. </a:t>
            </a:r>
            <a:r>
              <a:rPr lang="pt-PT" sz="2400" dirty="0" err="1" smtClean="0"/>
              <a:t>White</a:t>
            </a:r>
            <a:r>
              <a:rPr lang="pt-PT" sz="2400" dirty="0" smtClean="0"/>
              <a:t> 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A7394C1-D571-4C47-AA1B-1E04EF4AC1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18" y="162945"/>
            <a:ext cx="3706204" cy="1236631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chemeClr val="accent1"/>
                </a:solidFill>
              </a:rPr>
              <a:t>LEMBRE-SE: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0" y="984915"/>
            <a:ext cx="827393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/>
              <a:t>Ao </a:t>
            </a:r>
            <a:r>
              <a:rPr lang="pt-PT" sz="2400" dirty="0" smtClean="0"/>
              <a:t>planear </a:t>
            </a:r>
            <a:r>
              <a:rPr lang="pt-PT" sz="2400" dirty="0"/>
              <a:t>o ano inteiro, considere levar em consideração as épocas de festas que apresentam oportunidades ideais para realizar missões e atividades de serviço que mudarão a vida de seus jovens. Se você tiver feriados ou festivais locais diferentes, tanto melhor.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/>
              <a:t>Tente</a:t>
            </a:r>
            <a:r>
              <a:rPr lang="pt-PT" sz="2400" dirty="0"/>
              <a:t> incluir fins de semana de treinamento, retiros, reuniões de refeições onde você possa continuar a ajudar aqueles que desejam ajudá-lo no ministério.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/>
              <a:t>Busque </a:t>
            </a:r>
            <a:r>
              <a:rPr lang="pt-PT" sz="2400" dirty="0"/>
              <a:t>o conselho daqueles que têm paixão pelos jovens.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/>
              <a:t>Construir </a:t>
            </a:r>
            <a:r>
              <a:rPr lang="pt-PT" sz="2400" dirty="0"/>
              <a:t>uma equipe vibrante </a:t>
            </a:r>
            <a:r>
              <a:rPr lang="pt-PT" sz="2400" dirty="0" smtClean="0"/>
              <a:t>de </a:t>
            </a:r>
            <a:r>
              <a:rPr lang="pt-PT" sz="2400" dirty="0"/>
              <a:t>jovens é a parte mais importante da programação criativa.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/>
              <a:t>Aprenda </a:t>
            </a:r>
            <a:r>
              <a:rPr lang="pt-PT" sz="2400" dirty="0"/>
              <a:t>a envolver seus jovens em todos os </a:t>
            </a:r>
            <a:r>
              <a:rPr lang="pt-PT" sz="2400" dirty="0" err="1"/>
              <a:t>aspectos</a:t>
            </a:r>
            <a:r>
              <a:rPr lang="pt-PT" sz="2400" dirty="0"/>
              <a:t> da programação, e você também encontrará uma nova energia e entusiasmo</a:t>
            </a:r>
            <a:r>
              <a:rPr lang="pt-PT" sz="2400" dirty="0" smtClean="0"/>
              <a:t>. 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D55A4BC-72BA-424C-8DA7-6A654FA9E2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8785485" cy="63273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PROGRAMAÇÃO CRIATIVA </a:t>
            </a:r>
            <a:r>
              <a:rPr lang="en-US" b="1" dirty="0" smtClean="0">
                <a:solidFill>
                  <a:schemeClr val="accent1"/>
                </a:solidFill>
              </a:rPr>
              <a:t>DO MJA 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82982" y="997858"/>
            <a:ext cx="78624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100" b="1" dirty="0"/>
              <a:t>Ellen </a:t>
            </a:r>
            <a:r>
              <a:rPr lang="pt-PT" sz="2100" b="1" dirty="0" err="1"/>
              <a:t>White</a:t>
            </a:r>
            <a:r>
              <a:rPr lang="pt-PT" sz="2100" b="1" dirty="0"/>
              <a:t> </a:t>
            </a:r>
            <a:r>
              <a:rPr lang="pt-PT" sz="2100" dirty="0"/>
              <a:t>enfatiza a necessidade de os líderes da igreja encontrarem as melhores e mais interessantes maneiras de </a:t>
            </a:r>
            <a:r>
              <a:rPr lang="pt-PT" sz="2100" dirty="0" err="1"/>
              <a:t>discipular</a:t>
            </a:r>
            <a:r>
              <a:rPr lang="pt-PT" sz="2100" dirty="0"/>
              <a:t> os jovens para Jesus Cristo:</a:t>
            </a:r>
          </a:p>
          <a:p>
            <a:pPr algn="just"/>
            <a:endParaRPr lang="pt-PT" sz="2100" dirty="0"/>
          </a:p>
          <a:p>
            <a:pPr algn="just"/>
            <a:r>
              <a:rPr lang="pt-PT" sz="2100" dirty="0"/>
              <a:t>“Quando os jovens entregam seus corações a Deus, nossa responsabilidade por eles não cessa. Eles devem estar interessados ​​na obra do Senhor e levados a ver que Ele espera que eles façam algo para promover Sua causa. Não é suficiente mostrar o quanto precisa ser feito, e incitar os jovens a fazer sua parte. Devem ser ensinados a trabalhar para o Mestre. Eles devem ser treinados, disciplinados, exercitados nos melhores métodos de ganhar almas para Cristo. Ensine-os a tentar, de maneira tranquila e despretensiosa, ajudar seus jovens companheiros. Que os diferentes ramos do esforço missionário sejam sistematicamente estabelecidos, nos quais possam participar, e recebam instrução e ajuda. Assim, eles aprenderão a trabalhar para Deus” (Obreiros Evangélicos, p. 210</a:t>
            </a:r>
            <a:r>
              <a:rPr lang="pt-PT" sz="2100" dirty="0" smtClean="0"/>
              <a:t>).  </a:t>
            </a:r>
            <a:endParaRPr lang="en-ZW" sz="21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13C691B-9EFC-3244-B007-4593B26F1B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38" y="338493"/>
            <a:ext cx="8477962" cy="1107693"/>
          </a:xfrm>
        </p:spPr>
        <p:txBody>
          <a:bodyPr>
            <a:normAutofit fontScale="90000"/>
          </a:bodyPr>
          <a:lstStyle/>
          <a:p>
            <a:r>
              <a:rPr lang="pt-PT" sz="4000" b="1" dirty="0">
                <a:solidFill>
                  <a:schemeClr val="accent1"/>
                </a:solidFill>
              </a:rPr>
              <a:t>ESTRUTURA BÁSICA DO PROGRAMA </a:t>
            </a:r>
            <a:r>
              <a:rPr lang="pt-PT" sz="4000" b="1" dirty="0" smtClean="0">
                <a:solidFill>
                  <a:schemeClr val="accent1"/>
                </a:solidFill>
              </a:rPr>
              <a:t>DO MJA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89245" y="1570877"/>
            <a:ext cx="804322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/>
              <a:t>Dentro dos parâmetros de sua personalidade e de seu grupo, adapte seu estilo de liderança, formato de programa, conteúdo e abordagem para fornecer o seguinte</a:t>
            </a:r>
            <a:r>
              <a:rPr lang="pt-PT" sz="2400" b="1" dirty="0" smtClean="0"/>
              <a:t>: 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endParaRPr lang="en-ZW" sz="2400" dirty="0"/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Irmandade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Elevação de espíritos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Sentido de participação/envolvimento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Sentido de prazer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Alteração/variedade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Religião relevante para que os jovens possam</a:t>
            </a:r>
            <a:r>
              <a:rPr lang="pt-PT" sz="2400" dirty="0" smtClean="0"/>
              <a:t>:  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5B0E745-44E4-0547-9453-5D72B54790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2" y="174227"/>
            <a:ext cx="10243393" cy="1107693"/>
          </a:xfrm>
        </p:spPr>
        <p:txBody>
          <a:bodyPr>
            <a:noAutofit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ESTRUTURA BÁSICA DO PROGRAMA DO </a:t>
            </a:r>
            <a:r>
              <a:rPr lang="pt-PT" b="1" dirty="0" smtClean="0">
                <a:solidFill>
                  <a:schemeClr val="accent1"/>
                </a:solidFill>
              </a:rPr>
              <a:t>MJA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9320" y="1219574"/>
            <a:ext cx="827393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pt-PT" sz="2400" dirty="0"/>
              <a:t>Religião relevante para que os jovens possam: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Obtenha insights orientados para os jovens sobre crenças e tradições religiosas.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Veja e aceite a relevância das crenças e tradições religiosas.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Compreender a relação entre um cristão e o mundo.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Compreender o papel e a real missão da igreja.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Fique cara a cara com uma representação realista do ideal de Deus para a humanidade</a:t>
            </a:r>
          </a:p>
          <a:p>
            <a:pPr marL="285750" indent="-285750">
              <a:buFont typeface="Wingdings" charset="2"/>
              <a:buChar char="§"/>
            </a:pPr>
            <a:r>
              <a:rPr lang="pt-PT" sz="2400" dirty="0"/>
              <a:t>Seja desafiado a estabelecer/manter um relacionamento com Cristo através do Seu Espírito que traz direção, alegria e paz genuína à vida do indivíduo</a:t>
            </a:r>
            <a:r>
              <a:rPr lang="pt-PT" sz="2400" dirty="0" smtClean="0"/>
              <a:t>.  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1522D16-2A8B-6A44-9B20-26CAA0AE36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6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9437" y="185160"/>
            <a:ext cx="827393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300" b="1" dirty="0"/>
              <a:t>Conheça o tema anual </a:t>
            </a:r>
            <a:r>
              <a:rPr lang="pt-PT" sz="2300" b="1" dirty="0" smtClean="0"/>
              <a:t>do MJA da CG.</a:t>
            </a:r>
            <a:endParaRPr lang="pt-PT" sz="2300" b="1" dirty="0"/>
          </a:p>
          <a:p>
            <a:r>
              <a:rPr lang="pt-PT" sz="2300" dirty="0"/>
              <a:t>Estes podem ser encontrados no site do Ministério </a:t>
            </a:r>
            <a:r>
              <a:rPr lang="pt-PT" sz="2300" dirty="0" smtClean="0"/>
              <a:t>Jovem </a:t>
            </a:r>
            <a:r>
              <a:rPr lang="pt-PT" sz="2300" dirty="0"/>
              <a:t>(</a:t>
            </a:r>
            <a:r>
              <a:rPr lang="pt-PT" sz="2300" u="sng" dirty="0"/>
              <a:t>youth.adventist.org</a:t>
            </a:r>
            <a:r>
              <a:rPr lang="pt-PT" sz="2300" dirty="0"/>
              <a:t>) ou no escritório do Ministério </a:t>
            </a:r>
            <a:r>
              <a:rPr lang="pt-PT" sz="2300" dirty="0" smtClean="0"/>
              <a:t>Jovem </a:t>
            </a:r>
            <a:r>
              <a:rPr lang="pt-PT" sz="2300" dirty="0"/>
              <a:t>da conferência/campo. Os temas são escolhidos a cada cinco anos</a:t>
            </a:r>
            <a:r>
              <a:rPr lang="pt-PT" sz="2300" dirty="0" smtClean="0"/>
              <a:t>.  </a:t>
            </a:r>
            <a:endParaRPr lang="en-ZW" sz="2300" dirty="0"/>
          </a:p>
          <a:p>
            <a:endParaRPr lang="en-US" sz="2300" dirty="0"/>
          </a:p>
          <a:p>
            <a:r>
              <a:rPr lang="pt-PT" sz="2300" b="1" dirty="0"/>
              <a:t>Conheça os vários tipos de reuniões </a:t>
            </a:r>
            <a:r>
              <a:rPr lang="pt-PT" sz="2300" b="1" dirty="0" smtClean="0"/>
              <a:t>da Sociedade JA:</a:t>
            </a:r>
            <a:endParaRPr lang="pt-PT" sz="2300" b="1" dirty="0"/>
          </a:p>
          <a:p>
            <a:r>
              <a:rPr lang="pt-PT" sz="2300" dirty="0"/>
              <a:t>A </a:t>
            </a:r>
            <a:r>
              <a:rPr lang="pt-PT" sz="2300" b="1" dirty="0"/>
              <a:t>Reunião Ordinária </a:t>
            </a:r>
            <a:r>
              <a:rPr lang="pt-PT" sz="2300" dirty="0"/>
              <a:t>Semanal.</a:t>
            </a:r>
          </a:p>
          <a:p>
            <a:r>
              <a:rPr lang="pt-PT" sz="2300" dirty="0"/>
              <a:t>Encontros de experiência, quando é dada oportunidade a várias bandas e a indivíduos para contarem as experiências que tiveram ao trabalhar para o Mestre.</a:t>
            </a:r>
          </a:p>
          <a:p>
            <a:r>
              <a:rPr lang="pt-PT" sz="2300" b="1" dirty="0"/>
              <a:t>Reuniões evangelísticas; </a:t>
            </a:r>
            <a:r>
              <a:rPr lang="pt-PT" sz="2300" dirty="0"/>
              <a:t>organizado e conduzido durante a Semana de Oração </a:t>
            </a:r>
            <a:r>
              <a:rPr lang="pt-PT" sz="2300" dirty="0" smtClean="0"/>
              <a:t>Jovem </a:t>
            </a:r>
            <a:r>
              <a:rPr lang="pt-PT" sz="2300" dirty="0"/>
              <a:t>ou em outros momentos com o propósito de ganhar os não convertidos, resgatar aqueles que se desviaram e aprofundar a experiência cristã de cada membro.</a:t>
            </a:r>
          </a:p>
          <a:p>
            <a:r>
              <a:rPr lang="pt-PT" sz="2300" b="1" dirty="0"/>
              <a:t>Reuniões e Convenções </a:t>
            </a:r>
            <a:r>
              <a:rPr lang="pt-PT" sz="2300" dirty="0"/>
              <a:t>em que a Sociedade </a:t>
            </a:r>
            <a:r>
              <a:rPr lang="pt-PT" sz="2300" dirty="0" smtClean="0"/>
              <a:t>Jovem </a:t>
            </a:r>
            <a:r>
              <a:rPr lang="pt-PT" sz="2300" dirty="0"/>
              <a:t>de origem serve como anfitriã para as Sociedades </a:t>
            </a:r>
            <a:r>
              <a:rPr lang="pt-PT" sz="2300" dirty="0" smtClean="0"/>
              <a:t>JA </a:t>
            </a:r>
            <a:r>
              <a:rPr lang="pt-PT" sz="2300" dirty="0"/>
              <a:t>visitantes</a:t>
            </a:r>
            <a:r>
              <a:rPr lang="pt-PT" sz="2300" dirty="0" smtClean="0"/>
              <a:t>. </a:t>
            </a:r>
            <a:r>
              <a:rPr lang="pt-PT" sz="2300" b="1" dirty="0" smtClean="0"/>
              <a:t> </a:t>
            </a:r>
            <a:endParaRPr lang="en-ZW" sz="23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DC9E4C3-4EED-7246-8948-555FCA0EEB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9320" y="295881"/>
            <a:ext cx="8253153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200" b="1" dirty="0"/>
              <a:t>Congressos e Programas Especiais, tais como</a:t>
            </a:r>
            <a:r>
              <a:rPr lang="pt-PT" sz="2200" b="1" dirty="0" smtClean="0"/>
              <a:t>: </a:t>
            </a:r>
            <a:r>
              <a:rPr lang="en-US" sz="2200" b="1" dirty="0" smtClean="0"/>
              <a:t> </a:t>
            </a:r>
            <a:endParaRPr lang="en-ZW" sz="2200" dirty="0"/>
          </a:p>
          <a:p>
            <a:r>
              <a:rPr lang="pt-PT" sz="2200" dirty="0"/>
              <a:t>1. Programas especiais para jovens, com a presença de toda a igreja.</a:t>
            </a:r>
          </a:p>
          <a:p>
            <a:r>
              <a:rPr lang="pt-PT" sz="2200" dirty="0"/>
              <a:t>2. Programas especiais para a promoção de alguma atividade do projeto.</a:t>
            </a:r>
          </a:p>
          <a:p>
            <a:r>
              <a:rPr lang="pt-PT" sz="2200" dirty="0"/>
              <a:t>3. Congressos ou </a:t>
            </a:r>
            <a:r>
              <a:rPr lang="pt-PT" sz="2200" dirty="0" smtClean="0"/>
              <a:t>encontros </a:t>
            </a:r>
            <a:r>
              <a:rPr lang="pt-PT" sz="2200" dirty="0"/>
              <a:t>juvenis onde as Sociedades </a:t>
            </a:r>
            <a:r>
              <a:rPr lang="pt-PT" sz="2200" dirty="0" smtClean="0"/>
              <a:t>JA </a:t>
            </a:r>
            <a:r>
              <a:rPr lang="pt-PT" sz="2200" dirty="0"/>
              <a:t>de vários </a:t>
            </a:r>
            <a:r>
              <a:rPr lang="pt-PT" sz="2200" dirty="0" smtClean="0"/>
              <a:t>territórios encontram-se.</a:t>
            </a:r>
            <a:endParaRPr lang="pt-PT" sz="2200" dirty="0"/>
          </a:p>
          <a:p>
            <a:r>
              <a:rPr lang="pt-PT" sz="2200" dirty="0"/>
              <a:t>Programas especiais de promoção da </a:t>
            </a:r>
            <a:r>
              <a:rPr lang="pt-PT" sz="2200" b="1" dirty="0"/>
              <a:t>Temperança</a:t>
            </a:r>
            <a:r>
              <a:rPr lang="pt-PT" sz="2200" dirty="0" smtClean="0"/>
              <a:t>.  </a:t>
            </a:r>
            <a:endParaRPr lang="en-US" sz="2200" dirty="0"/>
          </a:p>
          <a:p>
            <a:pPr lvl="0"/>
            <a:endParaRPr lang="en-ZW" sz="2200" dirty="0"/>
          </a:p>
          <a:p>
            <a:pPr lvl="0"/>
            <a:r>
              <a:rPr lang="pt-PT" sz="2200" b="1" dirty="0"/>
              <a:t>Demonstrações de reuniões de Treinamento de Conversão, </a:t>
            </a:r>
            <a:r>
              <a:rPr lang="pt-PT" sz="2200" dirty="0"/>
              <a:t>que ensinarão como iniciar uma conversa que levará a estudos bíblicos, realizar reuniões nos lares, mostrar slides, distribuir literatura, vender livros e conduzir Seminários </a:t>
            </a:r>
            <a:r>
              <a:rPr lang="pt-PT" sz="2200" dirty="0" smtClean="0"/>
              <a:t>do </a:t>
            </a:r>
            <a:r>
              <a:rPr lang="pt-PT" sz="2200" dirty="0" err="1" smtClean="0"/>
              <a:t>Apolalipse</a:t>
            </a:r>
            <a:r>
              <a:rPr lang="pt-PT" sz="2200" dirty="0" smtClean="0"/>
              <a:t>.</a:t>
            </a:r>
            <a:endParaRPr lang="pt-PT" sz="2200" dirty="0"/>
          </a:p>
          <a:p>
            <a:pPr lvl="0"/>
            <a:endParaRPr lang="pt-PT" sz="2200" b="1" dirty="0"/>
          </a:p>
          <a:p>
            <a:pPr lvl="0"/>
            <a:r>
              <a:rPr lang="pt-PT" sz="2200" b="1" dirty="0"/>
              <a:t>As cerimônias de </a:t>
            </a:r>
            <a:r>
              <a:rPr lang="pt-PT" sz="2200" b="1" dirty="0" smtClean="0"/>
              <a:t>investiduras, </a:t>
            </a:r>
            <a:r>
              <a:rPr lang="pt-PT" sz="2200" dirty="0"/>
              <a:t>geralmente realizadas uma vez por ano, são um tipo de serviço de reconhecimento onde aqueles que completam os requisitos da classe recebem certificados e outros itens que significam o alcance de uma meta</a:t>
            </a:r>
            <a:r>
              <a:rPr lang="pt-PT" sz="2200" dirty="0" smtClean="0"/>
              <a:t>.  </a:t>
            </a:r>
            <a:endParaRPr lang="en-ZW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DC9E4C3-4EED-7246-8948-555FCA0EEB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4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8310" y="607288"/>
            <a:ext cx="870783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400" b="1" dirty="0">
                <a:solidFill>
                  <a:schemeClr val="accent1"/>
                </a:solidFill>
              </a:rPr>
              <a:t>Conheça as cinco principais necessidades básicas da </a:t>
            </a:r>
            <a:r>
              <a:rPr lang="pt-PT" sz="4400" b="1" dirty="0" smtClean="0">
                <a:solidFill>
                  <a:schemeClr val="accent1"/>
                </a:solidFill>
              </a:rPr>
              <a:t>juventude </a:t>
            </a:r>
            <a:r>
              <a:rPr lang="en-US" sz="4400" b="1" dirty="0" smtClean="0">
                <a:solidFill>
                  <a:schemeClr val="accent1"/>
                </a:solidFill>
              </a:rPr>
              <a:t> </a:t>
            </a:r>
            <a:endParaRPr lang="en-ZW" sz="44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Aceitação e Reconhecimento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Afeição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Sucesso e realização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Novas experiências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Segurança e senso de </a:t>
            </a:r>
            <a:r>
              <a:rPr lang="pt-PT" sz="2400" dirty="0" smtClean="0"/>
              <a:t>pertencimento  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DE13F6E-D448-064F-8194-902FEBB784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9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37073" cy="904875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Conheça os SEIS Objetivos Fundamentais do </a:t>
            </a:r>
            <a:r>
              <a:rPr lang="pt-PT" b="1" dirty="0" smtClean="0">
                <a:solidFill>
                  <a:schemeClr val="accent1"/>
                </a:solidFill>
              </a:rPr>
              <a:t>AYM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5175" y="1357980"/>
            <a:ext cx="840964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/>
              <a:t>Os seis principais objetivos fundamentais da juventude, conforme descrito por M. E. </a:t>
            </a:r>
            <a:r>
              <a:rPr lang="pt-PT" sz="2400" dirty="0" err="1"/>
              <a:t>Kern</a:t>
            </a:r>
            <a:r>
              <a:rPr lang="pt-PT" sz="2400" dirty="0"/>
              <a:t>, o primeiro diretor de jovens nomeado em 1907, e endossado por E. G. </a:t>
            </a:r>
            <a:r>
              <a:rPr lang="pt-PT" sz="2400" dirty="0" err="1"/>
              <a:t>White</a:t>
            </a:r>
            <a:r>
              <a:rPr lang="pt-PT" sz="2400" dirty="0"/>
              <a:t> ainda são os objetivos fundamentais do </a:t>
            </a:r>
            <a:r>
              <a:rPr lang="pt-PT" sz="2400" dirty="0" smtClean="0"/>
              <a:t>MJA </a:t>
            </a:r>
            <a:r>
              <a:rPr lang="pt-PT" sz="2400" dirty="0"/>
              <a:t>que precisam ser implementados nos programas anuais: -</a:t>
            </a:r>
          </a:p>
          <a:p>
            <a:endParaRPr lang="pt-PT" sz="2400" dirty="0"/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Elevar o nível da vida devocional dos jovens.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Elevar o padrão de realização da juventude.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Educar e treinar jovens para o serviço.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Oferecer oportunidades de divulgação e serviço.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Ensinar os princípios da mordomia.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400" dirty="0"/>
              <a:t>Levar os jovens a descobrir seu valor individual e desenvolver e descobrir seus dons espirituais</a:t>
            </a:r>
            <a:r>
              <a:rPr lang="pt-PT" sz="2400" dirty="0" smtClean="0"/>
              <a:t>.  </a:t>
            </a:r>
            <a:endParaRPr lang="en-ZW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D3311BB-CD5B-5249-BFB7-3066F99647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22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</TotalTime>
  <Words>1786</Words>
  <Application>Microsoft Office PowerPoint</Application>
  <PresentationFormat>Ecrã Panorâmico</PresentationFormat>
  <Paragraphs>114</Paragraphs>
  <Slides>20</Slides>
  <Notes>0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4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2_Custom Design</vt:lpstr>
      <vt:lpstr>1_Custom Design</vt:lpstr>
      <vt:lpstr>Custom Design</vt:lpstr>
      <vt:lpstr>Documento</vt:lpstr>
      <vt:lpstr>Apresentação do PowerPoint</vt:lpstr>
      <vt:lpstr>Objetivos do modulo  </vt:lpstr>
      <vt:lpstr>PROGRAMAÇÃO CRIATIVA DO MJA  </vt:lpstr>
      <vt:lpstr>ESTRUTURA BÁSICA DO PROGRAMA DO MJA</vt:lpstr>
      <vt:lpstr>ESTRUTURA BÁSICA DO PROGRAMA DO MJA  </vt:lpstr>
      <vt:lpstr>Apresentação do PowerPoint</vt:lpstr>
      <vt:lpstr>Apresentação do PowerPoint</vt:lpstr>
      <vt:lpstr>Apresentação do PowerPoint</vt:lpstr>
      <vt:lpstr>Conheça os SEIS Objetivos Fundamentais do AYM  </vt:lpstr>
      <vt:lpstr>CRIANDO PROGRAMAÇÃO JOVEM PELO MODELO “LÍDER SERVIDOR”  </vt:lpstr>
      <vt:lpstr>CRIANDO PROGRAMAÇÃO JOVEM PELO MODELO “LÍDER SERVIDOR”   </vt:lpstr>
      <vt:lpstr>CRIANDO PROGRAMAÇÃO JOVEM  </vt:lpstr>
      <vt:lpstr>UM AUXÍLIO DE PROGRAMAÇÃO DE SEIS PASSOS  </vt:lpstr>
      <vt:lpstr>UM AUXÍLIO DE PROGRAMAÇÃO DE SEIS PASSOS   </vt:lpstr>
      <vt:lpstr>UM AUXÍLIO DE PROGRAMAÇÃO DE SEIS PASSOS   </vt:lpstr>
      <vt:lpstr>6. Tipos de Programas Semanais JA</vt:lpstr>
      <vt:lpstr>UM AUXÍLIO DE PROGRAMAÇÃO DE SEIS PASSOS   </vt:lpstr>
      <vt:lpstr>UM AUXÍLIO DE PROGRAMAÇÃO DE SEIS PASSOS   </vt:lpstr>
      <vt:lpstr>UM AUXÍLIO DE PROGRAMAÇÃO DE SEIS PASSOS  </vt:lpstr>
      <vt:lpstr>LEMBRE-SE: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Horácio Pongolola</cp:lastModifiedBy>
  <cp:revision>59</cp:revision>
  <dcterms:created xsi:type="dcterms:W3CDTF">2018-05-31T05:51:27Z</dcterms:created>
  <dcterms:modified xsi:type="dcterms:W3CDTF">2022-05-03T14:27:34Z</dcterms:modified>
</cp:coreProperties>
</file>