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7" r:id="rId2"/>
    <p:sldMasterId id="2147483674" r:id="rId3"/>
    <p:sldMasterId id="2147483661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73" r:id="rId7"/>
    <p:sldId id="274" r:id="rId8"/>
    <p:sldId id="276" r:id="rId9"/>
    <p:sldId id="277" r:id="rId10"/>
    <p:sldId id="268" r:id="rId11"/>
    <p:sldId id="269" r:id="rId12"/>
    <p:sldId id="270" r:id="rId13"/>
    <p:sldId id="271" r:id="rId14"/>
    <p:sldId id="279" r:id="rId15"/>
    <p:sldId id="272" r:id="rId16"/>
    <p:sldId id="263" r:id="rId17"/>
    <p:sldId id="264" r:id="rId18"/>
    <p:sldId id="265" r:id="rId19"/>
    <p:sldId id="266" r:id="rId20"/>
    <p:sldId id="267" r:id="rId21"/>
    <p:sldId id="258" r:id="rId22"/>
    <p:sldId id="260" r:id="rId23"/>
    <p:sldId id="259" r:id="rId24"/>
    <p:sldId id="26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0820E36-C96D-8A46-B326-9CBA8DE68E42}">
          <p14:sldIdLst>
            <p14:sldId id="256"/>
            <p14:sldId id="257"/>
            <p14:sldId id="273"/>
            <p14:sldId id="274"/>
            <p14:sldId id="276"/>
            <p14:sldId id="277"/>
            <p14:sldId id="268"/>
            <p14:sldId id="269"/>
            <p14:sldId id="270"/>
            <p14:sldId id="271"/>
            <p14:sldId id="279"/>
            <p14:sldId id="272"/>
            <p14:sldId id="263"/>
            <p14:sldId id="264"/>
            <p14:sldId id="265"/>
            <p14:sldId id="266"/>
            <p14:sldId id="267"/>
            <p14:sldId id="258"/>
            <p14:sldId id="260"/>
            <p14:sldId id="259"/>
          </p14:sldIdLst>
        </p14:section>
        <p14:section name="Untitled Section" id="{94477824-1078-8C46-945F-3B8A573AC76B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4"/>
    <p:restoredTop sz="94674"/>
  </p:normalViewPr>
  <p:slideViewPr>
    <p:cSldViewPr snapToGrid="0" snapToObjects="1">
      <p:cViewPr varScale="1">
        <p:scale>
          <a:sx n="51" d="100"/>
          <a:sy n="51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notesViewPr>
    <p:cSldViewPr snapToGrid="0" snapToObjects="1">
      <p:cViewPr varScale="1">
        <p:scale>
          <a:sx n="146" d="100"/>
          <a:sy n="146" d="100"/>
        </p:scale>
        <p:origin x="415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1200757-3EAA-6646-8780-0FECAB3459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952BA13-8550-474B-A91E-D724DF6396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BC235-2459-264C-8858-1C3188AD534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6A7454-B891-624A-A350-3B662924B6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2A4547A-E22A-2F4E-A561-0233970BB6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8EC65-90FA-1743-A13B-409402AF089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95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3D297-4040-5A4B-8421-CF2430CAB508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E1EA7-A93D-BA49-BDA3-4E42378B748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5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8" y="1122363"/>
            <a:ext cx="912390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158" y="3602038"/>
            <a:ext cx="912390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1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4804874" cy="458855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185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4804874" cy="45210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510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6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9149862" cy="387009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50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2579" y="365125"/>
            <a:ext cx="1745483" cy="52865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315200" cy="528652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63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1357C-11C5-F64B-80A1-179A53FEA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2C514C5-717E-FA42-924E-41A15677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C2BF8D1-F08C-4B4B-8FBD-B9A51D893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0D2542C-15C0-7F4E-A2EC-156AC062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00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ABB1F3-2F79-F846-A1CB-992303CE7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3980858-259F-AC40-B14C-3FF49C2F8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069594-5E57-5342-B30C-6783C97F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B66AEB-FBD4-6746-86B8-78B4F52A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23BA5E-E67C-0B4C-9238-6B242BCDA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65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FB99D2-C797-0F48-9ABD-171893FE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F4318D-0359-3C4B-9D07-B5EC6CE85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CA1F22-3F23-2A45-8242-4E20BB97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8EDDB2-8821-814A-AFCB-FB011EA7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E04ADE-8591-D54D-82C0-8CA9A835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01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4B65A4-CD34-E542-AA3B-410F99F5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336E2E-A226-6E4B-A0BF-59936A911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76ECF6-06B1-1042-9703-D25028AEB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574429-843C-AE4C-879F-09208EB6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13CF58-EB45-EE45-AB88-CE542A8C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38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7590B-D6EA-2843-A98D-0BF4416D2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C0711A-2741-5245-BFBE-542A2F566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1226C9-E965-3748-B951-554080869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453920-1A77-3441-B716-C87809F21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80F5CA-0C05-DF49-8CFB-0F7715D6E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B5DE6D-D58D-6246-8560-6B48561F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92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5C120D-9C98-7541-A4D1-ECDDBCE36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81D796-17A2-6D43-9454-BAD3FEB1F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166ED1-50C0-D648-B865-172DA5AA2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E61E471-E208-3546-857E-10892FC3C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C319FF5-6763-2047-B0CB-67E2B4324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1B036FF-1BB5-614A-AB87-E9F39D61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8FA02C5-07EA-A94F-8E2E-932EC50AA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E1B4373-3B73-AD43-AAAC-28A7D8361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5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32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ED90F-BA98-264C-A85A-FA17BB104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E997709-99BE-384F-AF93-DB01D29AD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1418142-6FC2-7443-A565-C33D93A7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46F0CE-1BB1-7747-8F15-75898CB4A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79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E855655-5E02-734C-8B17-5354E364B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20B04DA-AB26-D94B-BC45-36F3609B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98A3A1-20D2-074B-AFFF-E88912E4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7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3A0B5-B39D-2A45-A906-F7C44621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F896DB-D884-D547-8A87-1C4B13253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B1E257-B35C-B941-8052-F0A6552FE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9EFA63-6AE3-9B4B-8A64-B5725176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ED90D7-192D-E34A-A129-603DA280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E2F575-0AB5-ED40-B5A7-8443E9F8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68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F9253A-1B2D-7542-9B6F-FA42D8613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97BB3B-A3FF-F442-BA29-C194E7F39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CC1370F-B2CB-984E-9BEA-F72D0F711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1938331-EB46-A241-945E-A9E29C5A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3BF304-2F66-0D4A-A0C9-740E3F58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082B4A-2276-9647-AE95-D82B839AD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46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A41937-BF20-1646-BBD2-3DD84A9B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B408E7C-DC3E-BA43-90E0-7C30EEDE1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319338-EAE0-7A40-ABC4-13A8A4D6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C90C6-4159-024A-93C1-DC92D77C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A47F38-1C00-1A43-8EE6-78C364B37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92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23120A-C540-014D-A196-81DC0AE19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E69A46-BF32-C540-A37E-771196197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CE7306-3DCD-794D-8DEC-0C27A7C0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6663-F467-724F-9C4A-7CBA8A3563E3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D85206-AC06-CE4A-A628-FAFFF43D6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8BA3D5-9294-F940-B031-FD487FB58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91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AB2E44-36DA-4743-803D-A0C615B5C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E14E84-EAA2-0943-970C-C978FC477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0744B4-977F-524D-98D3-5F8270BA8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D3C28C-5E07-F041-8436-A1A6AF5D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A61D60-843C-CA49-BA6D-C4FFE484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46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0138C7-0795-CB4E-995F-0C7059F9A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1BD73C-200E-464F-86B0-3B878E416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6AD399-A317-EA4F-BB28-D4C07E70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A4670C-6D8A-5746-B623-9E521F60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813A48-745C-5947-950A-E72406D2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45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A5B10A-60AE-EB49-98E1-D957426E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F78C1C-9F0D-034A-AFCE-15B725192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3AE335-518E-D744-A806-4CEAED11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307580-6999-9640-BE6D-5328398E1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DAB0F4-4663-3844-B795-6568E0E5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16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5DCEB2-EAAE-2E48-8AE9-747A0C350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041903-8308-514C-80B9-443CF2BDB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7814B1-0E8C-D547-8CDD-98A742DE3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EDF7C-3A62-3B46-83A9-0097A8525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CA6D9A-F34D-9145-A6E1-E71CE6F4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86A584-920A-2E47-9098-CA1C7D4D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2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08587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08587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149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CAF7D-9335-7044-81B5-F1A113C50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2FA63E-7181-624C-857B-1B56214FE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829E0D-A137-DD47-8B7C-785487385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CA01913-C7BB-DC43-A030-D88B3AF8E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FCE15A7-A0FF-F840-A145-60B40D0C7E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F6704BD-3FD1-F347-B63B-0213B2250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30A167C-807D-FF49-939E-C6F2C67E0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7699041-3DA0-E042-8338-BE17C8AB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97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5BF22-797A-0E42-A2B4-7616EF97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A907525-F63E-BC4D-9FAF-9CAB1B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5B0DAF4-7A33-E942-AD94-FFBC78E44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7115B0-7B7D-C347-81FC-FBBDE7EE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29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A952BBB-52A2-BD4B-A650-63066A27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23FAFAF-7055-8C45-8986-D313F043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F3315E-3604-9940-A45C-CBD3E949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63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43DF9F-03E4-2D4A-8C73-CD9EB1FA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AAA636-196C-B34E-8E36-12C762671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03DB71-D964-1A46-88EB-6AB4CAE83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711710-A939-F84B-8683-D705642BD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C4CD12-B6BA-B74D-9975-6567C6D5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A894F0-A094-EB45-B854-AC2CE568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88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323784-3503-DB46-90AD-920C280B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11A924F-C866-FA4F-81F5-986CD8DC4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A0913A9-EF05-5649-A644-8DACEFEC5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61A965-8549-F843-B612-179E96B3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DA3CF1-CD91-C545-9FD1-EBB9EDE2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8F200D-E0C3-FB42-A1DF-04C09CC9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584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A6F4E8-F804-874B-9E68-F54835CA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BF5CF5-A071-764F-8C6B-48CB0A79A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07B74B-AB68-2045-99A1-E8B25789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1C3105-9829-6F43-BE60-D98DAC43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8B794E-1320-FA42-917A-2541BF86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742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009B6CE-2456-1249-8C68-424B406C8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F72CC3-927E-7441-B8F7-46FB76753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C4C5B6-C1ED-A549-BD3D-D07FC4B6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A85A-F517-B84D-9214-7EC82D2BC1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E65298-2108-3047-95A6-75A51769A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D47221-4CDC-8E41-B068-74C6425F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948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9FB34B-5C59-7E45-B149-91B0EB7D2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FED5BB3-1B6F-F94E-8365-6F338F63D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42DD81-683F-184F-8DE6-5BFDD528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32C1F1-5711-1246-A682-95FB9405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6D14F5-F8BF-4E49-99A4-631A7CE1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68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58E500-26A4-BF4F-A737-D527D147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3B1977-3A19-9F4B-9D72-F14AC6501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89315B-8C77-6045-9642-3852233C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76156D-E3F5-CB4E-BD60-305930FA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30D8C6-0F64-6F4B-A792-8B2C3787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85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56DE52-1EA5-3643-AE0D-AE2268B1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FD3437-7A68-AB4C-9F06-D39851956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D76892-DD3E-4845-BEE5-54E46F8D2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D591A1-A767-AC49-A16C-3F3C9E94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0272BC-724E-F341-A4FC-941E8745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9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9747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381586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176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933AE-6685-1348-AEC6-F1848186B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A295CBB-BDDB-584B-B414-5F5811230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724C79-869E-7C4C-8756-EA02DA39D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A54D99-9257-1B46-A005-DFB653607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850664-35B1-B047-B5D7-C90877EB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FB4789-7BC4-034E-BFF7-CB4F57453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215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FE63B-2C5C-1C44-9BB2-A00C4A792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3E7CB3-DCBF-3143-A630-196FE83CF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DDF094-D769-004E-9C71-EF9FC1F95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5BA426-1A7D-6D4C-ACF1-9E6D0EE62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989A5B4-ADC1-4E42-88AB-5E7B2574C9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F52982-232C-0C4F-9261-13021D49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705F16B-0731-3348-8178-EE39154FE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6220632-D22D-7445-B873-201B8F62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475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D0C4A9-F0A8-6A40-9CB8-1124CAC3E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EA5B138-8849-A84D-B966-9DF1E94FE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0C1E746-A580-3A49-A4C0-FBB9C3B77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8485002-354D-3147-A2CB-3BEDFCDF6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95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15B674F-B1BD-DA40-A3B1-AD8CFF1C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388047D-DD3C-A24E-81B1-ECA252FDA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434987D-AB8F-6B41-8A85-19B75E7E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65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171AC9-9FCD-E547-88D9-0D094C19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28DEFD-AA86-5E40-BEED-B07B024AC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2EA183-3F13-A14B-BD5B-F62D5A294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D7809-EFDD-E44E-B686-B3036990D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304834-14F4-4641-8484-CFEBBB33B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185205-C7A1-C64A-BC8F-B33E8216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430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603BCB-0634-7145-8E29-751A605B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9C88CA3-19F4-B04C-B305-D1D587DC4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D56B339-520D-7A44-A611-AFCDE7DBB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3516B3-49BE-644D-B2AD-37D31EE6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14D71E-144F-5146-9B99-6F6C57BD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FE1F07-9E19-D84B-8B07-44C71D701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77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C8FCA7-8049-5944-BC40-899EC310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BA5B9E7-F084-E446-977D-A714F4044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B3506D-C34A-BD4B-B2C9-09835248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348CAB-F026-1944-8450-22FB8AEF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0AC33F-A3A2-A041-A466-194880C1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9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CCE98BF-17AF-6D44-860E-84A164CC9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759389-EC9F-4F4D-B304-D1C6DA50E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FF43E0-90FA-324A-986B-08FC997C9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1076E-769D-994D-AD12-AED9E0FB0F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C5A636-47EE-BA40-AE36-BEEDDD6F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CC01C5-F166-5E4B-84F0-C33D55B4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8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14827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443559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43559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19538" y="1681163"/>
            <a:ext cx="43685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9538" y="2505075"/>
            <a:ext cx="436852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32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6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2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42B613-51B8-EF49-801F-A9C1E5F10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B41070F-DAFA-AC48-96DC-8C2A8EC5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3C6356E-C245-B24B-8035-3237210E9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4A1AEB-EEEB-0C47-9ED3-85824FCB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5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4DF4F-20C9-8B4B-AB57-B9656C2D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E629DB-5AFB-314F-8E99-CA7CF304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DA99-1ED3-F944-BC99-F7C71722FEC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9AD1C8-12BC-7643-8934-5D5ED5A9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66B42E7-4C66-734D-A8C1-531DF6B2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8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149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149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8DA99-1ED3-F944-BC99-F7C71722FEC6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377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FAA5A-C444-814B-AFD0-86E9B49918DA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7FAC88F-3079-6C41-B97E-AB507D54E544}"/>
              </a:ext>
            </a:extLst>
          </p:cNvPr>
          <p:cNvSpPr/>
          <p:nvPr userDrawn="1"/>
        </p:nvSpPr>
        <p:spPr>
          <a:xfrm>
            <a:off x="10451364" y="0"/>
            <a:ext cx="1740635" cy="6858000"/>
          </a:xfrm>
          <a:prstGeom prst="rect">
            <a:avLst/>
          </a:prstGeom>
          <a:solidFill>
            <a:srgbClr val="2E55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75AAFAF-2663-1B4A-953A-5BDE35D35E6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800248" y="5441186"/>
            <a:ext cx="1042868" cy="1042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CEC7F7-E76D-BA4C-9E1D-7856473E0BC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50064" y="5749111"/>
            <a:ext cx="2225407" cy="7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9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6" r:id="rId8"/>
    <p:sldLayoutId id="2147483673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42FE335-DF36-EC49-AEB9-1F17E90F6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9C8947-963D-5A43-83DE-6AEA3F600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33340A-C86D-194E-AA81-2891DF220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56663-F467-724F-9C4A-7CBA8A3563E3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989F4A-AF3F-7945-B25B-38FA0354F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3EE52A-4F22-4F49-86EE-7AC85B3CF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BBED7-DA09-AB4F-934B-FB262E64A1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5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D5C23F2-2025-A948-A822-6DF144B15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0F2833-791A-5449-92AD-C8EAF61BB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A85A-F517-B84D-9214-7EC82D2BC1FC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E07BAE-4438-9347-900A-30D5B7185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2726F4-93B9-9446-8A73-FC80042A3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8D0EC-F8CB-074B-BC4C-8EBF90199937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A7BE19C-4919-1944-BC61-CC284F92E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375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40065B8-E642-2C45-BEC2-BA06987F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7E7E25-6EC5-B14A-8805-206FBEEB1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C329F1-DD7D-934E-8EF4-0A2C3FCFD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1076E-769D-994D-AD12-AED9E0FB0F75}" type="datetimeFigureOut">
              <a:rPr lang="en-US" smtClean="0"/>
              <a:t>2/8/2019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2D288B-85DB-3249-BFAB-8630C92CE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272F85-E71C-8B4E-A8FC-E4236B427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9E08D-064C-0A4F-8FFD-E8BE5DD9573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10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1081404"/>
            <a:ext cx="9149862" cy="4985937"/>
          </a:xfrm>
        </p:spPr>
        <p:txBody>
          <a:bodyPr>
            <a:normAutofit/>
          </a:bodyPr>
          <a:lstStyle/>
          <a:p>
            <a:pPr algn="ctr"/>
            <a:r>
              <a:rPr lang="en-US" sz="4900" b="1" dirty="0" err="1" smtClean="0">
                <a:solidFill>
                  <a:schemeClr val="accent1"/>
                </a:solidFill>
              </a:rPr>
              <a:t>Seminario</a:t>
            </a:r>
            <a:r>
              <a:rPr lang="en-US" sz="4900" b="1" dirty="0" smtClean="0">
                <a:solidFill>
                  <a:schemeClr val="accent1"/>
                </a:solidFill>
              </a:rPr>
              <a:t> Nº </a:t>
            </a:r>
            <a:r>
              <a:rPr lang="en-US" sz="4900" b="1" dirty="0">
                <a:solidFill>
                  <a:schemeClr val="accent1"/>
                </a:solidFill>
              </a:rPr>
              <a:t>6: </a:t>
            </a:r>
            <a:r>
              <a:rPr lang="en-US" sz="4900" b="1" dirty="0" err="1" smtClean="0">
                <a:solidFill>
                  <a:schemeClr val="accent1"/>
                </a:solidFill>
              </a:rPr>
              <a:t>Planificación</a:t>
            </a:r>
            <a:r>
              <a:rPr lang="en-US" sz="4900" b="1" dirty="0" smtClean="0">
                <a:solidFill>
                  <a:schemeClr val="accent1"/>
                </a:solidFill>
              </a:rPr>
              <a:t> </a:t>
            </a:r>
            <a:r>
              <a:rPr lang="en-US" sz="4900" b="1" dirty="0" err="1" smtClean="0">
                <a:solidFill>
                  <a:schemeClr val="accent1"/>
                </a:solidFill>
              </a:rPr>
              <a:t>Eclesiástica</a:t>
            </a:r>
            <a:r>
              <a:rPr lang="en-ZW" sz="4900" dirty="0">
                <a:solidFill>
                  <a:schemeClr val="accent1"/>
                </a:solidFill>
              </a:rPr>
              <a:t/>
            </a:r>
            <a:br>
              <a:rPr lang="en-ZW" sz="4900" dirty="0">
                <a:solidFill>
                  <a:schemeClr val="accent1"/>
                </a:solidFill>
              </a:rPr>
            </a:br>
            <a:r>
              <a:rPr lang="es-VE" sz="2400" b="1" i="1" dirty="0">
                <a:latin typeface="+mn-lt"/>
              </a:rPr>
              <a:t>Desarrollando </a:t>
            </a:r>
            <a:r>
              <a:rPr lang="es-VE" sz="2400" b="1" i="1" dirty="0" smtClean="0">
                <a:latin typeface="+mn-lt"/>
              </a:rPr>
              <a:t>un modelo basado </a:t>
            </a:r>
            <a:r>
              <a:rPr lang="es-VE" sz="2400" b="1" i="1" dirty="0">
                <a:latin typeface="+mn-lt"/>
              </a:rPr>
              <a:t>en el </a:t>
            </a:r>
            <a:r>
              <a:rPr lang="es-VE" sz="2400" b="1" i="1" dirty="0" smtClean="0">
                <a:latin typeface="+mn-lt"/>
              </a:rPr>
              <a:t>propósito para el Ministerio Juvenil de </a:t>
            </a:r>
            <a:r>
              <a:rPr lang="es-VE" sz="2400" b="1" i="1" dirty="0">
                <a:latin typeface="+mn-lt"/>
              </a:rPr>
              <a:t>la iglesia local</a:t>
            </a:r>
            <a:r>
              <a:rPr lang="en-ZW" sz="3600" dirty="0">
                <a:solidFill>
                  <a:schemeClr val="accent1"/>
                </a:solidFill>
              </a:rPr>
              <a:t/>
            </a:r>
            <a:br>
              <a:rPr lang="en-ZW" sz="3600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D478A7-1F83-C749-BEED-1E0B557D0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50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9320" y="483755"/>
            <a:ext cx="788494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600" dirty="0"/>
              <a:t>Las reuniones están básicamente planificadas alrededor de un </a:t>
            </a:r>
            <a:r>
              <a:rPr lang="es-VE" sz="2600" dirty="0" smtClean="0"/>
              <a:t>TEMA y contiene un </a:t>
            </a:r>
            <a:r>
              <a:rPr lang="es-VE" sz="2600" dirty="0"/>
              <a:t>número de elementos que incluyen </a:t>
            </a:r>
            <a:r>
              <a:rPr lang="es-VE" sz="2600" dirty="0" smtClean="0"/>
              <a:t>la bienvenida</a:t>
            </a:r>
            <a:r>
              <a:rPr lang="es-VE" sz="2600" dirty="0"/>
              <a:t>, la oración, cantos, </a:t>
            </a:r>
            <a:r>
              <a:rPr lang="es-VE" sz="2600" dirty="0" smtClean="0"/>
              <a:t>dinámicas de rompe-hielo, exámenes </a:t>
            </a:r>
            <a:r>
              <a:rPr lang="es-VE" sz="2600" dirty="0"/>
              <a:t>rápidos, interacción/compañerismo, dramas, </a:t>
            </a:r>
            <a:r>
              <a:rPr lang="es-VE" sz="2600" dirty="0" smtClean="0"/>
              <a:t>entre otros</a:t>
            </a:r>
            <a:r>
              <a:rPr lang="es-VE" sz="2600" dirty="0"/>
              <a:t>; sin embargo, hay un segmento principal que puede </a:t>
            </a:r>
            <a:r>
              <a:rPr lang="es-VE" sz="2600" dirty="0" smtClean="0"/>
              <a:t>ser presentado </a:t>
            </a:r>
            <a:r>
              <a:rPr lang="es-VE" sz="2600" dirty="0"/>
              <a:t>en </a:t>
            </a:r>
            <a:r>
              <a:rPr lang="es-VE" sz="2600" dirty="0" smtClean="0"/>
              <a:t>un variado </a:t>
            </a:r>
            <a:r>
              <a:rPr lang="es-VE" sz="2600" dirty="0"/>
              <a:t>número de formas diferentes, tales como</a:t>
            </a:r>
            <a:r>
              <a:rPr lang="es-VE" sz="2600" dirty="0" smtClean="0"/>
              <a:t>:</a:t>
            </a:r>
          </a:p>
          <a:p>
            <a:pPr algn="just"/>
            <a:r>
              <a:rPr lang="es-VE" sz="2800" dirty="0"/>
              <a:t>a. Presentación formal por alguien que ha estudiado el tema</a:t>
            </a:r>
          </a:p>
          <a:p>
            <a:pPr algn="just"/>
            <a:r>
              <a:rPr lang="es-VE" sz="2800" dirty="0"/>
              <a:t>b. Debate del tema</a:t>
            </a:r>
          </a:p>
          <a:p>
            <a:pPr algn="just"/>
            <a:r>
              <a:rPr lang="es-VE" sz="2800" dirty="0"/>
              <a:t>c. Tema presentado para ser discutido en pequeños grupos seguido de </a:t>
            </a:r>
            <a:r>
              <a:rPr lang="es-VE" sz="2800" dirty="0" smtClean="0"/>
              <a:t>un informe y un </a:t>
            </a:r>
            <a:r>
              <a:rPr lang="es-VE" sz="2800" dirty="0"/>
              <a:t>resumen</a:t>
            </a:r>
            <a:endParaRPr lang="en-ZW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54B2896-D811-5D43-818F-F432F2D2F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7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001915"/>
            <a:ext cx="91498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VE" sz="2800" dirty="0"/>
              <a:t>d. Reunión musical basada en un tema (diferentes cantos que hablen </a:t>
            </a:r>
            <a:r>
              <a:rPr lang="es-VE" sz="2800" dirty="0" smtClean="0"/>
              <a:t>sobre tema </a:t>
            </a:r>
            <a:r>
              <a:rPr lang="es-VE" sz="2800" dirty="0"/>
              <a:t>a ser discutido</a:t>
            </a:r>
            <a:r>
              <a:rPr lang="es-VE" sz="2800" dirty="0" smtClean="0"/>
              <a:t>)</a:t>
            </a:r>
          </a:p>
          <a:p>
            <a:pPr lvl="0"/>
            <a:endParaRPr lang="es-VE" sz="2800" dirty="0"/>
          </a:p>
          <a:p>
            <a:pPr lvl="0"/>
            <a:r>
              <a:rPr lang="es-VE" sz="2800" dirty="0"/>
              <a:t>e. Un tema para ser dramatizado por diferentes grupos seguidos </a:t>
            </a:r>
            <a:r>
              <a:rPr lang="es-VE" sz="2800" dirty="0" smtClean="0"/>
              <a:t>por discusiones.</a:t>
            </a:r>
          </a:p>
          <a:p>
            <a:pPr lvl="0"/>
            <a:endParaRPr lang="es-VE" sz="2800" dirty="0"/>
          </a:p>
          <a:p>
            <a:pPr lvl="0"/>
            <a:r>
              <a:rPr lang="es-VE" sz="2800" dirty="0"/>
              <a:t>f. Presentación de un drama.</a:t>
            </a:r>
            <a:endParaRPr lang="en-ZW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54B2896-D811-5D43-818F-F432F2D2F8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0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5193" y="1184512"/>
            <a:ext cx="96665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Comunidad</a:t>
            </a:r>
            <a:r>
              <a:rPr lang="en-US" sz="2800" b="1" dirty="0"/>
              <a:t> en </a:t>
            </a:r>
            <a:r>
              <a:rPr lang="en-US" sz="2800" b="1" dirty="0" err="1" smtClean="0"/>
              <a:t>desarrollo</a:t>
            </a:r>
            <a:r>
              <a:rPr lang="en-US" sz="2800" b="1" dirty="0" smtClean="0"/>
              <a:t>:</a:t>
            </a:r>
          </a:p>
          <a:p>
            <a:r>
              <a:rPr lang="es-VE" sz="2800" dirty="0"/>
              <a:t>un fundamento esencial de su ministerio </a:t>
            </a:r>
            <a:r>
              <a:rPr lang="es-VE" sz="2800" dirty="0" smtClean="0"/>
              <a:t>juvenil</a:t>
            </a:r>
          </a:p>
          <a:p>
            <a:endParaRPr lang="en-US" sz="2800" b="1" dirty="0"/>
          </a:p>
          <a:p>
            <a:r>
              <a:rPr lang="es-VE" sz="2800" b="1" dirty="0"/>
              <a:t>Crecer en una </a:t>
            </a:r>
            <a:r>
              <a:rPr lang="es-VE" sz="2800" b="1" dirty="0" smtClean="0"/>
              <a:t>espiritualidad más </a:t>
            </a:r>
            <a:r>
              <a:rPr lang="es-VE" sz="2800" b="1" dirty="0"/>
              <a:t>profunda</a:t>
            </a:r>
            <a:r>
              <a:rPr lang="en-US" sz="2800" b="1" dirty="0" smtClean="0"/>
              <a:t>:</a:t>
            </a:r>
            <a:endParaRPr lang="en-US" sz="2800" b="1" dirty="0"/>
          </a:p>
          <a:p>
            <a:r>
              <a:rPr lang="en-US" sz="2800" dirty="0" err="1" smtClean="0"/>
              <a:t>Discipulado</a:t>
            </a:r>
            <a:endParaRPr lang="en-ZW" sz="2800" dirty="0"/>
          </a:p>
          <a:p>
            <a:r>
              <a:rPr lang="es-VE" sz="2800" dirty="0" smtClean="0"/>
              <a:t>El Ministerio </a:t>
            </a:r>
            <a:r>
              <a:rPr lang="es-VE" sz="2800" dirty="0"/>
              <a:t>Juvenil comienza y termina </a:t>
            </a:r>
            <a:r>
              <a:rPr lang="es-VE" sz="2800" dirty="0" smtClean="0"/>
              <a:t>con Servicio y Misión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351F8B-A7F4-C54F-B934-70507C7B2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61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10" y="855241"/>
            <a:ext cx="9425460" cy="1325563"/>
          </a:xfrm>
        </p:spPr>
        <p:txBody>
          <a:bodyPr>
            <a:noAutofit/>
          </a:bodyPr>
          <a:lstStyle/>
          <a:p>
            <a:pPr lvl="0" algn="ctr"/>
            <a:r>
              <a:rPr lang="en-US" sz="4000" b="1" dirty="0" smtClean="0">
                <a:solidFill>
                  <a:schemeClr val="accent1"/>
                </a:solidFill>
              </a:rPr>
              <a:t>PARTICIPACIÓN JUVENIL TOTAL </a:t>
            </a:r>
            <a:r>
              <a:rPr lang="mr-IN" sz="4000" b="1" dirty="0" smtClean="0">
                <a:solidFill>
                  <a:schemeClr val="accent1"/>
                </a:solidFill>
              </a:rPr>
              <a:t>–</a:t>
            </a:r>
            <a:r>
              <a:rPr lang="en-US" sz="4000" b="1" dirty="0" err="1" smtClean="0">
                <a:solidFill>
                  <a:schemeClr val="accent1"/>
                </a:solidFill>
              </a:rPr>
              <a:t>Pásalo</a:t>
            </a:r>
            <a:r>
              <a:rPr lang="en-US" sz="4000" b="1" dirty="0">
                <a:solidFill>
                  <a:schemeClr val="accent1"/>
                </a:solidFill>
              </a:rPr>
              <a:t/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lang="en-US" sz="4000" b="1" i="1" dirty="0" err="1" smtClean="0">
                <a:solidFill>
                  <a:schemeClr val="accent1"/>
                </a:solidFill>
              </a:rPr>
              <a:t>Alcanzar</a:t>
            </a:r>
            <a:r>
              <a:rPr lang="en-US" sz="4000" b="1" i="1" dirty="0" smtClean="0">
                <a:solidFill>
                  <a:schemeClr val="accent1"/>
                </a:solidFill>
              </a:rPr>
              <a:t> </a:t>
            </a:r>
            <a:r>
              <a:rPr lang="en-US" sz="4000" b="1" i="1" dirty="0" err="1" smtClean="0">
                <a:solidFill>
                  <a:schemeClr val="accent1"/>
                </a:solidFill>
              </a:rPr>
              <a:t>hacia</a:t>
            </a:r>
            <a:r>
              <a:rPr lang="en-US" sz="4000" b="1" i="1" dirty="0" smtClean="0">
                <a:solidFill>
                  <a:schemeClr val="accent1"/>
                </a:solidFill>
              </a:rPr>
              <a:t> </a:t>
            </a:r>
            <a:r>
              <a:rPr lang="en-US" sz="4000" b="1" i="1" dirty="0" err="1" smtClean="0">
                <a:solidFill>
                  <a:schemeClr val="accent1"/>
                </a:solidFill>
              </a:rPr>
              <a:t>adentro</a:t>
            </a:r>
            <a:r>
              <a:rPr lang="en-US" sz="4000" b="1" i="1" dirty="0" smtClean="0">
                <a:solidFill>
                  <a:schemeClr val="accent1"/>
                </a:solidFill>
              </a:rPr>
              <a:t>/</a:t>
            </a:r>
            <a:r>
              <a:rPr lang="en-US" sz="4000" b="1" i="1" dirty="0" err="1" smtClean="0">
                <a:solidFill>
                  <a:schemeClr val="accent1"/>
                </a:solidFill>
              </a:rPr>
              <a:t>Alcanzar</a:t>
            </a:r>
            <a:r>
              <a:rPr lang="en-US" sz="4000" b="1" i="1" dirty="0" smtClean="0">
                <a:solidFill>
                  <a:schemeClr val="accent1"/>
                </a:solidFill>
              </a:rPr>
              <a:t> </a:t>
            </a:r>
            <a:r>
              <a:rPr lang="en-US" sz="4000" b="1" i="1" dirty="0" err="1" smtClean="0">
                <a:solidFill>
                  <a:schemeClr val="accent1"/>
                </a:solidFill>
              </a:rPr>
              <a:t>hacia</a:t>
            </a:r>
            <a:r>
              <a:rPr lang="en-US" sz="4000" b="1" i="1" dirty="0" smtClean="0">
                <a:solidFill>
                  <a:schemeClr val="accent1"/>
                </a:solidFill>
              </a:rPr>
              <a:t> </a:t>
            </a:r>
            <a:r>
              <a:rPr lang="en-US" sz="4000" b="1" i="1" dirty="0" err="1" smtClean="0">
                <a:solidFill>
                  <a:schemeClr val="accent1"/>
                </a:solidFill>
              </a:rPr>
              <a:t>afuera</a:t>
            </a:r>
            <a:r>
              <a:rPr lang="en-US" sz="4000" b="1" i="1" dirty="0" smtClean="0">
                <a:solidFill>
                  <a:schemeClr val="accent1"/>
                </a:solidFill>
              </a:rPr>
              <a:t>/</a:t>
            </a:r>
            <a:r>
              <a:rPr lang="en-US" sz="4000" b="1" i="1" dirty="0" err="1" smtClean="0">
                <a:solidFill>
                  <a:schemeClr val="accent1"/>
                </a:solidFill>
              </a:rPr>
              <a:t>Alcanzar</a:t>
            </a:r>
            <a:r>
              <a:rPr lang="en-US" sz="4000" b="1" i="1" dirty="0" smtClean="0">
                <a:solidFill>
                  <a:schemeClr val="accent1"/>
                </a:solidFill>
              </a:rPr>
              <a:t> </a:t>
            </a:r>
            <a:r>
              <a:rPr lang="en-US" sz="4000" b="1" i="1" dirty="0" err="1" smtClean="0">
                <a:solidFill>
                  <a:schemeClr val="accent1"/>
                </a:solidFill>
              </a:rPr>
              <a:t>hacia</a:t>
            </a:r>
            <a:r>
              <a:rPr lang="en-US" sz="4000" b="1" i="1" dirty="0" smtClean="0">
                <a:solidFill>
                  <a:schemeClr val="accent1"/>
                </a:solidFill>
              </a:rPr>
              <a:t> </a:t>
            </a:r>
            <a:r>
              <a:rPr lang="en-US" sz="4000" b="1" i="1" dirty="0" err="1" smtClean="0">
                <a:solidFill>
                  <a:schemeClr val="accent1"/>
                </a:solidFill>
              </a:rPr>
              <a:t>arriba</a:t>
            </a:r>
            <a:r>
              <a:rPr lang="en-US" i="1" dirty="0">
                <a:solidFill>
                  <a:schemeClr val="accent1"/>
                </a:solidFill>
              </a:rPr>
              <a:t/>
            </a:r>
            <a:br>
              <a:rPr lang="en-US" i="1" dirty="0">
                <a:solidFill>
                  <a:schemeClr val="accent1"/>
                </a:solidFill>
              </a:rPr>
            </a:b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6961" y="1944743"/>
            <a:ext cx="85619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2600" b="1" dirty="0"/>
          </a:p>
          <a:p>
            <a:pPr lvl="0"/>
            <a:r>
              <a:rPr lang="es-VE" sz="2600" b="1" dirty="0"/>
              <a:t>Alcanzar hacia arriba </a:t>
            </a:r>
            <a:r>
              <a:rPr lang="es-VE" sz="2600" dirty="0"/>
              <a:t>(“El amor de Cristo nos motiva.” 2 Corintios 5:14</a:t>
            </a:r>
            <a:r>
              <a:rPr lang="es-VE" sz="2600" dirty="0" smtClean="0"/>
              <a:t>) Renovación espiritual </a:t>
            </a:r>
            <a:r>
              <a:rPr lang="es-VE" sz="2600" dirty="0"/>
              <a:t>a través de:</a:t>
            </a:r>
          </a:p>
          <a:p>
            <a:pPr lvl="0"/>
            <a:r>
              <a:rPr lang="es-VE" sz="2600" dirty="0"/>
              <a:t>• Adoración</a:t>
            </a:r>
          </a:p>
          <a:p>
            <a:pPr lvl="0"/>
            <a:r>
              <a:rPr lang="es-VE" sz="2600" dirty="0"/>
              <a:t>• Oración</a:t>
            </a:r>
          </a:p>
          <a:p>
            <a:pPr lvl="0"/>
            <a:r>
              <a:rPr lang="es-VE" sz="2600" dirty="0"/>
              <a:t>• Meditación (Salmos 1:2)</a:t>
            </a:r>
          </a:p>
          <a:p>
            <a:pPr lvl="0"/>
            <a:r>
              <a:rPr lang="es-VE" sz="2600" dirty="0"/>
              <a:t>• Espíritu de Profecía</a:t>
            </a:r>
          </a:p>
          <a:p>
            <a:pPr lvl="0"/>
            <a:r>
              <a:rPr lang="es-VE" sz="2600" dirty="0"/>
              <a:t>• Estudio de </a:t>
            </a:r>
            <a:r>
              <a:rPr lang="es-VE" sz="2600" dirty="0" smtClean="0"/>
              <a:t>la Biblia </a:t>
            </a:r>
            <a:r>
              <a:rPr lang="es-VE" sz="2600" dirty="0"/>
              <a:t>(1Timoteo 3:16)</a:t>
            </a:r>
          </a:p>
          <a:p>
            <a:pPr lvl="0"/>
            <a:r>
              <a:rPr lang="es-VE" sz="2600" dirty="0"/>
              <a:t>• Otras prácticas bíblicas</a:t>
            </a:r>
            <a:endParaRPr lang="en-US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218728-DAC9-7243-83F3-2D9331C54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57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Alcanzar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hacia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adentro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7340" y="1370320"/>
            <a:ext cx="711156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VE" sz="2400" b="1" dirty="0"/>
              <a:t>Alcanzar adentro </a:t>
            </a:r>
            <a:r>
              <a:rPr lang="es-VE" sz="2400" dirty="0"/>
              <a:t>(“En esto sabrán que sois </a:t>
            </a:r>
            <a:r>
              <a:rPr lang="es-VE" sz="2400" dirty="0" smtClean="0"/>
              <a:t>mis discípulos</a:t>
            </a:r>
            <a:r>
              <a:rPr lang="es-VE" sz="2400" dirty="0"/>
              <a:t>, si os amáis los unos </a:t>
            </a:r>
            <a:r>
              <a:rPr lang="es-VE" sz="2400" dirty="0" smtClean="0"/>
              <a:t>a los </a:t>
            </a:r>
            <a:r>
              <a:rPr lang="es-VE" sz="2400" dirty="0"/>
              <a:t>otros” </a:t>
            </a:r>
            <a:r>
              <a:rPr lang="es-VE" sz="2400" dirty="0" smtClean="0"/>
              <a:t>Juan 13:35). Comunidad </a:t>
            </a:r>
            <a:r>
              <a:rPr lang="es-VE" sz="2400" dirty="0"/>
              <a:t>eclesiástica a través de:</a:t>
            </a:r>
          </a:p>
          <a:p>
            <a:pPr lvl="0"/>
            <a:r>
              <a:rPr lang="es-VE" sz="2400" dirty="0"/>
              <a:t>• Grupos pequeños</a:t>
            </a:r>
          </a:p>
          <a:p>
            <a:pPr lvl="0"/>
            <a:r>
              <a:rPr lang="es-VE" sz="2400" dirty="0"/>
              <a:t>• Aventureros</a:t>
            </a:r>
          </a:p>
          <a:p>
            <a:pPr lvl="0"/>
            <a:r>
              <a:rPr lang="es-VE" sz="2400" dirty="0"/>
              <a:t>• Conquistadores</a:t>
            </a:r>
          </a:p>
          <a:p>
            <a:pPr lvl="0"/>
            <a:r>
              <a:rPr lang="es-VE" sz="2400" dirty="0"/>
              <a:t>• Embajadores</a:t>
            </a:r>
          </a:p>
          <a:p>
            <a:pPr lvl="0"/>
            <a:r>
              <a:rPr lang="es-VE" sz="2400" dirty="0"/>
              <a:t>• Ministerios del Adolescente</a:t>
            </a:r>
          </a:p>
          <a:p>
            <a:pPr lvl="0"/>
            <a:r>
              <a:rPr lang="es-VE" sz="2400" dirty="0"/>
              <a:t>• Grupos de Apoyo</a:t>
            </a:r>
          </a:p>
          <a:p>
            <a:pPr lvl="0"/>
            <a:r>
              <a:rPr lang="es-VE" sz="2400" dirty="0"/>
              <a:t>• Ministerio </a:t>
            </a:r>
            <a:r>
              <a:rPr lang="es-VE" sz="2400" dirty="0" smtClean="0"/>
              <a:t>en Campus </a:t>
            </a:r>
            <a:r>
              <a:rPr lang="es-VE" sz="2400" dirty="0"/>
              <a:t>Públicos</a:t>
            </a:r>
          </a:p>
          <a:p>
            <a:pPr lvl="0"/>
            <a:r>
              <a:rPr lang="es-VE" sz="2400" dirty="0"/>
              <a:t>• </a:t>
            </a:r>
            <a:r>
              <a:rPr lang="es-VE" sz="2400" dirty="0" smtClean="0"/>
              <a:t>Jóvenes Adultos</a:t>
            </a:r>
            <a:endParaRPr lang="es-VE" sz="2400" dirty="0"/>
          </a:p>
          <a:p>
            <a:pPr lvl="0"/>
            <a:r>
              <a:rPr lang="es-VE" sz="2400" dirty="0"/>
              <a:t>• (Participación relacional/ </a:t>
            </a:r>
            <a:r>
              <a:rPr lang="es-VE" sz="2400" dirty="0" err="1"/>
              <a:t>encarnacional</a:t>
            </a:r>
            <a:r>
              <a:rPr lang="es-VE" sz="2400" dirty="0"/>
              <a:t>/ intergeneracional)</a:t>
            </a:r>
            <a:endParaRPr lang="en-ZW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B1343CE-7069-5E44-A8F9-BFA80E5396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3883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61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Alcanzar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hacia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afuera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1997839"/>
            <a:ext cx="73197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VE" sz="2400" b="1" dirty="0"/>
              <a:t>Alcanzar afuera </a:t>
            </a:r>
            <a:r>
              <a:rPr lang="es-VE" sz="2400" dirty="0"/>
              <a:t>(El evangelio a todo el mundo en mi generación… dilo al mundo</a:t>
            </a:r>
            <a:r>
              <a:rPr lang="es-VE" sz="2400" dirty="0" smtClean="0"/>
              <a:t>). Obra misionera </a:t>
            </a:r>
            <a:r>
              <a:rPr lang="es-VE" sz="2400" dirty="0"/>
              <a:t>a través de:</a:t>
            </a:r>
          </a:p>
          <a:p>
            <a:pPr lvl="0"/>
            <a:r>
              <a:rPr lang="es-VE" sz="2400" dirty="0"/>
              <a:t>• Evangelismo público</a:t>
            </a:r>
          </a:p>
          <a:p>
            <a:pPr lvl="0"/>
            <a:r>
              <a:rPr lang="es-VE" sz="2400" dirty="0"/>
              <a:t>• Grupos pequeños</a:t>
            </a:r>
          </a:p>
          <a:p>
            <a:pPr lvl="0"/>
            <a:r>
              <a:rPr lang="es-VE" sz="2400" dirty="0"/>
              <a:t>• Evangelismo personal (</a:t>
            </a:r>
            <a:r>
              <a:rPr lang="es-VE" sz="2400" dirty="0" smtClean="0"/>
              <a:t>Mi historia/Su </a:t>
            </a:r>
            <a:r>
              <a:rPr lang="es-VE" sz="2400" dirty="0"/>
              <a:t>historia/Nuestra historia)</a:t>
            </a:r>
          </a:p>
          <a:p>
            <a:pPr lvl="0"/>
            <a:r>
              <a:rPr lang="es-VE" sz="2400" dirty="0"/>
              <a:t>• Reclama</a:t>
            </a:r>
          </a:p>
          <a:p>
            <a:pPr lvl="0"/>
            <a:r>
              <a:rPr lang="es-VE" sz="2400" dirty="0"/>
              <a:t>• Servicios de Voluntariado Adventista</a:t>
            </a:r>
          </a:p>
          <a:p>
            <a:pPr lvl="0"/>
            <a:r>
              <a:rPr lang="es-VE" sz="2400" dirty="0"/>
              <a:t>• Proyectos de servicio</a:t>
            </a:r>
          </a:p>
          <a:p>
            <a:pPr lvl="0"/>
            <a:r>
              <a:rPr lang="es-VE" sz="2400" dirty="0"/>
              <a:t>• Plantación de iglesias</a:t>
            </a:r>
          </a:p>
          <a:p>
            <a:pPr lvl="0"/>
            <a:r>
              <a:rPr lang="es-VE" sz="2400" dirty="0"/>
              <a:t>• Evangelismo web</a:t>
            </a:r>
            <a:endParaRPr lang="en-ZW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0283A4-FA0E-704B-85E2-4BF256E463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3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1"/>
                </a:solidFill>
              </a:rPr>
              <a:t>Jesús</a:t>
            </a:r>
            <a:r>
              <a:rPr lang="en-US" b="1" dirty="0" smtClean="0">
                <a:solidFill>
                  <a:schemeClr val="accent1"/>
                </a:solidFill>
              </a:rPr>
              <a:t> – </a:t>
            </a:r>
            <a:r>
              <a:rPr lang="es-ES" b="1" dirty="0" smtClean="0">
                <a:solidFill>
                  <a:schemeClr val="accent1"/>
                </a:solidFill>
              </a:rPr>
              <a:t>El Centro de Amor y Perdón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2280" y="1907739"/>
            <a:ext cx="71115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VE" sz="2400" dirty="0"/>
              <a:t>Jesús es el centro de nuestro empoderamiento </a:t>
            </a:r>
            <a:r>
              <a:rPr lang="es-VE" sz="2400" i="1" dirty="0"/>
              <a:t>“Como el </a:t>
            </a:r>
            <a:r>
              <a:rPr lang="es-VE" sz="2400" i="1" dirty="0" smtClean="0"/>
              <a:t>Padre me </a:t>
            </a:r>
            <a:r>
              <a:rPr lang="es-VE" sz="2400" i="1" dirty="0"/>
              <a:t>ha </a:t>
            </a:r>
            <a:r>
              <a:rPr lang="es-VE" sz="2400" i="1" dirty="0" smtClean="0"/>
              <a:t>enviado, los </a:t>
            </a:r>
            <a:r>
              <a:rPr lang="es-VE" sz="2400" i="1" dirty="0"/>
              <a:t>envío a ustedes…Reciban </a:t>
            </a:r>
            <a:r>
              <a:rPr lang="es-VE" sz="2400" i="1" dirty="0" smtClean="0"/>
              <a:t>el Espíritu Santo</a:t>
            </a:r>
            <a:r>
              <a:rPr lang="es-VE" sz="2400" dirty="0" smtClean="0"/>
              <a:t>”. </a:t>
            </a:r>
            <a:r>
              <a:rPr lang="en-US" sz="2400" dirty="0" smtClean="0"/>
              <a:t>(Jn. 17:20-22)</a:t>
            </a:r>
            <a:endParaRPr lang="en-ZW" sz="2400" dirty="0" smtClean="0"/>
          </a:p>
          <a:p>
            <a:pPr lvl="0"/>
            <a:r>
              <a:rPr lang="es-VE" sz="2400" b="1" dirty="0" smtClean="0"/>
              <a:t>Su Propósito</a:t>
            </a:r>
            <a:r>
              <a:rPr lang="es-VE" sz="2400" dirty="0"/>
              <a:t>—“Proclamar </a:t>
            </a:r>
            <a:r>
              <a:rPr lang="es-VE" sz="2400" dirty="0" smtClean="0"/>
              <a:t>las Buenas Nuevas del Reino </a:t>
            </a:r>
            <a:r>
              <a:rPr lang="es-VE" sz="2400" dirty="0"/>
              <a:t>de Dios.” (Lucas 4:43</a:t>
            </a:r>
            <a:r>
              <a:rPr lang="es-VE" sz="2400" dirty="0" smtClean="0"/>
              <a:t>).</a:t>
            </a:r>
          </a:p>
          <a:p>
            <a:pPr lvl="0"/>
            <a:r>
              <a:rPr lang="es-VE" sz="2400" b="1" dirty="0" smtClean="0"/>
              <a:t>Su Mensaje</a:t>
            </a:r>
            <a:r>
              <a:rPr lang="es-VE" sz="2400" dirty="0"/>
              <a:t>—“</a:t>
            </a:r>
            <a:r>
              <a:rPr lang="es-VE" sz="2400" dirty="0" smtClean="0"/>
              <a:t>El Reino </a:t>
            </a:r>
            <a:r>
              <a:rPr lang="es-VE" sz="2400" dirty="0"/>
              <a:t>de Dios se ha acercado.” (Marcos 1:14-15</a:t>
            </a:r>
            <a:r>
              <a:rPr lang="es-VE" sz="2400" dirty="0" smtClean="0"/>
              <a:t>)</a:t>
            </a:r>
          </a:p>
          <a:p>
            <a:pPr lvl="0"/>
            <a:r>
              <a:rPr lang="es-VE" sz="2400" b="1" dirty="0"/>
              <a:t>Su método—“</a:t>
            </a:r>
            <a:r>
              <a:rPr lang="es-VE" sz="2400" dirty="0"/>
              <a:t>recibiréis poder cuando descienda sobre vosotros el </a:t>
            </a:r>
            <a:r>
              <a:rPr lang="es-VE" sz="2400" dirty="0" smtClean="0"/>
              <a:t>Espíritu Santo</a:t>
            </a:r>
            <a:r>
              <a:rPr lang="es-VE" sz="2400" dirty="0"/>
              <a:t>” (Hechos 1:8</a:t>
            </a:r>
            <a:r>
              <a:rPr lang="es-VE" sz="2400" dirty="0" smtClean="0"/>
              <a:t>)</a:t>
            </a:r>
          </a:p>
          <a:p>
            <a:pPr lvl="0"/>
            <a:r>
              <a:rPr lang="es-VE" sz="2400" b="1" dirty="0" smtClean="0"/>
              <a:t>Su Oración</a:t>
            </a:r>
            <a:r>
              <a:rPr lang="es-VE" sz="2400" b="1" dirty="0"/>
              <a:t>—</a:t>
            </a:r>
            <a:r>
              <a:rPr lang="es-VE" sz="2400" dirty="0"/>
              <a:t>“que sean uno.” (Juan 17:20-21)</a:t>
            </a:r>
            <a:endParaRPr lang="en-ZW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A8A0EE-1EE2-8640-AE64-C4A4BE03F6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75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VE" sz="3200" dirty="0">
                <a:solidFill>
                  <a:schemeClr val="accent1"/>
                </a:solidFill>
              </a:rPr>
              <a:t>Observemos los tres principios claramente reflejados en Su vida terrenal, según</a:t>
            </a:r>
            <a:br>
              <a:rPr lang="es-VE" sz="3200" dirty="0">
                <a:solidFill>
                  <a:schemeClr val="accent1"/>
                </a:solidFill>
              </a:rPr>
            </a:br>
            <a:r>
              <a:rPr lang="es-VE" sz="3200" dirty="0">
                <a:solidFill>
                  <a:schemeClr val="accent1"/>
                </a:solidFill>
              </a:rPr>
              <a:t>Lucas 6:12-19(NVI)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7999" y="1739786"/>
            <a:ext cx="709074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VE" sz="2000" b="1" dirty="0"/>
              <a:t>a. Alcanza hacia arriba—</a:t>
            </a:r>
            <a:r>
              <a:rPr lang="es-VE" sz="2000" dirty="0"/>
              <a:t>ver. 12 “En esos días, Jesús fue al monte a orar y </a:t>
            </a:r>
            <a:r>
              <a:rPr lang="es-VE" sz="2000" dirty="0" smtClean="0"/>
              <a:t>PASÓ ALLÍ LA NOCHE ORANDO A DIOS.”</a:t>
            </a:r>
          </a:p>
          <a:p>
            <a:pPr lvl="0"/>
            <a:r>
              <a:rPr lang="es-VE" sz="2000" b="1" dirty="0"/>
              <a:t>b. Alcanza adentro—</a:t>
            </a:r>
            <a:r>
              <a:rPr lang="es-VE" sz="2000" dirty="0"/>
              <a:t>ver </a:t>
            </a:r>
            <a:r>
              <a:rPr lang="es-VE" sz="2000" dirty="0" smtClean="0"/>
              <a:t>13 “</a:t>
            </a:r>
            <a:r>
              <a:rPr lang="es-VE" sz="2000" dirty="0"/>
              <a:t>Cuando fue de día, llamó </a:t>
            </a:r>
            <a:r>
              <a:rPr lang="es-VE" sz="2000" dirty="0" smtClean="0"/>
              <a:t>a SUS DISCÍPULOS Y ESCOGIÓ A DOCE de </a:t>
            </a:r>
            <a:r>
              <a:rPr lang="es-VE" sz="2000" dirty="0"/>
              <a:t>ellos, a quienes llamó también apóstoles: </a:t>
            </a:r>
            <a:r>
              <a:rPr lang="es-VE" sz="2000" dirty="0" smtClean="0"/>
              <a:t>14 Simón</a:t>
            </a:r>
            <a:r>
              <a:rPr lang="es-VE" sz="2000" dirty="0"/>
              <a:t>, a quien llamó Pedro, </a:t>
            </a:r>
            <a:r>
              <a:rPr lang="es-VE" sz="2000" dirty="0" smtClean="0"/>
              <a:t>y su </a:t>
            </a:r>
            <a:r>
              <a:rPr lang="es-VE" sz="2000" dirty="0"/>
              <a:t>hermano Andrés, Santiago y Juan, Felipe y Bartolomé, 15 Mateo y </a:t>
            </a:r>
            <a:r>
              <a:rPr lang="es-VE" sz="2000" dirty="0" smtClean="0"/>
              <a:t>Tomás, Santiago </a:t>
            </a:r>
            <a:r>
              <a:rPr lang="es-VE" sz="2000" dirty="0"/>
              <a:t>hijo de Alfeo y Simón llamado Zelote, 16 Judas hermano de Santiago </a:t>
            </a:r>
            <a:r>
              <a:rPr lang="es-VE" sz="2000" dirty="0" smtClean="0"/>
              <a:t>y Judas </a:t>
            </a:r>
            <a:r>
              <a:rPr lang="es-VE" sz="2000" dirty="0"/>
              <a:t>Iscariote, que fue el traidor</a:t>
            </a:r>
            <a:r>
              <a:rPr lang="es-VE" sz="2000" dirty="0" smtClean="0"/>
              <a:t>.”</a:t>
            </a:r>
          </a:p>
          <a:p>
            <a:pPr lvl="0"/>
            <a:r>
              <a:rPr lang="es-VE" sz="2000" b="1" dirty="0"/>
              <a:t>c. Alcanza afuera—</a:t>
            </a:r>
            <a:r>
              <a:rPr lang="es-VE" sz="2000" dirty="0"/>
              <a:t>ver. </a:t>
            </a:r>
            <a:r>
              <a:rPr lang="es-VE" sz="2000" dirty="0" smtClean="0"/>
              <a:t>17 “</a:t>
            </a:r>
            <a:r>
              <a:rPr lang="es-VE" sz="2000" dirty="0"/>
              <a:t>Descendió con ellos y se detuvo en un lugar </a:t>
            </a:r>
            <a:r>
              <a:rPr lang="es-VE" sz="2000" dirty="0" smtClean="0"/>
              <a:t>llano. Muchos discípulos </a:t>
            </a:r>
            <a:r>
              <a:rPr lang="es-VE" sz="2000" dirty="0"/>
              <a:t>estaban allí, y una gran multitud de toda Judea y Jerusalén, gente </a:t>
            </a:r>
            <a:r>
              <a:rPr lang="es-VE" sz="2000" dirty="0" smtClean="0"/>
              <a:t>de Tiro </a:t>
            </a:r>
            <a:r>
              <a:rPr lang="es-VE" sz="2000" dirty="0"/>
              <a:t>y de Sidón, que habían venido A OÍRLO Y A SER SANADOS DE </a:t>
            </a:r>
            <a:r>
              <a:rPr lang="es-VE" sz="2000" dirty="0" smtClean="0"/>
              <a:t>SUS ENFERMEDADES</a:t>
            </a:r>
            <a:r>
              <a:rPr lang="es-VE" sz="2000" dirty="0"/>
              <a:t>. 18 Los que habían sido atormentados de espíritus </a:t>
            </a:r>
            <a:r>
              <a:rPr lang="es-VE" sz="2000" dirty="0" smtClean="0"/>
              <a:t>inmundos, quedaban </a:t>
            </a:r>
            <a:r>
              <a:rPr lang="es-VE" sz="2000" dirty="0"/>
              <a:t>sanados. </a:t>
            </a:r>
            <a:r>
              <a:rPr lang="es-VE" sz="2000" dirty="0" smtClean="0"/>
              <a:t>19 Y </a:t>
            </a:r>
            <a:r>
              <a:rPr lang="es-VE" sz="2000" dirty="0"/>
              <a:t>toda la gente procuraba tocarlo, porque salía de él </a:t>
            </a:r>
            <a:r>
              <a:rPr lang="es-VE" sz="2000" dirty="0" smtClean="0"/>
              <a:t>un poder </a:t>
            </a:r>
            <a:r>
              <a:rPr lang="es-VE" sz="2000" dirty="0"/>
              <a:t>que sanaba a todos.”</a:t>
            </a:r>
            <a:endParaRPr lang="en-ZW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E43CFCD-8805-F548-A85F-3B181BAE7F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61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241583" cy="717579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El </a:t>
            </a:r>
            <a:r>
              <a:rPr lang="en-US" dirty="0" err="1" smtClean="0">
                <a:solidFill>
                  <a:schemeClr val="accent1"/>
                </a:solidFill>
              </a:rPr>
              <a:t>Modelo</a:t>
            </a:r>
            <a:r>
              <a:rPr lang="en-US" dirty="0" smtClean="0">
                <a:solidFill>
                  <a:schemeClr val="accent1"/>
                </a:solidFill>
              </a:rPr>
              <a:t> MJA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D74E16-747B-0A40-90ED-628121F4A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11" y="1082705"/>
            <a:ext cx="6037294" cy="544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MJA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7353" y="1594071"/>
            <a:ext cx="731975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Nuestra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Misión</a:t>
            </a:r>
            <a:r>
              <a:rPr lang="en-US" sz="2800" b="1" dirty="0" smtClean="0"/>
              <a:t>:  </a:t>
            </a:r>
            <a:r>
              <a:rPr lang="en-US" sz="2800" dirty="0" err="1" smtClean="0"/>
              <a:t>Guiar</a:t>
            </a:r>
            <a:r>
              <a:rPr lang="en-US" sz="2800" dirty="0" smtClean="0"/>
              <a:t> a </a:t>
            </a:r>
            <a:r>
              <a:rPr lang="en-US" sz="2800" dirty="0" err="1" smtClean="0"/>
              <a:t>cada</a:t>
            </a:r>
            <a:r>
              <a:rPr lang="en-US" sz="2800" dirty="0" smtClean="0"/>
              <a:t> </a:t>
            </a:r>
            <a:r>
              <a:rPr lang="en-US" sz="2800" dirty="0" err="1" smtClean="0"/>
              <a:t>joven</a:t>
            </a:r>
            <a:r>
              <a:rPr lang="en-US" sz="2800" dirty="0" smtClean="0"/>
              <a:t> a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experiencia</a:t>
            </a:r>
            <a:r>
              <a:rPr lang="en-US" sz="2800" dirty="0" smtClean="0"/>
              <a:t> </a:t>
            </a:r>
            <a:r>
              <a:rPr lang="en-US" sz="2800" dirty="0" err="1" smtClean="0"/>
              <a:t>salvadora</a:t>
            </a:r>
            <a:r>
              <a:rPr lang="en-US" sz="2800" dirty="0" smtClean="0"/>
              <a:t> con </a:t>
            </a:r>
            <a:r>
              <a:rPr lang="en-US" sz="2800" dirty="0" err="1" smtClean="0"/>
              <a:t>Jesús</a:t>
            </a:r>
            <a:r>
              <a:rPr lang="en-US" sz="2800" dirty="0" smtClean="0"/>
              <a:t> y </a:t>
            </a:r>
            <a:r>
              <a:rPr lang="en-US" sz="2800" dirty="0" err="1" smtClean="0"/>
              <a:t>ayudarlos</a:t>
            </a:r>
            <a:r>
              <a:rPr lang="en-US" sz="2800" dirty="0" smtClean="0"/>
              <a:t> a </a:t>
            </a:r>
            <a:r>
              <a:rPr lang="en-US" sz="2800" dirty="0" err="1" smtClean="0"/>
              <a:t>abrazar</a:t>
            </a:r>
            <a:r>
              <a:rPr lang="en-US" sz="2800" dirty="0" smtClean="0"/>
              <a:t> Su </a:t>
            </a:r>
            <a:r>
              <a:rPr lang="en-US" sz="2800" dirty="0" err="1" smtClean="0"/>
              <a:t>llamado</a:t>
            </a:r>
            <a:r>
              <a:rPr lang="en-US" sz="2800" dirty="0" smtClean="0"/>
              <a:t> al </a:t>
            </a:r>
            <a:r>
              <a:rPr lang="en-US" sz="2800" dirty="0" err="1" smtClean="0"/>
              <a:t>discipulado</a:t>
            </a:r>
            <a:r>
              <a:rPr lang="en-US" sz="2800" dirty="0" smtClean="0"/>
              <a:t>.</a:t>
            </a:r>
            <a:endParaRPr lang="en-ZW" sz="2800" dirty="0"/>
          </a:p>
          <a:p>
            <a:r>
              <a:rPr lang="en-US" sz="2800" b="1" dirty="0" err="1" smtClean="0"/>
              <a:t>Nuestro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Lema</a:t>
            </a:r>
            <a:r>
              <a:rPr lang="en-US" sz="2800" b="1" dirty="0" smtClean="0"/>
              <a:t>:  </a:t>
            </a:r>
            <a:r>
              <a:rPr lang="en-US" sz="2800" dirty="0" smtClean="0"/>
              <a:t>El </a:t>
            </a:r>
            <a:r>
              <a:rPr lang="en-US" sz="2800" dirty="0" err="1" smtClean="0"/>
              <a:t>amor</a:t>
            </a:r>
            <a:r>
              <a:rPr lang="en-US" sz="2800" dirty="0" smtClean="0"/>
              <a:t> de Cristo </a:t>
            </a:r>
            <a:r>
              <a:rPr lang="en-US" sz="2800" dirty="0" err="1" smtClean="0"/>
              <a:t>nos</a:t>
            </a:r>
            <a:r>
              <a:rPr lang="en-US" sz="2800" dirty="0" smtClean="0"/>
              <a:t> </a:t>
            </a:r>
            <a:r>
              <a:rPr lang="en-US" sz="2800" dirty="0" err="1" smtClean="0"/>
              <a:t>motiva</a:t>
            </a:r>
            <a:r>
              <a:rPr lang="en-US" sz="2800" dirty="0" smtClean="0"/>
              <a:t>.</a:t>
            </a:r>
            <a:endParaRPr lang="en-ZW" sz="2800" dirty="0"/>
          </a:p>
          <a:p>
            <a:r>
              <a:rPr lang="en-US" sz="2800" b="1" dirty="0" err="1" smtClean="0"/>
              <a:t>Nuestro</a:t>
            </a:r>
            <a:r>
              <a:rPr lang="en-US" sz="2800" b="1" dirty="0" smtClean="0"/>
              <a:t> Blanco:  </a:t>
            </a:r>
            <a:r>
              <a:rPr lang="en-US" sz="2800" dirty="0" smtClean="0"/>
              <a:t>El </a:t>
            </a:r>
            <a:r>
              <a:rPr lang="en-US" sz="2800" dirty="0" err="1" smtClean="0"/>
              <a:t>mensaje</a:t>
            </a:r>
            <a:r>
              <a:rPr lang="en-US" sz="2800" dirty="0" smtClean="0"/>
              <a:t> del </a:t>
            </a:r>
            <a:r>
              <a:rPr lang="en-US" sz="2800" dirty="0" err="1" smtClean="0"/>
              <a:t>adventimiento</a:t>
            </a:r>
            <a:r>
              <a:rPr lang="en-US" sz="2800" dirty="0" smtClean="0"/>
              <a:t> a </a:t>
            </a:r>
            <a:r>
              <a:rPr lang="en-US" sz="2800" dirty="0" err="1" smtClean="0"/>
              <a:t>todo</a:t>
            </a:r>
            <a:r>
              <a:rPr lang="en-US" sz="2800" dirty="0" smtClean="0"/>
              <a:t> el </a:t>
            </a:r>
            <a:r>
              <a:rPr lang="en-US" sz="2800" dirty="0" err="1" smtClean="0"/>
              <a:t>mundo</a:t>
            </a:r>
            <a:r>
              <a:rPr lang="en-US" sz="2800" dirty="0" smtClean="0"/>
              <a:t> en mi </a:t>
            </a:r>
            <a:r>
              <a:rPr lang="en-US" sz="2800" dirty="0" err="1" smtClean="0"/>
              <a:t>generación</a:t>
            </a:r>
            <a:r>
              <a:rPr lang="en-US" sz="2800" dirty="0" smtClean="0"/>
              <a:t>.</a:t>
            </a:r>
            <a:endParaRPr lang="en-ZW" sz="2800" dirty="0"/>
          </a:p>
          <a:p>
            <a:r>
              <a:rPr lang="en-US" sz="2800" b="1" dirty="0" err="1" smtClean="0"/>
              <a:t>Nuestro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tema</a:t>
            </a:r>
            <a:r>
              <a:rPr lang="en-US" sz="2800" b="1" dirty="0" smtClean="0"/>
              <a:t> (2016-2020</a:t>
            </a:r>
            <a:r>
              <a:rPr lang="en-US" sz="2800" b="1" dirty="0"/>
              <a:t>):  </a:t>
            </a:r>
            <a:r>
              <a:rPr lang="en-US" sz="2800" dirty="0" err="1" smtClean="0"/>
              <a:t>Pásalo</a:t>
            </a:r>
            <a:endParaRPr lang="en-ZW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017709-C3CB-D545-ACE9-4D2F440CD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accent1"/>
                </a:solidFill>
                <a:latin typeface="+mn-lt"/>
              </a:rPr>
              <a:t>OBJETIVOS DEL SEMINARIO</a:t>
            </a:r>
            <a:endParaRPr lang="en-US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65068" y="1453115"/>
            <a:ext cx="752299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200" dirty="0"/>
              <a:t>A</a:t>
            </a:r>
            <a:r>
              <a:rPr lang="es-VE" sz="2200" dirty="0" smtClean="0"/>
              <a:t>yudar </a:t>
            </a:r>
            <a:r>
              <a:rPr lang="es-VE" sz="2200" dirty="0"/>
              <a:t>al líder en la </a:t>
            </a:r>
            <a:r>
              <a:rPr lang="es-VE" sz="2200" dirty="0" smtClean="0"/>
              <a:t>creación del </a:t>
            </a:r>
            <a:r>
              <a:rPr lang="es-VE" sz="2200" dirty="0"/>
              <a:t>modelo de planificación anual para la juventud de </a:t>
            </a:r>
            <a:r>
              <a:rPr lang="es-VE" sz="2200" dirty="0" smtClean="0"/>
              <a:t>la iglesia</a:t>
            </a:r>
            <a:r>
              <a:rPr lang="en-US" sz="2200" dirty="0" smtClean="0"/>
              <a:t>.</a:t>
            </a: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 err="1" smtClean="0"/>
              <a:t>Cómo</a:t>
            </a:r>
            <a:r>
              <a:rPr lang="en-US" sz="2200" dirty="0" smtClean="0"/>
              <a:t> </a:t>
            </a:r>
            <a:r>
              <a:rPr lang="es-VE" sz="2200" dirty="0" smtClean="0"/>
              <a:t>implementar </a:t>
            </a:r>
            <a:r>
              <a:rPr lang="es-VE" sz="2200" dirty="0"/>
              <a:t>los objetivos claves de </a:t>
            </a:r>
            <a:r>
              <a:rPr lang="es-VE" sz="2200" dirty="0" smtClean="0"/>
              <a:t>los Ministerios Juveniles </a:t>
            </a:r>
            <a:r>
              <a:rPr lang="es-VE" sz="2200" dirty="0"/>
              <a:t>Adventistas (MJA) de la iglesia </a:t>
            </a:r>
            <a:r>
              <a:rPr lang="es-VE" sz="2200" dirty="0" smtClean="0"/>
              <a:t>local en </a:t>
            </a:r>
            <a:r>
              <a:rPr lang="es-VE" sz="2200" dirty="0"/>
              <a:t>las cuatro áreas dinámicas que definió la </a:t>
            </a:r>
            <a:r>
              <a:rPr lang="es-VE" sz="2200" dirty="0" smtClean="0"/>
              <a:t>iglesia primitiva del Nuevo </a:t>
            </a:r>
            <a:r>
              <a:rPr lang="es-VE" sz="2200" dirty="0"/>
              <a:t>Testamento (crecimiento, </a:t>
            </a:r>
            <a:r>
              <a:rPr lang="es-VE" sz="2200" dirty="0" smtClean="0"/>
              <a:t>adoración, comunidad </a:t>
            </a:r>
            <a:r>
              <a:rPr lang="es-VE" sz="2200" dirty="0"/>
              <a:t>y servicio</a:t>
            </a:r>
            <a:r>
              <a:rPr lang="es-VE" sz="2200" dirty="0" smtClean="0"/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200" dirty="0"/>
              <a:t>Hará énfasis especial en el </a:t>
            </a:r>
            <a:r>
              <a:rPr lang="es-VE" sz="2200" dirty="0" smtClean="0"/>
              <a:t>hecho de </a:t>
            </a:r>
            <a:r>
              <a:rPr lang="es-VE" sz="2200" dirty="0"/>
              <a:t>que los MJA se enfocan principalmente en Jesús, </a:t>
            </a:r>
            <a:r>
              <a:rPr lang="es-VE" sz="2200" dirty="0" smtClean="0"/>
              <a:t>el Líder </a:t>
            </a:r>
            <a:r>
              <a:rPr lang="es-VE" sz="2200" dirty="0"/>
              <a:t>Juvenil por excelencia</a:t>
            </a:r>
            <a:r>
              <a:rPr lang="es-VE" sz="2200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200" dirty="0" smtClean="0"/>
              <a:t>Cómo incorporar </a:t>
            </a:r>
            <a:r>
              <a:rPr lang="es-VE" sz="2200" dirty="0"/>
              <a:t>anualmente los </a:t>
            </a:r>
            <a:r>
              <a:rPr lang="es-VE" sz="2200" dirty="0" smtClean="0"/>
              <a:t>objetivos principales </a:t>
            </a:r>
            <a:r>
              <a:rPr lang="es-VE" sz="2200" dirty="0"/>
              <a:t>del Ministerio Juvenil de su </a:t>
            </a:r>
            <a:r>
              <a:rPr lang="es-VE" sz="2200" dirty="0" smtClean="0"/>
              <a:t>Asociación/Misión, Unión y División.</a:t>
            </a:r>
            <a:r>
              <a:rPr lang="en-US" sz="2200" dirty="0" smtClean="0"/>
              <a:t> </a:t>
            </a:r>
            <a:endParaRPr lang="en-US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VE" sz="2200" dirty="0" smtClean="0"/>
              <a:t>Ayudar </a:t>
            </a:r>
            <a:r>
              <a:rPr lang="es-VE" sz="2200" dirty="0"/>
              <a:t>al líder en la implementación de la actual visión </a:t>
            </a:r>
            <a:r>
              <a:rPr lang="es-VE" sz="2200" dirty="0" smtClean="0"/>
              <a:t>del Departamento </a:t>
            </a:r>
            <a:r>
              <a:rPr lang="es-VE" sz="2200" dirty="0"/>
              <a:t>de Ministerios Juveniles de la </a:t>
            </a:r>
            <a:r>
              <a:rPr lang="es-VE" sz="2200" dirty="0" smtClean="0"/>
              <a:t>Asociación General </a:t>
            </a:r>
            <a:r>
              <a:rPr lang="es-VE" sz="2200" dirty="0"/>
              <a:t>para salvar a </a:t>
            </a:r>
            <a:r>
              <a:rPr lang="es-VE" sz="2200" dirty="0" smtClean="0"/>
              <a:t>nuestra juventud </a:t>
            </a:r>
            <a:r>
              <a:rPr lang="es-VE" sz="2200" dirty="0"/>
              <a:t>a través de las iniciativas de “Alcanzar adentro, alcanzar afuera, </a:t>
            </a:r>
            <a:r>
              <a:rPr lang="es-VE" sz="2200" dirty="0" smtClean="0"/>
              <a:t>alcanzar hacia arriba</a:t>
            </a:r>
            <a:r>
              <a:rPr lang="es-VE" sz="2200" dirty="0"/>
              <a:t>”</a:t>
            </a:r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ED79A8-9B15-1A46-B844-6176FEDF3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2678" y="1099400"/>
            <a:ext cx="82998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400" i="1" dirty="0"/>
              <a:t>“Sólo que te esfuerces y seas muy valiente para </a:t>
            </a:r>
            <a:r>
              <a:rPr lang="es-VE" sz="2400" i="1" dirty="0" smtClean="0"/>
              <a:t>hacer conforme </a:t>
            </a:r>
            <a:r>
              <a:rPr lang="es-VE" sz="2400" i="1" dirty="0"/>
              <a:t>a toda </a:t>
            </a:r>
            <a:r>
              <a:rPr lang="es-VE" sz="2400" i="1" dirty="0" smtClean="0"/>
              <a:t>la Ley </a:t>
            </a:r>
            <a:r>
              <a:rPr lang="es-VE" sz="2400" i="1" dirty="0"/>
              <a:t>que mi </a:t>
            </a:r>
            <a:r>
              <a:rPr lang="es-VE" sz="2400" i="1" dirty="0" smtClean="0"/>
              <a:t>siervo Moisés </a:t>
            </a:r>
            <a:r>
              <a:rPr lang="es-VE" sz="2400" i="1" dirty="0"/>
              <a:t>te mandó</a:t>
            </a:r>
            <a:r>
              <a:rPr lang="es-VE" sz="2400" i="1" dirty="0" smtClean="0"/>
              <a:t>. No </a:t>
            </a:r>
            <a:r>
              <a:rPr lang="es-VE" sz="2400" i="1" dirty="0"/>
              <a:t>te apartes de ella ni a la derecha ni </a:t>
            </a:r>
            <a:r>
              <a:rPr lang="es-VE" sz="2400" i="1" dirty="0" smtClean="0"/>
              <a:t>a la </a:t>
            </a:r>
            <a:r>
              <a:rPr lang="es-VE" sz="2400" i="1" dirty="0"/>
              <a:t>izquierda, para que seas prosperado en todo lo que emprendas. El Libro </a:t>
            </a:r>
            <a:r>
              <a:rPr lang="es-VE" sz="2400" i="1" dirty="0" smtClean="0"/>
              <a:t>de la </a:t>
            </a:r>
            <a:r>
              <a:rPr lang="es-VE" sz="2400" i="1" dirty="0"/>
              <a:t>Ley nunca se aparte de tu boca. Antes medita en él de día y de </a:t>
            </a:r>
            <a:r>
              <a:rPr lang="es-VE" sz="2400" i="1" dirty="0" smtClean="0"/>
              <a:t>noche, para </a:t>
            </a:r>
            <a:r>
              <a:rPr lang="es-VE" sz="2400" i="1" dirty="0"/>
              <a:t>que guardes y cumplas todo lo que está escrito en él. </a:t>
            </a:r>
            <a:r>
              <a:rPr lang="es-VE" sz="2400" i="1" dirty="0" smtClean="0"/>
              <a:t>Entonces prosperarás </a:t>
            </a:r>
            <a:r>
              <a:rPr lang="es-VE" sz="2400" i="1" dirty="0"/>
              <a:t>y todo te saldrá bien. Mira que te mando que te esfuerces </a:t>
            </a:r>
            <a:r>
              <a:rPr lang="es-VE" sz="2400" i="1" dirty="0" smtClean="0"/>
              <a:t>y seas </a:t>
            </a:r>
            <a:r>
              <a:rPr lang="es-VE" sz="2400" i="1" dirty="0"/>
              <a:t>valiente. No temas, </a:t>
            </a:r>
            <a:r>
              <a:rPr lang="es-VE" sz="2400" i="1" dirty="0" smtClean="0"/>
              <a:t>ni desmayes</a:t>
            </a:r>
            <a:r>
              <a:rPr lang="es-VE" sz="2400" i="1" dirty="0"/>
              <a:t>; porque yo, el Señor tu Dios, </a:t>
            </a:r>
            <a:r>
              <a:rPr lang="es-VE" sz="2400" i="1" dirty="0" smtClean="0"/>
              <a:t>estaré contigo </a:t>
            </a:r>
            <a:r>
              <a:rPr lang="es-VE" sz="2400" i="1" dirty="0"/>
              <a:t>dondequiera que vayas”. </a:t>
            </a:r>
            <a:endParaRPr lang="es-VE" sz="2400" i="1" dirty="0" smtClean="0"/>
          </a:p>
          <a:p>
            <a:pPr algn="ctr"/>
            <a:r>
              <a:rPr lang="es-VE" sz="2400" i="1" dirty="0" smtClean="0"/>
              <a:t>(</a:t>
            </a:r>
            <a:r>
              <a:rPr lang="es-VE" sz="2400" i="1" dirty="0"/>
              <a:t>Josué 1:7-9).</a:t>
            </a:r>
            <a:endParaRPr lang="en-ZW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84EBA3-3A8C-224F-8E49-4B6F51D97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48C877-7B51-A144-A0E4-B0AB8617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9862" cy="4465406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solidFill>
                  <a:schemeClr val="accent1"/>
                </a:solidFill>
                <a:latin typeface="+mn-lt"/>
              </a:rPr>
              <a:t>SIGUIENDO EL PROPÓSITO DE JESÚS</a:t>
            </a:r>
            <a:r>
              <a:rPr lang="en-US" sz="2800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en-US" sz="2800" b="1" dirty="0">
                <a:solidFill>
                  <a:schemeClr val="accent1"/>
                </a:solidFill>
                <a:latin typeface="+mn-lt"/>
              </a:rPr>
            </a:br>
            <a:r>
              <a:rPr lang="en-ZW" sz="2800" dirty="0">
                <a:solidFill>
                  <a:schemeClr val="accent1"/>
                </a:solidFill>
                <a:latin typeface="+mn-lt"/>
              </a:rPr>
              <a:t/>
            </a:r>
            <a:br>
              <a:rPr lang="en-ZW" sz="2800" dirty="0">
                <a:solidFill>
                  <a:schemeClr val="accent1"/>
                </a:solidFill>
                <a:latin typeface="+mn-lt"/>
              </a:rPr>
            </a:br>
            <a:r>
              <a:rPr lang="es-VE" sz="2800" dirty="0">
                <a:latin typeface="+mn-lt"/>
              </a:rPr>
              <a:t>El líder juvenil necesita entender que todo comienza con el enfoque en Jesús como </a:t>
            </a:r>
            <a:r>
              <a:rPr lang="es-VE" sz="2800" dirty="0" smtClean="0">
                <a:latin typeface="+mn-lt"/>
              </a:rPr>
              <a:t>el Gran Maestro</a:t>
            </a:r>
            <a:r>
              <a:rPr lang="es-VE" sz="2800" dirty="0">
                <a:latin typeface="+mn-lt"/>
              </a:rPr>
              <a:t>, quien nos ha dado </a:t>
            </a:r>
            <a:r>
              <a:rPr lang="es-VE" sz="2800" dirty="0" smtClean="0">
                <a:latin typeface="+mn-lt"/>
              </a:rPr>
              <a:t>un modelo </a:t>
            </a:r>
            <a:r>
              <a:rPr lang="es-VE" sz="2800" dirty="0">
                <a:latin typeface="+mn-lt"/>
              </a:rPr>
              <a:t>básico a seguir que trasciende el tiempo. </a:t>
            </a:r>
            <a:r>
              <a:rPr lang="es-VE" sz="2800" dirty="0" smtClean="0">
                <a:latin typeface="+mn-lt"/>
              </a:rPr>
              <a:t>La vida </a:t>
            </a:r>
            <a:r>
              <a:rPr lang="es-VE" sz="2800" dirty="0">
                <a:latin typeface="+mn-lt"/>
              </a:rPr>
              <a:t>de Cristo en la tierra nos da un verdadero modelo para salvar al perdido y guiarlos </a:t>
            </a:r>
            <a:r>
              <a:rPr lang="es-VE" sz="2800" dirty="0" smtClean="0">
                <a:latin typeface="+mn-lt"/>
              </a:rPr>
              <a:t>al reino </a:t>
            </a:r>
            <a:r>
              <a:rPr lang="es-VE" sz="2800" dirty="0">
                <a:latin typeface="+mn-lt"/>
              </a:rPr>
              <a:t>de Dios, convirtiéndolos </a:t>
            </a:r>
            <a:r>
              <a:rPr lang="es-VE" sz="2800" dirty="0" smtClean="0">
                <a:latin typeface="+mn-lt"/>
              </a:rPr>
              <a:t>en discípulos </a:t>
            </a:r>
            <a:r>
              <a:rPr lang="es-VE" sz="2800" dirty="0">
                <a:latin typeface="+mn-lt"/>
              </a:rPr>
              <a:t>de Cristo, mientras viven en este </a:t>
            </a:r>
            <a:r>
              <a:rPr lang="es-VE" sz="2800" dirty="0" smtClean="0">
                <a:latin typeface="+mn-lt"/>
              </a:rPr>
              <a:t>mundo pecaminoso</a:t>
            </a:r>
            <a:r>
              <a:rPr lang="es-VE" sz="2800" dirty="0">
                <a:latin typeface="+mn-lt"/>
              </a:rPr>
              <a:t>.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3DFAFD2-6765-454F-9B6F-5893CC8B15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5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El </a:t>
            </a:r>
            <a:r>
              <a:rPr lang="en-US" b="1" dirty="0" err="1" smtClean="0">
                <a:solidFill>
                  <a:schemeClr val="accent1"/>
                </a:solidFill>
              </a:rPr>
              <a:t>Método</a:t>
            </a:r>
            <a:r>
              <a:rPr lang="en-US" b="1" dirty="0" smtClean="0">
                <a:solidFill>
                  <a:schemeClr val="accent1"/>
                </a:solidFill>
              </a:rPr>
              <a:t> de Cristo</a:t>
            </a:r>
            <a:r>
              <a:rPr lang="en-US" b="1" dirty="0" smtClean="0">
                <a:solidFill>
                  <a:schemeClr val="accent1"/>
                </a:solidFill>
              </a:rPr>
              <a:t>- El </a:t>
            </a:r>
            <a:r>
              <a:rPr lang="en-US" b="1" dirty="0" err="1" smtClean="0">
                <a:solidFill>
                  <a:schemeClr val="accent1"/>
                </a:solidFill>
              </a:rPr>
              <a:t>Mejor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4342" y="1527125"/>
            <a:ext cx="824423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VE" sz="2200" dirty="0"/>
              <a:t>El método de Cristo de completar Su misión en la tierra era práctico y tenía </a:t>
            </a:r>
            <a:r>
              <a:rPr lang="es-VE" sz="2200" dirty="0" smtClean="0"/>
              <a:t>un propósito </a:t>
            </a:r>
            <a:r>
              <a:rPr lang="es-VE" sz="2200" dirty="0"/>
              <a:t>claro. De </a:t>
            </a:r>
            <a:r>
              <a:rPr lang="es-VE" sz="2200" dirty="0" smtClean="0"/>
              <a:t>la misma </a:t>
            </a:r>
            <a:r>
              <a:rPr lang="es-VE" sz="2200" dirty="0"/>
              <a:t>manera, necesitamos que </a:t>
            </a:r>
            <a:r>
              <a:rPr lang="es-VE" sz="2200" dirty="0" smtClean="0"/>
              <a:t>los líderes </a:t>
            </a:r>
            <a:r>
              <a:rPr lang="es-VE" sz="2200" dirty="0"/>
              <a:t>de jóvenes tengan </a:t>
            </a:r>
            <a:r>
              <a:rPr lang="es-VE" sz="2200" dirty="0" smtClean="0"/>
              <a:t>un propósito </a:t>
            </a:r>
            <a:r>
              <a:rPr lang="es-VE" sz="2200" dirty="0"/>
              <a:t>en la manera en la que guían a la juventud. Tener un propósito implica </a:t>
            </a:r>
            <a:r>
              <a:rPr lang="es-VE" sz="2200" dirty="0" smtClean="0"/>
              <a:t>un sentido </a:t>
            </a:r>
            <a:r>
              <a:rPr lang="es-VE" sz="2200" dirty="0"/>
              <a:t>de urgencia en la manera en la que vivimos y trabajamos. Lo que hizo a </a:t>
            </a:r>
            <a:r>
              <a:rPr lang="es-VE" sz="2200" dirty="0" smtClean="0"/>
              <a:t>Jesús exitoso </a:t>
            </a:r>
            <a:r>
              <a:rPr lang="es-VE" sz="2200" dirty="0"/>
              <a:t>fue Su conexión con el cielo en el cumplimiento de Sumisión. La promesa </a:t>
            </a:r>
            <a:r>
              <a:rPr lang="es-VE" sz="2200" dirty="0" smtClean="0"/>
              <a:t>que Jesús </a:t>
            </a:r>
            <a:r>
              <a:rPr lang="es-VE" sz="2200" dirty="0"/>
              <a:t>les hizo a sus discípulos antes de ascender al cielo, es exactamente la </a:t>
            </a:r>
            <a:r>
              <a:rPr lang="es-VE" sz="2200" dirty="0" smtClean="0"/>
              <a:t>misma promesa </a:t>
            </a:r>
            <a:r>
              <a:rPr lang="es-VE" sz="2200" dirty="0"/>
              <a:t>que los líderes juveniles </a:t>
            </a:r>
            <a:r>
              <a:rPr lang="es-VE" sz="2200" dirty="0" smtClean="0"/>
              <a:t>pueden aceptar </a:t>
            </a:r>
            <a:r>
              <a:rPr lang="es-VE" sz="2200" dirty="0"/>
              <a:t>hoy como Sus discípulos </a:t>
            </a:r>
            <a:r>
              <a:rPr lang="es-VE" sz="2200" dirty="0" smtClean="0"/>
              <a:t>actuales, mientras </a:t>
            </a:r>
            <a:r>
              <a:rPr lang="es-VE" sz="2200" dirty="0"/>
              <a:t>aceleran Su venida</a:t>
            </a:r>
            <a:r>
              <a:rPr lang="es-VE" sz="2200" dirty="0" smtClean="0"/>
              <a:t>.</a:t>
            </a:r>
          </a:p>
          <a:p>
            <a:pPr algn="ctr"/>
            <a:r>
              <a:rPr lang="en-US" sz="2200" dirty="0" smtClean="0"/>
              <a:t>“</a:t>
            </a:r>
            <a:r>
              <a:rPr lang="es-VE" sz="2200" i="1" dirty="0"/>
              <a:t>Pero recibiréis poder cuando venga sobre vosotros </a:t>
            </a:r>
            <a:r>
              <a:rPr lang="es-VE" sz="2200" i="1" dirty="0" smtClean="0"/>
              <a:t>el Espíritu </a:t>
            </a:r>
            <a:r>
              <a:rPr lang="es-VE" sz="2200" i="1" dirty="0"/>
              <a:t>Santo, </a:t>
            </a:r>
            <a:r>
              <a:rPr lang="es-VE" sz="2200" i="1" dirty="0" smtClean="0"/>
              <a:t>y me </a:t>
            </a:r>
            <a:r>
              <a:rPr lang="es-VE" sz="2200" i="1" dirty="0"/>
              <a:t>seréis testigos en Jerusalén, en toda Judea, en Samaria, y hasta lo</a:t>
            </a:r>
          </a:p>
          <a:p>
            <a:pPr algn="ctr"/>
            <a:r>
              <a:rPr lang="es-VE" sz="2200" i="1" dirty="0"/>
              <a:t>último de la tierra.</a:t>
            </a:r>
            <a:r>
              <a:rPr lang="en-US" sz="2200" i="1" dirty="0" smtClean="0"/>
              <a:t>”</a:t>
            </a:r>
            <a:r>
              <a:rPr lang="en-US" sz="2200" dirty="0" smtClean="0"/>
              <a:t> (</a:t>
            </a:r>
            <a:r>
              <a:rPr lang="en-US" sz="2200" dirty="0" err="1" smtClean="0"/>
              <a:t>Hechos</a:t>
            </a:r>
            <a:r>
              <a:rPr lang="en-US" sz="2200" dirty="0" smtClean="0"/>
              <a:t> 1:8</a:t>
            </a:r>
            <a:r>
              <a:rPr lang="en-US" sz="2200" dirty="0"/>
              <a:t>)</a:t>
            </a:r>
            <a:endParaRPr lang="en-ZW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E223F2-BB2B-E546-8AF6-DAD52C729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6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31" y="365125"/>
            <a:ext cx="989044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CUATRO FUERZAS DINÁMICAS BÍBLICAS </a:t>
            </a:r>
            <a:r>
              <a:rPr lang="en-ZW" dirty="0">
                <a:solidFill>
                  <a:schemeClr val="accent1"/>
                </a:solidFill>
              </a:rPr>
              <a:t/>
            </a:r>
            <a:br>
              <a:rPr lang="en-ZW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8347" y="1307981"/>
            <a:ext cx="783203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Lucas 6</a:t>
            </a:r>
            <a:r>
              <a:rPr lang="en-US" sz="2800" b="1" dirty="0"/>
              <a:t>: 12-17 </a:t>
            </a:r>
            <a:r>
              <a:rPr lang="en-US" sz="2800" b="1" dirty="0" smtClean="0"/>
              <a:t>Un </a:t>
            </a:r>
            <a:r>
              <a:rPr lang="en-US" sz="2800" b="1" dirty="0" err="1" smtClean="0"/>
              <a:t>Día</a:t>
            </a:r>
            <a:r>
              <a:rPr lang="en-US" sz="2800" b="1" dirty="0" smtClean="0"/>
              <a:t> en la Vida de </a:t>
            </a:r>
            <a:r>
              <a:rPr lang="en-US" sz="2800" b="1" dirty="0" err="1" smtClean="0"/>
              <a:t>Jesús</a:t>
            </a:r>
            <a:endParaRPr lang="en-US" sz="2800" b="1" dirty="0"/>
          </a:p>
          <a:p>
            <a:pPr marL="514350" indent="-514350" algn="just">
              <a:buAutoNum type="arabicPeriod"/>
            </a:pPr>
            <a:r>
              <a:rPr lang="es-VE" sz="2000" b="1" dirty="0"/>
              <a:t>Versículo 12: </a:t>
            </a:r>
            <a:r>
              <a:rPr lang="es-VE" sz="2000" dirty="0"/>
              <a:t>“Jesús se fue </a:t>
            </a:r>
            <a:r>
              <a:rPr lang="es-VE" sz="2000" dirty="0" smtClean="0"/>
              <a:t>al monte </a:t>
            </a:r>
            <a:r>
              <a:rPr lang="es-VE" sz="2000" dirty="0"/>
              <a:t>a orar”. Él pasaba las primeras horas de </a:t>
            </a:r>
            <a:r>
              <a:rPr lang="es-VE" sz="2000" dirty="0" smtClean="0"/>
              <a:t>Sus día </a:t>
            </a:r>
            <a:r>
              <a:rPr lang="es-VE" sz="2000" dirty="0"/>
              <a:t>en comunión con el Padre. Identificaremos esto como </a:t>
            </a:r>
            <a:r>
              <a:rPr lang="es-VE" sz="2000" dirty="0" smtClean="0"/>
              <a:t>ESPIRITUALIDAD PERSONAL/DISCIPULADO</a:t>
            </a:r>
            <a:r>
              <a:rPr lang="es-VE" sz="2000" dirty="0"/>
              <a:t>.</a:t>
            </a:r>
            <a:r>
              <a:rPr lang="en-ZW" sz="2000" dirty="0" smtClean="0"/>
              <a:t> </a:t>
            </a:r>
            <a:endParaRPr lang="en-ZW" sz="2000" dirty="0"/>
          </a:p>
          <a:p>
            <a:pPr marL="514350" indent="-514350" algn="just">
              <a:buAutoNum type="arabicPeriod"/>
            </a:pPr>
            <a:r>
              <a:rPr lang="es-VE" sz="2000" b="1" dirty="0"/>
              <a:t>Versículo 13: </a:t>
            </a:r>
            <a:r>
              <a:rPr lang="es-VE" sz="2000" dirty="0"/>
              <a:t>“Cuando fue de día, llamó a sus discípulos, y escogió a doce </a:t>
            </a:r>
            <a:r>
              <a:rPr lang="es-VE" sz="2000" dirty="0" smtClean="0"/>
              <a:t>de ellos</a:t>
            </a:r>
            <a:r>
              <a:rPr lang="es-VE" sz="2000" dirty="0"/>
              <a:t>”. Fortalecido por Su comunión con el Padre, Él Procedió a buscar </a:t>
            </a:r>
            <a:r>
              <a:rPr lang="es-VE" sz="2000" dirty="0" smtClean="0"/>
              <a:t>la compañía </a:t>
            </a:r>
            <a:r>
              <a:rPr lang="es-VE" sz="2000" dirty="0"/>
              <a:t>de Sus doce discípulos. Los cristianos nunca tuvieron la intención </a:t>
            </a:r>
            <a:r>
              <a:rPr lang="es-VE" sz="2000" dirty="0" smtClean="0"/>
              <a:t>de vivir </a:t>
            </a:r>
            <a:r>
              <a:rPr lang="es-VE" sz="2000" dirty="0"/>
              <a:t>aislados; Dios es comunidad. Jesús nos mostró el camino hacia </a:t>
            </a:r>
            <a:r>
              <a:rPr lang="es-VE" sz="2000" dirty="0" smtClean="0"/>
              <a:t>la COMUNIDAD.</a:t>
            </a:r>
          </a:p>
          <a:p>
            <a:pPr marL="514350" indent="-514350" algn="just">
              <a:buAutoNum type="arabicPeriod"/>
            </a:pPr>
            <a:r>
              <a:rPr lang="es-VE" sz="2000" b="1" dirty="0"/>
              <a:t>Versículo 17: </a:t>
            </a:r>
            <a:r>
              <a:rPr lang="es-VE" sz="2000" dirty="0"/>
              <a:t>“Descendió con ellos…y un gran número de </a:t>
            </a:r>
            <a:r>
              <a:rPr lang="es-VE" sz="2000" dirty="0" smtClean="0"/>
              <a:t>sus discípulos</a:t>
            </a:r>
            <a:r>
              <a:rPr lang="es-VE" sz="2000" dirty="0"/>
              <a:t>… </a:t>
            </a:r>
            <a:r>
              <a:rPr lang="es-VE" sz="2000" dirty="0" smtClean="0"/>
              <a:t>había venido </a:t>
            </a:r>
            <a:r>
              <a:rPr lang="es-VE" sz="2000" dirty="0"/>
              <a:t>para oírlos y ser sanados.” Juntos, Jesús y Sus discípulos pasaron el </a:t>
            </a:r>
            <a:r>
              <a:rPr lang="es-VE" sz="2000" dirty="0" smtClean="0"/>
              <a:t>resto del </a:t>
            </a:r>
            <a:r>
              <a:rPr lang="es-VE" sz="2000" dirty="0"/>
              <a:t>día en servicio, en la proclamación y demostración del Reino de Dios. Este </a:t>
            </a:r>
            <a:r>
              <a:rPr lang="es-VE" sz="2000" dirty="0" smtClean="0"/>
              <a:t>es el </a:t>
            </a:r>
            <a:r>
              <a:rPr lang="es-VE" sz="2000" dirty="0"/>
              <a:t>verdadero sentido de </a:t>
            </a:r>
            <a:r>
              <a:rPr lang="es-VE" sz="2000" dirty="0" smtClean="0"/>
              <a:t>SERVICIO Y MISIÓN.</a:t>
            </a:r>
          </a:p>
          <a:p>
            <a:pPr marL="514350" indent="-514350" algn="just">
              <a:buAutoNum type="arabicPeriod"/>
            </a:pPr>
            <a:r>
              <a:rPr lang="en-US" sz="2000" b="1" dirty="0" err="1" smtClean="0"/>
              <a:t>Hechos</a:t>
            </a:r>
            <a:r>
              <a:rPr lang="en-US" sz="2000" b="1" dirty="0" smtClean="0"/>
              <a:t> 2:42-47</a:t>
            </a:r>
            <a:r>
              <a:rPr lang="en-US" sz="2000" dirty="0" smtClean="0"/>
              <a:t> </a:t>
            </a:r>
            <a:r>
              <a:rPr lang="en-US" sz="2000" b="1" dirty="0" smtClean="0"/>
              <a:t>Un </a:t>
            </a:r>
            <a:r>
              <a:rPr lang="en-US" sz="2000" b="1" dirty="0" err="1" smtClean="0"/>
              <a:t>Día</a:t>
            </a:r>
            <a:r>
              <a:rPr lang="en-US" sz="2000" b="1" dirty="0" smtClean="0"/>
              <a:t> en la Vida de los </a:t>
            </a:r>
            <a:r>
              <a:rPr lang="en-US" sz="2000" b="1" dirty="0" err="1" smtClean="0"/>
              <a:t>Cristianos</a:t>
            </a:r>
            <a:r>
              <a:rPr lang="en-US" sz="2000" b="1" dirty="0" smtClean="0"/>
              <a:t> </a:t>
            </a:r>
            <a:r>
              <a:rPr lang="en-US" sz="2000" b="1" dirty="0" err="1"/>
              <a:t>P</a:t>
            </a:r>
            <a:r>
              <a:rPr lang="en-US" sz="2000" b="1" dirty="0" err="1" smtClean="0"/>
              <a:t>rimitivos</a:t>
            </a:r>
            <a:endParaRPr lang="en-ZW" sz="2000" dirty="0"/>
          </a:p>
          <a:p>
            <a:pPr marL="514350" indent="-514350">
              <a:buAutoNum type="arabicPeriod"/>
            </a:pPr>
            <a:endParaRPr lang="en-US" sz="20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95BAD68-CCD2-D249-A518-AF05DF3E7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7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7" y="365125"/>
            <a:ext cx="989044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HECHOS 2:42-47 </a:t>
            </a: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CUATRO FUERZAS DINÁMICAS BÍBLICAS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F8D7623-747B-E945-89D0-AFBACB35B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084388" y="1985963"/>
            <a:ext cx="7904162" cy="4191000"/>
            <a:chOff x="1313" y="1251"/>
            <a:chExt cx="4979" cy="264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13" y="1251"/>
              <a:ext cx="4979" cy="2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695" y="3733"/>
              <a:ext cx="107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VE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itchFamily="18" charset="0"/>
                </a:rPr>
                <a:t> </a:t>
              </a:r>
              <a:endParaRPr kumimoji="0" lang="es-V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029" y="1518"/>
              <a:ext cx="1647" cy="1075"/>
            </a:xfrm>
            <a:custGeom>
              <a:avLst/>
              <a:gdLst>
                <a:gd name="T0" fmla="*/ 6 w 1647"/>
                <a:gd name="T1" fmla="*/ 1075 h 1075"/>
                <a:gd name="T2" fmla="*/ 1607 w 1647"/>
                <a:gd name="T3" fmla="*/ 32 h 1075"/>
                <a:gd name="T4" fmla="*/ 1601 w 1647"/>
                <a:gd name="T5" fmla="*/ 24 h 1075"/>
                <a:gd name="T6" fmla="*/ 0 w 1647"/>
                <a:gd name="T7" fmla="*/ 1067 h 1075"/>
                <a:gd name="T8" fmla="*/ 6 w 1647"/>
                <a:gd name="T9" fmla="*/ 1075 h 1075"/>
                <a:gd name="T10" fmla="*/ 1615 w 1647"/>
                <a:gd name="T11" fmla="*/ 56 h 1075"/>
                <a:gd name="T12" fmla="*/ 1647 w 1647"/>
                <a:gd name="T13" fmla="*/ 0 h 1075"/>
                <a:gd name="T14" fmla="*/ 1576 w 1647"/>
                <a:gd name="T15" fmla="*/ 11 h 1075"/>
                <a:gd name="T16" fmla="*/ 1615 w 1647"/>
                <a:gd name="T17" fmla="*/ 56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7" h="1075">
                  <a:moveTo>
                    <a:pt x="6" y="1075"/>
                  </a:moveTo>
                  <a:lnTo>
                    <a:pt x="1607" y="32"/>
                  </a:lnTo>
                  <a:lnTo>
                    <a:pt x="1601" y="24"/>
                  </a:lnTo>
                  <a:lnTo>
                    <a:pt x="0" y="1067"/>
                  </a:lnTo>
                  <a:lnTo>
                    <a:pt x="6" y="1075"/>
                  </a:lnTo>
                  <a:close/>
                  <a:moveTo>
                    <a:pt x="1615" y="56"/>
                  </a:moveTo>
                  <a:lnTo>
                    <a:pt x="1647" y="0"/>
                  </a:lnTo>
                  <a:lnTo>
                    <a:pt x="1576" y="11"/>
                  </a:lnTo>
                  <a:lnTo>
                    <a:pt x="1615" y="56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9" name="Freeform 7"/>
            <p:cNvSpPr>
              <a:spLocks noEditPoints="1"/>
            </p:cNvSpPr>
            <p:nvPr/>
          </p:nvSpPr>
          <p:spPr bwMode="auto">
            <a:xfrm>
              <a:off x="2029" y="2585"/>
              <a:ext cx="1647" cy="896"/>
            </a:xfrm>
            <a:custGeom>
              <a:avLst/>
              <a:gdLst>
                <a:gd name="T0" fmla="*/ 6 w 1647"/>
                <a:gd name="T1" fmla="*/ 0 h 896"/>
                <a:gd name="T2" fmla="*/ 1605 w 1647"/>
                <a:gd name="T3" fmla="*/ 867 h 896"/>
                <a:gd name="T4" fmla="*/ 1599 w 1647"/>
                <a:gd name="T5" fmla="*/ 875 h 896"/>
                <a:gd name="T6" fmla="*/ 0 w 1647"/>
                <a:gd name="T7" fmla="*/ 8 h 896"/>
                <a:gd name="T8" fmla="*/ 6 w 1647"/>
                <a:gd name="T9" fmla="*/ 0 h 896"/>
                <a:gd name="T10" fmla="*/ 1610 w 1647"/>
                <a:gd name="T11" fmla="*/ 843 h 896"/>
                <a:gd name="T12" fmla="*/ 1647 w 1647"/>
                <a:gd name="T13" fmla="*/ 896 h 896"/>
                <a:gd name="T14" fmla="*/ 1576 w 1647"/>
                <a:gd name="T15" fmla="*/ 890 h 896"/>
                <a:gd name="T16" fmla="*/ 1610 w 1647"/>
                <a:gd name="T17" fmla="*/ 843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7" h="896">
                  <a:moveTo>
                    <a:pt x="6" y="0"/>
                  </a:moveTo>
                  <a:lnTo>
                    <a:pt x="1605" y="867"/>
                  </a:lnTo>
                  <a:lnTo>
                    <a:pt x="1599" y="875"/>
                  </a:lnTo>
                  <a:lnTo>
                    <a:pt x="0" y="8"/>
                  </a:lnTo>
                  <a:lnTo>
                    <a:pt x="6" y="0"/>
                  </a:lnTo>
                  <a:close/>
                  <a:moveTo>
                    <a:pt x="1610" y="843"/>
                  </a:moveTo>
                  <a:lnTo>
                    <a:pt x="1647" y="896"/>
                  </a:lnTo>
                  <a:lnTo>
                    <a:pt x="1576" y="890"/>
                  </a:lnTo>
                  <a:lnTo>
                    <a:pt x="1610" y="843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673" y="1514"/>
              <a:ext cx="1545" cy="1075"/>
            </a:xfrm>
            <a:custGeom>
              <a:avLst/>
              <a:gdLst>
                <a:gd name="T0" fmla="*/ 6 w 1545"/>
                <a:gd name="T1" fmla="*/ 0 h 1075"/>
                <a:gd name="T2" fmla="*/ 1506 w 1545"/>
                <a:gd name="T3" fmla="*/ 1042 h 1075"/>
                <a:gd name="T4" fmla="*/ 1500 w 1545"/>
                <a:gd name="T5" fmla="*/ 1050 h 1075"/>
                <a:gd name="T6" fmla="*/ 0 w 1545"/>
                <a:gd name="T7" fmla="*/ 8 h 1075"/>
                <a:gd name="T8" fmla="*/ 6 w 1545"/>
                <a:gd name="T9" fmla="*/ 0 h 1075"/>
                <a:gd name="T10" fmla="*/ 1515 w 1545"/>
                <a:gd name="T11" fmla="*/ 1019 h 1075"/>
                <a:gd name="T12" fmla="*/ 1545 w 1545"/>
                <a:gd name="T13" fmla="*/ 1075 h 1075"/>
                <a:gd name="T14" fmla="*/ 1475 w 1545"/>
                <a:gd name="T15" fmla="*/ 1062 h 1075"/>
                <a:gd name="T16" fmla="*/ 1515 w 1545"/>
                <a:gd name="T17" fmla="*/ 1019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5" h="1075">
                  <a:moveTo>
                    <a:pt x="6" y="0"/>
                  </a:moveTo>
                  <a:lnTo>
                    <a:pt x="1506" y="1042"/>
                  </a:lnTo>
                  <a:lnTo>
                    <a:pt x="1500" y="1050"/>
                  </a:lnTo>
                  <a:lnTo>
                    <a:pt x="0" y="8"/>
                  </a:lnTo>
                  <a:lnTo>
                    <a:pt x="6" y="0"/>
                  </a:lnTo>
                  <a:close/>
                  <a:moveTo>
                    <a:pt x="1515" y="1019"/>
                  </a:moveTo>
                  <a:lnTo>
                    <a:pt x="1545" y="1075"/>
                  </a:lnTo>
                  <a:lnTo>
                    <a:pt x="1475" y="1062"/>
                  </a:lnTo>
                  <a:lnTo>
                    <a:pt x="1515" y="101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673" y="2589"/>
              <a:ext cx="1544" cy="896"/>
            </a:xfrm>
            <a:custGeom>
              <a:avLst/>
              <a:gdLst>
                <a:gd name="T0" fmla="*/ 6 w 1544"/>
                <a:gd name="T1" fmla="*/ 896 h 896"/>
                <a:gd name="T2" fmla="*/ 1503 w 1544"/>
                <a:gd name="T3" fmla="*/ 29 h 896"/>
                <a:gd name="T4" fmla="*/ 1497 w 1544"/>
                <a:gd name="T5" fmla="*/ 21 h 896"/>
                <a:gd name="T6" fmla="*/ 0 w 1544"/>
                <a:gd name="T7" fmla="*/ 888 h 896"/>
                <a:gd name="T8" fmla="*/ 6 w 1544"/>
                <a:gd name="T9" fmla="*/ 896 h 896"/>
                <a:gd name="T10" fmla="*/ 1509 w 1544"/>
                <a:gd name="T11" fmla="*/ 54 h 896"/>
                <a:gd name="T12" fmla="*/ 1544 w 1544"/>
                <a:gd name="T13" fmla="*/ 0 h 896"/>
                <a:gd name="T14" fmla="*/ 1473 w 1544"/>
                <a:gd name="T15" fmla="*/ 7 h 896"/>
                <a:gd name="T16" fmla="*/ 1509 w 1544"/>
                <a:gd name="T17" fmla="*/ 54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4" h="896">
                  <a:moveTo>
                    <a:pt x="6" y="896"/>
                  </a:moveTo>
                  <a:lnTo>
                    <a:pt x="1503" y="29"/>
                  </a:lnTo>
                  <a:lnTo>
                    <a:pt x="1497" y="21"/>
                  </a:lnTo>
                  <a:lnTo>
                    <a:pt x="0" y="888"/>
                  </a:lnTo>
                  <a:lnTo>
                    <a:pt x="6" y="896"/>
                  </a:lnTo>
                  <a:close/>
                  <a:moveTo>
                    <a:pt x="1509" y="54"/>
                  </a:moveTo>
                  <a:lnTo>
                    <a:pt x="1544" y="0"/>
                  </a:lnTo>
                  <a:lnTo>
                    <a:pt x="1473" y="7"/>
                  </a:lnTo>
                  <a:lnTo>
                    <a:pt x="1509" y="54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264" y="1429"/>
              <a:ext cx="677" cy="2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" y="1433"/>
              <a:ext cx="533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706" y="2500"/>
              <a:ext cx="821" cy="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" y="2505"/>
              <a:ext cx="632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" y="3425"/>
              <a:ext cx="69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2570" y="2322"/>
              <a:ext cx="2081" cy="482"/>
            </a:xfrm>
            <a:prstGeom prst="rect">
              <a:avLst/>
            </a:prstGeom>
            <a:noFill/>
            <a:ln w="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  <p:pic>
          <p:nvPicPr>
            <p:cNvPr id="1048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1" y="2347"/>
              <a:ext cx="36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" y="2347"/>
              <a:ext cx="101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" y="2578"/>
              <a:ext cx="144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1452" y="2500"/>
              <a:ext cx="1075" cy="2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VE"/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5312439" y="2265088"/>
            <a:ext cx="1036897" cy="3683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GRACIA</a:t>
            </a:r>
            <a:endParaRPr lang="es-VE" dirty="0"/>
          </a:p>
        </p:txBody>
      </p:sp>
      <p:sp>
        <p:nvSpPr>
          <p:cNvPr id="40" name="39 CuadroTexto"/>
          <p:cNvSpPr txBox="1"/>
          <p:nvPr/>
        </p:nvSpPr>
        <p:spPr>
          <a:xfrm>
            <a:off x="2473000" y="3968751"/>
            <a:ext cx="1434436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COMUNIDAD</a:t>
            </a:r>
            <a:endParaRPr lang="es-VE" dirty="0"/>
          </a:p>
        </p:txBody>
      </p:sp>
      <p:sp>
        <p:nvSpPr>
          <p:cNvPr id="41" name="40 CuadroTexto"/>
          <p:cNvSpPr txBox="1"/>
          <p:nvPr/>
        </p:nvSpPr>
        <p:spPr>
          <a:xfrm>
            <a:off x="5171072" y="5526088"/>
            <a:ext cx="1406655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ADORACIÓN</a:t>
            </a:r>
            <a:endParaRPr lang="es-VE" dirty="0"/>
          </a:p>
        </p:txBody>
      </p:sp>
      <p:sp>
        <p:nvSpPr>
          <p:cNvPr id="42" name="41 CuadroTexto"/>
          <p:cNvSpPr txBox="1"/>
          <p:nvPr/>
        </p:nvSpPr>
        <p:spPr>
          <a:xfrm>
            <a:off x="7572198" y="3932239"/>
            <a:ext cx="1089948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SERVICIO</a:t>
            </a:r>
            <a:endParaRPr lang="es-VE" dirty="0"/>
          </a:p>
        </p:txBody>
      </p:sp>
      <p:sp>
        <p:nvSpPr>
          <p:cNvPr id="24" name="23 CuadroTexto"/>
          <p:cNvSpPr txBox="1"/>
          <p:nvPr/>
        </p:nvSpPr>
        <p:spPr>
          <a:xfrm>
            <a:off x="4217437" y="3725863"/>
            <a:ext cx="316602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DINÁMICA DE UNA COMUNIDAD CRISTIANA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088861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82" y="323091"/>
            <a:ext cx="9649741" cy="1235545"/>
          </a:xfrm>
        </p:spPr>
        <p:txBody>
          <a:bodyPr>
            <a:normAutofit/>
          </a:bodyPr>
          <a:lstStyle/>
          <a:p>
            <a:pPr algn="ctr"/>
            <a:r>
              <a:rPr lang="es-VE" sz="3200" b="1" dirty="0">
                <a:solidFill>
                  <a:schemeClr val="accent1"/>
                </a:solidFill>
              </a:rPr>
              <a:t>Modelo del ciclo de planificación para el ministerio juvenil de la iglesia local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FE8D8F-169B-6048-9FF3-9DD5E8D6D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417" y="1399592"/>
            <a:ext cx="6267838" cy="511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95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43E13FB-1FCD-B44C-9150-B69B8D14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chemeClr val="accent1"/>
                </a:solidFill>
              </a:rPr>
              <a:t>Cómo</a:t>
            </a:r>
            <a:r>
              <a:rPr lang="en-US" b="1" dirty="0" smtClean="0">
                <a:solidFill>
                  <a:schemeClr val="accent1"/>
                </a:solidFill>
              </a:rPr>
              <a:t> se </a:t>
            </a:r>
            <a:r>
              <a:rPr lang="en-US" b="1" dirty="0" err="1" smtClean="0">
                <a:solidFill>
                  <a:schemeClr val="accent1"/>
                </a:solidFill>
              </a:rPr>
              <a:t>Aplica</a:t>
            </a:r>
            <a:r>
              <a:rPr lang="en-US" b="1" dirty="0" smtClean="0">
                <a:solidFill>
                  <a:schemeClr val="accent1"/>
                </a:solidFill>
              </a:rPr>
              <a:t> el </a:t>
            </a:r>
            <a:r>
              <a:rPr lang="en-US" b="1" dirty="0" err="1" smtClean="0">
                <a:solidFill>
                  <a:schemeClr val="accent1"/>
                </a:solidFill>
              </a:rPr>
              <a:t>Modelo</a:t>
            </a:r>
            <a:r>
              <a:rPr lang="en-US" b="1" dirty="0" smtClean="0">
                <a:solidFill>
                  <a:schemeClr val="accent1"/>
                </a:solidFill>
              </a:rPr>
              <a:t> de los MJA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2490" y="1690688"/>
            <a:ext cx="73737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VE" sz="2400" b="1" dirty="0" smtClean="0"/>
              <a:t>El Modelo de </a:t>
            </a:r>
            <a:r>
              <a:rPr lang="es-VE" sz="2400" b="1" dirty="0"/>
              <a:t>reunión</a:t>
            </a:r>
            <a:r>
              <a:rPr lang="es-VE" sz="2400" b="1" dirty="0" smtClean="0"/>
              <a:t>: Planifique </a:t>
            </a:r>
            <a:r>
              <a:rPr lang="es-VE" sz="2400" b="1" dirty="0"/>
              <a:t>su reunión semanal para que sea su puerta </a:t>
            </a:r>
            <a:r>
              <a:rPr lang="es-VE" sz="2400" b="1" dirty="0" smtClean="0"/>
              <a:t>principal para </a:t>
            </a:r>
            <a:r>
              <a:rPr lang="es-VE" sz="2400" b="1" dirty="0"/>
              <a:t>el </a:t>
            </a:r>
            <a:r>
              <a:rPr lang="es-VE" sz="2400" b="1" dirty="0" smtClean="0"/>
              <a:t>evangelismo</a:t>
            </a:r>
          </a:p>
          <a:p>
            <a:pPr lvl="0" algn="just"/>
            <a:r>
              <a:rPr lang="es-VE" sz="2400" dirty="0"/>
              <a:t>Considere su reunión JA regular o la reunión de su </a:t>
            </a:r>
            <a:r>
              <a:rPr lang="es-VE" sz="2400" dirty="0" smtClean="0"/>
              <a:t>grupo pequeño </a:t>
            </a:r>
            <a:r>
              <a:rPr lang="es-VE" sz="2400" dirty="0"/>
              <a:t>como un </a:t>
            </a:r>
            <a:r>
              <a:rPr lang="es-VE" sz="2400" dirty="0" smtClean="0"/>
              <a:t>evento que </a:t>
            </a:r>
            <a:r>
              <a:rPr lang="es-VE" sz="2400" dirty="0"/>
              <a:t>tendrá múltiples objetivos:</a:t>
            </a:r>
          </a:p>
          <a:p>
            <a:pPr lvl="0" algn="just"/>
            <a:r>
              <a:rPr lang="es-VE" sz="2400" dirty="0" smtClean="0"/>
              <a:t>	a</a:t>
            </a:r>
            <a:r>
              <a:rPr lang="es-VE" sz="2400" dirty="0"/>
              <a:t>. Ministrar a los jóvenes no Adventistas</a:t>
            </a:r>
          </a:p>
          <a:p>
            <a:pPr lvl="0" algn="just"/>
            <a:r>
              <a:rPr lang="es-VE" sz="2400" dirty="0" smtClean="0"/>
              <a:t>	b</a:t>
            </a:r>
            <a:r>
              <a:rPr lang="es-VE" sz="2400" dirty="0"/>
              <a:t>. Ministrar a los jóvenes Adventistas que son </a:t>
            </a:r>
            <a:r>
              <a:rPr lang="es-VE" sz="2400" dirty="0" smtClean="0"/>
              <a:t>	regulares</a:t>
            </a:r>
            <a:endParaRPr lang="es-VE" sz="2400" dirty="0"/>
          </a:p>
          <a:p>
            <a:pPr lvl="0" algn="just"/>
            <a:r>
              <a:rPr lang="es-VE" sz="2400" dirty="0" smtClean="0"/>
              <a:t>	c</a:t>
            </a:r>
            <a:r>
              <a:rPr lang="es-VE" sz="2400" dirty="0"/>
              <a:t>. Ministrar a los jóvenes Adventistas que se han </a:t>
            </a:r>
            <a:r>
              <a:rPr lang="es-VE" sz="2400" dirty="0" smtClean="0"/>
              <a:t>	comprometido </a:t>
            </a:r>
            <a:r>
              <a:rPr lang="es-VE" sz="2400" dirty="0"/>
              <a:t>con Jesús</a:t>
            </a:r>
          </a:p>
          <a:p>
            <a:pPr lvl="0" algn="just"/>
            <a:r>
              <a:rPr lang="es-VE" sz="2400" dirty="0"/>
              <a:t>Así como el mensaje y el método están claramente definidos y nuestros </a:t>
            </a:r>
            <a:r>
              <a:rPr lang="es-VE" sz="2400" dirty="0" smtClean="0"/>
              <a:t>tres fundamentos </a:t>
            </a:r>
            <a:r>
              <a:rPr lang="es-VE" sz="2400" dirty="0"/>
              <a:t>están firmes en su lugar, estos objetivos definirán y determinarán </a:t>
            </a:r>
            <a:r>
              <a:rPr lang="es-VE" sz="2400" dirty="0" smtClean="0"/>
              <a:t>la naturaleza </a:t>
            </a:r>
            <a:r>
              <a:rPr lang="es-VE" sz="2400" dirty="0"/>
              <a:t>de su programación.</a:t>
            </a:r>
            <a:endParaRPr lang="en-ZW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FA8D46-8E7C-4B43-BD79-CC436498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6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039" y="363934"/>
            <a:ext cx="959762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/>
              <a:t>Elementos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las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reuniones</a:t>
            </a:r>
            <a:r>
              <a:rPr lang="en-US" sz="2000" b="1" dirty="0" smtClean="0"/>
              <a:t> de MJA:</a:t>
            </a:r>
            <a:endParaRPr lang="en-ZW" sz="2000" dirty="0"/>
          </a:p>
          <a:p>
            <a:pPr lvl="0" algn="just"/>
            <a:r>
              <a:rPr lang="en-US" sz="2000" dirty="0" err="1" smtClean="0"/>
              <a:t>Temas</a:t>
            </a:r>
            <a:r>
              <a:rPr lang="en-US" sz="2000" dirty="0" smtClean="0"/>
              <a:t> </a:t>
            </a:r>
            <a:r>
              <a:rPr lang="en-US" sz="2000" dirty="0" err="1" smtClean="0"/>
              <a:t>relevantes</a:t>
            </a:r>
            <a:r>
              <a:rPr lang="en-US" sz="2000" dirty="0" smtClean="0"/>
              <a:t>; </a:t>
            </a:r>
            <a:r>
              <a:rPr lang="en-US" sz="2000" dirty="0" err="1" smtClean="0"/>
              <a:t>desarrollo</a:t>
            </a:r>
            <a:r>
              <a:rPr lang="en-US" sz="2000" dirty="0" smtClean="0"/>
              <a:t> del </a:t>
            </a:r>
            <a:r>
              <a:rPr lang="en-US" sz="2000" dirty="0" err="1" smtClean="0"/>
              <a:t>sentido</a:t>
            </a:r>
            <a:r>
              <a:rPr lang="en-US" sz="2000" dirty="0" smtClean="0"/>
              <a:t> de </a:t>
            </a:r>
            <a:r>
              <a:rPr lang="en-US" sz="2000" dirty="0" err="1" smtClean="0"/>
              <a:t>pertenencia</a:t>
            </a:r>
            <a:r>
              <a:rPr lang="en-US" sz="2000" dirty="0" smtClean="0"/>
              <a:t>; </a:t>
            </a:r>
            <a:r>
              <a:rPr lang="en-US" sz="2000" dirty="0" err="1" smtClean="0"/>
              <a:t>hágalo</a:t>
            </a:r>
            <a:r>
              <a:rPr lang="en-US" sz="2000" dirty="0" smtClean="0"/>
              <a:t> </a:t>
            </a:r>
            <a:r>
              <a:rPr lang="en-US" sz="2000" dirty="0" err="1" smtClean="0"/>
              <a:t>atractivo</a:t>
            </a:r>
            <a:r>
              <a:rPr lang="en-US" sz="2000" dirty="0" smtClean="0"/>
              <a:t>; </a:t>
            </a:r>
            <a:r>
              <a:rPr lang="en-US" sz="2000" dirty="0" err="1" smtClean="0"/>
              <a:t>atrape</a:t>
            </a:r>
            <a:r>
              <a:rPr lang="en-US" sz="2000" dirty="0" smtClean="0"/>
              <a:t> </a:t>
            </a:r>
            <a:r>
              <a:rPr lang="en-US" sz="2000" dirty="0" smtClean="0"/>
              <a:t>a los </a:t>
            </a:r>
            <a:r>
              <a:rPr lang="en-US" sz="2000" dirty="0" err="1" smtClean="0"/>
              <a:t>participantes</a:t>
            </a:r>
            <a:r>
              <a:rPr lang="en-US" sz="2000" dirty="0" smtClean="0"/>
              <a:t>; use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variedad</a:t>
            </a:r>
            <a:r>
              <a:rPr lang="en-US" sz="2000" dirty="0" smtClean="0"/>
              <a:t> de </a:t>
            </a:r>
            <a:r>
              <a:rPr lang="en-US" sz="2000" dirty="0" err="1" smtClean="0"/>
              <a:t>métodos</a:t>
            </a:r>
            <a:r>
              <a:rPr lang="en-US" sz="2000" dirty="0" smtClean="0"/>
              <a:t> </a:t>
            </a:r>
            <a:r>
              <a:rPr lang="en-US" sz="2000" dirty="0" err="1" smtClean="0"/>
              <a:t>durante</a:t>
            </a:r>
            <a:r>
              <a:rPr lang="en-US" sz="2000" dirty="0" smtClean="0"/>
              <a:t> el </a:t>
            </a:r>
            <a:r>
              <a:rPr lang="en-US" sz="2000" dirty="0" err="1" smtClean="0"/>
              <a:t>año</a:t>
            </a:r>
            <a:r>
              <a:rPr lang="en-US" sz="2000" dirty="0" smtClean="0"/>
              <a:t>.</a:t>
            </a:r>
            <a:endParaRPr lang="en-ZW" sz="2000" dirty="0"/>
          </a:p>
          <a:p>
            <a:pPr lvl="0" algn="just"/>
            <a:r>
              <a:rPr lang="es-VE" sz="2000" dirty="0"/>
              <a:t>Vivimos en una era tecnológica y dondequiera que le sea posible, use </a:t>
            </a:r>
            <a:r>
              <a:rPr lang="es-VE" sz="2000" dirty="0" smtClean="0"/>
              <a:t>la tecnología </a:t>
            </a:r>
            <a:r>
              <a:rPr lang="es-VE" sz="2000" dirty="0"/>
              <a:t>en el contexto de sus reuniones</a:t>
            </a:r>
            <a:r>
              <a:rPr lang="es-VE" sz="2000" dirty="0" smtClean="0"/>
              <a:t>.</a:t>
            </a:r>
          </a:p>
          <a:p>
            <a:pPr lvl="0" algn="just"/>
            <a:r>
              <a:rPr lang="es-VE" sz="2000" dirty="0"/>
              <a:t>Sin embargo, siempre recuerde los fundamentos de su ministerio y </a:t>
            </a:r>
            <a:r>
              <a:rPr lang="es-VE" sz="2000" dirty="0" smtClean="0"/>
              <a:t>tenga siempre </a:t>
            </a:r>
            <a:r>
              <a:rPr lang="es-VE" sz="2000" dirty="0"/>
              <a:t>un propósito en sus planificaciones</a:t>
            </a:r>
            <a:r>
              <a:rPr lang="es-VE" sz="2000" dirty="0" smtClean="0"/>
              <a:t>.</a:t>
            </a:r>
          </a:p>
          <a:p>
            <a:pPr lvl="0" algn="just"/>
            <a:r>
              <a:rPr lang="es-VE" sz="2000" dirty="0"/>
              <a:t>Elementos principales que están generalmente presentes en cualquier tipo </a:t>
            </a:r>
            <a:r>
              <a:rPr lang="es-VE" sz="2000" dirty="0" smtClean="0"/>
              <a:t>de reunión </a:t>
            </a:r>
            <a:r>
              <a:rPr lang="es-VE" sz="2000" dirty="0"/>
              <a:t>que decida </a:t>
            </a:r>
            <a:r>
              <a:rPr lang="es-VE" sz="2000" dirty="0" smtClean="0"/>
              <a:t>liderar</a:t>
            </a:r>
            <a:r>
              <a:rPr lang="es-VE" sz="2000" dirty="0"/>
              <a:t>:</a:t>
            </a:r>
          </a:p>
          <a:p>
            <a:pPr lvl="0" algn="just"/>
            <a:r>
              <a:rPr lang="es-VE" sz="2000" dirty="0" smtClean="0"/>
              <a:t>	1</a:t>
            </a:r>
            <a:r>
              <a:rPr lang="es-VE" sz="2000" dirty="0"/>
              <a:t>. Creativa </a:t>
            </a:r>
            <a:r>
              <a:rPr lang="es-VE" sz="2000" dirty="0" smtClean="0"/>
              <a:t>y no </a:t>
            </a:r>
            <a:r>
              <a:rPr lang="es-VE" sz="2000" dirty="0"/>
              <a:t>repetitiva</a:t>
            </a:r>
          </a:p>
          <a:p>
            <a:pPr lvl="0" algn="just"/>
            <a:r>
              <a:rPr lang="es-VE" sz="2000" dirty="0" smtClean="0"/>
              <a:t>	2</a:t>
            </a:r>
            <a:r>
              <a:rPr lang="es-VE" sz="2000" dirty="0"/>
              <a:t>. Basada en cálidas relaciones</a:t>
            </a:r>
          </a:p>
          <a:p>
            <a:pPr lvl="0" algn="just"/>
            <a:r>
              <a:rPr lang="es-VE" sz="2000" dirty="0" smtClean="0"/>
              <a:t>	3</a:t>
            </a:r>
            <a:r>
              <a:rPr lang="es-VE" sz="2000" dirty="0"/>
              <a:t>. Con base en enseñanzas bíblicas relevantes para el tema del día</a:t>
            </a:r>
          </a:p>
          <a:p>
            <a:pPr lvl="0" algn="just"/>
            <a:r>
              <a:rPr lang="es-VE" sz="2000" dirty="0" smtClean="0"/>
              <a:t>	4</a:t>
            </a:r>
            <a:r>
              <a:rPr lang="es-VE" sz="2000" dirty="0"/>
              <a:t>. Basada en la interacción </a:t>
            </a:r>
            <a:r>
              <a:rPr lang="es-VE" sz="2000" dirty="0" smtClean="0"/>
              <a:t>y el </a:t>
            </a:r>
            <a:r>
              <a:rPr lang="es-VE" sz="2000" dirty="0"/>
              <a:t>envolvimiento</a:t>
            </a:r>
          </a:p>
          <a:p>
            <a:pPr lvl="0" algn="just"/>
            <a:r>
              <a:rPr lang="es-VE" sz="2000" dirty="0" smtClean="0"/>
              <a:t>	5</a:t>
            </a:r>
            <a:r>
              <a:rPr lang="es-VE" sz="2000" dirty="0"/>
              <a:t>. Ungida con oración</a:t>
            </a:r>
            <a:endParaRPr lang="en-ZW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D7CD83-5275-D145-9DD7-48CCC7584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86" b="22987"/>
          <a:stretch/>
        </p:blipFill>
        <p:spPr>
          <a:xfrm>
            <a:off x="666038" y="4454073"/>
            <a:ext cx="1513282" cy="13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3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-generic" id="{ACA73D23-0390-324A-B1A6-F777AECDA15E}" vid="{28BE8ECC-1DC8-0F49-9095-E8E2529F670D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-generic" id="{ACA73D23-0390-324A-B1A6-F777AECDA15E}" vid="{ABFD6636-1C50-484E-97FF-B60211784245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-generic" id="{ACA73D23-0390-324A-B1A6-F777AECDA15E}" vid="{537D9AF6-9B68-4D41-B70E-B8DC8B398F0D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-generic" id="{ACA73D23-0390-324A-B1A6-F777AECDA15E}" vid="{24BF3B4B-8A4E-FA47-8C38-69038A088F7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1469</Words>
  <Application>Microsoft Office PowerPoint</Application>
  <PresentationFormat>Personalizado</PresentationFormat>
  <Paragraphs>106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Office Theme</vt:lpstr>
      <vt:lpstr>2_Custom Design</vt:lpstr>
      <vt:lpstr>1_Custom Design</vt:lpstr>
      <vt:lpstr>Custom Design</vt:lpstr>
      <vt:lpstr>Seminario Nº 6: Planificación Eclesiástica Desarrollando un modelo basado en el propósito para el Ministerio Juvenil de la iglesia local </vt:lpstr>
      <vt:lpstr>OBJETIVOS DEL SEMINARIO</vt:lpstr>
      <vt:lpstr>SIGUIENDO EL PROPÓSITO DE JESÚS  El líder juvenil necesita entender que todo comienza con el enfoque en Jesús como el Gran Maestro, quien nos ha dado un modelo básico a seguir que trasciende el tiempo. La vida de Cristo en la tierra nos da un verdadero modelo para salvar al perdido y guiarlos al reino de Dios, convirtiéndolos en discípulos de Cristo, mientras viven en este mundo pecaminoso.</vt:lpstr>
      <vt:lpstr>El Método de Cristo- El Mejor</vt:lpstr>
      <vt:lpstr>CUATRO FUERZAS DINÁMICAS BÍBLICAS  </vt:lpstr>
      <vt:lpstr>HECHOS 2:42-47  CUATRO FUERZAS DINÁMICAS BÍBLICAS</vt:lpstr>
      <vt:lpstr>Modelo del ciclo de planificación para el ministerio juvenil de la iglesia local</vt:lpstr>
      <vt:lpstr>Cómo se Aplica el Modelo de los MJA</vt:lpstr>
      <vt:lpstr>Presentación de PowerPoint</vt:lpstr>
      <vt:lpstr>Presentación de PowerPoint</vt:lpstr>
      <vt:lpstr>Presentación de PowerPoint</vt:lpstr>
      <vt:lpstr>Presentación de PowerPoint</vt:lpstr>
      <vt:lpstr>PARTICIPACIÓN JUVENIL TOTAL –Pásalo Alcanzar hacia adentro/Alcanzar hacia afuera/Alcanzar hacia arriba </vt:lpstr>
      <vt:lpstr>Alcanzar hacia adentro </vt:lpstr>
      <vt:lpstr>Alcanzar hacia afuera</vt:lpstr>
      <vt:lpstr>Jesús – El Centro de Amor y Perdón</vt:lpstr>
      <vt:lpstr>Observemos los tres principios claramente reflejados en Su vida terrenal, según Lucas 6:12-19(NVI)</vt:lpstr>
      <vt:lpstr>El Modelo MJA</vt:lpstr>
      <vt:lpstr>MJA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Mokgwane, Pako</dc:creator>
  <cp:lastModifiedBy>Yuli</cp:lastModifiedBy>
  <cp:revision>39</cp:revision>
  <dcterms:created xsi:type="dcterms:W3CDTF">2018-05-31T05:51:27Z</dcterms:created>
  <dcterms:modified xsi:type="dcterms:W3CDTF">2019-02-09T00:08:52Z</dcterms:modified>
</cp:coreProperties>
</file>