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74" r:id="rId3"/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73" r:id="rId7"/>
    <p:sldId id="274" r:id="rId8"/>
    <p:sldId id="276" r:id="rId9"/>
    <p:sldId id="277" r:id="rId10"/>
    <p:sldId id="268" r:id="rId11"/>
    <p:sldId id="269" r:id="rId12"/>
    <p:sldId id="270" r:id="rId13"/>
    <p:sldId id="271" r:id="rId14"/>
    <p:sldId id="279" r:id="rId15"/>
    <p:sldId id="272" r:id="rId16"/>
    <p:sldId id="263" r:id="rId17"/>
    <p:sldId id="264" r:id="rId18"/>
    <p:sldId id="265" r:id="rId19"/>
    <p:sldId id="266" r:id="rId20"/>
    <p:sldId id="267" r:id="rId21"/>
    <p:sldId id="258" r:id="rId22"/>
    <p:sldId id="260" r:id="rId23"/>
    <p:sldId id="259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820E36-C96D-8A46-B326-9CBA8DE68E42}">
          <p14:sldIdLst>
            <p14:sldId id="256"/>
            <p14:sldId id="257"/>
            <p14:sldId id="273"/>
            <p14:sldId id="274"/>
            <p14:sldId id="276"/>
            <p14:sldId id="277"/>
            <p14:sldId id="268"/>
            <p14:sldId id="269"/>
            <p14:sldId id="270"/>
            <p14:sldId id="271"/>
            <p14:sldId id="279"/>
            <p14:sldId id="272"/>
            <p14:sldId id="263"/>
            <p14:sldId id="264"/>
            <p14:sldId id="265"/>
            <p14:sldId id="266"/>
            <p14:sldId id="267"/>
            <p14:sldId id="258"/>
            <p14:sldId id="260"/>
            <p14:sldId id="259"/>
          </p14:sldIdLst>
        </p14:section>
        <p14:section name="Untitled Section" id="{94477824-1078-8C46-945F-3B8A573AC76B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9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 snapToGrid="0" snapToObjects="1">
      <p:cViewPr varScale="1">
        <p:scale>
          <a:sx n="146" d="100"/>
          <a:sy n="14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7432A-E817-425F-8486-1B49CD67A6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44F6B1F-04F8-4D7F-8613-F2B594AE897D}">
      <dgm:prSet phldrT="[Texto]"/>
      <dgm:spPr/>
      <dgm:t>
        <a:bodyPr/>
        <a:lstStyle/>
        <a:p>
          <a:r>
            <a:rPr lang="pt-PT" dirty="0" smtClean="0"/>
            <a:t>A dinâmica de uma comunidade cristã de serviço solidário</a:t>
          </a:r>
          <a:endParaRPr lang="pt-PT" dirty="0"/>
        </a:p>
      </dgm:t>
    </dgm:pt>
    <dgm:pt modelId="{D08224E3-CB24-4467-8D7C-A500D3364251}" type="parTrans" cxnId="{9962F8F9-1393-4EE0-8456-80D8CD39D067}">
      <dgm:prSet/>
      <dgm:spPr/>
      <dgm:t>
        <a:bodyPr/>
        <a:lstStyle/>
        <a:p>
          <a:endParaRPr lang="pt-PT"/>
        </a:p>
      </dgm:t>
    </dgm:pt>
    <dgm:pt modelId="{8F807BAA-0316-48A4-8CA7-4A5E74381A7E}" type="sibTrans" cxnId="{9962F8F9-1393-4EE0-8456-80D8CD39D067}">
      <dgm:prSet/>
      <dgm:spPr/>
      <dgm:t>
        <a:bodyPr/>
        <a:lstStyle/>
        <a:p>
          <a:endParaRPr lang="pt-PT"/>
        </a:p>
      </dgm:t>
    </dgm:pt>
    <dgm:pt modelId="{ED4B2F4D-AABA-4F40-8FAE-35460C08C89C}">
      <dgm:prSet phldrT="[Texto]"/>
      <dgm:spPr/>
      <dgm:t>
        <a:bodyPr/>
        <a:lstStyle/>
        <a:p>
          <a:r>
            <a:rPr lang="pt-PT" dirty="0" smtClean="0"/>
            <a:t>Graça</a:t>
          </a:r>
          <a:endParaRPr lang="pt-PT" dirty="0"/>
        </a:p>
      </dgm:t>
    </dgm:pt>
    <dgm:pt modelId="{AEB87820-0C0E-4F24-A551-43533D8C6B0B}" type="parTrans" cxnId="{D514D346-9723-44B8-8D4A-4DBFB6D151C1}">
      <dgm:prSet/>
      <dgm:spPr/>
      <dgm:t>
        <a:bodyPr/>
        <a:lstStyle/>
        <a:p>
          <a:endParaRPr lang="pt-PT"/>
        </a:p>
      </dgm:t>
    </dgm:pt>
    <dgm:pt modelId="{39CB5945-FD83-41E3-876A-CDE643958568}" type="sibTrans" cxnId="{D514D346-9723-44B8-8D4A-4DBFB6D151C1}">
      <dgm:prSet/>
      <dgm:spPr/>
      <dgm:t>
        <a:bodyPr/>
        <a:lstStyle/>
        <a:p>
          <a:endParaRPr lang="pt-PT"/>
        </a:p>
      </dgm:t>
    </dgm:pt>
    <dgm:pt modelId="{72113CC9-27F4-4B0E-9799-9E123E4B681C}">
      <dgm:prSet phldrT="[Texto]"/>
      <dgm:spPr/>
      <dgm:t>
        <a:bodyPr/>
        <a:lstStyle/>
        <a:p>
          <a:r>
            <a:rPr lang="pt-PT" dirty="0" smtClean="0"/>
            <a:t>Serviço</a:t>
          </a:r>
          <a:endParaRPr lang="pt-PT" dirty="0"/>
        </a:p>
      </dgm:t>
    </dgm:pt>
    <dgm:pt modelId="{17925E6A-3224-4DAB-BE56-217E0C6940B5}" type="parTrans" cxnId="{D26E4492-3706-460F-9C36-5BE5359D6A77}">
      <dgm:prSet/>
      <dgm:spPr/>
      <dgm:t>
        <a:bodyPr/>
        <a:lstStyle/>
        <a:p>
          <a:endParaRPr lang="pt-PT"/>
        </a:p>
      </dgm:t>
    </dgm:pt>
    <dgm:pt modelId="{DCEE33DC-3792-495B-B061-A29D7531B1D1}" type="sibTrans" cxnId="{D26E4492-3706-460F-9C36-5BE5359D6A77}">
      <dgm:prSet/>
      <dgm:spPr/>
      <dgm:t>
        <a:bodyPr/>
        <a:lstStyle/>
        <a:p>
          <a:endParaRPr lang="pt-PT"/>
        </a:p>
      </dgm:t>
    </dgm:pt>
    <dgm:pt modelId="{74ACEF9C-5113-490A-86DF-F1956183D36A}">
      <dgm:prSet phldrT="[Texto]"/>
      <dgm:spPr/>
      <dgm:t>
        <a:bodyPr/>
        <a:lstStyle/>
        <a:p>
          <a:r>
            <a:rPr lang="pt-PT" dirty="0" smtClean="0"/>
            <a:t>Comunidade</a:t>
          </a:r>
          <a:endParaRPr lang="pt-PT" dirty="0"/>
        </a:p>
      </dgm:t>
    </dgm:pt>
    <dgm:pt modelId="{329C1798-B255-4D9B-9A41-7D0CC1C64CB7}" type="parTrans" cxnId="{18EFBCCB-4ADF-4A1D-9B30-F4A106C13AA3}">
      <dgm:prSet/>
      <dgm:spPr/>
      <dgm:t>
        <a:bodyPr/>
        <a:lstStyle/>
        <a:p>
          <a:endParaRPr lang="pt-PT"/>
        </a:p>
      </dgm:t>
    </dgm:pt>
    <dgm:pt modelId="{0C50306C-6A53-42BF-BEAB-9015C3B47258}" type="sibTrans" cxnId="{18EFBCCB-4ADF-4A1D-9B30-F4A106C13AA3}">
      <dgm:prSet/>
      <dgm:spPr/>
      <dgm:t>
        <a:bodyPr/>
        <a:lstStyle/>
        <a:p>
          <a:endParaRPr lang="pt-PT"/>
        </a:p>
      </dgm:t>
    </dgm:pt>
    <dgm:pt modelId="{492727CF-950D-4EC0-8B39-5860CBDB5FA8}">
      <dgm:prSet phldrT="[Texto]"/>
      <dgm:spPr/>
      <dgm:t>
        <a:bodyPr/>
        <a:lstStyle/>
        <a:p>
          <a:r>
            <a:rPr lang="pt-PT" dirty="0" smtClean="0"/>
            <a:t>Adoração</a:t>
          </a:r>
          <a:endParaRPr lang="pt-PT" dirty="0"/>
        </a:p>
      </dgm:t>
    </dgm:pt>
    <dgm:pt modelId="{25618BD3-17DF-49C0-8A75-DB03D2C9ECD9}" type="parTrans" cxnId="{F5D57CBE-2563-4655-A12B-67539888BA53}">
      <dgm:prSet/>
      <dgm:spPr/>
      <dgm:t>
        <a:bodyPr/>
        <a:lstStyle/>
        <a:p>
          <a:endParaRPr lang="pt-PT"/>
        </a:p>
      </dgm:t>
    </dgm:pt>
    <dgm:pt modelId="{8C2A40F6-8D02-403F-B19E-9E3B2472DC40}" type="sibTrans" cxnId="{F5D57CBE-2563-4655-A12B-67539888BA53}">
      <dgm:prSet/>
      <dgm:spPr/>
      <dgm:t>
        <a:bodyPr/>
        <a:lstStyle/>
        <a:p>
          <a:endParaRPr lang="pt-PT"/>
        </a:p>
      </dgm:t>
    </dgm:pt>
    <dgm:pt modelId="{9B96C7C1-F635-4963-9B53-F8B473DF70BD}" type="pres">
      <dgm:prSet presAssocID="{1807432A-E817-425F-8486-1B49CD67A6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EB952A8-BFF8-43B3-973E-0BBB77481C50}" type="pres">
      <dgm:prSet presAssocID="{1807432A-E817-425F-8486-1B49CD67A6BC}" presName="matrix" presStyleCnt="0"/>
      <dgm:spPr/>
    </dgm:pt>
    <dgm:pt modelId="{7F7CFB07-6320-44B9-8AA1-C622F6C1C1AF}" type="pres">
      <dgm:prSet presAssocID="{1807432A-E817-425F-8486-1B49CD67A6BC}" presName="tile1" presStyleLbl="node1" presStyleIdx="0" presStyleCnt="4"/>
      <dgm:spPr/>
      <dgm:t>
        <a:bodyPr/>
        <a:lstStyle/>
        <a:p>
          <a:endParaRPr lang="pt-PT"/>
        </a:p>
      </dgm:t>
    </dgm:pt>
    <dgm:pt modelId="{06AF36D5-B6D0-4DFD-9F26-2953F4CAD7D2}" type="pres">
      <dgm:prSet presAssocID="{1807432A-E817-425F-8486-1B49CD67A6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4C8BFA-45F3-4678-AD6A-E7DC8E8A42C8}" type="pres">
      <dgm:prSet presAssocID="{1807432A-E817-425F-8486-1B49CD67A6BC}" presName="tile2" presStyleLbl="node1" presStyleIdx="1" presStyleCnt="4" custAng="0" custLinFactNeighborY="-928"/>
      <dgm:spPr/>
      <dgm:t>
        <a:bodyPr/>
        <a:lstStyle/>
        <a:p>
          <a:endParaRPr lang="pt-PT"/>
        </a:p>
      </dgm:t>
    </dgm:pt>
    <dgm:pt modelId="{2AC305B4-9D48-4DFD-9BDD-CF3A80032D6A}" type="pres">
      <dgm:prSet presAssocID="{1807432A-E817-425F-8486-1B49CD67A6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76C5E1-5E34-4435-AC15-B434FF3A67F1}" type="pres">
      <dgm:prSet presAssocID="{1807432A-E817-425F-8486-1B49CD67A6BC}" presName="tile3" presStyleLbl="node1" presStyleIdx="2" presStyleCnt="4"/>
      <dgm:spPr/>
      <dgm:t>
        <a:bodyPr/>
        <a:lstStyle/>
        <a:p>
          <a:endParaRPr lang="pt-PT"/>
        </a:p>
      </dgm:t>
    </dgm:pt>
    <dgm:pt modelId="{6B0016A5-2E31-42C5-8B0F-332ABA5EF0A0}" type="pres">
      <dgm:prSet presAssocID="{1807432A-E817-425F-8486-1B49CD67A6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E20F9B-231F-4ED1-A226-8E7617947291}" type="pres">
      <dgm:prSet presAssocID="{1807432A-E817-425F-8486-1B49CD67A6BC}" presName="tile4" presStyleLbl="node1" presStyleIdx="3" presStyleCnt="4" custLinFactNeighborX="0" custLinFactNeighborY="0"/>
      <dgm:spPr/>
      <dgm:t>
        <a:bodyPr/>
        <a:lstStyle/>
        <a:p>
          <a:endParaRPr lang="pt-PT"/>
        </a:p>
      </dgm:t>
    </dgm:pt>
    <dgm:pt modelId="{EE7A2DCE-DC05-47B6-A0F0-78DA85224720}" type="pres">
      <dgm:prSet presAssocID="{1807432A-E817-425F-8486-1B49CD67A6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CFE5AF-AAD4-4BA6-ACA3-CEDAB0605966}" type="pres">
      <dgm:prSet presAssocID="{1807432A-E817-425F-8486-1B49CD67A6BC}" presName="centerTile" presStyleLbl="fgShp" presStyleIdx="0" presStyleCnt="1" custScaleX="167857" custScaleY="144107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D514D346-9723-44B8-8D4A-4DBFB6D151C1}" srcId="{044F6B1F-04F8-4D7F-8613-F2B594AE897D}" destId="{ED4B2F4D-AABA-4F40-8FAE-35460C08C89C}" srcOrd="0" destOrd="0" parTransId="{AEB87820-0C0E-4F24-A551-43533D8C6B0B}" sibTransId="{39CB5945-FD83-41E3-876A-CDE643958568}"/>
    <dgm:cxn modelId="{DC321EF6-0A0B-4E8C-8193-010F67641015}" type="presOf" srcId="{492727CF-950D-4EC0-8B39-5860CBDB5FA8}" destId="{EE7A2DCE-DC05-47B6-A0F0-78DA85224720}" srcOrd="1" destOrd="0" presId="urn:microsoft.com/office/officeart/2005/8/layout/matrix1"/>
    <dgm:cxn modelId="{E9A8AD27-9EBD-4735-A204-A89FA4ED9132}" type="presOf" srcId="{492727CF-950D-4EC0-8B39-5860CBDB5FA8}" destId="{6FE20F9B-231F-4ED1-A226-8E7617947291}" srcOrd="0" destOrd="0" presId="urn:microsoft.com/office/officeart/2005/8/layout/matrix1"/>
    <dgm:cxn modelId="{3A5AF020-DE93-4BB5-83F0-BA1B7006A8FE}" type="presOf" srcId="{ED4B2F4D-AABA-4F40-8FAE-35460C08C89C}" destId="{7F7CFB07-6320-44B9-8AA1-C622F6C1C1AF}" srcOrd="0" destOrd="0" presId="urn:microsoft.com/office/officeart/2005/8/layout/matrix1"/>
    <dgm:cxn modelId="{DFED03F8-8AF8-40D6-A024-EE99F22BEA8D}" type="presOf" srcId="{1807432A-E817-425F-8486-1B49CD67A6BC}" destId="{9B96C7C1-F635-4963-9B53-F8B473DF70BD}" srcOrd="0" destOrd="0" presId="urn:microsoft.com/office/officeart/2005/8/layout/matrix1"/>
    <dgm:cxn modelId="{9AC8945D-B2EB-4FF1-95B8-50856B6FB2AD}" type="presOf" srcId="{74ACEF9C-5113-490A-86DF-F1956183D36A}" destId="{A176C5E1-5E34-4435-AC15-B434FF3A67F1}" srcOrd="0" destOrd="0" presId="urn:microsoft.com/office/officeart/2005/8/layout/matrix1"/>
    <dgm:cxn modelId="{D26E4492-3706-460F-9C36-5BE5359D6A77}" srcId="{044F6B1F-04F8-4D7F-8613-F2B594AE897D}" destId="{72113CC9-27F4-4B0E-9799-9E123E4B681C}" srcOrd="1" destOrd="0" parTransId="{17925E6A-3224-4DAB-BE56-217E0C6940B5}" sibTransId="{DCEE33DC-3792-495B-B061-A29D7531B1D1}"/>
    <dgm:cxn modelId="{4A09278C-D5DB-4BE0-99D9-C97C88632B82}" type="presOf" srcId="{044F6B1F-04F8-4D7F-8613-F2B594AE897D}" destId="{56CFE5AF-AAD4-4BA6-ACA3-CEDAB0605966}" srcOrd="0" destOrd="0" presId="urn:microsoft.com/office/officeart/2005/8/layout/matrix1"/>
    <dgm:cxn modelId="{F4B2FBB0-DDDB-43D7-A886-E87AADA28F5B}" type="presOf" srcId="{72113CC9-27F4-4B0E-9799-9E123E4B681C}" destId="{2AC305B4-9D48-4DFD-9BDD-CF3A80032D6A}" srcOrd="1" destOrd="0" presId="urn:microsoft.com/office/officeart/2005/8/layout/matrix1"/>
    <dgm:cxn modelId="{39752734-309C-443F-9E8A-4A0315E8817E}" type="presOf" srcId="{74ACEF9C-5113-490A-86DF-F1956183D36A}" destId="{6B0016A5-2E31-42C5-8B0F-332ABA5EF0A0}" srcOrd="1" destOrd="0" presId="urn:microsoft.com/office/officeart/2005/8/layout/matrix1"/>
    <dgm:cxn modelId="{18EFBCCB-4ADF-4A1D-9B30-F4A106C13AA3}" srcId="{044F6B1F-04F8-4D7F-8613-F2B594AE897D}" destId="{74ACEF9C-5113-490A-86DF-F1956183D36A}" srcOrd="2" destOrd="0" parTransId="{329C1798-B255-4D9B-9A41-7D0CC1C64CB7}" sibTransId="{0C50306C-6A53-42BF-BEAB-9015C3B47258}"/>
    <dgm:cxn modelId="{F5D57CBE-2563-4655-A12B-67539888BA53}" srcId="{044F6B1F-04F8-4D7F-8613-F2B594AE897D}" destId="{492727CF-950D-4EC0-8B39-5860CBDB5FA8}" srcOrd="3" destOrd="0" parTransId="{25618BD3-17DF-49C0-8A75-DB03D2C9ECD9}" sibTransId="{8C2A40F6-8D02-403F-B19E-9E3B2472DC40}"/>
    <dgm:cxn modelId="{9962F8F9-1393-4EE0-8456-80D8CD39D067}" srcId="{1807432A-E817-425F-8486-1B49CD67A6BC}" destId="{044F6B1F-04F8-4D7F-8613-F2B594AE897D}" srcOrd="0" destOrd="0" parTransId="{D08224E3-CB24-4467-8D7C-A500D3364251}" sibTransId="{8F807BAA-0316-48A4-8CA7-4A5E74381A7E}"/>
    <dgm:cxn modelId="{3307DC01-6EFE-484B-8F38-293877EB208D}" type="presOf" srcId="{ED4B2F4D-AABA-4F40-8FAE-35460C08C89C}" destId="{06AF36D5-B6D0-4DFD-9F26-2953F4CAD7D2}" srcOrd="1" destOrd="0" presId="urn:microsoft.com/office/officeart/2005/8/layout/matrix1"/>
    <dgm:cxn modelId="{51D881AA-74DA-4D3B-8647-874BDE3EC391}" type="presOf" srcId="{72113CC9-27F4-4B0E-9799-9E123E4B681C}" destId="{CE4C8BFA-45F3-4678-AD6A-E7DC8E8A42C8}" srcOrd="0" destOrd="0" presId="urn:microsoft.com/office/officeart/2005/8/layout/matrix1"/>
    <dgm:cxn modelId="{74A7DA23-CD19-46B7-81CD-E2A89DB81E07}" type="presParOf" srcId="{9B96C7C1-F635-4963-9B53-F8B473DF70BD}" destId="{3EB952A8-BFF8-43B3-973E-0BBB77481C50}" srcOrd="0" destOrd="0" presId="urn:microsoft.com/office/officeart/2005/8/layout/matrix1"/>
    <dgm:cxn modelId="{23F93C76-26E7-4332-A81D-BE5CCCC32D32}" type="presParOf" srcId="{3EB952A8-BFF8-43B3-973E-0BBB77481C50}" destId="{7F7CFB07-6320-44B9-8AA1-C622F6C1C1AF}" srcOrd="0" destOrd="0" presId="urn:microsoft.com/office/officeart/2005/8/layout/matrix1"/>
    <dgm:cxn modelId="{8370654E-6FF6-4047-AFBB-14A7BF413A49}" type="presParOf" srcId="{3EB952A8-BFF8-43B3-973E-0BBB77481C50}" destId="{06AF36D5-B6D0-4DFD-9F26-2953F4CAD7D2}" srcOrd="1" destOrd="0" presId="urn:microsoft.com/office/officeart/2005/8/layout/matrix1"/>
    <dgm:cxn modelId="{8C080CCF-ECEE-4941-A778-BA4F11F6C753}" type="presParOf" srcId="{3EB952A8-BFF8-43B3-973E-0BBB77481C50}" destId="{CE4C8BFA-45F3-4678-AD6A-E7DC8E8A42C8}" srcOrd="2" destOrd="0" presId="urn:microsoft.com/office/officeart/2005/8/layout/matrix1"/>
    <dgm:cxn modelId="{FA7556C6-D5F8-4236-A88B-C7A3E58098A9}" type="presParOf" srcId="{3EB952A8-BFF8-43B3-973E-0BBB77481C50}" destId="{2AC305B4-9D48-4DFD-9BDD-CF3A80032D6A}" srcOrd="3" destOrd="0" presId="urn:microsoft.com/office/officeart/2005/8/layout/matrix1"/>
    <dgm:cxn modelId="{011C1927-D65B-43FF-B22F-AC3A15A79207}" type="presParOf" srcId="{3EB952A8-BFF8-43B3-973E-0BBB77481C50}" destId="{A176C5E1-5E34-4435-AC15-B434FF3A67F1}" srcOrd="4" destOrd="0" presId="urn:microsoft.com/office/officeart/2005/8/layout/matrix1"/>
    <dgm:cxn modelId="{0F8B4D3F-ACFC-47C5-BFDC-15996E9A146E}" type="presParOf" srcId="{3EB952A8-BFF8-43B3-973E-0BBB77481C50}" destId="{6B0016A5-2E31-42C5-8B0F-332ABA5EF0A0}" srcOrd="5" destOrd="0" presId="urn:microsoft.com/office/officeart/2005/8/layout/matrix1"/>
    <dgm:cxn modelId="{BE1A6BF8-B5F7-42B7-A3C2-56291153E0FC}" type="presParOf" srcId="{3EB952A8-BFF8-43B3-973E-0BBB77481C50}" destId="{6FE20F9B-231F-4ED1-A226-8E7617947291}" srcOrd="6" destOrd="0" presId="urn:microsoft.com/office/officeart/2005/8/layout/matrix1"/>
    <dgm:cxn modelId="{21CADC9A-81C1-4777-8666-EAE4D67CFEB7}" type="presParOf" srcId="{3EB952A8-BFF8-43B3-973E-0BBB77481C50}" destId="{EE7A2DCE-DC05-47B6-A0F0-78DA85224720}" srcOrd="7" destOrd="0" presId="urn:microsoft.com/office/officeart/2005/8/layout/matrix1"/>
    <dgm:cxn modelId="{B0058150-A8E7-48A0-AE1E-E2B7EA8EBC0E}" type="presParOf" srcId="{9B96C7C1-F635-4963-9B53-F8B473DF70BD}" destId="{56CFE5AF-AAD4-4BA6-ACA3-CEDAB06059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CFB07-6320-44B9-8AA1-C622F6C1C1AF}">
      <dsp:nvSpPr>
        <dsp:cNvPr id="0" name=""/>
        <dsp:cNvSpPr/>
      </dsp:nvSpPr>
      <dsp:spPr>
        <a:xfrm rot="16200000">
          <a:off x="334130" y="-334130"/>
          <a:ext cx="1849966" cy="251822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Graça</a:t>
          </a:r>
          <a:endParaRPr lang="pt-PT" sz="2200" kern="1200" dirty="0"/>
        </a:p>
      </dsp:txBody>
      <dsp:txXfrm rot="5400000">
        <a:off x="-1" y="1"/>
        <a:ext cx="2518228" cy="1387474"/>
      </dsp:txXfrm>
    </dsp:sp>
    <dsp:sp modelId="{CE4C8BFA-45F3-4678-AD6A-E7DC8E8A42C8}">
      <dsp:nvSpPr>
        <dsp:cNvPr id="0" name=""/>
        <dsp:cNvSpPr/>
      </dsp:nvSpPr>
      <dsp:spPr>
        <a:xfrm>
          <a:off x="2518228" y="0"/>
          <a:ext cx="2518228" cy="1849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Serviço</a:t>
          </a:r>
          <a:endParaRPr lang="pt-PT" sz="2200" kern="1200" dirty="0"/>
        </a:p>
      </dsp:txBody>
      <dsp:txXfrm>
        <a:off x="2518228" y="0"/>
        <a:ext cx="2518228" cy="1387474"/>
      </dsp:txXfrm>
    </dsp:sp>
    <dsp:sp modelId="{A176C5E1-5E34-4435-AC15-B434FF3A67F1}">
      <dsp:nvSpPr>
        <dsp:cNvPr id="0" name=""/>
        <dsp:cNvSpPr/>
      </dsp:nvSpPr>
      <dsp:spPr>
        <a:xfrm rot="10800000">
          <a:off x="0" y="1849966"/>
          <a:ext cx="2518228" cy="1849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Comunidade</a:t>
          </a:r>
          <a:endParaRPr lang="pt-PT" sz="2200" kern="1200" dirty="0"/>
        </a:p>
      </dsp:txBody>
      <dsp:txXfrm rot="10800000">
        <a:off x="0" y="2312458"/>
        <a:ext cx="2518228" cy="1387474"/>
      </dsp:txXfrm>
    </dsp:sp>
    <dsp:sp modelId="{6FE20F9B-231F-4ED1-A226-8E7617947291}">
      <dsp:nvSpPr>
        <dsp:cNvPr id="0" name=""/>
        <dsp:cNvSpPr/>
      </dsp:nvSpPr>
      <dsp:spPr>
        <a:xfrm rot="5400000">
          <a:off x="2852358" y="1515835"/>
          <a:ext cx="1849966" cy="251822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Adoração</a:t>
          </a:r>
          <a:endParaRPr lang="pt-PT" sz="2200" kern="1200" dirty="0"/>
        </a:p>
      </dsp:txBody>
      <dsp:txXfrm rot="-5400000">
        <a:off x="2518227" y="2312458"/>
        <a:ext cx="2518228" cy="1387474"/>
      </dsp:txXfrm>
    </dsp:sp>
    <dsp:sp modelId="{56CFE5AF-AAD4-4BA6-ACA3-CEDAB0605966}">
      <dsp:nvSpPr>
        <dsp:cNvPr id="0" name=""/>
        <dsp:cNvSpPr/>
      </dsp:nvSpPr>
      <dsp:spPr>
        <a:xfrm>
          <a:off x="1250121" y="1183483"/>
          <a:ext cx="2536213" cy="133296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A dinâmica de uma comunidade cristã de serviço solidário</a:t>
          </a:r>
          <a:endParaRPr lang="pt-PT" sz="2200" kern="1200" dirty="0"/>
        </a:p>
      </dsp:txBody>
      <dsp:txXfrm>
        <a:off x="1315191" y="1248553"/>
        <a:ext cx="2406073" cy="120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1200757-3EAA-6646-8780-0FECAB3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952BA13-8550-474B-A91E-D724DF639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235-2459-264C-8858-1C3188AD534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6A7454-B891-624A-A350-3B662924B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A4547A-E22A-2F4E-A561-0233970B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EC65-90FA-1743-A13B-409402AF0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D297-4040-5A4B-8421-CF2430CAB50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1EA7-A93D-BA49-BDA3-4E42378B7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8" y="1122363"/>
            <a:ext cx="91239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8" y="3602038"/>
            <a:ext cx="91239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4804874" cy="4588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804874" cy="45210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1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149862" cy="387009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579" y="365125"/>
            <a:ext cx="1745483" cy="5286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2865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1357C-11C5-F64B-80A1-179A53F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C514C5-717E-FA42-924E-41A15677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2BF8D1-F08C-4B4B-8FBD-B9A51D89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2542C-15C0-7F4E-A2EC-156AC062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BB1F3-2F79-F846-A1CB-992303CE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980858-259F-AC40-B14C-3FF49C2F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69594-5E57-5342-B30C-6783C97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66AEB-FBD4-6746-86B8-78B4F52A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23BA5E-E67C-0B4C-9238-6B242BCD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B99D2-C797-0F48-9ABD-171893F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F4318D-0359-3C4B-9D07-B5EC6CE8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CA1F22-3F23-2A45-8242-4E20BB97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8EDDB2-8821-814A-AFCB-FB011EA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E04ADE-8591-D54D-82C0-8CA9A83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B65A4-CD34-E542-AA3B-410F99F5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336E2E-A226-6E4B-A0BF-59936A91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76ECF6-06B1-1042-9703-D25028A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574429-843C-AE4C-879F-09208EB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13CF58-EB45-EE45-AB88-CE542A8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590B-D6EA-2843-A98D-0BF4416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0711A-2741-5245-BFBE-542A2F56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1226C9-E965-3748-B951-5540808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453920-1A77-3441-B716-C87809F2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80F5CA-0C05-DF49-8CFB-0F7715D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B5DE6D-D58D-6246-8560-6B48561F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C120D-9C98-7541-A4D1-ECDDBCE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81D796-17A2-6D43-9454-BAD3FEB1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166ED1-50C0-D648-B865-172DA5AA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61E471-E208-3546-857E-10892FC3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319FF5-6763-2047-B0CB-67E2B432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1B036FF-1BB5-614A-AB87-E9F39D61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FA02C5-07EA-A94F-8E2E-932EC50A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1B4373-3B73-AD43-AAAC-28A7D836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ED90F-BA98-264C-A85A-FA17BB1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997709-99BE-384F-AF93-DB01D29A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418142-6FC2-7443-A565-C33D93A7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46F0CE-1BB1-7747-8F15-75898CB4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855655-5E02-734C-8B17-5354E364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0B04DA-AB26-D94B-BC45-36F3609B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98A3A1-20D2-074B-AFFF-E88912E4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3A0B5-B39D-2A45-A906-F7C4462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F896DB-D884-D547-8A87-1C4B132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B1E257-B35C-B941-8052-F0A6552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9EFA63-6AE3-9B4B-8A64-B572517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ED90D7-192D-E34A-A129-603DA280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E2F575-0AB5-ED40-B5A7-8443E9F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9253A-1B2D-7542-9B6F-FA42D86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7BB3B-A3FF-F442-BA29-C194E7F3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C1370F-B2CB-984E-9BEA-F72D0F71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938331-EB46-A241-945E-A9E29C5A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3BF304-2F66-0D4A-A0C9-740E3F58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082B4A-2276-9647-AE95-D82B839A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41937-BF20-1646-BBD2-3DD84A9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08E7C-DC3E-BA43-90E0-7C30EEDE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319338-EAE0-7A40-ABC4-13A8A4D6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C90C6-4159-024A-93C1-DC92D77C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47F38-1C00-1A43-8EE6-78C364B3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23120A-C540-014D-A196-81DC0AE1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E69A46-BF32-C540-A37E-7711961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CE7306-3DCD-794D-8DEC-0C27A7C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D85206-AC06-CE4A-A628-FAFFF43D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BA3D5-9294-F940-B031-FD487FB5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B2E44-36DA-4743-803D-A0C615B5C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E14E84-EAA2-0943-970C-C978FC47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744B4-977F-524D-98D3-5F8270BA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D3C28C-5E07-F041-8436-A1A6AF5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A61D60-843C-CA49-BA6D-C4FFE484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138C7-0795-CB4E-995F-0C7059F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BD73C-200E-464F-86B0-3B878E4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6AD399-A317-EA4F-BB28-D4C07E70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A4670C-6D8A-5746-B623-9E521F60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813A48-745C-5947-950A-E72406D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A5B10A-60AE-EB49-98E1-D957426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F78C1C-9F0D-034A-AFCE-15B72519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3AE335-518E-D744-A806-4CEAED1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307580-6999-9640-BE6D-5328398E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DAB0F4-4663-3844-B795-6568E0E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DCEB2-EAAE-2E48-8AE9-747A0C3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041903-8308-514C-80B9-443CF2BD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7814B1-0E8C-D547-8CDD-98A742DE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6EDF7C-3A62-3B46-83A9-0097A852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CA6D9A-F34D-9145-A6E1-E71CE6F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86A584-920A-2E47-9098-CA1C7D4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0858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858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CAF7D-9335-7044-81B5-F1A113C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63E-7181-624C-857B-1B56214F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829E0D-A137-DD47-8B7C-78548738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A01913-C7BB-DC43-A030-D88B3AF8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CE15A7-A0FF-F840-A145-60B40D0C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F6704BD-3FD1-F347-B63B-0213B225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0A167C-807D-FF49-939E-C6F2C67E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699041-3DA0-E042-8338-BE17C8AB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5BF22-797A-0E42-A2B4-7616EF97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07525-F63E-BC4D-9FAF-9CAB1B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B0DAF4-7A33-E942-AD94-FFBC78E4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7115B0-7B7D-C347-81FC-FBBDE7E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9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A952BBB-52A2-BD4B-A650-63066A2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3FAFAF-7055-8C45-8986-D313F043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F3315E-3604-9940-A45C-CBD3E949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3DF9F-03E4-2D4A-8C73-CD9EB1FA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AAA636-196C-B34E-8E36-12C76267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03DB71-D964-1A46-88EB-6AB4CAE8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711710-A939-F84B-8683-D705642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C4CD12-B6BA-B74D-9975-6567C6D5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A894F0-A094-EB45-B854-AC2CE568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23784-3503-DB46-90AD-920C280B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1A924F-C866-FA4F-81F5-986CD8DC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0913A9-EF05-5649-A644-8DACEFEC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61A965-8549-F843-B612-179E96B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DA3CF1-CD91-C545-9FD1-EBB9EDE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8F200D-E0C3-FB42-A1DF-04C09CC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6F4E8-F804-874B-9E68-F54835CA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BF5CF5-A071-764F-8C6B-48CB0A7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7B74B-AB68-2045-99A1-E8B2578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C3105-9829-6F43-BE60-D98DAC43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8B794E-1320-FA42-917A-2541BF86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4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09B6CE-2456-1249-8C68-424B406C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F72CC3-927E-7441-B8F7-46FB7675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4C5B6-C1ED-A549-BD3D-D07FC4B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E65298-2108-3047-95A6-75A51769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D47221-4CDC-8E41-B068-74C6425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FB34B-5C59-7E45-B149-91B0EB7D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ED5BB3-1B6F-F94E-8365-6F338F63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42DD81-683F-184F-8DE6-5BFDD52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32C1F1-5711-1246-A682-95FB9405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6D14F5-F8BF-4E49-99A4-631A7CE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8E500-26A4-BF4F-A737-D527D14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B1977-3A19-9F4B-9D72-F14AC650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89315B-8C77-6045-9642-3852233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76156D-E3F5-CB4E-BD60-305930FA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D8C6-0F64-6F4B-A792-8B2C378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6DE52-1EA5-3643-AE0D-AE2268B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FD3437-7A68-AB4C-9F06-D3985195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D76892-DD3E-4845-BEE5-54E46F8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591A1-A767-AC49-A16C-3F3C9E94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0272BC-724E-F341-A4FC-941E874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4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815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7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933AE-6685-1348-AEC6-F184818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95CBB-BDDB-584B-B414-5F581123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724C79-869E-7C4C-8756-EA02DA39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A54D99-9257-1B46-A005-DFB65360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850664-35B1-B047-B5D7-C90877EB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FB4789-7BC4-034E-BFF7-CB4F574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FE63B-2C5C-1C44-9BB2-A00C4A79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3E7CB3-DCBF-3143-A630-196FE83CF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DDF094-D769-004E-9C71-EF9FC1F9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5BA426-1A7D-6D4C-ACF1-9E6D0EE6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989A5B4-ADC1-4E42-88AB-5E7B2574C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F52982-232C-0C4F-9261-13021D49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05F16B-0731-3348-8178-EE39154F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220632-D22D-7445-B873-201B8F62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0C4A9-F0A8-6A40-9CB8-1124CAC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5B138-8849-A84D-B966-9DF1E94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C1E746-A580-3A49-A4C0-FBB9C3B7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485002-354D-3147-A2CB-3BEDFCD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5B674F-B1BD-DA40-A3B1-AD8CFF1C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88047D-DD3C-A24E-81B1-ECA252FD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34987D-AB8F-6B41-8A85-19B75E7E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71AC9-9FCD-E547-88D9-0D094C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28DEFD-AA86-5E40-BEED-B07B024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2EA183-3F13-A14B-BD5B-F62D5A29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D7809-EFDD-E44E-B686-B3036990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304834-14F4-4641-8484-CFEBBB33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185205-C7A1-C64A-BC8F-B33E821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03BCB-0634-7145-8E29-751A605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C88CA3-19F4-B04C-B305-D1D587DC4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56B339-520D-7A44-A611-AFCDE7D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3516B3-49BE-644D-B2AD-37D31EE6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14D71E-144F-5146-9B99-6F6C57B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FE1F07-9E19-D84B-8B07-44C71D70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8FCA7-8049-5944-BC40-899EC310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A5B9E7-F084-E446-977D-A714F404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3506D-C34A-BD4B-B2C9-09835248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348CAB-F026-1944-8450-22FB8AE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0AC33F-A3A2-A041-A466-194880C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CE98BF-17AF-6D44-860E-84A164CC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759389-EC9F-4F4D-B304-D1C6DA50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F43E0-90FA-324A-986B-08FC997C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C5A636-47EE-BA40-AE36-BEEDDD6F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C01C5-F166-5E4B-84F0-C33D55B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1482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35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3559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9538" y="1681163"/>
            <a:ext cx="43685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9538" y="2505075"/>
            <a:ext cx="436852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2B613-51B8-EF49-801F-A9C1E5F1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B41070F-DAFA-AC48-96DC-8C2A8EC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C6356E-C245-B24B-8035-3237210E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4A1AEB-EEEB-0C47-9ED3-85824FCB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4DF4F-20C9-8B4B-AB57-B9656C2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E629DB-5AFB-314F-8E99-CA7CF30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9AD1C8-12BC-7643-8934-5D5ED5A9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6B42E7-4C66-734D-A8C1-531DF6B2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49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DA99-1ED3-F944-BC99-F7C71722FEC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7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FAC88F-3079-6C41-B97E-AB507D54E544}"/>
              </a:ext>
            </a:extLst>
          </p:cNvPr>
          <p:cNvSpPr/>
          <p:nvPr userDrawn="1"/>
        </p:nvSpPr>
        <p:spPr>
          <a:xfrm>
            <a:off x="10451364" y="0"/>
            <a:ext cx="1740635" cy="6858000"/>
          </a:xfrm>
          <a:prstGeom prst="rect">
            <a:avLst/>
          </a:prstGeom>
          <a:solidFill>
            <a:srgbClr val="2E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5AAFAF-2663-1B4A-953A-5BDE35D35E6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00248" y="5441186"/>
            <a:ext cx="1042868" cy="104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CEC7F7-E76D-BA4C-9E1D-7856473E0B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0064" y="5749111"/>
            <a:ext cx="2225407" cy="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73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2FE335-DF36-EC49-AEB9-1F17E90F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9C8947-963D-5A43-83DE-6AEA3F60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33340A-C86D-194E-AA81-2891DF22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6663-F467-724F-9C4A-7CBA8A3563E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989F4A-AF3F-7945-B25B-38FA0354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3EE52A-4F22-4F49-86EE-7AC85B3C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5C23F2-2025-A948-A822-6DF144B1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0F2833-791A-5449-92AD-C8EAF61B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A85A-F517-B84D-9214-7EC82D2BC1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E07BAE-4438-9347-900A-30D5B71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2726F4-93B9-9446-8A73-FC80042A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A7BE19C-4919-1944-BC61-CC284F92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7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0065B8-E642-2C45-BEC2-BA06987F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E7E25-6EC5-B14A-8805-206FBEEB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C329F1-DD7D-934E-8EF4-0A2C3FCFD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076E-769D-994D-AD12-AED9E0FB0F7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2D288B-85DB-3249-BFAB-8630C92C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272F85-E71C-8B4E-A8FC-E4236B427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1081404"/>
            <a:ext cx="9149862" cy="4985937"/>
          </a:xfrm>
        </p:spPr>
        <p:txBody>
          <a:bodyPr>
            <a:normAutofit/>
          </a:bodyPr>
          <a:lstStyle/>
          <a:p>
            <a:pPr algn="ctr"/>
            <a:r>
              <a:rPr lang="pt-PT" sz="4900" b="1" dirty="0">
                <a:solidFill>
                  <a:schemeClr val="accent1"/>
                </a:solidFill>
              </a:rPr>
              <a:t>Seminário 6: </a:t>
            </a:r>
            <a:r>
              <a:rPr lang="pt-PT" sz="4900" b="1" dirty="0" smtClean="0">
                <a:solidFill>
                  <a:schemeClr val="accent1"/>
                </a:solidFill>
              </a:rPr>
              <a:t>Planeamento </a:t>
            </a:r>
            <a:r>
              <a:rPr lang="pt-PT" sz="4900" b="1" dirty="0">
                <a:solidFill>
                  <a:schemeClr val="accent1"/>
                </a:solidFill>
              </a:rPr>
              <a:t>da </a:t>
            </a:r>
            <a:r>
              <a:rPr lang="pt-PT" sz="4900" b="1" dirty="0" smtClean="0">
                <a:solidFill>
                  <a:schemeClr val="accent1"/>
                </a:solidFill>
              </a:rPr>
              <a:t>Igreja </a:t>
            </a:r>
            <a:r>
              <a:rPr lang="en-US" sz="4900" b="1" dirty="0" smtClean="0">
                <a:solidFill>
                  <a:schemeClr val="accent1"/>
                </a:solidFill>
              </a:rPr>
              <a:t> </a:t>
            </a:r>
            <a:r>
              <a:rPr lang="en-ZW" sz="4900" dirty="0">
                <a:solidFill>
                  <a:schemeClr val="accent1"/>
                </a:solidFill>
              </a:rPr>
              <a:t/>
            </a:r>
            <a:br>
              <a:rPr lang="en-ZW" sz="4900" dirty="0">
                <a:solidFill>
                  <a:schemeClr val="accent1"/>
                </a:solidFill>
              </a:rPr>
            </a:br>
            <a:r>
              <a:rPr lang="pt-PT" sz="2400" b="1" i="1" dirty="0" smtClean="0">
                <a:latin typeface="+mn-lt"/>
              </a:rPr>
              <a:t>Desenvolvendo </a:t>
            </a:r>
            <a:r>
              <a:rPr lang="pt-PT" sz="2400" b="1" i="1" dirty="0">
                <a:latin typeface="+mn-lt"/>
              </a:rPr>
              <a:t>um Modelo Orientado a Propósitos para o Ministério Jovem na Igreja </a:t>
            </a:r>
            <a:r>
              <a:rPr lang="pt-PT" sz="2400" b="1" i="1" dirty="0" smtClean="0">
                <a:latin typeface="+mn-lt"/>
              </a:rPr>
              <a:t>Local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D478A7-1F83-C749-BEED-1E0B557D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83755"/>
            <a:ext cx="91498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/>
              <a:t>As reuniões são geralmente construídas em torno de um TEMA e contêm uma série de elementos que incluem boas-vindas, oração, canções, quebra-gelo, </a:t>
            </a:r>
            <a:r>
              <a:rPr lang="pt-PT" sz="2600" dirty="0" err="1"/>
              <a:t>quiz</a:t>
            </a:r>
            <a:r>
              <a:rPr lang="pt-PT" sz="2600" dirty="0"/>
              <a:t>, interação, </a:t>
            </a:r>
            <a:r>
              <a:rPr lang="pt-PT" sz="2600" dirty="0" err="1" smtClean="0"/>
              <a:t>ensenação</a:t>
            </a:r>
            <a:r>
              <a:rPr lang="pt-PT" sz="2600" dirty="0" smtClean="0"/>
              <a:t>, </a:t>
            </a:r>
            <a:r>
              <a:rPr lang="pt-PT" sz="2600" dirty="0"/>
              <a:t>etc.; no entanto, há um segmento principal que pode ser apresentado de várias maneiras, como: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600" dirty="0"/>
              <a:t>Apresentação formal por alguém que tenha algum conhecimento sobre o tema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600" dirty="0"/>
              <a:t>Debate sobre o tema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600" dirty="0"/>
              <a:t>Tema apresentado para ser discutido em um pequeno grupo seguido de relato e </a:t>
            </a:r>
            <a:r>
              <a:rPr lang="pt-PT" sz="2600" dirty="0" smtClean="0"/>
              <a:t>resumo  </a:t>
            </a:r>
            <a:endParaRPr lang="en-ZW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4B2896-D811-5D43-818F-F432F2D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01915"/>
            <a:ext cx="91498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dirty="0"/>
              <a:t>4. Um encontro musical baseado em um tema (diferentes músicas a serem apresentadas e </a:t>
            </a:r>
            <a:r>
              <a:rPr lang="pt-PT" sz="2800" dirty="0" smtClean="0"/>
              <a:t>discutidas)</a:t>
            </a:r>
            <a:endParaRPr lang="pt-PT" sz="2800" dirty="0"/>
          </a:p>
          <a:p>
            <a:pPr lvl="0"/>
            <a:endParaRPr lang="pt-PT" sz="2800" dirty="0"/>
          </a:p>
          <a:p>
            <a:pPr lvl="0"/>
            <a:r>
              <a:rPr lang="pt-PT" sz="2800" dirty="0"/>
              <a:t>5. Um tema a ser interpretado por diferentes grupos seguido de discussões</a:t>
            </a:r>
          </a:p>
          <a:p>
            <a:pPr lvl="0"/>
            <a:endParaRPr lang="pt-PT" sz="2800" dirty="0"/>
          </a:p>
          <a:p>
            <a:pPr lvl="0"/>
            <a:r>
              <a:rPr lang="pt-PT" sz="2800" dirty="0"/>
              <a:t>6. A apresentação de um </a:t>
            </a:r>
            <a:r>
              <a:rPr lang="pt-PT" sz="2800" dirty="0" smtClean="0"/>
              <a:t>drama  </a:t>
            </a:r>
            <a:endParaRPr lang="en-ZW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4B2896-D811-5D43-818F-F432F2D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199" y="1184512"/>
            <a:ext cx="8476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Comunidade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 smtClean="0"/>
              <a:t>desenvolvimento</a:t>
            </a:r>
            <a:r>
              <a:rPr lang="en-US" sz="2800" b="1" dirty="0" smtClean="0"/>
              <a:t>:  </a:t>
            </a:r>
            <a:endParaRPr lang="en-US" sz="2800" b="1" dirty="0"/>
          </a:p>
          <a:p>
            <a:r>
              <a:rPr lang="pt-PT" sz="2800" dirty="0"/>
              <a:t>Um fundamento essencial do seu ministério de jovens</a:t>
            </a:r>
          </a:p>
          <a:p>
            <a:endParaRPr lang="pt-PT" sz="2800" dirty="0"/>
          </a:p>
          <a:p>
            <a:r>
              <a:rPr lang="pt-PT" sz="2800" b="1" dirty="0"/>
              <a:t>Crescendo para uma espiritualidade mais profunda:</a:t>
            </a:r>
          </a:p>
          <a:p>
            <a:r>
              <a:rPr lang="pt-PT" sz="2800" dirty="0" smtClean="0"/>
              <a:t>Discipulado no MJ </a:t>
            </a:r>
            <a:r>
              <a:rPr lang="pt-PT" sz="2800" dirty="0"/>
              <a:t>começa e termina com Serviço e </a:t>
            </a:r>
            <a:r>
              <a:rPr lang="pt-PT" sz="2800" dirty="0" smtClean="0"/>
              <a:t>Missão  </a:t>
            </a:r>
            <a:endParaRPr lang="en-ZW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351F8B-A7F4-C54F-B934-70507C7B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0" y="612648"/>
            <a:ext cx="9425460" cy="1325563"/>
          </a:xfrm>
        </p:spPr>
        <p:txBody>
          <a:bodyPr>
            <a:noAutofit/>
          </a:bodyPr>
          <a:lstStyle/>
          <a:p>
            <a:pPr lvl="0" algn="ctr"/>
            <a:r>
              <a:rPr lang="pt-PT" b="1" dirty="0">
                <a:solidFill>
                  <a:schemeClr val="accent1"/>
                </a:solidFill>
              </a:rPr>
              <a:t>ENVOLVIMENTO TOTAL DA JUVENTUDE </a:t>
            </a:r>
            <a:r>
              <a:rPr lang="pt-PT" b="1" dirty="0" smtClean="0">
                <a:solidFill>
                  <a:schemeClr val="accent1"/>
                </a:solidFill>
              </a:rPr>
              <a:t>– Passe-o, Alcance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6961" y="1702150"/>
            <a:ext cx="85619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600" b="1" dirty="0"/>
          </a:p>
          <a:p>
            <a:pPr lvl="0"/>
            <a:r>
              <a:rPr lang="pt-PT" sz="2600" b="1" dirty="0" smtClean="0"/>
              <a:t>Alcance acima </a:t>
            </a:r>
            <a:r>
              <a:rPr lang="pt-PT" sz="2600" dirty="0"/>
              <a:t>(“Pois o amor de Cristo nos constrange.” 2 Cor. 5:14) Renovação espiritual através de:</a:t>
            </a:r>
          </a:p>
          <a:p>
            <a:pPr lvl="0"/>
            <a:r>
              <a:rPr lang="pt-PT" sz="2600" dirty="0"/>
              <a:t>Adorar</a:t>
            </a:r>
          </a:p>
          <a:p>
            <a:pPr lvl="0"/>
            <a:r>
              <a:rPr lang="pt-PT" sz="2600" dirty="0"/>
              <a:t>Oração</a:t>
            </a:r>
          </a:p>
          <a:p>
            <a:pPr lvl="0"/>
            <a:r>
              <a:rPr lang="pt-PT" sz="2600" dirty="0"/>
              <a:t>Meditação (</a:t>
            </a:r>
            <a:r>
              <a:rPr lang="pt-PT" sz="2600" dirty="0" err="1"/>
              <a:t>Sl</a:t>
            </a:r>
            <a:r>
              <a:rPr lang="pt-PT" sz="2600" dirty="0"/>
              <a:t> 1:2)</a:t>
            </a:r>
          </a:p>
          <a:p>
            <a:pPr lvl="0"/>
            <a:r>
              <a:rPr lang="pt-PT" sz="2600" dirty="0"/>
              <a:t>Espírito de Profecia</a:t>
            </a:r>
          </a:p>
          <a:p>
            <a:pPr lvl="0"/>
            <a:r>
              <a:rPr lang="pt-PT" sz="2600" dirty="0"/>
              <a:t>Estudo bíblico (1 </a:t>
            </a:r>
            <a:r>
              <a:rPr lang="pt-PT" sz="2600" dirty="0" err="1"/>
              <a:t>Tm</a:t>
            </a:r>
            <a:r>
              <a:rPr lang="pt-PT" sz="2600" dirty="0"/>
              <a:t> 3:16)</a:t>
            </a:r>
          </a:p>
          <a:p>
            <a:pPr lvl="0"/>
            <a:r>
              <a:rPr lang="pt-PT" sz="2600" dirty="0"/>
              <a:t>Outras Práticas </a:t>
            </a:r>
            <a:r>
              <a:rPr lang="pt-PT" sz="2600" dirty="0" smtClean="0"/>
              <a:t>Bíblicas  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218728-DAC9-7243-83F3-2D9331C5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Alcance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340" y="1370320"/>
            <a:ext cx="7111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b="1" dirty="0" smtClean="0"/>
              <a:t>Alcance dentro </a:t>
            </a:r>
            <a:r>
              <a:rPr lang="pt-PT" sz="2400" dirty="0" smtClean="0"/>
              <a:t>(“</a:t>
            </a:r>
            <a:r>
              <a:rPr lang="pt-PT" sz="2400" dirty="0"/>
              <a:t>Nisto conhecerão todos que sois meus discípulos, se nos amarmos uns aos outros” João 13:35). Comunidade da Igreja através de:</a:t>
            </a:r>
          </a:p>
          <a:p>
            <a:pPr lvl="0"/>
            <a:r>
              <a:rPr lang="pt-PT" sz="2400" dirty="0"/>
              <a:t>Pequenos grupos</a:t>
            </a:r>
          </a:p>
          <a:p>
            <a:pPr lvl="0"/>
            <a:r>
              <a:rPr lang="pt-PT" sz="2400" dirty="0"/>
              <a:t>Aventureiros</a:t>
            </a:r>
          </a:p>
          <a:p>
            <a:pPr lvl="0"/>
            <a:r>
              <a:rPr lang="pt-PT" sz="2400" dirty="0"/>
              <a:t>Desbravadores</a:t>
            </a:r>
          </a:p>
          <a:p>
            <a:pPr lvl="0"/>
            <a:r>
              <a:rPr lang="pt-PT" sz="2400" dirty="0"/>
              <a:t>Embaixadores</a:t>
            </a:r>
          </a:p>
          <a:p>
            <a:pPr lvl="0"/>
            <a:r>
              <a:rPr lang="pt-PT" sz="2400" dirty="0"/>
              <a:t>Ministérios de Adolescentes</a:t>
            </a:r>
          </a:p>
          <a:p>
            <a:pPr lvl="0"/>
            <a:r>
              <a:rPr lang="pt-PT" sz="2400" dirty="0"/>
              <a:t>Grupos de apoio</a:t>
            </a:r>
          </a:p>
          <a:p>
            <a:pPr lvl="0"/>
            <a:r>
              <a:rPr lang="pt-PT" sz="2400" dirty="0"/>
              <a:t>Ministérios de Campus Públicos</a:t>
            </a:r>
          </a:p>
          <a:p>
            <a:pPr lvl="0"/>
            <a:r>
              <a:rPr lang="pt-PT" sz="2400" dirty="0"/>
              <a:t>Jovens adultos</a:t>
            </a:r>
          </a:p>
          <a:p>
            <a:pPr lvl="0"/>
            <a:r>
              <a:rPr lang="pt-PT" sz="2400" dirty="0"/>
              <a:t>(Envolvendo Relacional/</a:t>
            </a:r>
            <a:r>
              <a:rPr lang="pt-PT" sz="2400" dirty="0" err="1"/>
              <a:t>Incarnacional</a:t>
            </a:r>
            <a:r>
              <a:rPr lang="pt-PT" sz="2400" dirty="0"/>
              <a:t>/</a:t>
            </a:r>
            <a:r>
              <a:rPr lang="pt-PT" sz="2400" dirty="0" err="1"/>
              <a:t>Intergeracional</a:t>
            </a:r>
            <a:r>
              <a:rPr lang="pt-PT" sz="2400" dirty="0" smtClean="0"/>
              <a:t>)  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1343CE-7069-5E44-A8F9-BFA80E539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3883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Alcançar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997839"/>
            <a:ext cx="7319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b="1" dirty="0" smtClean="0"/>
              <a:t>Alcance </a:t>
            </a:r>
            <a:r>
              <a:rPr lang="pt-PT" sz="2400" dirty="0"/>
              <a:t>(O Evangelho para todo o mundo na minha geração... diga ao mundo). Serviço Missionário através de:</a:t>
            </a:r>
          </a:p>
          <a:p>
            <a:pPr lvl="0"/>
            <a:r>
              <a:rPr lang="pt-PT" sz="2400" dirty="0"/>
              <a:t>Evangelismo Público</a:t>
            </a:r>
          </a:p>
          <a:p>
            <a:pPr lvl="0"/>
            <a:r>
              <a:rPr lang="pt-PT" sz="2400" dirty="0"/>
              <a:t>Pequenos grupos</a:t>
            </a:r>
          </a:p>
          <a:p>
            <a:pPr lvl="0"/>
            <a:r>
              <a:rPr lang="pt-PT" sz="2400" dirty="0"/>
              <a:t>Evangelismo Pessoal (Minha História/História/Nossa História)</a:t>
            </a:r>
          </a:p>
          <a:p>
            <a:pPr lvl="0"/>
            <a:r>
              <a:rPr lang="pt-PT" sz="2400" dirty="0"/>
              <a:t>Recuperar</a:t>
            </a:r>
          </a:p>
          <a:p>
            <a:pPr lvl="0"/>
            <a:r>
              <a:rPr lang="pt-PT" sz="2400" dirty="0"/>
              <a:t>Serviços Voluntários Adventistas</a:t>
            </a:r>
          </a:p>
          <a:p>
            <a:pPr lvl="0"/>
            <a:r>
              <a:rPr lang="pt-PT" sz="2400" dirty="0"/>
              <a:t>Projetos de serviço</a:t>
            </a:r>
          </a:p>
          <a:p>
            <a:pPr lvl="0"/>
            <a:r>
              <a:rPr lang="pt-PT" sz="2400" dirty="0"/>
              <a:t>Plantação de Igrejas</a:t>
            </a:r>
          </a:p>
          <a:p>
            <a:pPr lvl="0"/>
            <a:r>
              <a:rPr lang="pt-PT" sz="2400" dirty="0"/>
              <a:t>Evangelismo na </a:t>
            </a:r>
            <a:r>
              <a:rPr lang="pt-PT" sz="2400" dirty="0" smtClean="0"/>
              <a:t>Web  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0283A4-FA0E-704B-85E2-4BF256E4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chemeClr val="accent1"/>
                </a:solidFill>
              </a:rPr>
              <a:t>Jesus - o centro do amor e do </a:t>
            </a:r>
            <a:r>
              <a:rPr lang="pt-PT" b="1" dirty="0" smtClean="0">
                <a:solidFill>
                  <a:schemeClr val="accent1"/>
                </a:solidFill>
              </a:rPr>
              <a:t>perdão 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2280" y="1907739"/>
            <a:ext cx="71115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dirty="0"/>
              <a:t>Jesus é o nosso Centro de Capacitação: “Assim como o Pai me enviou, eu estou enviando a vocês... Recebam o Espírito Santo”. (João 17:20-22)</a:t>
            </a:r>
          </a:p>
          <a:p>
            <a:pPr lvl="0"/>
            <a:r>
              <a:rPr lang="pt-PT" sz="2400" b="1" dirty="0"/>
              <a:t>Seu Propósito </a:t>
            </a:r>
            <a:r>
              <a:rPr lang="pt-PT" sz="2400" dirty="0"/>
              <a:t>– “Anunciar as Boas Novas do Reino de Deus”. Lucas. 4:43 (NVI)</a:t>
            </a:r>
          </a:p>
          <a:p>
            <a:pPr lvl="0"/>
            <a:r>
              <a:rPr lang="pt-PT" sz="2400" b="1" dirty="0"/>
              <a:t>Sua Mensagem </a:t>
            </a:r>
            <a:r>
              <a:rPr lang="pt-PT" sz="2400" dirty="0"/>
              <a:t>– “O Reino de Deus está próximo”.</a:t>
            </a:r>
          </a:p>
          <a:p>
            <a:pPr lvl="0"/>
            <a:r>
              <a:rPr lang="pt-PT" sz="2400" dirty="0"/>
              <a:t> (</a:t>
            </a:r>
            <a:r>
              <a:rPr lang="pt-PT" sz="2400" dirty="0" err="1"/>
              <a:t>Mc</a:t>
            </a:r>
            <a:r>
              <a:rPr lang="pt-PT" sz="2400" dirty="0"/>
              <a:t> 1:14-15)</a:t>
            </a:r>
          </a:p>
          <a:p>
            <a:pPr lvl="0"/>
            <a:r>
              <a:rPr lang="pt-PT" sz="2400" b="1" dirty="0"/>
              <a:t>Seu Método </a:t>
            </a:r>
            <a:r>
              <a:rPr lang="pt-PT" sz="2400" dirty="0"/>
              <a:t>– “Mas vocês receberão poder quando o Espírito Santo descer sobre vocês.” (Atos 1:8)</a:t>
            </a:r>
          </a:p>
          <a:p>
            <a:pPr lvl="0"/>
            <a:r>
              <a:rPr lang="pt-PT" sz="2400" dirty="0"/>
              <a:t>Sua Oração – “Para que todos sejam um”.</a:t>
            </a:r>
          </a:p>
          <a:p>
            <a:pPr lvl="0"/>
            <a:r>
              <a:rPr lang="pt-PT" sz="2400" dirty="0"/>
              <a:t>(João. 17:20-21</a:t>
            </a:r>
            <a:r>
              <a:rPr lang="pt-PT" sz="2400" dirty="0" smtClean="0"/>
              <a:t>)  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A8A0EE-1EE2-8640-AE64-C4A4BE03F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>
                <a:solidFill>
                  <a:schemeClr val="accent1"/>
                </a:solidFill>
              </a:rPr>
              <a:t>Veja os três princípios claramente em Sua própria vida terrena: Lucas 6: 12-19 (NVI</a:t>
            </a:r>
            <a:r>
              <a:rPr lang="pt-PT" sz="3200" dirty="0" smtClean="0">
                <a:solidFill>
                  <a:schemeClr val="accent1"/>
                </a:solidFill>
              </a:rPr>
              <a:t>)  </a:t>
            </a:r>
            <a:r>
              <a:rPr lang="en-ZW" sz="3200" dirty="0">
                <a:solidFill>
                  <a:schemeClr val="accent1"/>
                </a:solidFill>
              </a:rPr>
              <a:t/>
            </a:r>
            <a:br>
              <a:rPr lang="en-ZW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9" y="1347905"/>
            <a:ext cx="70907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000" b="1" dirty="0" smtClean="0"/>
              <a:t>Alcance </a:t>
            </a:r>
            <a:r>
              <a:rPr lang="pt-PT" sz="2000" b="1" dirty="0"/>
              <a:t>– </a:t>
            </a:r>
            <a:r>
              <a:rPr lang="pt-PT" sz="2000" dirty="0"/>
              <a:t>vs. 12 “Um daqueles dias Jesus saiu para a encosta de uma montanha para orar e PASSOU A NOITE ORANDO A DEUS</a:t>
            </a:r>
            <a:r>
              <a:rPr lang="pt-PT" sz="2000" dirty="0" smtClean="0"/>
              <a:t>.”</a:t>
            </a:r>
          </a:p>
          <a:p>
            <a:pPr lvl="0"/>
            <a:endParaRPr lang="pt-PT" sz="2000" dirty="0"/>
          </a:p>
          <a:p>
            <a:pPr lvl="0"/>
            <a:r>
              <a:rPr lang="pt-PT" sz="2000" b="1" dirty="0" smtClean="0"/>
              <a:t>Alcance </a:t>
            </a:r>
            <a:r>
              <a:rPr lang="pt-PT" sz="2000" dirty="0"/>
              <a:t>– vs. 13 Ao amanhecer, chamou a seus discípulos e escolheu doze deles, a quem também designou apóstolos: </a:t>
            </a:r>
            <a:r>
              <a:rPr lang="pt-PT" sz="2000" dirty="0" smtClean="0"/>
              <a:t>v14: </a:t>
            </a:r>
            <a:r>
              <a:rPr lang="pt-PT" sz="2000" dirty="0"/>
              <a:t>Simão (a quem deu o nome de Pedro), seu irmão André, Tiago, João, Filipe, Bartolomeu, </a:t>
            </a:r>
            <a:r>
              <a:rPr lang="pt-PT" sz="2000" dirty="0" smtClean="0"/>
              <a:t>v15: </a:t>
            </a:r>
            <a:r>
              <a:rPr lang="pt-PT" sz="2000" dirty="0"/>
              <a:t>Mateus, Tomé, Tiago, filho de Alfeu, Simão, chamado Zelote, </a:t>
            </a:r>
            <a:r>
              <a:rPr lang="pt-PT" sz="2000" dirty="0" smtClean="0"/>
              <a:t>v16: </a:t>
            </a:r>
            <a:r>
              <a:rPr lang="pt-PT" sz="2000" dirty="0"/>
              <a:t>Judas, filho de Tiago, e Judas Iscariotes, que se tornou um traidor</a:t>
            </a:r>
            <a:r>
              <a:rPr lang="pt-PT" sz="2000" dirty="0" smtClean="0"/>
              <a:t>.</a:t>
            </a:r>
          </a:p>
          <a:p>
            <a:pPr lvl="0"/>
            <a:endParaRPr lang="pt-PT" sz="2000" dirty="0"/>
          </a:p>
          <a:p>
            <a:pPr lvl="0"/>
            <a:r>
              <a:rPr lang="pt-PT" sz="2000" b="1" dirty="0" smtClean="0"/>
              <a:t>Alcance </a:t>
            </a:r>
            <a:r>
              <a:rPr lang="pt-PT" sz="2000" b="1" dirty="0"/>
              <a:t>– </a:t>
            </a:r>
            <a:r>
              <a:rPr lang="pt-PT" sz="2000" dirty="0"/>
              <a:t>vs. 17 ELE DESCEU COM ELES e ficou em um lugar plano. Estava ali uma grande multidão de seus discípulos e grande número de pessoas de toda a </a:t>
            </a:r>
            <a:r>
              <a:rPr lang="pt-PT" sz="2000" dirty="0" err="1"/>
              <a:t>Judéia</a:t>
            </a:r>
            <a:r>
              <a:rPr lang="pt-PT" sz="2000" dirty="0"/>
              <a:t>, de Jerusalém e da região costeira ao redor de Tiro e </a:t>
            </a:r>
            <a:r>
              <a:rPr lang="pt-PT" sz="2000" dirty="0" err="1"/>
              <a:t>Sidom</a:t>
            </a:r>
            <a:r>
              <a:rPr lang="pt-PT" sz="2000" dirty="0"/>
              <a:t>, </a:t>
            </a:r>
            <a:r>
              <a:rPr lang="pt-PT" sz="2000" dirty="0" smtClean="0"/>
              <a:t>v18: </a:t>
            </a:r>
            <a:r>
              <a:rPr lang="pt-PT" sz="2000" dirty="0"/>
              <a:t>que tinham vindo para OUVIR E SER CURADOS DE SUAS DOENÇAS. Os perturbados por espíritos impuros foram curados, </a:t>
            </a:r>
            <a:r>
              <a:rPr lang="pt-PT" sz="2000" dirty="0" smtClean="0"/>
              <a:t>v19: </a:t>
            </a:r>
            <a:r>
              <a:rPr lang="pt-PT" sz="2000" dirty="0"/>
              <a:t>e todas as pessoas tentaram tocá-lo, porque dele vinha poder e curava a todos</a:t>
            </a:r>
            <a:r>
              <a:rPr lang="pt-PT" sz="2000" b="1" dirty="0" smtClean="0"/>
              <a:t>.  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43CFCD-8805-F548-A85F-3B181BAE7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41583" cy="717579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 model do MJA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05" y="1313497"/>
            <a:ext cx="7224118" cy="526601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D74E16-747B-0A40-90ED-628121F4A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MJA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353" y="1594071"/>
            <a:ext cx="73197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Nossa Missão: </a:t>
            </a:r>
            <a:r>
              <a:rPr lang="pt-PT" sz="2800" dirty="0"/>
              <a:t>Levar os jovens a um relacionamento salvífico com Jesus e ajudá-los a abraçar seu chamado ao discipulado.</a:t>
            </a:r>
          </a:p>
          <a:p>
            <a:r>
              <a:rPr lang="pt-PT" sz="2800" b="1" dirty="0"/>
              <a:t>Nosso Lema: </a:t>
            </a:r>
            <a:r>
              <a:rPr lang="pt-PT" sz="2800" dirty="0"/>
              <a:t>O amor de Cristo nos compele</a:t>
            </a:r>
            <a:r>
              <a:rPr lang="pt-PT" sz="2800" b="1" dirty="0"/>
              <a:t>.</a:t>
            </a:r>
          </a:p>
          <a:p>
            <a:r>
              <a:rPr lang="pt-PT" sz="2800" b="1" dirty="0"/>
              <a:t>Nosso Objetivo: </a:t>
            </a:r>
            <a:r>
              <a:rPr lang="pt-PT" sz="2800" dirty="0"/>
              <a:t>A Mensagem do Advento para todo o mundo em minha geração.</a:t>
            </a:r>
          </a:p>
          <a:p>
            <a:r>
              <a:rPr lang="pt-PT" sz="2800" dirty="0"/>
              <a:t>Nosso Tema (2016-2020): </a:t>
            </a:r>
            <a:r>
              <a:rPr lang="pt-PT" sz="2800" dirty="0" smtClean="0"/>
              <a:t>Passe-O  </a:t>
            </a:r>
            <a:endParaRPr lang="en-ZW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017709-C3CB-D545-ACE9-4D2F440CD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OBJETIVOS DO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SEMINÁRIO </a:t>
            </a:r>
            <a:r>
              <a:rPr lang="pt-PT" b="1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068" y="1565081"/>
            <a:ext cx="75229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Ajude o líder a </a:t>
            </a:r>
            <a:r>
              <a:rPr lang="pt-PT" sz="2200" dirty="0" smtClean="0"/>
              <a:t>planear </a:t>
            </a:r>
            <a:r>
              <a:rPr lang="pt-PT" sz="2200" dirty="0"/>
              <a:t>um modelo anual para os jovens da igreja.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Como implementar os principais objetivos do </a:t>
            </a:r>
            <a:r>
              <a:rPr lang="pt-PT" sz="2200" dirty="0" smtClean="0"/>
              <a:t>MJA </a:t>
            </a:r>
            <a:r>
              <a:rPr lang="pt-PT" sz="2200" dirty="0"/>
              <a:t>da igreja local dentro das quatro áreas dinâmicas que cresceram a igreja primitiva do Novo Testamento (crescimento, adoração, comunidade e serviço)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Enfatize o </a:t>
            </a:r>
            <a:r>
              <a:rPr lang="pt-PT" sz="2200" dirty="0" smtClean="0"/>
              <a:t>facto </a:t>
            </a:r>
            <a:r>
              <a:rPr lang="pt-PT" sz="2200" dirty="0"/>
              <a:t>de que o </a:t>
            </a:r>
            <a:r>
              <a:rPr lang="pt-PT" sz="2200" dirty="0" smtClean="0"/>
              <a:t>MJA </a:t>
            </a:r>
            <a:r>
              <a:rPr lang="pt-PT" sz="2200" dirty="0"/>
              <a:t>se concentra principalmente em Jesus, o </a:t>
            </a:r>
            <a:r>
              <a:rPr lang="pt-PT" sz="2200" dirty="0" smtClean="0"/>
              <a:t>Líder Mestre da </a:t>
            </a:r>
            <a:r>
              <a:rPr lang="pt-PT" sz="2200" dirty="0"/>
              <a:t>Juventude.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Como definir anualmente os principais objetivos da juventude de sua associação, união e divisão.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ajudar o líder a implementar a atual revisão do departamento </a:t>
            </a:r>
            <a:r>
              <a:rPr lang="pt-PT" sz="2200" dirty="0" smtClean="0"/>
              <a:t>MJA da CG “para </a:t>
            </a:r>
            <a:r>
              <a:rPr lang="pt-PT" sz="2200" dirty="0"/>
              <a:t>salvar nossos jovens através das iniciativas de </a:t>
            </a:r>
            <a:r>
              <a:rPr lang="pt-PT" sz="2200" dirty="0" smtClean="0"/>
              <a:t>“Alcance dentro, Alcance fora, Alcance acima”. 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ED79A8-9B15-1A46-B844-6176FEDF3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679" y="1099400"/>
            <a:ext cx="7931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i="1" dirty="0"/>
              <a:t>Seja forte e muito corajoso. Tenha o cuidado de obedecer a toda a lei que meu servo Moisés deu a você; não se desvie </a:t>
            </a:r>
            <a:r>
              <a:rPr lang="pt-PT" sz="2400" i="1" dirty="0" smtClean="0"/>
              <a:t>dela </a:t>
            </a:r>
            <a:r>
              <a:rPr lang="pt-PT" sz="2400" i="1" dirty="0"/>
              <a:t>nem para a direita nem para a esquerda, para que você seja bem-sucedido onde quer que vá. Mantenha este Livro da Lei sempre em seus lábios; medita nele dia e noite, para que tenhas o cuidado de fazer tudo o que nele está escrito. Então, você será próspero e bem sucedido. Não te ordenei? Seja forte e corajoso. Não tenha medo; não desanime, pois o Senhor, seu Deus, estará com você por onde você for.</a:t>
            </a:r>
          </a:p>
          <a:p>
            <a:pPr algn="ctr"/>
            <a:r>
              <a:rPr lang="pt-PT" sz="2400" i="1" dirty="0"/>
              <a:t>—Josué </a:t>
            </a:r>
            <a:r>
              <a:rPr lang="pt-PT" sz="2400" i="1" dirty="0" smtClean="0"/>
              <a:t>1:7-9  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84EBA3-3A8C-224F-8E49-4B6F51D9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48C877-7B51-A144-A0E4-B0AB8617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4465406"/>
          </a:xfrm>
        </p:spPr>
        <p:txBody>
          <a:bodyPr>
            <a:noAutofit/>
          </a:bodyPr>
          <a:lstStyle/>
          <a:p>
            <a:r>
              <a:rPr lang="pt-PT" sz="2800" b="1" dirty="0">
                <a:solidFill>
                  <a:schemeClr val="accent1"/>
                </a:solidFill>
                <a:latin typeface="+mn-lt"/>
              </a:rPr>
              <a:t>SEGUINDO O PROPÓSITO DE </a:t>
            </a:r>
            <a:r>
              <a:rPr lang="pt-PT" sz="2800" b="1" dirty="0" smtClean="0">
                <a:solidFill>
                  <a:schemeClr val="accent1"/>
                </a:solidFill>
                <a:latin typeface="+mn-lt"/>
              </a:rPr>
              <a:t>JESUS 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ZW" sz="2800" dirty="0">
                <a:solidFill>
                  <a:schemeClr val="accent1"/>
                </a:solidFill>
                <a:latin typeface="+mn-lt"/>
              </a:rPr>
              <a:t/>
            </a:r>
            <a:br>
              <a:rPr lang="en-ZW" sz="2800" dirty="0">
                <a:solidFill>
                  <a:schemeClr val="accent1"/>
                </a:solidFill>
                <a:latin typeface="+mn-lt"/>
              </a:rPr>
            </a:br>
            <a:r>
              <a:rPr lang="pt-PT" sz="2800" dirty="0">
                <a:latin typeface="+mn-lt"/>
              </a:rPr>
              <a:t>O líder de jovens precisa entender que tudo começa com um foco em Jesus como o Líder Mestre que nos deu um modelo básico a seguir que transcende o tempo. A vida de Cristo na terra dá o verdadeiro modelo para salvar os jovens perdidos e conduzi-los ao reino de Deus, modelando-os como discípulos de Cristo, enquanto vivem neste mundo pecaminoso</a:t>
            </a:r>
            <a:r>
              <a:rPr lang="pt-PT" sz="2800" dirty="0" smtClean="0">
                <a:latin typeface="+mn-lt"/>
              </a:rPr>
              <a:t>. 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DFAFD2-6765-454F-9B6F-5893CC8B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722"/>
            <a:ext cx="9149862" cy="1325563"/>
          </a:xfrm>
        </p:spPr>
        <p:txBody>
          <a:bodyPr/>
          <a:lstStyle/>
          <a:p>
            <a:r>
              <a:rPr lang="pt-PT" b="1" dirty="0" smtClean="0">
                <a:solidFill>
                  <a:schemeClr val="accent1"/>
                </a:solidFill>
              </a:rPr>
              <a:t>O Método de Cristo - O Melhor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3714" y="873982"/>
            <a:ext cx="82442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/>
              <a:t>O método de Cristo para cumprir Sua missão na terra foi muito objetivo e prático. Da mesma forma, é necessário que os líderes </a:t>
            </a:r>
            <a:r>
              <a:rPr lang="pt-PT" sz="2200" dirty="0" smtClean="0"/>
              <a:t>jovem </a:t>
            </a:r>
            <a:r>
              <a:rPr lang="pt-PT" sz="2200" dirty="0"/>
              <a:t>tenham um propósito na maneira como </a:t>
            </a:r>
            <a:r>
              <a:rPr lang="pt-PT" sz="2200" dirty="0" smtClean="0"/>
              <a:t>lideram </a:t>
            </a:r>
            <a:r>
              <a:rPr lang="pt-PT" sz="2200" dirty="0"/>
              <a:t>nossos jovens. Tornar-se objetivo envolve um senso de urgência na maneira como vivemos e trabalhamos. O que tornou Jesus bem-sucedido foi Sua conexão com o céu para cumprir Sua missão. A promessa que Jesus deu a Seus discípulos antes de Sua ascensão ao céu é exatamente a mesma promessa que os líderes jovens podem aceitar hoje como Seus discípulos dos últimos dias apressando Sua breve vinda.</a:t>
            </a:r>
          </a:p>
          <a:p>
            <a:r>
              <a:rPr lang="pt-PT" sz="2200" dirty="0"/>
              <a:t>“Mas vocês receberão poder quando o Espírito Santo descer sobre vocês; e </a:t>
            </a:r>
            <a:r>
              <a:rPr lang="pt-PT" sz="2200" dirty="0" smtClean="0"/>
              <a:t>você sejam </a:t>
            </a:r>
            <a:r>
              <a:rPr lang="pt-PT" sz="2200" dirty="0"/>
              <a:t>minhas testemunhas em Jerusalém, e em toda a </a:t>
            </a:r>
            <a:r>
              <a:rPr lang="pt-PT" sz="2200" dirty="0" err="1"/>
              <a:t>Judéia</a:t>
            </a:r>
            <a:r>
              <a:rPr lang="pt-PT" sz="2200" dirty="0"/>
              <a:t> e Samaria, e para</a:t>
            </a:r>
          </a:p>
          <a:p>
            <a:r>
              <a:rPr lang="pt-PT" sz="2200" dirty="0"/>
              <a:t>os confins da terra”. (Atos 1:8</a:t>
            </a:r>
            <a:r>
              <a:rPr lang="pt-PT" sz="2200" dirty="0" smtClean="0"/>
              <a:t>)  </a:t>
            </a:r>
            <a:endParaRPr lang="en-ZW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E223F2-BB2B-E546-8AF6-DAD52C72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914986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QUATRO FORÇAS BÍBLICAS </a:t>
            </a:r>
            <a:r>
              <a:rPr lang="en-US" b="1" dirty="0" smtClean="0">
                <a:solidFill>
                  <a:schemeClr val="accent1"/>
                </a:solidFill>
              </a:rPr>
              <a:t>DINÂMICAS  </a:t>
            </a:r>
            <a:r>
              <a:rPr lang="en-ZW" dirty="0">
                <a:solidFill>
                  <a:schemeClr val="accent1"/>
                </a:solidFill>
              </a:rPr>
              <a:t/>
            </a:r>
            <a:br>
              <a:rPr lang="en-ZW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347" y="1307981"/>
            <a:ext cx="78320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Lucas 6: 12-17 Um dia na vida de </a:t>
            </a:r>
            <a:r>
              <a:rPr lang="pt-PT" sz="2800" b="1" dirty="0" smtClean="0"/>
              <a:t>Jesus 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514350" indent="-514350">
              <a:buAutoNum type="arabicPeriod"/>
            </a:pPr>
            <a:r>
              <a:rPr lang="pt-PT" sz="2000" b="1" dirty="0"/>
              <a:t>Versículo 12: “</a:t>
            </a:r>
            <a:r>
              <a:rPr lang="pt-PT" sz="2000" dirty="0"/>
              <a:t>Ele saiu ao monte para orar”. Ele passava as primeiras horas do Seu dia em comunhão com o Pai. Vamos identificar isso como ESPIRITUALIDADE PESSOAL/DISCIPULADO</a:t>
            </a:r>
          </a:p>
          <a:p>
            <a:pPr marL="514350" indent="-514350">
              <a:buAutoNum type="arabicPeriod"/>
            </a:pPr>
            <a:r>
              <a:rPr lang="pt-PT" sz="2000" b="1" dirty="0"/>
              <a:t>Versículo 13: “</a:t>
            </a:r>
            <a:r>
              <a:rPr lang="pt-PT" sz="2000" dirty="0"/>
              <a:t>Quando amanheceu, chamou seus discípulos e escolheu doze deles”. Fortalecido por Sua comunhão com o Pai, Ele buscou em seguida a companhia de Seus doze discípulos. O cristão nunca foi feito para viver isolado; Deus é comunidade. Jesus nos mostrou o caminho para a COMUNIDADE</a:t>
            </a:r>
          </a:p>
          <a:p>
            <a:pPr marL="514350" indent="-514350">
              <a:buAutoNum type="arabicPeriod"/>
            </a:pPr>
            <a:r>
              <a:rPr lang="pt-PT" sz="2000" b="1" dirty="0"/>
              <a:t>Versículo 17: “... </a:t>
            </a:r>
            <a:r>
              <a:rPr lang="pt-PT" sz="2000" dirty="0"/>
              <a:t>desceu com eles . . . e um grande número de pessoas. . . tinha vindo para ouvi-lo e ser curado”. Juntos, Jesus e Seus discípulos passaram o resto do dia em serviço, na proclamação e demonstração do Reino de Deus. Isso é verdadeiro SERVIÇO E MISSÃO.</a:t>
            </a:r>
          </a:p>
          <a:p>
            <a:pPr marL="514350" indent="-514350">
              <a:buAutoNum type="arabicPeriod"/>
            </a:pPr>
            <a:r>
              <a:rPr lang="pt-PT" sz="2000" b="1" dirty="0"/>
              <a:t>Atos 2:42-47 Um dia na vida dos primeiros </a:t>
            </a:r>
            <a:r>
              <a:rPr lang="pt-PT" sz="2000" b="1" dirty="0" smtClean="0"/>
              <a:t>cristãos  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5BAD68-CCD2-D249-A518-AF05DF3E7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</a:rPr>
              <a:t>ATOS 2:42-47 </a:t>
            </a:r>
            <a:r>
              <a:rPr lang="pt-PT" dirty="0" smtClean="0">
                <a:solidFill>
                  <a:schemeClr val="accent1"/>
                </a:solidFill>
              </a:rPr>
              <a:t> </a:t>
            </a:r>
            <a:br>
              <a:rPr lang="pt-PT" dirty="0" smtClean="0">
                <a:solidFill>
                  <a:schemeClr val="accent1"/>
                </a:solidFill>
              </a:rPr>
            </a:br>
            <a:r>
              <a:rPr lang="pt-PT" b="1" dirty="0" smtClean="0">
                <a:solidFill>
                  <a:schemeClr val="accent1"/>
                </a:solidFill>
              </a:rPr>
              <a:t>QUATRO </a:t>
            </a:r>
            <a:r>
              <a:rPr lang="pt-PT" b="1" dirty="0">
                <a:solidFill>
                  <a:schemeClr val="accent1"/>
                </a:solidFill>
              </a:rPr>
              <a:t>FORÇAS BÍBLICAS </a:t>
            </a:r>
            <a:r>
              <a:rPr lang="pt-PT" b="1" dirty="0" smtClean="0">
                <a:solidFill>
                  <a:schemeClr val="accent1"/>
                </a:solidFill>
              </a:rPr>
              <a:t>DINÂMICAS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8D7623-747B-E945-89D0-AFBACB35B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34372688"/>
              </p:ext>
            </p:extLst>
          </p:nvPr>
        </p:nvGraphicFramePr>
        <p:xfrm>
          <a:off x="2032001" y="2438399"/>
          <a:ext cx="5036456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82" y="323091"/>
            <a:ext cx="9649741" cy="1235545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accent1"/>
                </a:solidFill>
              </a:rPr>
              <a:t>Modelo de Ciclo de Programação do Ministério Jovem para a Igreja </a:t>
            </a:r>
            <a:r>
              <a:rPr lang="pt-PT" sz="3200" b="1" dirty="0" smtClean="0">
                <a:solidFill>
                  <a:schemeClr val="accent1"/>
                </a:solidFill>
              </a:rPr>
              <a:t>Local 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/>
          <a:stretch/>
        </p:blipFill>
        <p:spPr bwMode="auto">
          <a:xfrm>
            <a:off x="2085176" y="1558636"/>
            <a:ext cx="7861248" cy="495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FE8D8F-169B-6048-9FF3-9DD5E8D6D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1"/>
                </a:solidFill>
              </a:rPr>
              <a:t>Como o modelo </a:t>
            </a:r>
            <a:r>
              <a:rPr lang="pt-PT" b="1" dirty="0" smtClean="0">
                <a:solidFill>
                  <a:schemeClr val="accent1"/>
                </a:solidFill>
              </a:rPr>
              <a:t>do MJA é aplicado 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834" y="1342345"/>
            <a:ext cx="7819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400" b="1" dirty="0"/>
              <a:t>O modelo de reunião: </a:t>
            </a:r>
            <a:r>
              <a:rPr lang="pt-PT" sz="2400" b="1" dirty="0" smtClean="0"/>
              <a:t>planeie </a:t>
            </a:r>
            <a:r>
              <a:rPr lang="pt-PT" sz="2400" b="1" dirty="0"/>
              <a:t>sua reunião semanal para ser sua porta de entrada para o </a:t>
            </a:r>
            <a:r>
              <a:rPr lang="pt-PT" sz="2400" b="1" dirty="0" smtClean="0"/>
              <a:t>evangelismo  </a:t>
            </a:r>
            <a:endParaRPr lang="en-ZW" sz="2400" dirty="0"/>
          </a:p>
          <a:p>
            <a:r>
              <a:rPr lang="pt-PT" sz="2400" dirty="0"/>
              <a:t>Considere sua reunião regular do </a:t>
            </a:r>
            <a:r>
              <a:rPr lang="pt-PT" sz="2400" dirty="0" smtClean="0"/>
              <a:t>MJ, </a:t>
            </a:r>
            <a:r>
              <a:rPr lang="pt-PT" sz="2400" dirty="0"/>
              <a:t>grupo de jovens ou reunião de pequeno grupo como um evento que terá vários alvos: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/>
              <a:t>Ministrar para jovens não adventistas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/>
              <a:t>Ministra aos jovens adventistas que são nominais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/>
              <a:t>Ministra aos jovens adventistas que se comprometeram com Jesus</a:t>
            </a:r>
          </a:p>
          <a:p>
            <a:r>
              <a:rPr lang="pt-PT" sz="2400" dirty="0"/>
              <a:t>Embora sua Mensagem e Método estejam claramente definidos e nossos três Fundamentos estejam firmemente estabelecidos, essas metas definirão e determinarão a natureza de sua programação</a:t>
            </a:r>
            <a:r>
              <a:rPr lang="pt-PT" sz="2400" dirty="0" smtClean="0"/>
              <a:t>.  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FA8D46-8E7C-4B43-BD79-CC436498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039" y="513222"/>
            <a:ext cx="95976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Elementos das reuniões do </a:t>
            </a:r>
            <a:r>
              <a:rPr lang="pt-PT" sz="2000" b="1" dirty="0" smtClean="0"/>
              <a:t>MJA</a:t>
            </a:r>
            <a:r>
              <a:rPr lang="en-US" sz="2000" b="1" dirty="0" smtClean="0"/>
              <a:t>:</a:t>
            </a:r>
            <a:endParaRPr lang="en-ZW" sz="2000" dirty="0"/>
          </a:p>
          <a:p>
            <a:pPr lvl="0"/>
            <a:r>
              <a:rPr lang="pt-PT" sz="2000" dirty="0"/>
              <a:t>Temas relevantes; desenvolver um sentimento de pertencimento; torná-lo atraente; envolver os participantes; usar uma variedade de métodos ao longo do ano.</a:t>
            </a:r>
          </a:p>
          <a:p>
            <a:pPr lvl="0"/>
            <a:r>
              <a:rPr lang="pt-PT" sz="2000" dirty="0"/>
              <a:t>Vivemos na era da tecnologia e, sempre que possível, usamos a tecnologia no contexto de suas reuniões.</a:t>
            </a:r>
          </a:p>
          <a:p>
            <a:pPr lvl="0"/>
            <a:r>
              <a:rPr lang="pt-PT" sz="2000" dirty="0"/>
              <a:t>No entanto, lembre-se sempre dos fundamentos do seu ministério e sempre tenha um propósito em sua programação.</a:t>
            </a:r>
          </a:p>
          <a:p>
            <a:pPr lvl="0"/>
            <a:r>
              <a:rPr lang="pt-PT" sz="2000" dirty="0"/>
              <a:t>Elementos principais que geralmente estão presentes em qualquer tipo de reunião que você escolher: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PT" sz="2000" dirty="0"/>
              <a:t>Criativo e não repetitivo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PT" sz="2000" dirty="0"/>
              <a:t>Relacionalmente baseado e quente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PT" sz="2000" dirty="0"/>
              <a:t>Baseada em ensino bíblico prático relevante para o tema do dia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PT" sz="2000" dirty="0"/>
              <a:t>Baseado no envolvimento e interação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PT" sz="2000" dirty="0"/>
              <a:t>Ungido em </a:t>
            </a:r>
            <a:r>
              <a:rPr lang="pt-PT" sz="2000" dirty="0" smtClean="0"/>
              <a:t>oração  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D7CD83-5275-D145-9DD7-48CCC7584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642759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28BE8ECC-1DC8-0F49-9095-E8E2529F670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ABFD6636-1C50-484E-97FF-B6021178424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537D9AF6-9B68-4D41-B70E-B8DC8B398F0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24BF3B4B-8A4E-FA47-8C38-69038A088F7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1470</Words>
  <Application>Microsoft Office PowerPoint</Application>
  <PresentationFormat>Ecrã Panorâmico</PresentationFormat>
  <Paragraphs>108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2_Custom Design</vt:lpstr>
      <vt:lpstr>1_Custom Design</vt:lpstr>
      <vt:lpstr>Custom Design</vt:lpstr>
      <vt:lpstr>Seminário 6: Planeamento da Igreja   Desenvolvendo um Modelo Orientado a Propósitos para o Ministério Jovem na Igreja Local  </vt:lpstr>
      <vt:lpstr>OBJETIVOS DO SEMINÁRIO  </vt:lpstr>
      <vt:lpstr>SEGUINDO O PROPÓSITO DE JESUS    O líder de jovens precisa entender que tudo começa com um foco em Jesus como o Líder Mestre que nos deu um modelo básico a seguir que transcende o tempo. A vida de Cristo na terra dá o verdadeiro modelo para salvar os jovens perdidos e conduzi-los ao reino de Deus, modelando-os como discípulos de Cristo, enquanto vivem neste mundo pecaminoso. </vt:lpstr>
      <vt:lpstr>O Método de Cristo - O Melhor  </vt:lpstr>
      <vt:lpstr>QUATRO FORÇAS BÍBLICAS DINÂMICAS   </vt:lpstr>
      <vt:lpstr>ATOS 2:42-47   QUATRO FORÇAS BÍBLICAS DINÂMICAS  </vt:lpstr>
      <vt:lpstr>Modelo de Ciclo de Programação do Ministério Jovem para a Igreja Local  </vt:lpstr>
      <vt:lpstr>Como o modelo do MJA é aplicado  </vt:lpstr>
      <vt:lpstr>Apresentação do PowerPoint</vt:lpstr>
      <vt:lpstr>Apresentação do PowerPoint</vt:lpstr>
      <vt:lpstr>Apresentação do PowerPoint</vt:lpstr>
      <vt:lpstr>Apresentação do PowerPoint</vt:lpstr>
      <vt:lpstr>ENVOLVIMENTO TOTAL DA JUVENTUDE – Passe-o, Alcance</vt:lpstr>
      <vt:lpstr>Alcance</vt:lpstr>
      <vt:lpstr>Alcançar</vt:lpstr>
      <vt:lpstr>Jesus - o centro do amor e do perdão  </vt:lpstr>
      <vt:lpstr>Veja os três princípios claramente em Sua própria vida terrena: Lucas 6: 12-19 (NVI)   </vt:lpstr>
      <vt:lpstr>O model do MJA</vt:lpstr>
      <vt:lpstr>MJA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Mokgwane, Pako</dc:creator>
  <cp:lastModifiedBy>Horácio Pongolola</cp:lastModifiedBy>
  <cp:revision>48</cp:revision>
  <dcterms:created xsi:type="dcterms:W3CDTF">2018-05-31T05:51:27Z</dcterms:created>
  <dcterms:modified xsi:type="dcterms:W3CDTF">2022-05-03T14:26:57Z</dcterms:modified>
</cp:coreProperties>
</file>