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7" r:id="rId2"/>
    <p:sldMasterId id="2147483674" r:id="rId3"/>
    <p:sldMasterId id="2147483661" r:id="rId4"/>
  </p:sldMasterIdLst>
  <p:notesMasterIdLst>
    <p:notesMasterId r:id="rId26"/>
  </p:notesMasterIdLst>
  <p:handoutMasterIdLst>
    <p:handoutMasterId r:id="rId27"/>
  </p:handoutMasterIdLst>
  <p:sldIdLst>
    <p:sldId id="256" r:id="rId5"/>
    <p:sldId id="284" r:id="rId6"/>
    <p:sldId id="257" r:id="rId7"/>
    <p:sldId id="258" r:id="rId8"/>
    <p:sldId id="262" r:id="rId9"/>
    <p:sldId id="264" r:id="rId10"/>
    <p:sldId id="266" r:id="rId11"/>
    <p:sldId id="267" r:id="rId12"/>
    <p:sldId id="268" r:id="rId13"/>
    <p:sldId id="269" r:id="rId14"/>
    <p:sldId id="270" r:id="rId15"/>
    <p:sldId id="273" r:id="rId16"/>
    <p:sldId id="275" r:id="rId17"/>
    <p:sldId id="285" r:id="rId18"/>
    <p:sldId id="276" r:id="rId19"/>
    <p:sldId id="280" r:id="rId20"/>
    <p:sldId id="259" r:id="rId21"/>
    <p:sldId id="281" r:id="rId22"/>
    <p:sldId id="286" r:id="rId23"/>
    <p:sldId id="282" r:id="rId24"/>
    <p:sldId id="283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0820E36-C96D-8A46-B326-9CBA8DE68E42}">
          <p14:sldIdLst>
            <p14:sldId id="256"/>
            <p14:sldId id="284"/>
            <p14:sldId id="257"/>
            <p14:sldId id="258"/>
            <p14:sldId id="262"/>
            <p14:sldId id="264"/>
            <p14:sldId id="266"/>
            <p14:sldId id="267"/>
            <p14:sldId id="268"/>
            <p14:sldId id="269"/>
            <p14:sldId id="270"/>
            <p14:sldId id="273"/>
            <p14:sldId id="275"/>
            <p14:sldId id="285"/>
            <p14:sldId id="276"/>
            <p14:sldId id="280"/>
            <p14:sldId id="259"/>
            <p14:sldId id="281"/>
            <p14:sldId id="286"/>
            <p14:sldId id="282"/>
            <p14:sldId id="283"/>
          </p14:sldIdLst>
        </p14:section>
        <p14:section name="Untitled Section" id="{94477824-1078-8C46-945F-3B8A573AC76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26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66"/>
    <p:restoredTop sz="94674"/>
  </p:normalViewPr>
  <p:slideViewPr>
    <p:cSldViewPr snapToGrid="0" snapToObjects="1">
      <p:cViewPr varScale="1">
        <p:scale>
          <a:sx n="68" d="100"/>
          <a:sy n="68" d="100"/>
        </p:scale>
        <p:origin x="78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6" d="100"/>
          <a:sy n="146" d="100"/>
        </p:scale>
        <p:origin x="41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81200757-3EAA-6646-8780-0FECAB3459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952BA13-8550-474B-A91E-D724DF63966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BC235-2459-264C-8858-1C3188AD5348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B6A7454-B891-624A-A350-3B662924B6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2A4547A-E22A-2F4E-A561-0233970BB6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8EC65-90FA-1743-A13B-409402AF089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95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3D297-4040-5A4B-8421-CF2430CAB508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E1EA7-A93D-BA49-BDA3-4E42378B74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856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158" y="1122363"/>
            <a:ext cx="912390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4158" y="3602038"/>
            <a:ext cx="912390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16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4804874" cy="45885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5185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6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4804874" cy="452100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51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63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9149862" cy="387009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50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42579" y="365125"/>
            <a:ext cx="1745483" cy="52865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315200" cy="528652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63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E71357C-11C5-F64B-80A1-179A53FEA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2C514C5-717E-FA42-924E-41A15677D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C2BF8D1-F08C-4B4B-8FBD-B9A51D893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0D2542C-15C0-7F4E-A2EC-156AC0625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00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1ABB1F3-2F79-F846-A1CB-992303CE7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3980858-259F-AC40-B14C-3FF49C2F8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E069594-5E57-5342-B30C-6783C97FD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2B66AEB-FBD4-6746-86B8-78B4F52A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23BA5E-E67C-0B4C-9238-6B242BCDA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65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FB99D2-C797-0F48-9ABD-171893FE5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2F4318D-0359-3C4B-9D07-B5EC6CE85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1CA1F22-3F23-2A45-8242-4E20BB979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D8EDDB2-8821-814A-AFCB-FB011EA76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EE04ADE-8591-D54D-82C0-8CA9A835C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01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4B65A4-CD34-E542-AA3B-410F99F5C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0336E2E-A226-6E4B-A0BF-59936A911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B76ECF6-06B1-1042-9703-D25028AEB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F574429-843C-AE4C-879F-09208EB68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713CF58-EB45-EE45-AB88-CE542A8C9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38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C7590B-D6EA-2843-A98D-0BF4416D2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8C0711A-2741-5245-BFBE-542A2F566C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01226C9-E965-3748-B951-554080869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8453920-1A77-3441-B716-C87809F21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580F5CA-0C05-DF49-8CFB-0F7715D6E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2B5DE6D-D58D-6246-8560-6B48561F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922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65C120D-9C98-7541-A4D1-ECDDBCE36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081D796-17A2-6D43-9454-BAD3FEB1F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7166ED1-50C0-D648-B865-172DA5AA2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E61E471-E208-3546-857E-10892FC3C6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C319FF5-6763-2047-B0CB-67E2B43241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51B036FF-1BB5-614A-AB87-E9F39D61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08FA02C5-07EA-A94F-8E2E-932EC50AA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E1B4373-3B73-AD43-AAAC-28A7D836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5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32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4ED90F-BA98-264C-A85A-FA17BB104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E997709-99BE-384F-AF93-DB01D29AD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1418142-6FC2-7443-A565-C33D93A7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246F0CE-1BB1-7747-8F15-75898CB4A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790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E855655-5E02-734C-8B17-5354E364B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20B04DA-AB26-D94B-BC45-36F3609B8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D98A3A1-20D2-074B-AFFF-E88912E45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677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E3A0B5-B39D-2A45-A906-F7C446219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7F896DB-D884-D547-8A87-1C4B13253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BB1E257-B35C-B941-8052-F0A6552FE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19EFA63-6AE3-9B4B-8A64-B5725176B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3ED90D7-192D-E34A-A129-603DA2806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4E2F575-0AB5-ED40-B5A7-8443E9F80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689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F9253A-1B2D-7542-9B6F-FA42D8613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497BB3B-A3FF-F442-BA29-C194E7F395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CC1370F-B2CB-984E-9BEA-F72D0F711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1938331-EB46-A241-945E-A9E29C5A8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E3BF304-2F66-0D4A-A0C9-740E3F587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5082B4A-2276-9647-AE95-D82B839AD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46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6A41937-BF20-1646-BBD2-3DD84A9B6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B408E7C-DC3E-BA43-90E0-7C30EEDE1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7319338-EAE0-7A40-ABC4-13A8A4D6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AAC90C6-4159-024A-93C1-DC92D77C3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7A47F38-1C00-1A43-8EE6-78C364B3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920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7423120A-C540-014D-A196-81DC0AE194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6E69A46-BF32-C540-A37E-771196197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BCE7306-3DCD-794D-8DEC-0C27A7C0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1D85206-AC06-CE4A-A628-FAFFF43D6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E8BA3D5-9294-F940-B031-FD487FB58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916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1AB2E44-36DA-4743-803D-A0C615B5C2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8E14E84-EAA2-0943-970C-C978FC477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30744B4-977F-524D-98D3-5F8270BA8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5D3C28C-5E07-F041-8436-A1A6AF5D5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5A61D60-843C-CA49-BA6D-C4FFE484E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9469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A0138C7-0795-CB4E-995F-0C7059F9A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51BD73C-200E-464F-86B0-3B878E416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46AD399-A317-EA4F-BB28-D4C07E700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DA4670C-6D8A-5746-B623-9E521F602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2813A48-745C-5947-950A-E72406D27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454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A5B10A-60AE-EB49-98E1-D957426E5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9F78C1C-9F0D-034A-AFCE-15B725192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13AE335-518E-D744-A806-4CEAED111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0307580-6999-9640-BE6D-5328398E1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DDAB0F4-4663-3844-B795-6568E0E5D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67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5DCEB2-EAAE-2E48-8AE9-747A0C350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041903-8308-514C-80B9-443CF2BDBC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37814B1-0E8C-D547-8CDD-98A742DE3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E6EDF7C-3A62-3B46-83A9-0097A8525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CCA6D9A-F34D-9145-A6E1-E71CE6F49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F86A584-920A-2E47-9098-CA1C7D4D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2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908587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908587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149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92CAF7D-9335-7044-81B5-F1A113C50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C2FA63E-7181-624C-857B-1B56214FE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F829E0D-A137-DD47-8B7C-785487385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CA01913-C7BB-DC43-A030-D88B3AF8E5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FCE15A7-A0FF-F840-A145-60B40D0C7E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F6704BD-3FD1-F347-B63B-0213B2250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630A167C-807D-FF49-939E-C6F2C67E0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7699041-3DA0-E042-8338-BE17C8AB7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973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B5BF22-797A-0E42-A2B4-7616EF973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A907525-F63E-BC4D-9FAF-9CAB1B6EC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5B0DAF4-7A33-E942-AD94-FFBC78E44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57115B0-7B7D-C347-81FC-FBBDE7EE8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295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A952BBB-52A2-BD4B-A650-63066A27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23FAFAF-7055-8C45-8986-D313F0432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1F3315E-3604-9940-A45C-CBD3E9496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632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43DF9F-03E4-2D4A-8C73-CD9EB1FA9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EAAA636-196C-B34E-8E36-12C762671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D03DB71-D964-1A46-88EB-6AB4CAE830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E711710-A939-F84B-8683-D705642BD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DC4CD12-B6BA-B74D-9975-6567C6D5E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1A894F0-A094-EB45-B854-AC2CE5688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884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323784-3503-DB46-90AD-920C280BE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311A924F-C866-FA4F-81F5-986CD8DC4B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A0913A9-EF05-5649-A644-8DACEFEC57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A61A965-8549-F843-B612-179E96B3A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BDA3CF1-CD91-C545-9FD1-EBB9EDE2C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78F200D-E0C3-FB42-A1DF-04C09CC92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584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EA6F4E8-F804-874B-9E68-F54835CA2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3BF5CF5-A071-764F-8C6B-48CB0A79A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07B74B-AB68-2045-99A1-E8B25789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41C3105-9829-6F43-BE60-D98DAC434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18B794E-1320-FA42-917A-2541BF860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742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6009B6CE-2456-1249-8C68-424B406C89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EF72CC3-927E-7441-B8F7-46FB767535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4C4C5B6-C1ED-A549-BD3D-D07FC4B6F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EE65298-2108-3047-95A6-75A51769A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0D47221-4CDC-8E41-B068-74C6425F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485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9FB34B-5C59-7E45-B149-91B0EB7D24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FED5BB3-1B6F-F94E-8365-6F338F63D3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B42DD81-683F-184F-8DE6-5BFDD5280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D32C1F1-5711-1246-A682-95FB94050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D6D14F5-F8BF-4E49-99A4-631A7CE14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681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458E500-26A4-BF4F-A737-D527D1476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33B1977-3A19-9F4B-9D72-F14AC6501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B89315B-8C77-6045-9642-3852233C8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376156D-E3F5-CB4E-BD60-305930FA7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230D8C6-0F64-6F4B-A792-8B2C3787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85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456DE52-1EA5-3643-AE0D-AE2268B19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FFD3437-7A68-AB4C-9F06-D39851956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6D76892-DD3E-4845-BEE5-54E46F8D2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D591A1-A767-AC49-A16C-3F3C9E94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70272BC-724E-F341-A4FC-941E8745D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9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497475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381586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176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0933AE-6685-1348-AEC6-F1848186B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A295CBB-BDDB-584B-B414-5F58112306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2724C79-869E-7C4C-8756-EA02DA39D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BA54D99-9257-1B46-A005-DFB653607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5850664-35B1-B047-B5D7-C90877EBC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7FB4789-7BC4-034E-BFF7-CB4F57453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215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9FE63B-2C5C-1C44-9BB2-A00C4A792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23E7CB3-DCBF-3143-A630-196FE83CF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7DDF094-D769-004E-9C71-EF9FC1F95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D5BA426-1A7D-6D4C-ACF1-9E6D0EE625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C989A5B4-ADC1-4E42-88AB-5E7B2574C9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1F52982-232C-0C4F-9261-13021D491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1705F16B-0731-3348-8178-EE39154FE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6220632-D22D-7445-B873-201B8F629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475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D0C4A9-F0A8-6A40-9CB8-1124CAC3E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EA5B138-8849-A84D-B966-9DF1E94FE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0C1E746-A580-3A49-A4C0-FBB9C3B77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8485002-354D-3147-A2CB-3BEDFCDF6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955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15B674F-B1BD-DA40-A3B1-AD8CFF1C3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A388047D-DD3C-A24E-81B1-ECA252FDA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434987D-AB8F-6B41-8A85-19B75E7EF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6658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9171AC9-9FCD-E547-88D9-0D094C19A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628DEFD-AA86-5E40-BEED-B07B024AC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82EA183-3F13-A14B-BD5B-F62D5A294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CAD7809-EFDD-E44E-B686-B3036990D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9304834-14F4-4641-8484-CFEBBB33B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7185205-C7A1-C64A-BC8F-B33E8216D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430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603BCB-0634-7145-8E29-751A605BA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B9C88CA3-19F4-B04C-B305-D1D587DC4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D56B339-520D-7A44-A611-AFCDE7DBB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13516B3-49BE-644D-B2AD-37D31EE60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314D71E-144F-5146-9B99-6F6C57BD9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1FE1F07-9E19-D84B-8B07-44C71D701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770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4C8FCA7-8049-5944-BC40-899EC310B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BA5B9E7-F084-E446-977D-A714F4044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DB3506D-C34A-BD4B-B2C9-09835248A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9348CAB-F026-1944-8450-22FB8AEF5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A0AC33F-A3A2-A041-A466-194880C11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990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CCE98BF-17AF-6D44-860E-84A164CC95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6759389-EC9F-4F4D-B304-D1C6DA50E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FFF43E0-90FA-324A-986B-08FC997C9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1C5A636-47EE-BA40-AE36-BEEDDD6F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7CC01C5-F166-5E4B-84F0-C33D55B49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8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9148274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43559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443559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19538" y="1681163"/>
            <a:ext cx="436852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19538" y="2505075"/>
            <a:ext cx="4368524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3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69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2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942B613-51B8-EF49-801F-A9C1E5F10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B41070F-DAFA-AC48-96DC-8C2A8EC5C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3C6356E-C245-B24B-8035-3237210E9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F4A1AEB-EEEB-0C47-9ED3-85824FCBA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52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24DF4F-20C9-8B4B-AB57-B9656C2DC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DE629DB-5AFB-314F-8E99-CA7CF304A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B9AD1C8-12BC-7643-8934-5D5ED5A99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66B42E7-4C66-734D-A8C1-531DF6B2A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81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49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149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377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67FAC88F-3079-6C41-B97E-AB507D54E544}"/>
              </a:ext>
            </a:extLst>
          </p:cNvPr>
          <p:cNvSpPr/>
          <p:nvPr userDrawn="1"/>
        </p:nvSpPr>
        <p:spPr>
          <a:xfrm>
            <a:off x="10451364" y="0"/>
            <a:ext cx="1740635" cy="6858000"/>
          </a:xfrm>
          <a:prstGeom prst="rect">
            <a:avLst/>
          </a:prstGeom>
          <a:solidFill>
            <a:srgbClr val="2E55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B75AAFAF-2663-1B4A-953A-5BDE35D35E62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0800248" y="5441186"/>
            <a:ext cx="1042868" cy="10428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3ECEC7F7-E76D-BA4C-9E1D-7856473E0BC1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750064" y="5749111"/>
            <a:ext cx="2225407" cy="7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59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86" r:id="rId8"/>
    <p:sldLayoutId id="2147483673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42FE335-DF36-EC49-AEB9-1F17E90F6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D9C8947-963D-5A43-83DE-6AEA3F600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433340A-C86D-194E-AA81-2891DF2200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6989F4A-AF3F-7945-B25B-38FA0354F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53EE52A-4F22-4F49-86EE-7AC85B3CFA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5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D5C23F2-2025-A948-A822-6DF144B15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A0F2833-791A-5449-92AD-C8EAF61BB4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FE07BAE-4438-9347-900A-30D5B7185B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42726F4-93B9-9446-8A73-FC80042A3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="" xmlns:a16="http://schemas.microsoft.com/office/drawing/2014/main" id="{CA7BE19C-4919-1944-BC61-CC284F92E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3752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40065B8-E642-2C45-BEC2-BA06987F4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D7E7E25-6EC5-B14A-8805-206FBEEB1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BC329F1-DD7D-934E-8EF4-0A2C3FCFD3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52D288B-85DB-3249-BFAB-8630C92CEC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2272F85-E71C-8B4E-A8FC-E4236B4274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1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73419"/>
            <a:ext cx="9060543" cy="2409371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SEMINÁRIO </a:t>
            </a:r>
            <a:r>
              <a:rPr lang="en-US" sz="6000" b="1" dirty="0">
                <a:solidFill>
                  <a:schemeClr val="accent1"/>
                </a:solidFill>
                <a:ea typeface="Cambria" panose="02040503050406030204" pitchFamily="18" charset="0"/>
              </a:rPr>
              <a:t>5 - </a:t>
            </a:r>
            <a:r>
              <a:rPr lang="en-US" sz="6000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MENTORIA</a:t>
            </a:r>
            <a:r>
              <a:rPr lang="en-US" sz="6000" b="1" dirty="0">
                <a:solidFill>
                  <a:schemeClr val="accent1"/>
                </a:solidFill>
                <a:ea typeface="Cambria" panose="02040503050406030204" pitchFamily="18" charset="0"/>
              </a:rPr>
              <a:t/>
            </a:r>
            <a:br>
              <a:rPr lang="en-US" sz="6000" b="1" dirty="0">
                <a:solidFill>
                  <a:schemeClr val="accent1"/>
                </a:solidFill>
                <a:ea typeface="Cambria" panose="02040503050406030204" pitchFamily="18" charset="0"/>
              </a:rPr>
            </a:br>
            <a:r>
              <a:rPr lang="en-US" sz="2400" b="1" i="1" dirty="0" smtClean="0">
                <a:latin typeface="+mn-lt"/>
                <a:ea typeface="Cambria" panose="02040503050406030204" pitchFamily="18" charset="0"/>
              </a:rPr>
              <a:t> </a:t>
            </a:r>
            <a:r>
              <a:rPr lang="pt-PT" sz="2400" b="1" i="1" dirty="0">
                <a:latin typeface="+mn-lt"/>
                <a:ea typeface="Cambria" panose="02040503050406030204" pitchFamily="18" charset="0"/>
              </a:rPr>
              <a:t>Propriedade e empoderamento na </a:t>
            </a:r>
            <a:r>
              <a:rPr lang="pt-PT" sz="2400" b="1" i="1" dirty="0" smtClean="0">
                <a:latin typeface="+mn-lt"/>
                <a:ea typeface="Cambria" panose="02040503050406030204" pitchFamily="18" charset="0"/>
              </a:rPr>
              <a:t>juventude</a:t>
            </a:r>
            <a:r>
              <a:rPr lang="en-US" sz="2400" b="1" i="1" dirty="0" smtClean="0">
                <a:latin typeface="+mn-lt"/>
                <a:ea typeface="Cambria" panose="02040503050406030204" pitchFamily="18" charset="0"/>
              </a:rPr>
              <a:t> </a:t>
            </a:r>
            <a:endParaRPr lang="en-US" sz="2400" b="1" i="1" dirty="0">
              <a:latin typeface="+mn-lt"/>
              <a:ea typeface="Cambria" panose="020405030504060302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E838E39E-C487-5547-8BFF-8319053138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550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42019" y="2829231"/>
            <a:ext cx="7072132" cy="224676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pt-PT" sz="2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Deus deseja que os jovens se tornem homens de mente sincera, preparados para a ação em Sua nobre obra e aptos a assumir responsabilidades”.</a:t>
            </a:r>
          </a:p>
          <a:p>
            <a:r>
              <a:rPr lang="pt-PT" sz="2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(Mensagens aos Jovens, p. 21</a:t>
            </a:r>
            <a:r>
              <a:rPr lang="pt-PT" sz="2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). </a:t>
            </a:r>
            <a:r>
              <a:rPr lang="en-US" sz="2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2679" y="1611507"/>
            <a:ext cx="5210368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ea typeface="Times New Roman" panose="02020603050405020304" pitchFamily="18" charset="0"/>
                <a:cs typeface="Arial" panose="020B0604020202020204" pitchFamily="34" charset="0"/>
              </a:rPr>
              <a:t>Dando-</a:t>
            </a:r>
            <a:r>
              <a:rPr lang="en-US" sz="2400" b="1" dirty="0" err="1">
                <a:ea typeface="Times New Roman" panose="02020603050405020304" pitchFamily="18" charset="0"/>
                <a:cs typeface="Arial" panose="020B0604020202020204" pitchFamily="34" charset="0"/>
              </a:rPr>
              <a:t>lhes</a:t>
            </a:r>
            <a:r>
              <a:rPr lang="en-US" sz="2400" b="1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responsabilidades</a:t>
            </a:r>
            <a:r>
              <a:rPr lang="en-US" sz="24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:  </a:t>
            </a:r>
            <a:endParaRPr lang="fr-FR" sz="2400" b="1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727191" y="478903"/>
            <a:ext cx="8886960" cy="1001486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4. </a:t>
            </a:r>
            <a:r>
              <a:rPr lang="pt-PT" b="1" dirty="0">
                <a:solidFill>
                  <a:schemeClr val="accent1"/>
                </a:solidFill>
                <a:ea typeface="Cambria" panose="02040503050406030204" pitchFamily="18" charset="0"/>
              </a:rPr>
              <a:t>O QUE O ESPÍRITO DE PROFECIA </a:t>
            </a:r>
            <a:r>
              <a:rPr lang="pt-PT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DIZ</a:t>
            </a:r>
            <a:r>
              <a:rPr lang="en-US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? 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(</a:t>
            </a:r>
            <a:r>
              <a:rPr lang="en-US" b="1" dirty="0" err="1">
                <a:solidFill>
                  <a:schemeClr val="accent1"/>
                </a:solidFill>
                <a:ea typeface="Cambria" panose="02040503050406030204" pitchFamily="18" charset="0"/>
              </a:rPr>
              <a:t>cont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)</a:t>
            </a:r>
            <a:endParaRPr lang="fr-FR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6FE5489-BE12-7C48-9390-B09878BAD6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449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3458" y="411298"/>
            <a:ext cx="9262062" cy="810532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5. EMPODERAMENTO DA </a:t>
            </a:r>
            <a:r>
              <a:rPr lang="en-US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JUVENTUDE  </a:t>
            </a:r>
            <a:endParaRPr lang="fr-FR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58862" y="2302439"/>
            <a:ext cx="6812161" cy="4375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PT" sz="2800" dirty="0">
                <a:ea typeface="Cambria" panose="02040503050406030204" pitchFamily="18" charset="0"/>
                <a:cs typeface="Arial" panose="020B0604020202020204" pitchFamily="34" charset="0"/>
              </a:rPr>
              <a:t>Dando-lhes responsabilidades na igreja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PT" sz="2800" dirty="0">
                <a:ea typeface="Cambria" panose="02040503050406030204" pitchFamily="18" charset="0"/>
                <a:cs typeface="Arial" panose="020B0604020202020204" pitchFamily="34" charset="0"/>
              </a:rPr>
              <a:t>Envolvê-los na vida da igreja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PT" sz="2800" dirty="0">
                <a:ea typeface="Cambria" panose="02040503050406030204" pitchFamily="18" charset="0"/>
                <a:cs typeface="Arial" panose="020B0604020202020204" pitchFamily="34" charset="0"/>
              </a:rPr>
              <a:t>Ajudando-os a crescer em conhecimento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PT" sz="2800" dirty="0">
                <a:ea typeface="Cambria" panose="02040503050406030204" pitchFamily="18" charset="0"/>
                <a:cs typeface="Arial" panose="020B0604020202020204" pitchFamily="34" charset="0"/>
              </a:rPr>
              <a:t>Dando-lhes oportunidades para tomar a iniciativa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PT" sz="2800" dirty="0">
                <a:ea typeface="Cambria" panose="02040503050406030204" pitchFamily="18" charset="0"/>
                <a:cs typeface="Arial" panose="020B0604020202020204" pitchFamily="34" charset="0"/>
              </a:rPr>
              <a:t>Dando-lhes autoridades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PT" sz="2800" dirty="0">
                <a:ea typeface="Cambria" panose="02040503050406030204" pitchFamily="18" charset="0"/>
                <a:cs typeface="Arial" panose="020B0604020202020204" pitchFamily="34" charset="0"/>
              </a:rPr>
              <a:t>Implementando programa com eles e para </a:t>
            </a:r>
            <a:r>
              <a:rPr lang="pt-PT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eles 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en-US" sz="2800" dirty="0"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2241" y="1360727"/>
            <a:ext cx="5137368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PT" sz="2800" b="1" dirty="0">
                <a:ea typeface="Times New Roman" panose="02020603050405020304" pitchFamily="18" charset="0"/>
                <a:cs typeface="Arial" panose="020B0604020202020204" pitchFamily="34" charset="0"/>
              </a:rPr>
              <a:t>Ajude-os a ganhar </a:t>
            </a:r>
            <a:r>
              <a:rPr lang="pt-PT" sz="28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experiência</a:t>
            </a:r>
            <a:r>
              <a:rPr lang="en-US" sz="28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:  </a:t>
            </a:r>
            <a:endParaRPr lang="fr-FR" sz="28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1E0E45EE-4031-9D4C-89B1-56241117E1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173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41851" y="2293184"/>
            <a:ext cx="7870372" cy="108337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"</a:t>
            </a:r>
            <a:r>
              <a:rPr lang="pt-PT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Os jovens fazem parte da igreja hoje, mas todos os líderes de amanhã”. David </a:t>
            </a:r>
            <a:r>
              <a:rPr lang="pt-PT" sz="2800" dirty="0" err="1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Wilkerson</a:t>
            </a:r>
            <a:r>
              <a:rPr lang="pt-PT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fr-FR" sz="2800" dirty="0">
              <a:solidFill>
                <a:schemeClr val="tx1"/>
              </a:solidFill>
              <a:effectLst/>
              <a:ea typeface="Cambria" panose="02040503050406030204" pitchFamily="18" charset="0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1" y="596220"/>
            <a:ext cx="10269414" cy="810532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5. EMPODERAMENTO DA JUVENTUDE </a:t>
            </a:r>
            <a:r>
              <a:rPr lang="en-US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 (</a:t>
            </a:r>
            <a:r>
              <a:rPr lang="en-US" b="1" dirty="0" err="1">
                <a:solidFill>
                  <a:schemeClr val="accent1"/>
                </a:solidFill>
                <a:ea typeface="Cambria" panose="02040503050406030204" pitchFamily="18" charset="0"/>
              </a:rPr>
              <a:t>cont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)</a:t>
            </a:r>
            <a:endParaRPr lang="fr-FR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1852" y="1562917"/>
            <a:ext cx="3550972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>
                <a:ea typeface="Times New Roman" panose="02020603050405020304" pitchFamily="18" charset="0"/>
                <a:cs typeface="Arial" panose="020B0604020202020204" pitchFamily="34" charset="0"/>
              </a:rPr>
              <a:t>Dê</a:t>
            </a:r>
            <a:r>
              <a:rPr lang="en-US" sz="2800" b="1" dirty="0">
                <a:ea typeface="Times New Roman" panose="02020603050405020304" pitchFamily="18" charset="0"/>
                <a:cs typeface="Arial" panose="020B0604020202020204" pitchFamily="34" charset="0"/>
              </a:rPr>
              <a:t> boas-</a:t>
            </a:r>
            <a:r>
              <a:rPr lang="en-US" sz="2800" b="1" dirty="0" err="1">
                <a:ea typeface="Times New Roman" panose="02020603050405020304" pitchFamily="18" charset="0"/>
                <a:cs typeface="Arial" panose="020B0604020202020204" pitchFamily="34" charset="0"/>
              </a:rPr>
              <a:t>vindas</a:t>
            </a:r>
            <a:r>
              <a:rPr lang="en-US" sz="2800" b="1" dirty="0"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28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eles</a:t>
            </a:r>
            <a:r>
              <a:rPr lang="en-US" sz="28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endParaRPr lang="fr-FR" sz="2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41851" y="3417162"/>
            <a:ext cx="8106949" cy="1173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720"/>
              </a:spcAft>
              <a:buFont typeface="Arial" panose="020B0604020202020204" pitchFamily="34" charset="0"/>
              <a:buChar char="•"/>
            </a:pPr>
            <a:r>
              <a:rPr lang="pt-PT" sz="2800" dirty="0">
                <a:ea typeface="Cambria" panose="02040503050406030204" pitchFamily="18" charset="0"/>
                <a:cs typeface="Arial" panose="020B0604020202020204" pitchFamily="34" charset="0"/>
              </a:rPr>
              <a:t>Listando para eles. “fora de nossas próprias caixas”</a:t>
            </a:r>
          </a:p>
          <a:p>
            <a:pPr marL="285750" indent="-285750">
              <a:lnSpc>
                <a:spcPct val="115000"/>
              </a:lnSpc>
              <a:spcAft>
                <a:spcPts val="720"/>
              </a:spcAft>
              <a:buFont typeface="Arial" panose="020B0604020202020204" pitchFamily="34" charset="0"/>
              <a:buChar char="•"/>
            </a:pPr>
            <a:r>
              <a:rPr lang="pt-PT" sz="2800" dirty="0">
                <a:ea typeface="Cambria" panose="02040503050406030204" pitchFamily="18" charset="0"/>
                <a:cs typeface="Arial" panose="020B0604020202020204" pitchFamily="34" charset="0"/>
              </a:rPr>
              <a:t>Aprenda com eles</a:t>
            </a:r>
            <a:r>
              <a:rPr lang="pt-PT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fr-FR" sz="2800" dirty="0">
              <a:effectLst/>
              <a:ea typeface="Cambria" panose="020405030504060302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F2BF2CB5-2F80-3244-B0C1-A4D2CA7AD5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652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57316" y="1290722"/>
            <a:ext cx="1947521" cy="5587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Mentoria</a:t>
            </a:r>
            <a:r>
              <a:rPr lang="en-US" sz="28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… </a:t>
            </a:r>
            <a:endParaRPr lang="fr-FR" sz="2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87875" y="1949364"/>
            <a:ext cx="9289840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O que é </a:t>
            </a: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Mentoria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? </a:t>
            </a:r>
            <a:endParaRPr lang="en-US" sz="2800" b="1" dirty="0">
              <a:ea typeface="Cambria" panose="020405030504060302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PT" sz="2800" dirty="0" err="1">
                <a:ea typeface="Cambria" panose="02040503050406030204" pitchFamily="18" charset="0"/>
                <a:cs typeface="Arial" panose="020B0604020202020204" pitchFamily="34" charset="0"/>
              </a:rPr>
              <a:t>Mentoring</a:t>
            </a:r>
            <a:r>
              <a:rPr lang="pt-PT" sz="2800" dirty="0">
                <a:ea typeface="Cambria" panose="02040503050406030204" pitchFamily="18" charset="0"/>
                <a:cs typeface="Arial" panose="020B0604020202020204" pitchFamily="34" charset="0"/>
              </a:rPr>
              <a:t> é uma relação intencional que é criada entre uma pessoa menos experiente e uma experiente. A pessoa experiente torna-se assim um modelo de crescimento para a pessoa inexperiente</a:t>
            </a:r>
            <a:r>
              <a:rPr lang="pt-PT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fr-FR" sz="2800" dirty="0">
              <a:ea typeface="Cambria" panose="02040503050406030204" pitchFamily="18" charset="0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1" y="305934"/>
            <a:ext cx="10377714" cy="810532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5. EMPODERAMENTO DA JUVENTUDE </a:t>
            </a:r>
            <a:r>
              <a:rPr lang="en-US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   (</a:t>
            </a:r>
            <a:r>
              <a:rPr lang="en-US" b="1" dirty="0" err="1">
                <a:solidFill>
                  <a:schemeClr val="accent1"/>
                </a:solidFill>
                <a:ea typeface="Cambria" panose="02040503050406030204" pitchFamily="18" charset="0"/>
              </a:rPr>
              <a:t>cont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)</a:t>
            </a:r>
            <a:endParaRPr lang="fr-FR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BEF3C032-D580-4E47-802F-8695EEAEB4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462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40526" y="1147526"/>
            <a:ext cx="1913857" cy="5587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Mentoria</a:t>
            </a:r>
            <a:r>
              <a:rPr lang="en-US" sz="28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… </a:t>
            </a:r>
            <a:endParaRPr lang="fr-FR" sz="2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74357" y="1926393"/>
            <a:ext cx="8287273" cy="256993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PT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Segundo David </a:t>
            </a:r>
            <a:r>
              <a:rPr lang="pt-PT" sz="2800" dirty="0" err="1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Clutterbuck</a:t>
            </a:r>
            <a:r>
              <a:rPr lang="pt-PT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: “Um mentor é um indivíduo mais experiente disposto a compartilhar conhecimento com alguém menos experiente em uma relação de confiança mútua” (</a:t>
            </a:r>
            <a:r>
              <a:rPr lang="pt-PT" sz="2800" dirty="0" err="1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Enciclopedia</a:t>
            </a:r>
            <a:r>
              <a:rPr lang="pt-PT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de Liderança </a:t>
            </a:r>
            <a:r>
              <a:rPr lang="pt-PT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e Gestão Estratégica , p.1177</a:t>
            </a:r>
            <a:r>
              <a:rPr lang="pt-PT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). </a:t>
            </a:r>
            <a:r>
              <a:rPr lang="en-US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fr-FR" sz="2800" dirty="0">
              <a:solidFill>
                <a:schemeClr val="tx1"/>
              </a:solidFill>
              <a:effectLst/>
              <a:ea typeface="Cambria" panose="02040503050406030204" pitchFamily="18" charset="0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0" y="305934"/>
            <a:ext cx="10508565" cy="810532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5. EMPODERAMENTO DA JUVENTUDE </a:t>
            </a:r>
            <a:r>
              <a:rPr lang="en-US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 (</a:t>
            </a:r>
            <a:r>
              <a:rPr lang="en-US" b="1" dirty="0" err="1">
                <a:solidFill>
                  <a:schemeClr val="accent1"/>
                </a:solidFill>
                <a:ea typeface="Cambria" panose="02040503050406030204" pitchFamily="18" charset="0"/>
              </a:rPr>
              <a:t>cont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)</a:t>
            </a:r>
            <a:endParaRPr lang="fr-FR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9DB3EB2-AEE5-B146-ACAA-B2363CEC84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258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e 27"/>
          <p:cNvGrpSpPr/>
          <p:nvPr/>
        </p:nvGrpSpPr>
        <p:grpSpPr>
          <a:xfrm>
            <a:off x="3569817" y="3156542"/>
            <a:ext cx="3048000" cy="1401935"/>
            <a:chOff x="3569817" y="3156542"/>
            <a:chExt cx="3048000" cy="1401935"/>
          </a:xfrm>
        </p:grpSpPr>
        <p:sp>
          <p:nvSpPr>
            <p:cNvPr id="11" name="Ellipse 10"/>
            <p:cNvSpPr/>
            <p:nvPr/>
          </p:nvSpPr>
          <p:spPr>
            <a:xfrm>
              <a:off x="3569817" y="3156542"/>
              <a:ext cx="3048000" cy="14019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901589" y="3460179"/>
              <a:ext cx="2354747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000" b="1" dirty="0" err="1" smtClean="0">
                  <a:solidFill>
                    <a:schemeClr val="bg1"/>
                  </a:solidFill>
                  <a:latin typeface="Franklin Gothic Demi" panose="020B07030201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Mentoria</a:t>
              </a:r>
              <a:r>
                <a:rPr lang="en-US" sz="4000" b="1" dirty="0" smtClean="0">
                  <a:solidFill>
                    <a:srgbClr val="000000"/>
                  </a:solidFill>
                  <a:latin typeface="Franklin Gothic Demi" panose="020B07030201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endParaRPr lang="fr-FR" sz="4000" dirty="0">
                <a:latin typeface="Franklin Gothic Demi" panose="020B0703020102020204" pitchFamily="34" charset="0"/>
              </a:endParaRPr>
            </a:p>
          </p:txBody>
        </p:sp>
      </p:grp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0" y="235970"/>
            <a:ext cx="10677378" cy="810532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+mn-lt"/>
                <a:ea typeface="Cambria" panose="02040503050406030204" pitchFamily="18" charset="0"/>
              </a:rPr>
              <a:t>5. EMPODERAMENTO DA JUVENTUDE </a:t>
            </a:r>
            <a:r>
              <a:rPr lang="en-US" b="1" dirty="0" smtClean="0">
                <a:solidFill>
                  <a:schemeClr val="accent1"/>
                </a:solidFill>
                <a:latin typeface="+mn-lt"/>
                <a:ea typeface="Cambria" panose="02040503050406030204" pitchFamily="18" charset="0"/>
              </a:rPr>
              <a:t> </a:t>
            </a:r>
            <a:r>
              <a:rPr lang="en-US" b="1" dirty="0">
                <a:solidFill>
                  <a:schemeClr val="accent1"/>
                </a:solidFill>
                <a:latin typeface="+mn-lt"/>
                <a:ea typeface="Cambria" panose="02040503050406030204" pitchFamily="18" charset="0"/>
              </a:rPr>
              <a:t>(</a:t>
            </a:r>
            <a:r>
              <a:rPr lang="en-US" b="1" dirty="0" err="1">
                <a:solidFill>
                  <a:schemeClr val="accent1"/>
                </a:solidFill>
                <a:latin typeface="+mn-lt"/>
                <a:ea typeface="Cambria" panose="02040503050406030204" pitchFamily="18" charset="0"/>
              </a:rPr>
              <a:t>cont</a:t>
            </a:r>
            <a:r>
              <a:rPr lang="en-US" b="1" dirty="0">
                <a:solidFill>
                  <a:schemeClr val="accent1"/>
                </a:solidFill>
                <a:latin typeface="+mn-lt"/>
                <a:ea typeface="Cambria" panose="02040503050406030204" pitchFamily="18" charset="0"/>
              </a:rPr>
              <a:t>)</a:t>
            </a:r>
            <a:endParaRPr lang="fr-FR" dirty="0">
              <a:solidFill>
                <a:schemeClr val="accent1"/>
              </a:solidFill>
              <a:latin typeface="+mn-lt"/>
              <a:ea typeface="Cambria" panose="02040503050406030204" pitchFamily="18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4893732" y="2022503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vers le haut 11"/>
          <p:cNvSpPr/>
          <p:nvPr/>
        </p:nvSpPr>
        <p:spPr>
          <a:xfrm rot="5400000">
            <a:off x="7048968" y="3286034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vers le haut 12"/>
          <p:cNvSpPr/>
          <p:nvPr/>
        </p:nvSpPr>
        <p:spPr>
          <a:xfrm rot="16200000">
            <a:off x="2682411" y="3286034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vers le haut 13"/>
          <p:cNvSpPr/>
          <p:nvPr/>
        </p:nvSpPr>
        <p:spPr>
          <a:xfrm rot="10800000">
            <a:off x="4893732" y="4708494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3685735" y="1152778"/>
            <a:ext cx="2451797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latin typeface="Arial Narrow" panose="020B0606020202030204" pitchFamily="34" charset="0"/>
              </a:rPr>
              <a:t>Acompanhamento</a:t>
            </a:r>
            <a:r>
              <a:rPr lang="en-US" sz="2400" b="1" dirty="0">
                <a:latin typeface="Arial Narrow" panose="020B0606020202030204" pitchFamily="34" charset="0"/>
              </a:rPr>
              <a:t> </a:t>
            </a:r>
            <a:r>
              <a:rPr lang="en-US" sz="2400" b="1" dirty="0" err="1" smtClean="0">
                <a:latin typeface="Arial Narrow" panose="020B0606020202030204" pitchFamily="34" charset="0"/>
              </a:rPr>
              <a:t>Espiritual</a:t>
            </a:r>
            <a:endParaRPr lang="en-US" sz="2400" b="1" dirty="0">
              <a:latin typeface="Arial Narrow" panose="020B060602020203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7933325" y="3380456"/>
            <a:ext cx="2406429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latin typeface="Arial Narrow" panose="020B0606020202030204" pitchFamily="34" charset="0"/>
              </a:rPr>
              <a:t>Acompanhamento</a:t>
            </a:r>
            <a:r>
              <a:rPr lang="en-US" sz="2400" b="1" dirty="0">
                <a:latin typeface="Arial Narrow" panose="020B0606020202030204" pitchFamily="34" charset="0"/>
              </a:rPr>
              <a:t> </a:t>
            </a:r>
            <a:r>
              <a:rPr lang="en-US" sz="2400" b="1" dirty="0" err="1" smtClean="0">
                <a:latin typeface="Arial Narrow" panose="020B0606020202030204" pitchFamily="34" charset="0"/>
              </a:rPr>
              <a:t>físico</a:t>
            </a:r>
            <a:endParaRPr lang="en-US" sz="2400" b="1" dirty="0">
              <a:latin typeface="Arial Narrow" panose="020B060602020203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34563" y="3532921"/>
            <a:ext cx="2002971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Arial Narrow" panose="020B0606020202030204" pitchFamily="34" charset="0"/>
              </a:rPr>
              <a:t>Apoio</a:t>
            </a:r>
            <a:r>
              <a:rPr lang="en-US" sz="2400" b="1" dirty="0" smtClean="0">
                <a:latin typeface="Arial Narrow" panose="020B0606020202030204" pitchFamily="34" charset="0"/>
              </a:rPr>
              <a:t> social</a:t>
            </a:r>
            <a:endParaRPr lang="en-US" sz="2400" b="1" dirty="0">
              <a:latin typeface="Arial Narrow" panose="020B060602020203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901589" y="5725631"/>
            <a:ext cx="2626706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err="1"/>
              <a:t>Acompanhamento</a:t>
            </a:r>
            <a:r>
              <a:rPr lang="en-US" sz="2400" b="1" dirty="0"/>
              <a:t> </a:t>
            </a:r>
            <a:r>
              <a:rPr lang="en-US" sz="2400" b="1" dirty="0" smtClean="0"/>
              <a:t>moral</a:t>
            </a:r>
            <a:endParaRPr lang="en-US" sz="2400" b="1" dirty="0"/>
          </a:p>
        </p:txBody>
      </p:sp>
      <p:sp>
        <p:nvSpPr>
          <p:cNvPr id="20" name="ZoneTexte 19"/>
          <p:cNvSpPr txBox="1"/>
          <p:nvPr/>
        </p:nvSpPr>
        <p:spPr>
          <a:xfrm>
            <a:off x="6118703" y="1077004"/>
            <a:ext cx="16840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Orando com eles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Exemplo de </a:t>
            </a:r>
            <a:r>
              <a:rPr lang="pt-PT" dirty="0" smtClean="0"/>
              <a:t>vida </a:t>
            </a:r>
            <a:endParaRPr lang="fr-FR" dirty="0"/>
          </a:p>
          <a:p>
            <a:endParaRPr lang="en-US" dirty="0"/>
          </a:p>
        </p:txBody>
      </p:sp>
      <p:sp>
        <p:nvSpPr>
          <p:cNvPr id="22" name="ZoneTexte 21"/>
          <p:cNvSpPr txBox="1"/>
          <p:nvPr/>
        </p:nvSpPr>
        <p:spPr>
          <a:xfrm>
            <a:off x="8395614" y="2677745"/>
            <a:ext cx="1406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Atividades</a:t>
            </a:r>
            <a:r>
              <a:rPr lang="en-US" dirty="0"/>
              <a:t> </a:t>
            </a:r>
            <a:r>
              <a:rPr lang="en-US" dirty="0" err="1" smtClean="0"/>
              <a:t>práticas</a:t>
            </a:r>
            <a:endParaRPr lang="en-US" dirty="0"/>
          </a:p>
        </p:txBody>
      </p:sp>
      <p:sp>
        <p:nvSpPr>
          <p:cNvPr id="23" name="ZoneTexte 22"/>
          <p:cNvSpPr txBox="1"/>
          <p:nvPr/>
        </p:nvSpPr>
        <p:spPr>
          <a:xfrm>
            <a:off x="6528295" y="5522846"/>
            <a:ext cx="1699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Ajude-os a “limpar o </a:t>
            </a:r>
            <a:r>
              <a:rPr lang="pt-PT" dirty="0" smtClean="0"/>
              <a:t>caminho”</a:t>
            </a:r>
            <a:endParaRPr lang="en-US" dirty="0"/>
          </a:p>
        </p:txBody>
      </p:sp>
      <p:sp>
        <p:nvSpPr>
          <p:cNvPr id="24" name="ZoneTexte 23"/>
          <p:cNvSpPr txBox="1"/>
          <p:nvPr/>
        </p:nvSpPr>
        <p:spPr>
          <a:xfrm>
            <a:off x="5505859" y="4549020"/>
            <a:ext cx="1699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Ajude a ter uma vida de </a:t>
            </a:r>
            <a:r>
              <a:rPr lang="pt-PT" dirty="0" smtClean="0"/>
              <a:t>compromisso</a:t>
            </a:r>
            <a:endParaRPr lang="en-US" dirty="0"/>
          </a:p>
        </p:txBody>
      </p:sp>
      <p:sp>
        <p:nvSpPr>
          <p:cNvPr id="25" name="ZoneTexte 24"/>
          <p:cNvSpPr txBox="1"/>
          <p:nvPr/>
        </p:nvSpPr>
        <p:spPr>
          <a:xfrm>
            <a:off x="668485" y="1983775"/>
            <a:ext cx="1699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Ajuda</a:t>
            </a:r>
            <a:r>
              <a:rPr lang="en-US" dirty="0"/>
              <a:t> no </a:t>
            </a:r>
            <a:r>
              <a:rPr lang="en-US" dirty="0" err="1"/>
              <a:t>relacionamento</a:t>
            </a:r>
            <a:r>
              <a:rPr lang="en-US" dirty="0"/>
              <a:t> </a:t>
            </a:r>
            <a:r>
              <a:rPr lang="en-US" dirty="0" err="1" smtClean="0"/>
              <a:t>saudável</a:t>
            </a:r>
            <a:endParaRPr lang="en-US" dirty="0"/>
          </a:p>
        </p:txBody>
      </p:sp>
      <p:sp>
        <p:nvSpPr>
          <p:cNvPr id="26" name="ZoneTexte 25"/>
          <p:cNvSpPr txBox="1"/>
          <p:nvPr/>
        </p:nvSpPr>
        <p:spPr>
          <a:xfrm>
            <a:off x="334564" y="2833376"/>
            <a:ext cx="2002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Ajuda na escolha do </a:t>
            </a:r>
            <a:r>
              <a:rPr lang="pt-PT" dirty="0" smtClean="0"/>
              <a:t>parceiro</a:t>
            </a:r>
            <a:endParaRPr lang="en-US" dirty="0"/>
          </a:p>
        </p:txBody>
      </p:sp>
      <p:sp>
        <p:nvSpPr>
          <p:cNvPr id="27" name="ZoneTexte 26"/>
          <p:cNvSpPr txBox="1"/>
          <p:nvPr/>
        </p:nvSpPr>
        <p:spPr>
          <a:xfrm>
            <a:off x="633845" y="3990437"/>
            <a:ext cx="1699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Família nuclear</a:t>
            </a:r>
          </a:p>
          <a:p>
            <a:r>
              <a:rPr lang="pt-PT" dirty="0"/>
              <a:t>Família escolar</a:t>
            </a:r>
          </a:p>
          <a:p>
            <a:r>
              <a:rPr lang="pt-PT" dirty="0"/>
              <a:t>Família da </a:t>
            </a:r>
            <a:r>
              <a:rPr lang="pt-PT" dirty="0" smtClean="0"/>
              <a:t>igreja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910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58764" y="1216169"/>
            <a:ext cx="27677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chemeClr val="accent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Mentoria</a:t>
            </a:r>
            <a:r>
              <a:rPr lang="en-US" sz="2800" b="1" dirty="0">
                <a:solidFill>
                  <a:schemeClr val="accent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prática</a:t>
            </a:r>
            <a:endParaRPr lang="fr-FR" sz="2800" dirty="0">
              <a:solidFill>
                <a:schemeClr val="accent1"/>
              </a:solidFill>
            </a:endParaRPr>
          </a:p>
        </p:txBody>
      </p:sp>
      <p:sp>
        <p:nvSpPr>
          <p:cNvPr id="17" name="Titre 1"/>
          <p:cNvSpPr>
            <a:spLocks noGrp="1"/>
          </p:cNvSpPr>
          <p:nvPr>
            <p:ph type="title"/>
          </p:nvPr>
        </p:nvSpPr>
        <p:spPr>
          <a:xfrm>
            <a:off x="0" y="264912"/>
            <a:ext cx="10508565" cy="810532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5. EMPODERAMENTO DA JUVENTUDE </a:t>
            </a:r>
            <a:r>
              <a:rPr lang="en-US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 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(</a:t>
            </a:r>
            <a:r>
              <a:rPr lang="en-US" b="1" dirty="0" err="1">
                <a:solidFill>
                  <a:schemeClr val="accent1"/>
                </a:solidFill>
                <a:ea typeface="Cambria" panose="02040503050406030204" pitchFamily="18" charset="0"/>
              </a:rPr>
              <a:t>cont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)</a:t>
            </a:r>
            <a:endParaRPr lang="fr-FR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2543" y="1917184"/>
            <a:ext cx="2634658" cy="523220"/>
          </a:xfrm>
          <a:prstGeom prst="rect">
            <a:avLst/>
          </a:prstGeom>
          <a:solidFill>
            <a:srgbClr val="8A2615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/>
              <a:t>Director do </a:t>
            </a:r>
            <a:r>
              <a:rPr lang="en-US" sz="2800" b="1" dirty="0" err="1" smtClean="0"/>
              <a:t>coro</a:t>
            </a:r>
            <a:endParaRPr lang="en-US" sz="28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4793463" y="1696973"/>
            <a:ext cx="1351226" cy="830997"/>
          </a:xfrm>
          <a:prstGeom prst="rect">
            <a:avLst/>
          </a:prstGeom>
          <a:solidFill>
            <a:srgbClr val="8A2615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</a:rPr>
              <a:t>Jovens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Músicos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" y="2630026"/>
            <a:ext cx="2747200" cy="954107"/>
          </a:xfrm>
          <a:prstGeom prst="rect">
            <a:avLst/>
          </a:prstGeom>
          <a:solidFill>
            <a:srgbClr val="8A2615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/>
              <a:t>Director da Escola </a:t>
            </a:r>
            <a:r>
              <a:rPr lang="en-US" sz="2800" b="1" dirty="0" err="1" smtClean="0"/>
              <a:t>Sabatina</a:t>
            </a:r>
            <a:endParaRPr lang="en-US" sz="28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4662552" y="2671830"/>
            <a:ext cx="1482138" cy="830997"/>
          </a:xfrm>
          <a:prstGeom prst="rect">
            <a:avLst/>
          </a:prstGeom>
          <a:solidFill>
            <a:srgbClr val="8A2615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</a:rPr>
              <a:t>Jovem</a:t>
            </a:r>
            <a:r>
              <a:rPr lang="en-US" sz="2400" b="1" dirty="0" smtClean="0">
                <a:solidFill>
                  <a:schemeClr val="bg1"/>
                </a:solidFill>
              </a:rPr>
              <a:t> professor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12543" y="3708857"/>
            <a:ext cx="2634657" cy="507831"/>
          </a:xfrm>
          <a:prstGeom prst="rect">
            <a:avLst/>
          </a:prstGeom>
          <a:solidFill>
            <a:srgbClr val="8A2615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700" b="1" dirty="0" err="1" smtClean="0"/>
              <a:t>Ancião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ou</a:t>
            </a:r>
            <a:r>
              <a:rPr lang="en-US" sz="2700" b="1" dirty="0" smtClean="0"/>
              <a:t> </a:t>
            </a:r>
            <a:r>
              <a:rPr lang="en-US" sz="2700" b="1" dirty="0"/>
              <a:t>Pastor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820569" y="3691342"/>
            <a:ext cx="1324121" cy="830997"/>
          </a:xfrm>
          <a:prstGeom prst="rect">
            <a:avLst/>
          </a:prstGeom>
          <a:solidFill>
            <a:srgbClr val="8A2615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</a:rPr>
              <a:t>Líderes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jovens</a:t>
            </a:r>
            <a:endParaRPr lang="en-US" sz="2400" b="1" dirty="0">
              <a:solidFill>
                <a:schemeClr val="bg1"/>
              </a:solidFill>
            </a:endParaRPr>
          </a:p>
        </p:txBody>
      </p:sp>
      <p:grpSp>
        <p:nvGrpSpPr>
          <p:cNvPr id="39" name="Groupe 38"/>
          <p:cNvGrpSpPr/>
          <p:nvPr/>
        </p:nvGrpSpPr>
        <p:grpSpPr>
          <a:xfrm>
            <a:off x="2863048" y="1777508"/>
            <a:ext cx="1683657" cy="719271"/>
            <a:chOff x="2863048" y="2263658"/>
            <a:chExt cx="1683657" cy="719271"/>
          </a:xfrm>
        </p:grpSpPr>
        <p:sp>
          <p:nvSpPr>
            <p:cNvPr id="13" name="Flèche droite 12"/>
            <p:cNvSpPr/>
            <p:nvPr/>
          </p:nvSpPr>
          <p:spPr>
            <a:xfrm>
              <a:off x="2863048" y="2263658"/>
              <a:ext cx="1683657" cy="71927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2922516" y="2393346"/>
              <a:ext cx="14229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 err="1" smtClean="0">
                  <a:solidFill>
                    <a:schemeClr val="bg1"/>
                  </a:solidFill>
                </a:rPr>
                <a:t>Mentores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2" name="ZoneTexte 21"/>
          <p:cNvSpPr txBox="1"/>
          <p:nvPr/>
        </p:nvSpPr>
        <p:spPr>
          <a:xfrm>
            <a:off x="7980177" y="1484529"/>
            <a:ext cx="2528388" cy="89255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/>
              <a:t>Director do </a:t>
            </a:r>
            <a:r>
              <a:rPr lang="en-US" sz="2400" b="1" dirty="0" err="1"/>
              <a:t>coro</a:t>
            </a:r>
            <a:endParaRPr lang="en-US" sz="2400" b="1" dirty="0"/>
          </a:p>
          <a:p>
            <a:endParaRPr lang="en-US" sz="2800" b="1" dirty="0" smtClean="0"/>
          </a:p>
        </p:txBody>
      </p:sp>
      <p:grpSp>
        <p:nvGrpSpPr>
          <p:cNvPr id="40" name="Groupe 39"/>
          <p:cNvGrpSpPr/>
          <p:nvPr/>
        </p:nvGrpSpPr>
        <p:grpSpPr>
          <a:xfrm>
            <a:off x="2863048" y="2727692"/>
            <a:ext cx="1683657" cy="719271"/>
            <a:chOff x="2863048" y="3139826"/>
            <a:chExt cx="1683657" cy="719271"/>
          </a:xfrm>
        </p:grpSpPr>
        <p:sp>
          <p:nvSpPr>
            <p:cNvPr id="24" name="Flèche droite 23"/>
            <p:cNvSpPr/>
            <p:nvPr/>
          </p:nvSpPr>
          <p:spPr>
            <a:xfrm>
              <a:off x="2863048" y="3139826"/>
              <a:ext cx="1683657" cy="71927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2922517" y="3269514"/>
              <a:ext cx="16241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 err="1" smtClean="0">
                  <a:solidFill>
                    <a:schemeClr val="bg1"/>
                  </a:solidFill>
                </a:rPr>
                <a:t>Mentores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" name="Groupe 43"/>
          <p:cNvGrpSpPr/>
          <p:nvPr/>
        </p:nvGrpSpPr>
        <p:grpSpPr>
          <a:xfrm>
            <a:off x="2879545" y="3603136"/>
            <a:ext cx="1683657" cy="719271"/>
            <a:chOff x="2863048" y="4331332"/>
            <a:chExt cx="1683657" cy="719271"/>
          </a:xfrm>
        </p:grpSpPr>
        <p:sp>
          <p:nvSpPr>
            <p:cNvPr id="26" name="Flèche droite 25"/>
            <p:cNvSpPr/>
            <p:nvPr/>
          </p:nvSpPr>
          <p:spPr>
            <a:xfrm>
              <a:off x="2863048" y="4331332"/>
              <a:ext cx="1683657" cy="71927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2922516" y="4461020"/>
              <a:ext cx="16076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 err="1" smtClean="0">
                  <a:solidFill>
                    <a:schemeClr val="bg1"/>
                  </a:solidFill>
                </a:rPr>
                <a:t>Mentores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2" name="Groupe 41"/>
          <p:cNvGrpSpPr/>
          <p:nvPr/>
        </p:nvGrpSpPr>
        <p:grpSpPr>
          <a:xfrm>
            <a:off x="6203903" y="2656479"/>
            <a:ext cx="1729417" cy="719271"/>
            <a:chOff x="6203903" y="3142629"/>
            <a:chExt cx="1729417" cy="719271"/>
          </a:xfrm>
        </p:grpSpPr>
        <p:sp>
          <p:nvSpPr>
            <p:cNvPr id="30" name="Flèche droite 29"/>
            <p:cNvSpPr/>
            <p:nvPr/>
          </p:nvSpPr>
          <p:spPr>
            <a:xfrm>
              <a:off x="6249663" y="3142629"/>
              <a:ext cx="1683657" cy="71927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6203903" y="3272317"/>
              <a:ext cx="16169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</a:rPr>
                <a:t>A </a:t>
              </a:r>
              <a:r>
                <a:rPr lang="en-US" sz="2400" b="1" dirty="0" err="1" smtClean="0">
                  <a:solidFill>
                    <a:schemeClr val="bg1"/>
                  </a:solidFill>
                </a:rPr>
                <a:t>ser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4" name="ZoneTexte 33"/>
          <p:cNvSpPr txBox="1"/>
          <p:nvPr/>
        </p:nvSpPr>
        <p:spPr>
          <a:xfrm>
            <a:off x="7983569" y="2539060"/>
            <a:ext cx="2253476" cy="95410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/>
              <a:t>Professor de </a:t>
            </a:r>
            <a:r>
              <a:rPr lang="en-US" sz="2800" b="1" dirty="0" err="1" smtClean="0"/>
              <a:t>unidade</a:t>
            </a:r>
            <a:endParaRPr lang="en-US" sz="2800" b="1" dirty="0"/>
          </a:p>
        </p:txBody>
      </p:sp>
      <p:sp>
        <p:nvSpPr>
          <p:cNvPr id="35" name="ZoneTexte 34"/>
          <p:cNvSpPr txBox="1"/>
          <p:nvPr/>
        </p:nvSpPr>
        <p:spPr>
          <a:xfrm>
            <a:off x="7960692" y="3806275"/>
            <a:ext cx="2253476" cy="95410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/>
              <a:t>Ancião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ou</a:t>
            </a:r>
            <a:r>
              <a:rPr lang="en-US" sz="2800" b="1" dirty="0" smtClean="0"/>
              <a:t> Pastor</a:t>
            </a:r>
            <a:r>
              <a:rPr lang="en-US" sz="2800" b="1" dirty="0"/>
              <a:t>, </a:t>
            </a:r>
            <a:r>
              <a:rPr lang="en-US" sz="2800" b="1" dirty="0" err="1"/>
              <a:t>etc</a:t>
            </a:r>
            <a:endParaRPr lang="en-US" sz="2800" b="1" dirty="0"/>
          </a:p>
        </p:txBody>
      </p:sp>
      <p:grpSp>
        <p:nvGrpSpPr>
          <p:cNvPr id="41" name="Groupe 40"/>
          <p:cNvGrpSpPr/>
          <p:nvPr/>
        </p:nvGrpSpPr>
        <p:grpSpPr>
          <a:xfrm>
            <a:off x="6203903" y="1780311"/>
            <a:ext cx="1722160" cy="719271"/>
            <a:chOff x="6203903" y="2266461"/>
            <a:chExt cx="1722160" cy="719271"/>
          </a:xfrm>
        </p:grpSpPr>
        <p:sp>
          <p:nvSpPr>
            <p:cNvPr id="28" name="Flèche droite 27"/>
            <p:cNvSpPr/>
            <p:nvPr/>
          </p:nvSpPr>
          <p:spPr>
            <a:xfrm>
              <a:off x="6242406" y="2266461"/>
              <a:ext cx="1683657" cy="71927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6203903" y="2377958"/>
              <a:ext cx="16169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</a:rPr>
                <a:t>A </a:t>
              </a:r>
              <a:r>
                <a:rPr lang="en-US" sz="2400" b="1" dirty="0" err="1" smtClean="0">
                  <a:solidFill>
                    <a:schemeClr val="bg1"/>
                  </a:solidFill>
                </a:rPr>
                <a:t>serem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Groupe 42"/>
          <p:cNvGrpSpPr/>
          <p:nvPr/>
        </p:nvGrpSpPr>
        <p:grpSpPr>
          <a:xfrm>
            <a:off x="6238788" y="3803068"/>
            <a:ext cx="1694532" cy="719271"/>
            <a:chOff x="6238788" y="4289218"/>
            <a:chExt cx="1694532" cy="719271"/>
          </a:xfrm>
        </p:grpSpPr>
        <p:sp>
          <p:nvSpPr>
            <p:cNvPr id="32" name="Flèche droite 31"/>
            <p:cNvSpPr/>
            <p:nvPr/>
          </p:nvSpPr>
          <p:spPr>
            <a:xfrm>
              <a:off x="6249663" y="4289218"/>
              <a:ext cx="1683657" cy="71927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6238788" y="4418020"/>
              <a:ext cx="16169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</a:rPr>
                <a:t>A </a:t>
              </a:r>
              <a:r>
                <a:rPr lang="en-US" sz="2400" b="1" dirty="0" err="1" smtClean="0">
                  <a:solidFill>
                    <a:schemeClr val="bg1"/>
                  </a:solidFill>
                </a:rPr>
                <a:t>ser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33" name="Picture 32">
            <a:extLst>
              <a:ext uri="{FF2B5EF4-FFF2-40B4-BE49-F238E27FC236}">
                <a16:creationId xmlns="" xmlns:a16="http://schemas.microsoft.com/office/drawing/2014/main" id="{66DBA0F9-3031-564D-A359-C38D4E313D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723912" y="4662964"/>
            <a:ext cx="1290084" cy="1113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0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22" grpId="0" animBg="1"/>
      <p:bldP spid="34" grpId="0" animBg="1"/>
      <p:bldP spid="3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90439" y="1536684"/>
            <a:ext cx="6933235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PT" sz="2800" b="1" u="sng" dirty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Experimente os jovens na </a:t>
            </a:r>
            <a:r>
              <a:rPr lang="pt-PT" sz="2800" b="1" u="sng" dirty="0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igreja</a:t>
            </a:r>
            <a:endParaRPr lang="en-US" sz="2800" b="1" u="sng" dirty="0">
              <a:solidFill>
                <a:schemeClr val="accent1"/>
              </a:solidFill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PT" sz="2800" b="1" dirty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Dê-lhes a chave </a:t>
            </a:r>
            <a:r>
              <a:rPr lang="pt-PT" sz="2800" dirty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para colocar na máquina da igreja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PT" sz="2800" b="1" dirty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Permitir que eles </a:t>
            </a:r>
            <a:r>
              <a:rPr lang="pt-PT" sz="2800" dirty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conduzam a máquina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PT" sz="2800" b="1" dirty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Permita-lhes cometer </a:t>
            </a:r>
            <a:r>
              <a:rPr lang="pt-PT" sz="2800" dirty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erros e mostre-lhes a coisa certa com amor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PT" sz="2800" b="1" dirty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Dê-lhes a sensação </a:t>
            </a:r>
            <a:r>
              <a:rPr lang="pt-PT" sz="2800" dirty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de pertencer à família da </a:t>
            </a:r>
            <a:r>
              <a:rPr lang="pt-PT" sz="2800" dirty="0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igreja </a:t>
            </a:r>
            <a:r>
              <a:rPr lang="en-US" sz="2800" dirty="0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chemeClr val="accent1"/>
              </a:solidFill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2800" dirty="0">
              <a:solidFill>
                <a:schemeClr val="accent1"/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" y="305418"/>
            <a:ext cx="10480430" cy="810532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5. EMPODERAMENTO DA JUVENTUDE </a:t>
            </a:r>
            <a:r>
              <a:rPr lang="en-US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 (</a:t>
            </a:r>
            <a:r>
              <a:rPr lang="en-US" b="1" dirty="0" err="1">
                <a:solidFill>
                  <a:schemeClr val="accent1"/>
                </a:solidFill>
                <a:ea typeface="Cambria" panose="02040503050406030204" pitchFamily="18" charset="0"/>
              </a:rPr>
              <a:t>cont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)</a:t>
            </a:r>
            <a:endParaRPr lang="fr-FR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73F9D096-7AF5-024F-A3CA-1ECD09BA6B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80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5381" y="552750"/>
            <a:ext cx="9310341" cy="783771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6. </a:t>
            </a:r>
            <a:r>
              <a:rPr lang="en-US" b="1" dirty="0" smtClean="0">
                <a:solidFill>
                  <a:schemeClr val="accent1"/>
                </a:solidFill>
              </a:rPr>
              <a:t>O QUE FAZER </a:t>
            </a:r>
            <a:r>
              <a:rPr lang="en-US" b="1" dirty="0">
                <a:solidFill>
                  <a:schemeClr val="accent1"/>
                </a:solidFill>
              </a:rPr>
              <a:t>?  </a:t>
            </a: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75505" y="1528764"/>
            <a:ext cx="9311924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t-PT" sz="2800" b="1" dirty="0">
                <a:ea typeface="Cambria" panose="02040503050406030204" pitchFamily="18" charset="0"/>
                <a:cs typeface="Arial" panose="020B0604020202020204" pitchFamily="34" charset="0"/>
              </a:rPr>
              <a:t>Tenha uma forte v</a:t>
            </a:r>
            <a:r>
              <a:rPr lang="pt-PT" sz="2800" dirty="0">
                <a:ea typeface="Cambria" panose="02040503050406030204" pitchFamily="18" charset="0"/>
                <a:cs typeface="Arial" panose="020B0604020202020204" pitchFamily="34" charset="0"/>
              </a:rPr>
              <a:t>ontade da comunidade para recebê-los</a:t>
            </a:r>
            <a:r>
              <a:rPr lang="pt-PT" sz="2800" b="1" dirty="0"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t-PT" sz="2800" b="1" dirty="0">
                <a:ea typeface="Cambria" panose="02040503050406030204" pitchFamily="18" charset="0"/>
                <a:cs typeface="Arial" panose="020B0604020202020204" pitchFamily="34" charset="0"/>
              </a:rPr>
              <a:t>Ajude a congregação </a:t>
            </a:r>
            <a:r>
              <a:rPr lang="pt-PT" sz="2800" dirty="0">
                <a:ea typeface="Cambria" panose="02040503050406030204" pitchFamily="18" charset="0"/>
                <a:cs typeface="Arial" panose="020B0604020202020204" pitchFamily="34" charset="0"/>
              </a:rPr>
              <a:t>a desenvolver mentores dedicados e treinados.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t-PT" sz="2800" b="1" dirty="0">
                <a:ea typeface="Cambria" panose="02040503050406030204" pitchFamily="18" charset="0"/>
                <a:cs typeface="Arial" panose="020B0604020202020204" pitchFamily="34" charset="0"/>
              </a:rPr>
              <a:t>Convide os jovens a </a:t>
            </a:r>
            <a:r>
              <a:rPr lang="pt-PT" sz="2800" dirty="0">
                <a:ea typeface="Cambria" panose="02040503050406030204" pitchFamily="18" charset="0"/>
                <a:cs typeface="Arial" panose="020B0604020202020204" pitchFamily="34" charset="0"/>
              </a:rPr>
              <a:t>participar de eventos que os fortalecerão espiritualmente, intelectualmente, fisicamente, etc</a:t>
            </a:r>
            <a:r>
              <a:rPr lang="pt-PT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.  </a:t>
            </a:r>
            <a:endParaRPr lang="fr-FR" sz="2800" dirty="0"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7CE6CA98-00F6-FE42-81E0-D15647D8D4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411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4480" y="382135"/>
            <a:ext cx="9120851" cy="769257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6. </a:t>
            </a:r>
            <a:r>
              <a:rPr lang="en-US" b="1" dirty="0" smtClean="0">
                <a:solidFill>
                  <a:schemeClr val="accent1"/>
                </a:solidFill>
              </a:rPr>
              <a:t>O QUE FAZER? </a:t>
            </a:r>
            <a:r>
              <a:rPr lang="en-US" sz="2800" b="1" dirty="0">
                <a:solidFill>
                  <a:schemeClr val="accent1"/>
                </a:solidFill>
              </a:rPr>
              <a:t>(</a:t>
            </a:r>
            <a:r>
              <a:rPr lang="en-US" sz="2800" b="1" dirty="0" err="1">
                <a:solidFill>
                  <a:schemeClr val="accent1"/>
                </a:solidFill>
              </a:rPr>
              <a:t>cont</a:t>
            </a:r>
            <a:r>
              <a:rPr lang="en-US" sz="2800" b="1" dirty="0">
                <a:solidFill>
                  <a:schemeClr val="accent1"/>
                </a:solidFill>
              </a:rPr>
              <a:t>)</a:t>
            </a:r>
            <a:endParaRPr lang="fr-FR" sz="2800" b="1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4481" y="1291132"/>
            <a:ext cx="9392947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pt-PT" sz="2800" b="1" dirty="0">
                <a:ea typeface="Cambria" panose="02040503050406030204" pitchFamily="18" charset="0"/>
                <a:cs typeface="Arial" panose="020B0604020202020204" pitchFamily="34" charset="0"/>
              </a:rPr>
              <a:t>Incentive e permita </a:t>
            </a:r>
            <a:r>
              <a:rPr lang="pt-PT" sz="2800" dirty="0">
                <a:ea typeface="Cambria" panose="02040503050406030204" pitchFamily="18" charset="0"/>
                <a:cs typeface="Arial" panose="020B0604020202020204" pitchFamily="34" charset="0"/>
              </a:rPr>
              <a:t>que organizem atividades, acampamentos, eventos esportivos, etc.</a:t>
            </a:r>
          </a:p>
          <a:p>
            <a:pPr marL="514350" lvl="0" indent="-514350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pt-PT" sz="2800" b="1" dirty="0">
                <a:ea typeface="Cambria" panose="02040503050406030204" pitchFamily="18" charset="0"/>
                <a:cs typeface="Arial" panose="020B0604020202020204" pitchFamily="34" charset="0"/>
              </a:rPr>
              <a:t>Dê-lhes oportunidades </a:t>
            </a:r>
            <a:r>
              <a:rPr lang="pt-PT" sz="2800" dirty="0">
                <a:ea typeface="Cambria" panose="02040503050406030204" pitchFamily="18" charset="0"/>
                <a:cs typeface="Arial" panose="020B0604020202020204" pitchFamily="34" charset="0"/>
              </a:rPr>
              <a:t>para liderar os programas da igreja</a:t>
            </a:r>
            <a:r>
              <a:rPr lang="pt-PT" sz="2800" b="1" dirty="0"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514350" lvl="0" indent="-514350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pt-PT" sz="2800" b="1" dirty="0">
                <a:ea typeface="Cambria" panose="02040503050406030204" pitchFamily="18" charset="0"/>
                <a:cs typeface="Arial" panose="020B0604020202020204" pitchFamily="34" charset="0"/>
              </a:rPr>
              <a:t>Nomear jovens em </a:t>
            </a:r>
            <a:r>
              <a:rPr lang="pt-PT" sz="2800" dirty="0">
                <a:ea typeface="Cambria" panose="02040503050406030204" pitchFamily="18" charset="0"/>
                <a:cs typeface="Arial" panose="020B0604020202020204" pitchFamily="34" charset="0"/>
              </a:rPr>
              <a:t>diversos cargos da igreja e treiná-los para atuar. Eles farão cada vez melhor cada vez que tentarem</a:t>
            </a:r>
            <a:r>
              <a:rPr lang="pt-PT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.  </a:t>
            </a:r>
            <a:endParaRPr lang="fr-FR" sz="2800" dirty="0">
              <a:effectLst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31CB4E8-44BF-7646-81B0-B21D40DA0F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933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76070" y="161924"/>
            <a:ext cx="5147129" cy="694419"/>
          </a:xfrm>
        </p:spPr>
        <p:txBody>
          <a:bodyPr>
            <a:noAutofit/>
          </a:bodyPr>
          <a:lstStyle/>
          <a:p>
            <a:r>
              <a:rPr lang="fr-FR" b="1" dirty="0">
                <a:solidFill>
                  <a:schemeClr val="accent1"/>
                </a:solidFill>
                <a:ea typeface="Cambria" panose="02040503050406030204" pitchFamily="18" charset="0"/>
              </a:rPr>
              <a:t>1. </a:t>
            </a:r>
            <a:r>
              <a:rPr lang="fr-FR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INTRODUÇÃO</a:t>
            </a:r>
            <a:endParaRPr lang="fr-FR" b="1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2987" y="1015999"/>
            <a:ext cx="985667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>
                <a:ea typeface="Cambria" panose="02040503050406030204" pitchFamily="18" charset="0"/>
              </a:rPr>
              <a:t>Contraste</a:t>
            </a:r>
            <a:r>
              <a:rPr lang="en-US" sz="2600" b="1" dirty="0">
                <a:ea typeface="Cambria" panose="02040503050406030204" pitchFamily="18" charset="0"/>
              </a:rPr>
              <a:t> </a:t>
            </a:r>
            <a:r>
              <a:rPr lang="en-US" sz="2600" b="1" dirty="0" err="1">
                <a:ea typeface="Cambria" panose="02040503050406030204" pitchFamily="18" charset="0"/>
              </a:rPr>
              <a:t>na</a:t>
            </a:r>
            <a:r>
              <a:rPr lang="en-US" sz="2600" b="1" dirty="0">
                <a:ea typeface="Cambria" panose="02040503050406030204" pitchFamily="18" charset="0"/>
              </a:rPr>
              <a:t> </a:t>
            </a:r>
            <a:r>
              <a:rPr lang="en-US" sz="2600" b="1" dirty="0" err="1" smtClean="0">
                <a:ea typeface="Cambria" panose="02040503050406030204" pitchFamily="18" charset="0"/>
              </a:rPr>
              <a:t>igreja</a:t>
            </a:r>
            <a:r>
              <a:rPr lang="en-US" sz="2600" b="1" dirty="0" smtClean="0">
                <a:ea typeface="Cambria" panose="02040503050406030204" pitchFamily="18" charset="0"/>
              </a:rPr>
              <a:t>:</a:t>
            </a:r>
            <a:endParaRPr lang="en-US" sz="2600" b="1" dirty="0">
              <a:ea typeface="Cambria" panose="020405030504060302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PT" sz="2600" dirty="0">
                <a:ea typeface="Cambria" panose="02040503050406030204" pitchFamily="18" charset="0"/>
              </a:rPr>
              <a:t>Pouco espaço para os jovens na vida da igreja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PT" sz="2600" dirty="0">
                <a:ea typeface="Cambria" panose="02040503050406030204" pitchFamily="18" charset="0"/>
              </a:rPr>
              <a:t>No entanto, os jovens são a maioria dos membros – 60 a 90% dos </a:t>
            </a:r>
            <a:r>
              <a:rPr lang="pt-PT" sz="2600" dirty="0" smtClean="0">
                <a:ea typeface="Cambria" panose="02040503050406030204" pitchFamily="18" charset="0"/>
              </a:rPr>
              <a:t>membros</a:t>
            </a:r>
            <a:r>
              <a:rPr lang="en-US" sz="2600" dirty="0" smtClean="0">
                <a:ea typeface="Cambria" panose="02040503050406030204" pitchFamily="18" charset="0"/>
              </a:rPr>
              <a:t> </a:t>
            </a:r>
            <a:endParaRPr lang="en-US" sz="2600" dirty="0">
              <a:ea typeface="Cambria" panose="02040503050406030204" pitchFamily="18" charset="0"/>
            </a:endParaRPr>
          </a:p>
          <a:p>
            <a:r>
              <a:rPr lang="en-US" sz="2600" b="1" dirty="0" err="1" smtClean="0">
                <a:ea typeface="Cambria" panose="02040503050406030204" pitchFamily="18" charset="0"/>
              </a:rPr>
              <a:t>Resultado</a:t>
            </a:r>
            <a:r>
              <a:rPr lang="en-US" sz="2600" b="1" dirty="0" smtClean="0">
                <a:ea typeface="Cambria" panose="02040503050406030204" pitchFamily="18" charset="0"/>
              </a:rPr>
              <a:t>: </a:t>
            </a:r>
            <a:endParaRPr lang="en-US" sz="2600" b="1" dirty="0">
              <a:ea typeface="Cambria" panose="020405030504060302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PT" sz="2600" dirty="0">
                <a:ea typeface="Cambria" panose="02040503050406030204" pitchFamily="18" charset="0"/>
              </a:rPr>
              <a:t>Os jovens estão cada vez menos interessados ​​nas atividades da igreja.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PT" sz="2600" dirty="0">
                <a:ea typeface="Cambria" panose="02040503050406030204" pitchFamily="18" charset="0"/>
              </a:rPr>
              <a:t>Há uma perda de compromisso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PT" sz="2600" dirty="0">
                <a:ea typeface="Cambria" panose="02040503050406030204" pitchFamily="18" charset="0"/>
              </a:rPr>
              <a:t>Há uma perda de membros </a:t>
            </a:r>
            <a:r>
              <a:rPr lang="pt-PT" sz="2600" dirty="0" smtClean="0">
                <a:ea typeface="Cambria" panose="02040503050406030204" pitchFamily="18" charset="0"/>
              </a:rPr>
              <a:t>jovens</a:t>
            </a:r>
            <a:r>
              <a:rPr lang="en-US" sz="2600" dirty="0" smtClean="0">
                <a:ea typeface="Cambria" panose="02040503050406030204" pitchFamily="18" charset="0"/>
              </a:rPr>
              <a:t> </a:t>
            </a:r>
            <a:endParaRPr lang="en-US" sz="2600" dirty="0"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9E0E47C-2004-C242-ADE9-DDA2E39A28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1271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rganigramme : Alternative 12"/>
          <p:cNvSpPr/>
          <p:nvPr/>
        </p:nvSpPr>
        <p:spPr>
          <a:xfrm>
            <a:off x="5239657" y="3344893"/>
            <a:ext cx="4891314" cy="224906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Organigramme : Alternative 11"/>
          <p:cNvSpPr/>
          <p:nvPr/>
        </p:nvSpPr>
        <p:spPr>
          <a:xfrm>
            <a:off x="174171" y="3371250"/>
            <a:ext cx="4891314" cy="224906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Organigramme : Alternative 10"/>
          <p:cNvSpPr/>
          <p:nvPr/>
        </p:nvSpPr>
        <p:spPr>
          <a:xfrm>
            <a:off x="5130800" y="943430"/>
            <a:ext cx="4891314" cy="224906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91115" y="176440"/>
            <a:ext cx="3530599" cy="76699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7. </a:t>
            </a:r>
            <a:r>
              <a:rPr lang="en-US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ACTIVIDADES</a:t>
            </a:r>
            <a:endParaRPr lang="fr-FR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246743" y="943430"/>
            <a:ext cx="4688114" cy="2249063"/>
            <a:chOff x="246743" y="943430"/>
            <a:chExt cx="4688114" cy="2249063"/>
          </a:xfrm>
        </p:grpSpPr>
        <p:sp>
          <p:nvSpPr>
            <p:cNvPr id="9" name="Organigramme : Alternative 8"/>
            <p:cNvSpPr/>
            <p:nvPr/>
          </p:nvSpPr>
          <p:spPr>
            <a:xfrm>
              <a:off x="246743" y="943430"/>
              <a:ext cx="4688114" cy="2249063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Rectangle 3"/>
            <p:cNvSpPr/>
            <p:nvPr/>
          </p:nvSpPr>
          <p:spPr>
            <a:xfrm>
              <a:off x="537030" y="1122187"/>
              <a:ext cx="4151085" cy="1791260"/>
            </a:xfrm>
            <a:prstGeom prst="rect">
              <a:avLst/>
            </a:prstGeom>
            <a:noFill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lvl="0">
                <a:lnSpc>
                  <a:spcPct val="115000"/>
                </a:lnSpc>
                <a:spcAft>
                  <a:spcPts val="0"/>
                </a:spcAft>
              </a:pPr>
              <a:r>
                <a:rPr lang="en-US" sz="2400" b="1" dirty="0">
                  <a:solidFill>
                    <a:schemeClr val="bg1"/>
                  </a:solidFill>
                  <a:latin typeface="Arial Narrow" panose="020B0606020202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1. </a:t>
              </a:r>
              <a:r>
                <a:rPr lang="pt-PT" sz="2400" b="1" dirty="0">
                  <a:solidFill>
                    <a:schemeClr val="bg1"/>
                  </a:solidFill>
                  <a:latin typeface="Arial Narrow" panose="020B0606020202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Percorra os departamentos de sua igreja e relate quantos jovens são designados em cada área</a:t>
              </a:r>
              <a:r>
                <a:rPr lang="pt-PT" sz="24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.</a:t>
              </a:r>
              <a:r>
                <a:rPr lang="en-US" sz="24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endParaRPr lang="fr-FR" sz="24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5370286" y="1353661"/>
            <a:ext cx="4412343" cy="1366528"/>
          </a:xfrm>
          <a:prstGeom prst="rect">
            <a:avLst/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2. </a:t>
            </a:r>
            <a:r>
              <a:rPr lang="pt-PT" sz="2400" b="1" dirty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Relate o envolvimento dos jovens no programa espiritual da igreja durante o trimestre</a:t>
            </a:r>
            <a:r>
              <a:rPr lang="pt-PT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fr-FR" sz="2400" b="1" dirty="0">
              <a:solidFill>
                <a:schemeClr val="bg1"/>
              </a:solidFill>
              <a:latin typeface="Arial Narrow" panose="020B0606020202030204" pitchFamily="34" charset="0"/>
              <a:ea typeface="Cambria" panose="0204050305040603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70286" y="3361428"/>
            <a:ext cx="4673599" cy="2215991"/>
          </a:xfrm>
          <a:prstGeom prst="rect">
            <a:avLst/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3. </a:t>
            </a:r>
            <a:r>
              <a:rPr lang="pt-PT" sz="2400" b="1" dirty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Organize uma atividade da igreja liderada por jovens para toda a igreja. (Evangelismo, programa do sábado, etc.) Isso deve ser feito pelo menos </a:t>
            </a:r>
            <a:r>
              <a:rPr lang="pt-PT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anualmente.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fr-FR" sz="2400" b="1" dirty="0">
              <a:solidFill>
                <a:schemeClr val="bg1"/>
              </a:solidFill>
              <a:latin typeface="Arial Narrow" panose="020B0606020202030204" pitchFamily="34" charset="0"/>
              <a:ea typeface="Cambria" panose="020405030504060302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1543" y="3710951"/>
            <a:ext cx="4136571" cy="1569660"/>
          </a:xfrm>
          <a:prstGeom prst="rect">
            <a:avLst/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4. </a:t>
            </a:r>
            <a:r>
              <a:rPr lang="pt-PT" sz="2400" b="1" dirty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Escolha um jovem e seja seu mentor por um ano e forneça relatórios trimestrais de progresso</a:t>
            </a:r>
            <a:r>
              <a:rPr lang="pt-PT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fr-FR" sz="2400" b="1" dirty="0">
              <a:solidFill>
                <a:schemeClr val="bg1"/>
              </a:solidFill>
              <a:latin typeface="Arial Narrow" panose="020B0606020202030204" pitchFamily="34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9401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49862" cy="650875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8. </a:t>
            </a:r>
            <a:r>
              <a:rPr lang="en-US" b="1" dirty="0" smtClean="0">
                <a:solidFill>
                  <a:schemeClr val="accent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CONCLUSÃO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38629" y="1287965"/>
            <a:ext cx="9202057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82880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mbria" panose="02040503050406030204" pitchFamily="18" charset="0"/>
              </a:rPr>
              <a:t> </a:t>
            </a:r>
            <a:r>
              <a:rPr lang="pt-PT" sz="2800" dirty="0">
                <a:ea typeface="Cambria" panose="02040503050406030204" pitchFamily="18" charset="0"/>
              </a:rPr>
              <a:t>Os jovens têm muita força, energia e ideias e, como geralmente têm tempo, podem se comprometer totalmente (e gratuitamente) com a igreja. Quanto mais cedo o jovem se sentir necessário e importante, mais leal ele se tornará e mais difícil será para ele deixar a igreja</a:t>
            </a:r>
            <a:r>
              <a:rPr lang="pt-PT" sz="2800" dirty="0" smtClean="0">
                <a:ea typeface="Cambria" panose="02040503050406030204" pitchFamily="18" charset="0"/>
              </a:rPr>
              <a:t>.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fr-FR" sz="2800" dirty="0">
              <a:effectLst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52454437-70AF-2A48-AF86-B34BB54FD2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646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4518" y="600189"/>
            <a:ext cx="7681686" cy="752475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2. . OS OBJETIVOS DO </a:t>
            </a:r>
            <a:r>
              <a:rPr lang="en-US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SEMINÁRIO </a:t>
            </a:r>
            <a:r>
              <a:rPr lang="pt-PT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 </a:t>
            </a:r>
            <a:endParaRPr lang="fr-FR" b="1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6038" y="1618117"/>
            <a:ext cx="9253466" cy="285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15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pt-PT" sz="2600" dirty="0">
                <a:ea typeface="Cambria" panose="02040503050406030204" pitchFamily="18" charset="0"/>
                <a:cs typeface="Arial" panose="020B0604020202020204" pitchFamily="34" charset="0"/>
              </a:rPr>
              <a:t>Compreender a necessidade de </a:t>
            </a:r>
            <a:r>
              <a:rPr lang="pt-PT" sz="2600" b="1" dirty="0">
                <a:ea typeface="Cambria" panose="02040503050406030204" pitchFamily="18" charset="0"/>
                <a:cs typeface="Arial" panose="020B0604020202020204" pitchFamily="34" charset="0"/>
              </a:rPr>
              <a:t>“</a:t>
            </a:r>
            <a:r>
              <a:rPr lang="pt-PT" sz="2600" b="1" dirty="0" smtClean="0">
                <a:ea typeface="Cambria" panose="02040503050406030204" pitchFamily="18" charset="0"/>
                <a:cs typeface="Arial" panose="020B0604020202020204" pitchFamily="34" charset="0"/>
              </a:rPr>
              <a:t>passe-o” </a:t>
            </a:r>
            <a:r>
              <a:rPr lang="pt-PT" sz="2600" b="1" dirty="0">
                <a:ea typeface="Cambria" panose="02040503050406030204" pitchFamily="18" charset="0"/>
                <a:cs typeface="Arial" panose="020B0604020202020204" pitchFamily="34" charset="0"/>
              </a:rPr>
              <a:t>aos jovens de todos os setores da Igreja.</a:t>
            </a:r>
          </a:p>
          <a:p>
            <a:pPr marL="457200" lvl="0" indent="-457200">
              <a:lnSpc>
                <a:spcPct val="115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pt-PT" sz="2600" dirty="0">
                <a:ea typeface="Cambria" panose="02040503050406030204" pitchFamily="18" charset="0"/>
                <a:cs typeface="Arial" panose="020B0604020202020204" pitchFamily="34" charset="0"/>
              </a:rPr>
              <a:t>Conheça as bases bíblicas </a:t>
            </a:r>
            <a:r>
              <a:rPr lang="pt-PT" sz="2600" b="1" dirty="0">
                <a:ea typeface="Cambria" panose="02040503050406030204" pitchFamily="18" charset="0"/>
                <a:cs typeface="Arial" panose="020B0604020202020204" pitchFamily="34" charset="0"/>
              </a:rPr>
              <a:t>de envolver os jovens no desenvolvimento da igreja</a:t>
            </a:r>
          </a:p>
          <a:p>
            <a:pPr marL="457200" lvl="0" indent="-457200">
              <a:lnSpc>
                <a:spcPct val="115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pt-PT" sz="2600" dirty="0">
                <a:ea typeface="Cambria" panose="02040503050406030204" pitchFamily="18" charset="0"/>
                <a:cs typeface="Arial" panose="020B0604020202020204" pitchFamily="34" charset="0"/>
              </a:rPr>
              <a:t>Conheça os passos a seguir no processo </a:t>
            </a:r>
            <a:r>
              <a:rPr lang="pt-PT" sz="2600" b="1" dirty="0">
                <a:ea typeface="Cambria" panose="02040503050406030204" pitchFamily="18" charset="0"/>
                <a:cs typeface="Arial" panose="020B0604020202020204" pitchFamily="34" charset="0"/>
              </a:rPr>
              <a:t>de utilização dos jovens para melhores resultados</a:t>
            </a:r>
            <a:r>
              <a:rPr lang="pt-PT" sz="2600" b="1" dirty="0" smtClean="0"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endParaRPr lang="fr-FR" sz="2600" dirty="0">
              <a:effectLst/>
              <a:ea typeface="Cambria" panose="020405030504060302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20876523-7A53-EA41-86FB-DB109DC6DC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535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2435" y="543732"/>
            <a:ext cx="9801735" cy="679904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3. </a:t>
            </a:r>
            <a:r>
              <a:rPr lang="pt-PT" b="1" dirty="0">
                <a:solidFill>
                  <a:schemeClr val="accent1"/>
                </a:solidFill>
                <a:ea typeface="Cambria" panose="02040503050406030204" pitchFamily="18" charset="0"/>
              </a:rPr>
              <a:t>O QUE A BÍBLIA </a:t>
            </a:r>
            <a:r>
              <a:rPr lang="pt-PT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DIZ</a:t>
            </a:r>
            <a:r>
              <a:rPr lang="en-US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?</a:t>
            </a:r>
            <a:endParaRPr lang="en-US" b="1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94916" y="2455111"/>
            <a:ext cx="8276772" cy="20621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pt-PT" sz="32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Sejam nossos filhos em sua juventude como plantas crescidas, e nossas filhas como colunas de esquina, feitas como para um palácio” (</a:t>
            </a:r>
            <a:r>
              <a:rPr lang="pt-PT" sz="3200" dirty="0" err="1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Sl</a:t>
            </a:r>
            <a:r>
              <a:rPr lang="pt-PT" sz="32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144:12</a:t>
            </a:r>
            <a:r>
              <a:rPr lang="pt-PT" sz="32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r>
              <a:rPr lang="en-US" sz="32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57469" y="1564145"/>
            <a:ext cx="91767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>
                <a:ea typeface="Cambria" panose="02040503050406030204" pitchFamily="18" charset="0"/>
                <a:cs typeface="Arial" panose="020B0604020202020204" pitchFamily="34" charset="0"/>
              </a:rPr>
              <a:t>A necessidade de capacitar os jovens e dar-lhes </a:t>
            </a:r>
            <a:r>
              <a:rPr lang="pt-PT" sz="2400" b="1" dirty="0" smtClean="0">
                <a:ea typeface="Cambria" panose="02040503050406030204" pitchFamily="18" charset="0"/>
                <a:cs typeface="Arial" panose="020B0604020202020204" pitchFamily="34" charset="0"/>
              </a:rPr>
              <a:t>responsabilidades </a:t>
            </a:r>
            <a:r>
              <a:rPr lang="en-US" sz="2400" b="1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fr-FR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2419109" y="4648476"/>
            <a:ext cx="7500395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i="1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“</a:t>
            </a:r>
            <a:r>
              <a:rPr lang="pt-PT" sz="2400" i="1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A força é a glória dos jovens” (Provérbios 20:29</a:t>
            </a:r>
            <a:r>
              <a:rPr lang="pt-PT" sz="2400" i="1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).</a:t>
            </a:r>
            <a:r>
              <a:rPr lang="en-US" sz="2400" i="1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fr-FR" sz="2400" dirty="0">
              <a:solidFill>
                <a:schemeClr val="tx1"/>
              </a:solidFill>
              <a:ea typeface="Cambria" panose="020405030504060302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7D9D58C6-CD32-C840-8C3C-E957A3C9B3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00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00739" y="1695219"/>
            <a:ext cx="8209426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>
                <a:ea typeface="Cambria" panose="02040503050406030204" pitchFamily="18" charset="0"/>
                <a:cs typeface="Arial" panose="020B0604020202020204" pitchFamily="34" charset="0"/>
              </a:rPr>
              <a:t>Jovens</a:t>
            </a:r>
            <a:r>
              <a:rPr lang="en-US" sz="2800" b="1" dirty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a typeface="Cambria" panose="02040503050406030204" pitchFamily="18" charset="0"/>
                <a:cs typeface="Arial" panose="020B0604020202020204" pitchFamily="34" charset="0"/>
              </a:rPr>
              <a:t>na</a:t>
            </a:r>
            <a:r>
              <a:rPr lang="en-US" sz="2800" b="1" dirty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Bíblia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  : </a:t>
            </a:r>
            <a:endParaRPr lang="en-US" sz="2800" b="1" dirty="0"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PT" sz="2800" dirty="0">
                <a:ea typeface="Cambria" panose="02040503050406030204" pitchFamily="18" charset="0"/>
                <a:cs typeface="Arial" panose="020B0604020202020204" pitchFamily="34" charset="0"/>
              </a:rPr>
              <a:t>Igual aos Anciãos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PT" sz="2800" dirty="0">
                <a:ea typeface="Cambria" panose="02040503050406030204" pitchFamily="18" charset="0"/>
                <a:cs typeface="Arial" panose="020B0604020202020204" pitchFamily="34" charset="0"/>
              </a:rPr>
              <a:t>Adulto no reino espiritual de 12 a 13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PT" sz="2800" dirty="0">
                <a:ea typeface="Cambria" panose="02040503050406030204" pitchFamily="18" charset="0"/>
                <a:cs typeface="Arial" panose="020B0604020202020204" pitchFamily="34" charset="0"/>
              </a:rPr>
              <a:t>Sacerdócio pronto aos 30</a:t>
            </a:r>
            <a:r>
              <a:rPr lang="pt-PT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fr-FR" sz="2800" dirty="0">
              <a:effectLst/>
              <a:ea typeface="Cambria" panose="020405030504060302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28939" y="4198948"/>
            <a:ext cx="6241143" cy="224676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“</a:t>
            </a:r>
            <a:r>
              <a:rPr lang="pt-PT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Trate os </a:t>
            </a:r>
            <a:r>
              <a:rPr lang="pt-PT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jovens </a:t>
            </a:r>
            <a:r>
              <a:rPr lang="pt-PT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como irmãos, as mulheres mais velhas como mães e as mulheres mais jovens como irmãs, com absoluta pureza.”</a:t>
            </a:r>
          </a:p>
          <a:p>
            <a:r>
              <a:rPr lang="pt-PT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(1 Timóteo 5.1-2</a:t>
            </a:r>
            <a:r>
              <a:rPr lang="pt-PT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) </a:t>
            </a:r>
            <a:r>
              <a:rPr lang="en-US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fr-FR" sz="2800" dirty="0">
              <a:solidFill>
                <a:schemeClr val="tx1"/>
              </a:solidFill>
              <a:ea typeface="Cambria" panose="02040503050406030204" pitchFamily="18" charset="0"/>
            </a:endParaRP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441679" y="556889"/>
            <a:ext cx="9428403" cy="679904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3. </a:t>
            </a:r>
            <a:r>
              <a:rPr lang="pt-PT" b="1" dirty="0">
                <a:solidFill>
                  <a:schemeClr val="accent1"/>
                </a:solidFill>
                <a:ea typeface="Cambria" panose="02040503050406030204" pitchFamily="18" charset="0"/>
              </a:rPr>
              <a:t>O QUE A BÍBLIA </a:t>
            </a:r>
            <a:r>
              <a:rPr lang="pt-PT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DIZ</a:t>
            </a:r>
            <a:r>
              <a:rPr lang="en-US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? 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(</a:t>
            </a:r>
            <a:r>
              <a:rPr lang="en-US" b="1" dirty="0" err="1">
                <a:solidFill>
                  <a:schemeClr val="accent1"/>
                </a:solidFill>
                <a:ea typeface="Cambria" panose="02040503050406030204" pitchFamily="18" charset="0"/>
              </a:rPr>
              <a:t>cont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)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8D3398A0-C41F-444B-8D9A-52B445D524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258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8198" y="2514451"/>
            <a:ext cx="8581571" cy="15696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“</a:t>
            </a:r>
            <a:r>
              <a:rPr lang="pt-PT" sz="32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Eu vos escrevi, jovens, porque sois fortes, e a palavra de Deus habita em vós, e vencestes o mal” (1 João 2:14</a:t>
            </a:r>
            <a:r>
              <a:rPr lang="pt-PT" sz="32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).</a:t>
            </a:r>
            <a:r>
              <a:rPr lang="en-US" sz="32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fr-FR" sz="3200" dirty="0">
              <a:solidFill>
                <a:schemeClr val="tx1"/>
              </a:solidFill>
              <a:ea typeface="Cambria" panose="020405030504060302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59381" y="4579757"/>
            <a:ext cx="5428343" cy="108337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pt-PT" sz="2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 força é a glória dos jovens” (Provérbios 20:29</a:t>
            </a:r>
            <a:r>
              <a:rPr lang="pt-PT" sz="2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r>
              <a:rPr lang="en-US" sz="2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fr-FR" sz="2800" dirty="0">
              <a:solidFill>
                <a:schemeClr val="tx1"/>
              </a:solidFill>
              <a:ea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1670" y="1611526"/>
            <a:ext cx="92746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4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O potencial espiritual dos </a:t>
            </a:r>
            <a:r>
              <a:rPr lang="pt-PT" sz="2400" b="1" dirty="0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jovens </a:t>
            </a:r>
            <a:r>
              <a:rPr lang="en-US" sz="2400" b="1" dirty="0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fr-FR" sz="2400" dirty="0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960699" y="651274"/>
            <a:ext cx="9358955" cy="679904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3. </a:t>
            </a:r>
            <a:r>
              <a:rPr lang="pt-PT" b="1" dirty="0">
                <a:solidFill>
                  <a:schemeClr val="accent1"/>
                </a:solidFill>
                <a:ea typeface="Cambria" panose="02040503050406030204" pitchFamily="18" charset="0"/>
              </a:rPr>
              <a:t>O QUE A BÍBLIA </a:t>
            </a:r>
            <a:r>
              <a:rPr lang="pt-PT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DIZ</a:t>
            </a:r>
            <a:r>
              <a:rPr lang="en-US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? 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(</a:t>
            </a:r>
            <a:r>
              <a:rPr lang="en-US" b="1" dirty="0" err="1">
                <a:solidFill>
                  <a:schemeClr val="accent1"/>
                </a:solidFill>
                <a:ea typeface="Cambria" panose="02040503050406030204" pitchFamily="18" charset="0"/>
              </a:rPr>
              <a:t>cont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)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83D372D3-C5B4-A147-85CF-7D9242B570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665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2500" y="2601828"/>
            <a:ext cx="8459536" cy="207441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“</a:t>
            </a:r>
            <a:r>
              <a:rPr lang="pt-PT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Não deixe a juventude ser ignorada; que eles participem dos trabalhos e responsabilidades. Deixe-os sentir que fazem parte do ato de ajudar e abençoar os outros” (6T, p.435</a:t>
            </a:r>
            <a:r>
              <a:rPr lang="pt-PT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).</a:t>
            </a:r>
            <a:r>
              <a:rPr lang="en-US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fr-FR" sz="2800" dirty="0">
              <a:solidFill>
                <a:schemeClr val="tx1"/>
              </a:solidFill>
              <a:effectLst/>
              <a:ea typeface="Cambria" panose="02040503050406030204" pitchFamily="18" charset="0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601884" y="333829"/>
            <a:ext cx="9340769" cy="1001486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4. </a:t>
            </a:r>
            <a:r>
              <a:rPr lang="pt-PT" b="1" dirty="0">
                <a:solidFill>
                  <a:schemeClr val="accent1"/>
                </a:solidFill>
                <a:ea typeface="Cambria" panose="02040503050406030204" pitchFamily="18" charset="0"/>
              </a:rPr>
              <a:t>O QUE </a:t>
            </a:r>
            <a:r>
              <a:rPr lang="pt-PT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O ESPÍRITO DE PROFECIA DIZ</a:t>
            </a:r>
            <a:r>
              <a:rPr lang="en-US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?</a:t>
            </a:r>
            <a:endParaRPr lang="fr-FR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86851" y="1555678"/>
            <a:ext cx="6639703" cy="5587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PT" sz="2800" b="1" dirty="0">
                <a:ea typeface="Times New Roman" panose="02020603050405020304" pitchFamily="18" charset="0"/>
                <a:cs typeface="Arial" panose="020B0604020202020204" pitchFamily="34" charset="0"/>
              </a:rPr>
              <a:t>A importância da ênfase dada à </a:t>
            </a:r>
            <a:r>
              <a:rPr lang="pt-PT" sz="28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juventude </a:t>
            </a:r>
            <a:r>
              <a:rPr lang="en-US" sz="28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fr-FR" sz="2800" b="1" dirty="0">
              <a:ea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F0631DC8-F452-AF4D-9BFF-290CF3F6D9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227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93318" y="2505356"/>
            <a:ext cx="8468705" cy="181588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“</a:t>
            </a:r>
            <a:r>
              <a:rPr lang="pt-PT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Muito se perdeu para a causa de Deus por causa da desatenção aos jovens. Os ministros do evangelho devem ter uma relação feliz com os jovens de suas congregações” </a:t>
            </a:r>
            <a:r>
              <a:rPr lang="pt-PT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(Ministério Pastoral , </a:t>
            </a:r>
            <a:r>
              <a:rPr lang="pt-PT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p</a:t>
            </a:r>
            <a:r>
              <a:rPr lang="pt-PT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en-US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fr-FR" sz="2800" dirty="0">
              <a:solidFill>
                <a:schemeClr val="tx1"/>
              </a:solidFill>
              <a:ea typeface="Cambria" panose="020405030504060302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93318" y="1521296"/>
            <a:ext cx="8655098" cy="558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PT" sz="2800" b="1" dirty="0">
                <a:ea typeface="Times New Roman" panose="02020603050405020304" pitchFamily="18" charset="0"/>
                <a:cs typeface="Arial" panose="020B0604020202020204" pitchFamily="34" charset="0"/>
              </a:rPr>
              <a:t>Jovens perdidos por nossa negligência</a:t>
            </a:r>
            <a:r>
              <a:rPr lang="pt-PT" sz="28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28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fr-FR" sz="2800" b="1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0" y="333829"/>
            <a:ext cx="10339754" cy="1001486"/>
          </a:xfrm>
          <a:noFill/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4. </a:t>
            </a:r>
            <a:r>
              <a:rPr lang="pt-PT" b="1" dirty="0">
                <a:solidFill>
                  <a:schemeClr val="accent1"/>
                </a:solidFill>
                <a:ea typeface="Cambria" panose="02040503050406030204" pitchFamily="18" charset="0"/>
              </a:rPr>
              <a:t>O QUE O ESPÍRITO DE PROFECIA </a:t>
            </a:r>
            <a:r>
              <a:rPr lang="pt-PT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DIZ </a:t>
            </a:r>
            <a:r>
              <a:rPr lang="en-US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 ? 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(</a:t>
            </a:r>
            <a:r>
              <a:rPr lang="en-US" b="1" dirty="0" err="1">
                <a:solidFill>
                  <a:schemeClr val="accent1"/>
                </a:solidFill>
                <a:ea typeface="Cambria" panose="02040503050406030204" pitchFamily="18" charset="0"/>
              </a:rPr>
              <a:t>cont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)</a:t>
            </a:r>
            <a:endParaRPr lang="fr-FR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C8472AC5-70C5-7244-8F9F-CE820C4444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513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86246" y="2132401"/>
            <a:ext cx="7910286" cy="306545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“</a:t>
            </a:r>
            <a:r>
              <a:rPr lang="pt-PT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Devemos procurar entrar no sentimento dos jovens, simpatizando com eles em suas alegrias e tristezas, seus conflitos e vitórias. Jesus não permaneceu no céu, longe dos aflitos e pecadores; Ele desceu a este mundo para conhecer a fraqueza...” (Obreiros Evangélicos, p. 209</a:t>
            </a:r>
            <a:r>
              <a:rPr lang="pt-PT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). </a:t>
            </a:r>
            <a:r>
              <a:rPr lang="en-US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fr-FR" sz="2800" dirty="0">
              <a:solidFill>
                <a:schemeClr val="tx1"/>
              </a:solidFill>
              <a:effectLst/>
              <a:ea typeface="Cambria" panose="0204050305040603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86288" y="1369800"/>
            <a:ext cx="5237365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en-US" sz="2400" b="1" dirty="0" err="1">
                <a:ea typeface="Times New Roman" panose="02020603050405020304" pitchFamily="18" charset="0"/>
                <a:cs typeface="Arial" panose="020B0604020202020204" pitchFamily="34" charset="0"/>
              </a:rPr>
              <a:t>necessidade</a:t>
            </a:r>
            <a:r>
              <a:rPr lang="en-US" sz="2400" b="1" dirty="0"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24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mentores</a:t>
            </a:r>
            <a:r>
              <a:rPr lang="en-US" sz="24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endParaRPr lang="fr-FR" sz="2400" b="1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752354" y="333829"/>
            <a:ext cx="8933259" cy="1001486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4. </a:t>
            </a:r>
            <a:r>
              <a:rPr lang="pt-PT" b="1" dirty="0">
                <a:solidFill>
                  <a:schemeClr val="accent1"/>
                </a:solidFill>
                <a:ea typeface="Cambria" panose="02040503050406030204" pitchFamily="18" charset="0"/>
              </a:rPr>
              <a:t>O QUE O ESPÍRITO DE PROFECIA </a:t>
            </a:r>
            <a:r>
              <a:rPr lang="pt-PT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DIZ</a:t>
            </a:r>
            <a:r>
              <a:rPr lang="en-US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? 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(</a:t>
            </a:r>
            <a:r>
              <a:rPr lang="en-US" b="1" dirty="0" err="1">
                <a:solidFill>
                  <a:schemeClr val="accent1"/>
                </a:solidFill>
                <a:ea typeface="Cambria" panose="02040503050406030204" pitchFamily="18" charset="0"/>
              </a:rPr>
              <a:t>cont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)</a:t>
            </a:r>
            <a:endParaRPr lang="fr-FR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EA538A27-DFE4-004B-98C9-39FE11C811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574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-generic" id="{ACA73D23-0390-324A-B1A6-F777AECDA15E}" vid="{28BE8ECC-1DC8-0F49-9095-E8E2529F670D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-generic" id="{ACA73D23-0390-324A-B1A6-F777AECDA15E}" vid="{ABFD6636-1C50-484E-97FF-B60211784245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-generic" id="{ACA73D23-0390-324A-B1A6-F777AECDA15E}" vid="{537D9AF6-9B68-4D41-B70E-B8DC8B398F0D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-generic" id="{ACA73D23-0390-324A-B1A6-F777AECDA15E}" vid="{24BF3B4B-8A4E-FA47-8C38-69038A088F7D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1852</TotalTime>
  <Words>1036</Words>
  <Application>Microsoft Office PowerPoint</Application>
  <PresentationFormat>Ecrã Panorâmico</PresentationFormat>
  <Paragraphs>115</Paragraphs>
  <Slides>21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8</vt:i4>
      </vt:variant>
      <vt:variant>
        <vt:lpstr>Tema</vt:lpstr>
      </vt:variant>
      <vt:variant>
        <vt:i4>4</vt:i4>
      </vt:variant>
      <vt:variant>
        <vt:lpstr>Títulos dos diapositivos</vt:lpstr>
      </vt:variant>
      <vt:variant>
        <vt:i4>21</vt:i4>
      </vt:variant>
    </vt:vector>
  </HeadingPairs>
  <TitlesOfParts>
    <vt:vector size="33" baseType="lpstr">
      <vt:lpstr>Arial</vt:lpstr>
      <vt:lpstr>Arial Narrow</vt:lpstr>
      <vt:lpstr>Calibri</vt:lpstr>
      <vt:lpstr>Calibri Light</vt:lpstr>
      <vt:lpstr>Cambria</vt:lpstr>
      <vt:lpstr>Franklin Gothic Demi</vt:lpstr>
      <vt:lpstr>Times New Roman</vt:lpstr>
      <vt:lpstr>Wingdings</vt:lpstr>
      <vt:lpstr>Office Theme</vt:lpstr>
      <vt:lpstr>2_Custom Design</vt:lpstr>
      <vt:lpstr>1_Custom Design</vt:lpstr>
      <vt:lpstr>Custom Design</vt:lpstr>
      <vt:lpstr>SEMINÁRIO 5 - MENTORIA  Propriedade e empoderamento na juventude </vt:lpstr>
      <vt:lpstr>1. INTRODUÇÃO</vt:lpstr>
      <vt:lpstr>2. . OS OBJETIVOS DO SEMINÁRIO  </vt:lpstr>
      <vt:lpstr>3. O QUE A BÍBLIA DIZ?</vt:lpstr>
      <vt:lpstr>3. O QUE A BÍBLIA DIZ? (cont) </vt:lpstr>
      <vt:lpstr>3. O QUE A BÍBLIA DIZ? (cont) </vt:lpstr>
      <vt:lpstr>4. O QUE O ESPÍRITO DE PROFECIA DIZ?</vt:lpstr>
      <vt:lpstr>4. O QUE O ESPÍRITO DE PROFECIA DIZ  ? (cont)</vt:lpstr>
      <vt:lpstr>4. O QUE O ESPÍRITO DE PROFECIA DIZ? (cont)</vt:lpstr>
      <vt:lpstr>4. O QUE O ESPÍRITO DE PROFECIA DIZ? (cont)</vt:lpstr>
      <vt:lpstr>5. EMPODERAMENTO DA JUVENTUDE  </vt:lpstr>
      <vt:lpstr>5. EMPODERAMENTO DA JUVENTUDE  (cont)</vt:lpstr>
      <vt:lpstr>5. EMPODERAMENTO DA JUVENTUDE    (cont)</vt:lpstr>
      <vt:lpstr>5. EMPODERAMENTO DA JUVENTUDE  (cont)</vt:lpstr>
      <vt:lpstr>5. EMPODERAMENTO DA JUVENTUDE  (cont)</vt:lpstr>
      <vt:lpstr>5. EMPODERAMENTO DA JUVENTUDE  (cont)</vt:lpstr>
      <vt:lpstr>5. EMPODERAMENTO DA JUVENTUDE  (cont)</vt:lpstr>
      <vt:lpstr>6. O QUE FAZER ?  </vt:lpstr>
      <vt:lpstr>6. O QUE FAZER? (cont)</vt:lpstr>
      <vt:lpstr>7. ACTIVIDADES</vt:lpstr>
      <vt:lpstr>8. CONCLUSÃO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Mokgwane, Pako</dc:creator>
  <cp:lastModifiedBy>Horácio Pongolola</cp:lastModifiedBy>
  <cp:revision>82</cp:revision>
  <dcterms:created xsi:type="dcterms:W3CDTF">2018-05-31T05:51:27Z</dcterms:created>
  <dcterms:modified xsi:type="dcterms:W3CDTF">2022-05-03T14:26:01Z</dcterms:modified>
</cp:coreProperties>
</file>