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7" r:id="rId2"/>
    <p:sldMasterId id="2147483674" r:id="rId3"/>
    <p:sldMasterId id="2147483661" r:id="rId4"/>
  </p:sldMasterIdLst>
  <p:notesMasterIdLst>
    <p:notesMasterId r:id="rId26"/>
  </p:notesMasterIdLst>
  <p:handoutMasterIdLst>
    <p:handoutMasterId r:id="rId27"/>
  </p:handoutMasterIdLst>
  <p:sldIdLst>
    <p:sldId id="256" r:id="rId5"/>
    <p:sldId id="284" r:id="rId6"/>
    <p:sldId id="257" r:id="rId7"/>
    <p:sldId id="258" r:id="rId8"/>
    <p:sldId id="262" r:id="rId9"/>
    <p:sldId id="264" r:id="rId10"/>
    <p:sldId id="266" r:id="rId11"/>
    <p:sldId id="267" r:id="rId12"/>
    <p:sldId id="268" r:id="rId13"/>
    <p:sldId id="269" r:id="rId14"/>
    <p:sldId id="270" r:id="rId15"/>
    <p:sldId id="273" r:id="rId16"/>
    <p:sldId id="275" r:id="rId17"/>
    <p:sldId id="285" r:id="rId18"/>
    <p:sldId id="276" r:id="rId19"/>
    <p:sldId id="280" r:id="rId20"/>
    <p:sldId id="259" r:id="rId21"/>
    <p:sldId id="281" r:id="rId22"/>
    <p:sldId id="286" r:id="rId23"/>
    <p:sldId id="282" r:id="rId24"/>
    <p:sldId id="283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0820E36-C96D-8A46-B326-9CBA8DE68E42}">
          <p14:sldIdLst>
            <p14:sldId id="256"/>
            <p14:sldId id="284"/>
            <p14:sldId id="257"/>
            <p14:sldId id="258"/>
            <p14:sldId id="262"/>
            <p14:sldId id="264"/>
            <p14:sldId id="266"/>
            <p14:sldId id="267"/>
            <p14:sldId id="268"/>
            <p14:sldId id="269"/>
            <p14:sldId id="270"/>
            <p14:sldId id="273"/>
            <p14:sldId id="275"/>
            <p14:sldId id="285"/>
            <p14:sldId id="276"/>
            <p14:sldId id="280"/>
            <p14:sldId id="259"/>
            <p14:sldId id="281"/>
            <p14:sldId id="286"/>
            <p14:sldId id="282"/>
            <p14:sldId id="283"/>
          </p14:sldIdLst>
        </p14:section>
        <p14:section name="Untitled Section" id="{94477824-1078-8C46-945F-3B8A573AC76B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26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66"/>
    <p:restoredTop sz="94674"/>
  </p:normalViewPr>
  <p:slideViewPr>
    <p:cSldViewPr snapToGrid="0" snapToObjects="1">
      <p:cViewPr varScale="1">
        <p:scale>
          <a:sx n="51" d="100"/>
          <a:sy n="51" d="100"/>
        </p:scale>
        <p:origin x="-72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6" d="100"/>
          <a:sy n="146" d="100"/>
        </p:scale>
        <p:origin x="41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81200757-3EAA-6646-8780-0FECAB3459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952BA13-8550-474B-A91E-D724DF6396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BC235-2459-264C-8858-1C3188AD5348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B6A7454-B891-624A-A350-3B662924B6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2A4547A-E22A-2F4E-A561-0233970BB6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8EC65-90FA-1743-A13B-409402AF08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95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3D297-4040-5A4B-8421-CF2430CAB508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E1EA7-A93D-BA49-BDA3-4E42378B74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56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58" y="1122363"/>
            <a:ext cx="912390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158" y="3602038"/>
            <a:ext cx="912390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1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4804874" cy="45885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6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4804874" cy="45210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51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63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9149862" cy="387009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50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2579" y="365125"/>
            <a:ext cx="1745483" cy="52865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315200" cy="528652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63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71357C-11C5-F64B-80A1-179A53FEA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2C514C5-717E-FA42-924E-41A15677D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C2BF8D1-F08C-4B4B-8FBD-B9A51D893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0D2542C-15C0-7F4E-A2EC-156AC0625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00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ABB1F3-2F79-F846-A1CB-992303CE7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3980858-259F-AC40-B14C-3FF49C2F8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069594-5E57-5342-B30C-6783C97FD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B66AEB-FBD4-6746-86B8-78B4F52A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23BA5E-E67C-0B4C-9238-6B242BCDA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65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FB99D2-C797-0F48-9ABD-171893FE5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F4318D-0359-3C4B-9D07-B5EC6CE85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CA1F22-3F23-2A45-8242-4E20BB979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8EDDB2-8821-814A-AFCB-FB011EA76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E04ADE-8591-D54D-82C0-8CA9A835C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01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4B65A4-CD34-E542-AA3B-410F99F5C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0336E2E-A226-6E4B-A0BF-59936A911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76ECF6-06B1-1042-9703-D25028AEB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F574429-843C-AE4C-879F-09208EB6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13CF58-EB45-EE45-AB88-CE542A8C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38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C7590B-D6EA-2843-A98D-0BF4416D2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C0711A-2741-5245-BFBE-542A2F566C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01226C9-E965-3748-B951-554080869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8453920-1A77-3441-B716-C87809F21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580F5CA-0C05-DF49-8CFB-0F7715D6E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2B5DE6D-D58D-6246-8560-6B48561F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92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5C120D-9C98-7541-A4D1-ECDDBCE36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081D796-17A2-6D43-9454-BAD3FEB1F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7166ED1-50C0-D648-B865-172DA5AA2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E61E471-E208-3546-857E-10892FC3C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C319FF5-6763-2047-B0CB-67E2B43241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1B036FF-1BB5-614A-AB87-E9F39D61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8FA02C5-07EA-A94F-8E2E-932EC50AA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E1B4373-3B73-AD43-AAAC-28A7D836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5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32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4ED90F-BA98-264C-A85A-FA17BB104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E997709-99BE-384F-AF93-DB01D29A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1418142-6FC2-7443-A565-C33D93A7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246F0CE-1BB1-7747-8F15-75898CB4A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79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E855655-5E02-734C-8B17-5354E364B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20B04DA-AB26-D94B-BC45-36F3609B8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D98A3A1-20D2-074B-AFFF-E88912E45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677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E3A0B5-B39D-2A45-A906-F7C446219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F896DB-D884-D547-8A87-1C4B13253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BB1E257-B35C-B941-8052-F0A6552FE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19EFA63-6AE3-9B4B-8A64-B5725176B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ED90D7-192D-E34A-A129-603DA2806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4E2F575-0AB5-ED40-B5A7-8443E9F8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68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F9253A-1B2D-7542-9B6F-FA42D861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497BB3B-A3FF-F442-BA29-C194E7F395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CC1370F-B2CB-984E-9BEA-F72D0F711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1938331-EB46-A241-945E-A9E29C5A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E3BF304-2F66-0D4A-A0C9-740E3F58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5082B4A-2276-9647-AE95-D82B839AD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46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A41937-BF20-1646-BBD2-3DD84A9B6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B408E7C-DC3E-BA43-90E0-7C30EEDE1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319338-EAE0-7A40-ABC4-13A8A4D6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AC90C6-4159-024A-93C1-DC92D77C3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A47F38-1C00-1A43-8EE6-78C364B3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20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423120A-C540-014D-A196-81DC0AE194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6E69A46-BF32-C540-A37E-771196197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CE7306-3DCD-794D-8DEC-0C27A7C0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D85206-AC06-CE4A-A628-FAFFF43D6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8BA3D5-9294-F940-B031-FD487FB58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916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AB2E44-36DA-4743-803D-A0C615B5C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8E14E84-EAA2-0943-970C-C978FC477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0744B4-977F-524D-98D3-5F8270BA8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D3C28C-5E07-F041-8436-A1A6AF5D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A61D60-843C-CA49-BA6D-C4FFE484E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469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0138C7-0795-CB4E-995F-0C7059F9A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1BD73C-200E-464F-86B0-3B878E416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6AD399-A317-EA4F-BB28-D4C07E70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A4670C-6D8A-5746-B623-9E521F60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813A48-745C-5947-950A-E72406D27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454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A5B10A-60AE-EB49-98E1-D957426E5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9F78C1C-9F0D-034A-AFCE-15B725192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3AE335-518E-D744-A806-4CEAED111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307580-6999-9640-BE6D-5328398E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DAB0F4-4663-3844-B795-6568E0E5D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67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5DCEB2-EAAE-2E48-8AE9-747A0C350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041903-8308-514C-80B9-443CF2BDBC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37814B1-0E8C-D547-8CDD-98A742DE3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E6EDF7C-3A62-3B46-83A9-0097A8525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CCA6D9A-F34D-9145-A6E1-E71CE6F4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F86A584-920A-2E47-9098-CA1C7D4D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2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908587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08587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149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2CAF7D-9335-7044-81B5-F1A113C50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C2FA63E-7181-624C-857B-1B56214FE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829E0D-A137-DD47-8B7C-785487385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CA01913-C7BB-DC43-A030-D88B3AF8E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FCE15A7-A0FF-F840-A145-60B40D0C7E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F6704BD-3FD1-F347-B63B-0213B2250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30A167C-807D-FF49-939E-C6F2C67E0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7699041-3DA0-E042-8338-BE17C8AB7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973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B5BF22-797A-0E42-A2B4-7616EF97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A907525-F63E-BC4D-9FAF-9CAB1B6EC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5B0DAF4-7A33-E942-AD94-FFBC78E44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57115B0-7B7D-C347-81FC-FBBDE7EE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295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A952BBB-52A2-BD4B-A650-63066A27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23FAFAF-7055-8C45-8986-D313F043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1F3315E-3604-9940-A45C-CBD3E9496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632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43DF9F-03E4-2D4A-8C73-CD9EB1FA9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AAA636-196C-B34E-8E36-12C762671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D03DB71-D964-1A46-88EB-6AB4CAE83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E711710-A939-F84B-8683-D705642BD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DC4CD12-B6BA-B74D-9975-6567C6D5E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1A894F0-A094-EB45-B854-AC2CE5688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884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23784-3503-DB46-90AD-920C280BE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11A924F-C866-FA4F-81F5-986CD8DC4B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A0913A9-EF05-5649-A644-8DACEFEC5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A61A965-8549-F843-B612-179E96B3A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BDA3CF1-CD91-C545-9FD1-EBB9EDE2C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78F200D-E0C3-FB42-A1DF-04C09CC92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584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A6F4E8-F804-874B-9E68-F54835CA2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3BF5CF5-A071-764F-8C6B-48CB0A79A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07B74B-AB68-2045-99A1-E8B25789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1C3105-9829-6F43-BE60-D98DAC43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8B794E-1320-FA42-917A-2541BF860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742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009B6CE-2456-1249-8C68-424B406C8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EF72CC3-927E-7441-B8F7-46FB76753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C4C5B6-C1ED-A549-BD3D-D07FC4B6F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E65298-2108-3047-95A6-75A51769A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D47221-4CDC-8E41-B068-74C6425F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485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9FB34B-5C59-7E45-B149-91B0EB7D2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ED5BB3-1B6F-F94E-8365-6F338F63D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42DD81-683F-184F-8DE6-5BFDD5280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32C1F1-5711-1246-A682-95FB9405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6D14F5-F8BF-4E49-99A4-631A7CE14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681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58E500-26A4-BF4F-A737-D527D1476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3B1977-3A19-9F4B-9D72-F14AC6501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89315B-8C77-6045-9642-3852233C8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76156D-E3F5-CB4E-BD60-305930FA7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30D8C6-0F64-6F4B-A792-8B2C3787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85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56DE52-1EA5-3643-AE0D-AE2268B19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FFD3437-7A68-AB4C-9F06-D39851956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D76892-DD3E-4845-BEE5-54E46F8D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D591A1-A767-AC49-A16C-3F3C9E94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0272BC-724E-F341-A4FC-941E8745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9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97475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381586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176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0933AE-6685-1348-AEC6-F1848186B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295CBB-BDDB-584B-B414-5F58112306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724C79-869E-7C4C-8756-EA02DA39D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BA54D99-9257-1B46-A005-DFB653607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5850664-35B1-B047-B5D7-C90877EBC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7FB4789-7BC4-034E-BFF7-CB4F57453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215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9FE63B-2C5C-1C44-9BB2-A00C4A792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23E7CB3-DCBF-3143-A630-196FE83CF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7DDF094-D769-004E-9C71-EF9FC1F95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D5BA426-1A7D-6D4C-ACF1-9E6D0EE625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989A5B4-ADC1-4E42-88AB-5E7B2574C9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1F52982-232C-0C4F-9261-13021D49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705F16B-0731-3348-8178-EE39154FE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6220632-D22D-7445-B873-201B8F629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475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D0C4A9-F0A8-6A40-9CB8-1124CAC3E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EA5B138-8849-A84D-B966-9DF1E94FE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0C1E746-A580-3A49-A4C0-FBB9C3B77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8485002-354D-3147-A2CB-3BEDFCDF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955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15B674F-B1BD-DA40-A3B1-AD8CFF1C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388047D-DD3C-A24E-81B1-ECA252FDA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434987D-AB8F-6B41-8A85-19B75E7EF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658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171AC9-9FCD-E547-88D9-0D094C19A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28DEFD-AA86-5E40-BEED-B07B024AC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82EA183-3F13-A14B-BD5B-F62D5A294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CAD7809-EFDD-E44E-B686-B3036990D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9304834-14F4-4641-8484-CFEBBB33B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7185205-C7A1-C64A-BC8F-B33E8216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430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603BCB-0634-7145-8E29-751A605BA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9C88CA3-19F4-B04C-B305-D1D587DC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D56B339-520D-7A44-A611-AFCDE7DBB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13516B3-49BE-644D-B2AD-37D31EE6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314D71E-144F-5146-9B99-6F6C57BD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1FE1F07-9E19-D84B-8B07-44C71D70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770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C8FCA7-8049-5944-BC40-899EC310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BA5B9E7-F084-E446-977D-A714F4044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B3506D-C34A-BD4B-B2C9-09835248A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348CAB-F026-1944-8450-22FB8AEF5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0AC33F-A3A2-A041-A466-194880C11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990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CCE98BF-17AF-6D44-860E-84A164CC9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6759389-EC9F-4F4D-B304-D1C6DA50E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FF43E0-90FA-324A-986B-08FC997C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C5A636-47EE-BA40-AE36-BEEDDD6F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CC01C5-F166-5E4B-84F0-C33D55B49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8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9148274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43559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43559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19538" y="1681163"/>
            <a:ext cx="436852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19538" y="2505075"/>
            <a:ext cx="4368524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3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6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2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42B613-51B8-EF49-801F-A9C1E5F10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B41070F-DAFA-AC48-96DC-8C2A8EC5C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3C6356E-C245-B24B-8035-3237210E9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F4A1AEB-EEEB-0C47-9ED3-85824FCBA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52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24DF4F-20C9-8B4B-AB57-B9656C2DC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DE629DB-5AFB-314F-8E99-CA7CF304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9AD1C8-12BC-7643-8934-5D5ED5A99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66B42E7-4C66-734D-A8C1-531DF6B2A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8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49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149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8DA99-1ED3-F944-BC99-F7C71722FEC6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377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67FAC88F-3079-6C41-B97E-AB507D54E544}"/>
              </a:ext>
            </a:extLst>
          </p:cNvPr>
          <p:cNvSpPr/>
          <p:nvPr userDrawn="1"/>
        </p:nvSpPr>
        <p:spPr>
          <a:xfrm>
            <a:off x="10451364" y="0"/>
            <a:ext cx="1740635" cy="6858000"/>
          </a:xfrm>
          <a:prstGeom prst="rect">
            <a:avLst/>
          </a:prstGeom>
          <a:solidFill>
            <a:srgbClr val="2E55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B75AAFAF-2663-1B4A-953A-5BDE35D35E62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800248" y="5441186"/>
            <a:ext cx="1042868" cy="10428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ECEC7F7-E76D-BA4C-9E1D-7856473E0BC1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750064" y="5749111"/>
            <a:ext cx="2225407" cy="7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59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86" r:id="rId8"/>
    <p:sldLayoutId id="2147483673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42FE335-DF36-EC49-AEB9-1F17E90F6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D9C8947-963D-5A43-83DE-6AEA3F600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33340A-C86D-194E-AA81-2891DF2200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56663-F467-724F-9C4A-7CBA8A3563E3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6989F4A-AF3F-7945-B25B-38FA0354F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53EE52A-4F22-4F49-86EE-7AC85B3CF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5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D5C23F2-2025-A948-A822-6DF144B15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0F2833-791A-5449-92AD-C8EAF61BB4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4A85A-F517-B84D-9214-7EC82D2BC1FC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E07BAE-4438-9347-900A-30D5B7185B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2726F4-93B9-9446-8A73-FC80042A3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CA7BE19C-4919-1944-BC61-CC284F92E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375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40065B8-E642-2C45-BEC2-BA06987F4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D7E7E25-6EC5-B14A-8805-206FBEEB1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C329F1-DD7D-934E-8EF4-0A2C3FCFD3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1076E-769D-994D-AD12-AED9E0FB0F75}" type="datetimeFigureOut">
              <a:rPr lang="en-US" smtClean="0"/>
              <a:t>2/8/2019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2D288B-85DB-3249-BFAB-8630C92CE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272F85-E71C-8B4E-A8FC-E4236B427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1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73419"/>
            <a:ext cx="9060543" cy="2380654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SEMINARIO Nº </a:t>
            </a:r>
            <a:r>
              <a:rPr lang="en-US" sz="6000" b="1" dirty="0">
                <a:solidFill>
                  <a:schemeClr val="accent1"/>
                </a:solidFill>
                <a:ea typeface="Cambria" panose="02040503050406030204" pitchFamily="18" charset="0"/>
              </a:rPr>
              <a:t>5 - </a:t>
            </a:r>
            <a:r>
              <a:rPr lang="en-US" sz="6000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CONSEJERÍA</a:t>
            </a:r>
            <a:r>
              <a:rPr lang="en-US" sz="6000" b="1" dirty="0">
                <a:solidFill>
                  <a:schemeClr val="accent1"/>
                </a:solidFill>
                <a:ea typeface="Cambria" panose="02040503050406030204" pitchFamily="18" charset="0"/>
              </a:rPr>
              <a:t/>
            </a:r>
            <a:br>
              <a:rPr lang="en-US" sz="6000" b="1" dirty="0">
                <a:solidFill>
                  <a:schemeClr val="accent1"/>
                </a:solidFill>
                <a:ea typeface="Cambria" panose="02040503050406030204" pitchFamily="18" charset="0"/>
              </a:rPr>
            </a:br>
            <a:r>
              <a:rPr lang="es-VE" sz="2400" b="1" i="1" dirty="0">
                <a:latin typeface="+mn-lt"/>
                <a:ea typeface="Cambria" panose="02040503050406030204" pitchFamily="18" charset="0"/>
              </a:rPr>
              <a:t>Pertenencia </a:t>
            </a:r>
            <a:r>
              <a:rPr lang="es-VE" sz="2400" b="1" i="1" dirty="0" smtClean="0">
                <a:latin typeface="+mn-lt"/>
                <a:ea typeface="Cambria" panose="02040503050406030204" pitchFamily="18" charset="0"/>
              </a:rPr>
              <a:t>y Empoderamiento </a:t>
            </a:r>
            <a:r>
              <a:rPr lang="es-VE" sz="2400" b="1" i="1" dirty="0">
                <a:latin typeface="+mn-lt"/>
                <a:ea typeface="Cambria" panose="02040503050406030204" pitchFamily="18" charset="0"/>
              </a:rPr>
              <a:t>en </a:t>
            </a:r>
            <a:r>
              <a:rPr lang="es-VE" sz="2400" b="1" i="1" dirty="0" smtClean="0">
                <a:latin typeface="+mn-lt"/>
                <a:ea typeface="Cambria" panose="02040503050406030204" pitchFamily="18" charset="0"/>
              </a:rPr>
              <a:t>el Ministerio </a:t>
            </a:r>
            <a:r>
              <a:rPr lang="es-VE" sz="2400" b="1" i="1" dirty="0">
                <a:latin typeface="+mn-lt"/>
                <a:ea typeface="Cambria" panose="02040503050406030204" pitchFamily="18" charset="0"/>
              </a:rPr>
              <a:t>Juvenil</a:t>
            </a:r>
            <a:endParaRPr lang="en-US" sz="2400" b="1" i="1" dirty="0">
              <a:latin typeface="+mn-lt"/>
              <a:ea typeface="Cambria" panose="020405030504060302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838E39E-C487-5547-8BFF-8319053138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550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42019" y="2829231"/>
            <a:ext cx="7072132" cy="224676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VE" sz="2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“Dios quiere que los jóvenes lleguen a ser </a:t>
            </a:r>
            <a:r>
              <a:rPr lang="es-VE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hombres de </a:t>
            </a:r>
            <a:r>
              <a:rPr lang="es-VE" sz="2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mente seria, a estar preparados para la acción en su noble obra y a ser aptos </a:t>
            </a:r>
            <a:r>
              <a:rPr lang="es-VE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para llevar </a:t>
            </a:r>
            <a:r>
              <a:rPr lang="es-VE" sz="2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responsabilidades.”</a:t>
            </a:r>
            <a:r>
              <a:rPr lang="en-US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800" dirty="0" err="1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Mensajes</a:t>
            </a:r>
            <a:r>
              <a:rPr lang="en-US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para</a:t>
            </a:r>
            <a:r>
              <a:rPr lang="en-US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los </a:t>
            </a:r>
            <a:r>
              <a:rPr lang="en-US" sz="2800" dirty="0" err="1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Jóvenes</a:t>
            </a:r>
            <a:r>
              <a:rPr lang="en-US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p. </a:t>
            </a:r>
            <a:r>
              <a:rPr lang="en-US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16</a:t>
            </a:r>
            <a:r>
              <a:rPr lang="en-US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).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2679" y="1611507"/>
            <a:ext cx="5210368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Darles</a:t>
            </a:r>
            <a:r>
              <a:rPr lang="en-US" sz="24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responsabilidades</a:t>
            </a:r>
            <a:r>
              <a:rPr lang="en-US" sz="24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fr-FR" sz="2400" b="1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727191" y="478903"/>
            <a:ext cx="8886960" cy="1001486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4. </a:t>
            </a:r>
            <a:r>
              <a:rPr lang="es-VE" b="1" dirty="0">
                <a:solidFill>
                  <a:schemeClr val="accent1"/>
                </a:solidFill>
                <a:ea typeface="Cambria" panose="02040503050406030204" pitchFamily="18" charset="0"/>
              </a:rPr>
              <a:t>¿QUÉ DICE EL ESPÍRITU DE PROFECÍA? 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(</a:t>
            </a:r>
            <a:r>
              <a:rPr lang="en-US" b="1" dirty="0" err="1">
                <a:solidFill>
                  <a:schemeClr val="accent1"/>
                </a:solidFill>
                <a:ea typeface="Cambria" panose="02040503050406030204" pitchFamily="18" charset="0"/>
              </a:rPr>
              <a:t>cont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)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6FE5489-BE12-7C48-9390-B09878BAD6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449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3458" y="411298"/>
            <a:ext cx="8095113" cy="810532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5. 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EMPODERAMIENTO DE LA JUVENTUD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58862" y="2302439"/>
            <a:ext cx="6812161" cy="4375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Darles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responsabilidades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en la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iglesia</a:t>
            </a:r>
            <a:endParaRPr lang="en-US" sz="2800" dirty="0"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Involucrarlos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en la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vida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eclesiástica</a:t>
            </a:r>
            <a:endParaRPr lang="en-US" sz="2800" dirty="0"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Ayudarlos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a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crecer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en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conocimiento</a:t>
            </a:r>
            <a:endParaRPr lang="en-US" sz="2800" dirty="0"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Darles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oportunidades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de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tomar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la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iniciativa</a:t>
            </a:r>
            <a:endParaRPr lang="en-US" sz="2800" dirty="0"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Darles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autoridad</a:t>
            </a:r>
            <a:endParaRPr lang="en-US" sz="2800" dirty="0"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Implementar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programas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con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ellos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y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para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ellos</a:t>
            </a:r>
            <a:endParaRPr lang="en-US" sz="2800" dirty="0"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2241" y="1360727"/>
            <a:ext cx="4982390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Ayúdelos</a:t>
            </a:r>
            <a:r>
              <a:rPr lang="en-US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en-US" sz="28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ganar</a:t>
            </a:r>
            <a:r>
              <a:rPr lang="en-US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experiencia</a:t>
            </a:r>
            <a:r>
              <a:rPr lang="en-US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al:</a:t>
            </a:r>
            <a:endParaRPr lang="fr-FR" sz="28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E0E45EE-4031-9D4C-89B1-56241117E1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17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41851" y="2293184"/>
            <a:ext cx="7870372" cy="10542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VE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“Los </a:t>
            </a: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jóvenes son parte de la iglesia hoy,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pero todos los líderes </a:t>
            </a:r>
            <a:r>
              <a:rPr lang="es-VE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de mañana.” </a:t>
            </a:r>
            <a:r>
              <a:rPr lang="en-US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David </a:t>
            </a:r>
            <a:r>
              <a:rPr lang="en-US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Wilkerson</a:t>
            </a:r>
            <a:endParaRPr lang="fr-FR" sz="2800" dirty="0">
              <a:solidFill>
                <a:schemeClr val="tx1"/>
              </a:solidFill>
              <a:effectLst/>
              <a:ea typeface="Cambria" panose="02040503050406030204" pitchFamily="18" charset="0"/>
            </a:endParaRP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798286" y="596220"/>
            <a:ext cx="8650514" cy="810532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5. 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EMPODERAMIENTO DE LA 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JUVENTUD (</a:t>
            </a:r>
            <a:r>
              <a:rPr lang="en-US" b="1" dirty="0" err="1">
                <a:solidFill>
                  <a:schemeClr val="accent1"/>
                </a:solidFill>
                <a:ea typeface="Cambria" panose="02040503050406030204" pitchFamily="18" charset="0"/>
              </a:rPr>
              <a:t>cont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)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1852" y="1562917"/>
            <a:ext cx="1594860" cy="558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Recíbalos</a:t>
            </a:r>
            <a:endParaRPr lang="fr-FR" sz="2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41851" y="3417162"/>
            <a:ext cx="8106949" cy="1173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72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Escúchelos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s-VE" sz="2800" dirty="0">
                <a:ea typeface="Cambria" panose="02040503050406030204" pitchFamily="18" charset="0"/>
                <a:cs typeface="Arial" panose="020B0604020202020204" pitchFamily="34" charset="0"/>
              </a:rPr>
              <a:t>“fuera de nuestras propias cajas</a:t>
            </a:r>
            <a:r>
              <a:rPr lang="es-VE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”</a:t>
            </a:r>
            <a:endParaRPr lang="en-US" sz="2800" dirty="0"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spcAft>
                <a:spcPts val="72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Aprenda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de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ellos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fr-FR" sz="2800" dirty="0">
              <a:effectLst/>
              <a:ea typeface="Cambria" panose="020405030504060302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F2BF2CB5-2F80-3244-B0C1-A4D2CA7AD5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652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57316" y="1290722"/>
            <a:ext cx="2292487" cy="558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Aconséjelos</a:t>
            </a:r>
            <a:r>
              <a:rPr lang="en-US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… </a:t>
            </a:r>
            <a:endParaRPr lang="fr-FR" sz="2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79319" y="1949364"/>
            <a:ext cx="8198395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¿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Qué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es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consejería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?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en-US" sz="2800" b="1" dirty="0">
              <a:ea typeface="Cambria" panose="020405030504060302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VE" sz="2800" dirty="0">
                <a:ea typeface="Cambria" panose="02040503050406030204" pitchFamily="18" charset="0"/>
                <a:cs typeface="Arial" panose="020B0604020202020204" pitchFamily="34" charset="0"/>
              </a:rPr>
              <a:t>La consejería es una relación intencional que es creada entre una persona </a:t>
            </a:r>
            <a:r>
              <a:rPr lang="es-VE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menos experimentada </a:t>
            </a:r>
            <a:r>
              <a:rPr lang="es-VE" sz="2800" dirty="0">
                <a:ea typeface="Cambria" panose="02040503050406030204" pitchFamily="18" charset="0"/>
                <a:cs typeface="Arial" panose="020B0604020202020204" pitchFamily="34" charset="0"/>
              </a:rPr>
              <a:t>y una </a:t>
            </a:r>
            <a:r>
              <a:rPr lang="es-VE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con mayor </a:t>
            </a:r>
            <a:r>
              <a:rPr lang="es-VE" sz="2800" dirty="0">
                <a:ea typeface="Cambria" panose="02040503050406030204" pitchFamily="18" charset="0"/>
                <a:cs typeface="Arial" panose="020B0604020202020204" pitchFamily="34" charset="0"/>
              </a:rPr>
              <a:t>experiencia</a:t>
            </a:r>
            <a:r>
              <a:rPr lang="es-VE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. La persona experimentada se convierte, entonces, en un modelo de crecimiento para la persona que tiene menos experiencia.</a:t>
            </a:r>
            <a:endParaRPr lang="fr-FR" sz="2800" dirty="0">
              <a:ea typeface="Cambria" panose="02040503050406030204" pitchFamily="18" charset="0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810228" y="305934"/>
            <a:ext cx="8928160" cy="810532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5. 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EMPODERAMIENTO DE LA JUVENTUD (</a:t>
            </a:r>
            <a:r>
              <a:rPr lang="en-US" b="1" dirty="0" err="1">
                <a:solidFill>
                  <a:schemeClr val="accent1"/>
                </a:solidFill>
                <a:ea typeface="Cambria" panose="02040503050406030204" pitchFamily="18" charset="0"/>
              </a:rPr>
              <a:t>cont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)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EF3C032-D580-4E47-802F-8695EEAEB4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462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40526" y="1147526"/>
            <a:ext cx="2292487" cy="5587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Aconséjelos</a:t>
            </a:r>
            <a:r>
              <a:rPr lang="en-US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… </a:t>
            </a:r>
            <a:endParaRPr lang="fr-FR" sz="2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40767" y="1926393"/>
            <a:ext cx="7920863" cy="303634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De acuerdo con David </a:t>
            </a:r>
            <a:r>
              <a:rPr lang="es-VE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Clutterbuck, “un </a:t>
            </a: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mentor es un individuo de experiencia </a:t>
            </a:r>
            <a:r>
              <a:rPr lang="es-VE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que está </a:t>
            </a: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abierto a compartir su conocimiento con alguien menos experimentado en </a:t>
            </a:r>
            <a:r>
              <a:rPr lang="es-VE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una relación </a:t>
            </a: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de confianza mutua” (</a:t>
            </a:r>
            <a:r>
              <a:rPr lang="es-VE" sz="2800" dirty="0" err="1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Encyclopedia</a:t>
            </a: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of </a:t>
            </a:r>
            <a:r>
              <a:rPr lang="es-VE" sz="2800" dirty="0" err="1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Strategic</a:t>
            </a: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s-VE" sz="2800" dirty="0" err="1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Leadership</a:t>
            </a: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and </a:t>
            </a:r>
            <a:r>
              <a:rPr lang="es-VE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Management, p</a:t>
            </a: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s-VE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177</a:t>
            </a: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). -Enciclopedia de </a:t>
            </a:r>
            <a:r>
              <a:rPr lang="es-VE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liderazgo </a:t>
            </a: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estratégico </a:t>
            </a:r>
            <a:r>
              <a:rPr lang="es-VE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y gestión</a:t>
            </a: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fr-FR" sz="2800" dirty="0">
              <a:solidFill>
                <a:schemeClr val="tx1"/>
              </a:solidFill>
              <a:effectLst/>
              <a:ea typeface="Cambria" panose="02040503050406030204" pitchFamily="18" charset="0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666037" y="305934"/>
            <a:ext cx="9346063" cy="810532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5. 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EMPODERAMIENTO DE LA JUVENTUD (</a:t>
            </a:r>
            <a:r>
              <a:rPr lang="en-US" b="1" dirty="0" err="1">
                <a:solidFill>
                  <a:schemeClr val="accent1"/>
                </a:solidFill>
                <a:ea typeface="Cambria" panose="02040503050406030204" pitchFamily="18" charset="0"/>
              </a:rPr>
              <a:t>cont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)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9DB3EB2-AEE5-B146-ACAA-B2363CEC84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258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e 27"/>
          <p:cNvGrpSpPr/>
          <p:nvPr/>
        </p:nvGrpSpPr>
        <p:grpSpPr>
          <a:xfrm>
            <a:off x="3569817" y="3156542"/>
            <a:ext cx="3048000" cy="1401935"/>
            <a:chOff x="3569817" y="3156542"/>
            <a:chExt cx="3048000" cy="1401935"/>
          </a:xfrm>
        </p:grpSpPr>
        <p:sp>
          <p:nvSpPr>
            <p:cNvPr id="11" name="Ellipse 10"/>
            <p:cNvSpPr/>
            <p:nvPr/>
          </p:nvSpPr>
          <p:spPr>
            <a:xfrm>
              <a:off x="3569817" y="3156542"/>
              <a:ext cx="3048000" cy="14019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901589" y="3460179"/>
              <a:ext cx="2584362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 b="1" dirty="0" err="1" smtClean="0">
                  <a:solidFill>
                    <a:schemeClr val="bg1"/>
                  </a:solidFill>
                  <a:latin typeface="Franklin Gothic Demi" panose="020B07030201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Consejería</a:t>
              </a:r>
              <a:endParaRPr lang="fr-FR" sz="4000" dirty="0">
                <a:latin typeface="Franklin Gothic Demi" panose="020B0703020102020204" pitchFamily="34" charset="0"/>
              </a:endParaRPr>
            </a:p>
          </p:txBody>
        </p:sp>
      </p:grp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474562" y="235970"/>
            <a:ext cx="9229059" cy="810532"/>
          </a:xfrm>
        </p:spPr>
        <p:txBody>
          <a:bodyPr>
            <a:noAutofit/>
          </a:bodyPr>
          <a:lstStyle/>
          <a:p>
            <a:pPr algn="ctr"/>
            <a:r>
              <a:rPr lang="en-US" sz="3800" b="1" dirty="0">
                <a:solidFill>
                  <a:schemeClr val="accent1"/>
                </a:solidFill>
                <a:latin typeface="+mn-lt"/>
                <a:ea typeface="Cambria" panose="02040503050406030204" pitchFamily="18" charset="0"/>
              </a:rPr>
              <a:t>5. </a:t>
            </a:r>
            <a:r>
              <a:rPr lang="en-US" sz="3800" b="1" dirty="0">
                <a:solidFill>
                  <a:schemeClr val="accent1"/>
                </a:solidFill>
                <a:ea typeface="Cambria" panose="02040503050406030204" pitchFamily="18" charset="0"/>
              </a:rPr>
              <a:t>EMPODERAMIENTO DE LA JUVENTUD (</a:t>
            </a:r>
            <a:r>
              <a:rPr lang="en-US" sz="3800" b="1" dirty="0" err="1">
                <a:solidFill>
                  <a:schemeClr val="accent1"/>
                </a:solidFill>
                <a:ea typeface="Cambria" panose="02040503050406030204" pitchFamily="18" charset="0"/>
              </a:rPr>
              <a:t>cont</a:t>
            </a:r>
            <a:r>
              <a:rPr lang="en-US" sz="3800" b="1" dirty="0">
                <a:solidFill>
                  <a:schemeClr val="accent1"/>
                </a:solidFill>
                <a:ea typeface="Cambria" panose="02040503050406030204" pitchFamily="18" charset="0"/>
              </a:rPr>
              <a:t>)</a:t>
            </a:r>
            <a:endParaRPr lang="fr-FR" sz="3800" dirty="0">
              <a:solidFill>
                <a:schemeClr val="accent1"/>
              </a:solidFill>
              <a:latin typeface="+mn-lt"/>
              <a:ea typeface="Cambria" panose="02040503050406030204" pitchFamily="18" charset="0"/>
            </a:endParaRPr>
          </a:p>
        </p:txBody>
      </p:sp>
      <p:sp>
        <p:nvSpPr>
          <p:cNvPr id="10" name="Flèche vers le haut 9"/>
          <p:cNvSpPr/>
          <p:nvPr/>
        </p:nvSpPr>
        <p:spPr>
          <a:xfrm>
            <a:off x="4893732" y="2022503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vers le haut 11"/>
          <p:cNvSpPr/>
          <p:nvPr/>
        </p:nvSpPr>
        <p:spPr>
          <a:xfrm rot="5400000">
            <a:off x="7048968" y="3286034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vers le haut 12"/>
          <p:cNvSpPr/>
          <p:nvPr/>
        </p:nvSpPr>
        <p:spPr>
          <a:xfrm rot="16200000">
            <a:off x="2682411" y="3286034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vers le haut 13"/>
          <p:cNvSpPr/>
          <p:nvPr/>
        </p:nvSpPr>
        <p:spPr>
          <a:xfrm rot="10800000">
            <a:off x="4893732" y="4708494"/>
            <a:ext cx="484632" cy="97840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3569817" y="1152778"/>
            <a:ext cx="2567715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Arial Narrow" panose="020B0606020202030204" pitchFamily="34" charset="0"/>
              </a:rPr>
              <a:t>Acompañamiento</a:t>
            </a:r>
            <a:r>
              <a:rPr lang="en-US" sz="2400" b="1" dirty="0" smtClean="0">
                <a:latin typeface="Arial Narrow" panose="020B0606020202030204" pitchFamily="34" charset="0"/>
              </a:rPr>
              <a:t> </a:t>
            </a:r>
            <a:r>
              <a:rPr lang="en-US" sz="2400" b="1" dirty="0" err="1" smtClean="0">
                <a:latin typeface="Arial Narrow" panose="020B0606020202030204" pitchFamily="34" charset="0"/>
              </a:rPr>
              <a:t>Espiritual</a:t>
            </a:r>
            <a:endParaRPr lang="en-US" sz="2400" b="1" dirty="0">
              <a:latin typeface="Arial Narrow" panose="020B060602020203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7933325" y="3380456"/>
            <a:ext cx="2386332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Arial Narrow" panose="020B0606020202030204" pitchFamily="34" charset="0"/>
              </a:rPr>
              <a:t>Acompañamiento</a:t>
            </a:r>
            <a:r>
              <a:rPr lang="en-US" sz="2400" b="1" dirty="0" smtClean="0">
                <a:latin typeface="Arial Narrow" panose="020B0606020202030204" pitchFamily="34" charset="0"/>
              </a:rPr>
              <a:t> </a:t>
            </a:r>
            <a:r>
              <a:rPr lang="en-US" sz="2400" b="1" dirty="0" err="1" smtClean="0">
                <a:latin typeface="Arial Narrow" panose="020B0606020202030204" pitchFamily="34" charset="0"/>
              </a:rPr>
              <a:t>Físico</a:t>
            </a:r>
            <a:endParaRPr lang="en-US" sz="2400" b="1" dirty="0">
              <a:latin typeface="Arial Narrow" panose="020B060602020203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34563" y="3532921"/>
            <a:ext cx="2002971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Arial Narrow" panose="020B0606020202030204" pitchFamily="34" charset="0"/>
              </a:rPr>
              <a:t>Apoyo</a:t>
            </a:r>
            <a:r>
              <a:rPr lang="en-US" sz="2400" b="1" dirty="0" smtClean="0">
                <a:latin typeface="Arial Narrow" panose="020B0606020202030204" pitchFamily="34" charset="0"/>
              </a:rPr>
              <a:t> Social</a:t>
            </a:r>
            <a:endParaRPr lang="en-US" sz="2400" b="1" dirty="0">
              <a:latin typeface="Arial Narrow" panose="020B060602020203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901589" y="5725631"/>
            <a:ext cx="2499211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Acompañamiento</a:t>
            </a:r>
            <a:r>
              <a:rPr lang="en-US" sz="2400" b="1" dirty="0" smtClean="0"/>
              <a:t> Moral</a:t>
            </a:r>
            <a:endParaRPr lang="en-US" sz="2400" b="1" dirty="0"/>
          </a:p>
        </p:txBody>
      </p:sp>
      <p:sp>
        <p:nvSpPr>
          <p:cNvPr id="20" name="ZoneTexte 19"/>
          <p:cNvSpPr txBox="1"/>
          <p:nvPr/>
        </p:nvSpPr>
        <p:spPr>
          <a:xfrm>
            <a:off x="6118703" y="1077004"/>
            <a:ext cx="16840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Orar</a:t>
            </a:r>
            <a:r>
              <a:rPr lang="en-US" dirty="0" smtClean="0"/>
              <a:t> con </a:t>
            </a:r>
            <a:r>
              <a:rPr lang="en-US" dirty="0" err="1" smtClean="0"/>
              <a:t>ellos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 smtClean="0"/>
              <a:t>Ejemplo</a:t>
            </a:r>
            <a:r>
              <a:rPr lang="fr-FR" dirty="0" smtClean="0"/>
              <a:t> de vida</a:t>
            </a:r>
            <a:endParaRPr lang="fr-FR" dirty="0"/>
          </a:p>
          <a:p>
            <a:endParaRPr lang="en-US" dirty="0"/>
          </a:p>
        </p:txBody>
      </p:sp>
      <p:sp>
        <p:nvSpPr>
          <p:cNvPr id="22" name="ZoneTexte 21"/>
          <p:cNvSpPr txBox="1"/>
          <p:nvPr/>
        </p:nvSpPr>
        <p:spPr>
          <a:xfrm>
            <a:off x="8395614" y="2677745"/>
            <a:ext cx="1406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Actividades</a:t>
            </a:r>
            <a:r>
              <a:rPr lang="en-US" dirty="0" smtClean="0"/>
              <a:t> </a:t>
            </a:r>
            <a:r>
              <a:rPr lang="en-US" dirty="0" err="1" smtClean="0"/>
              <a:t>prácticas</a:t>
            </a:r>
            <a:endParaRPr lang="en-US" dirty="0"/>
          </a:p>
        </p:txBody>
      </p:sp>
      <p:sp>
        <p:nvSpPr>
          <p:cNvPr id="23" name="ZoneTexte 22"/>
          <p:cNvSpPr txBox="1"/>
          <p:nvPr/>
        </p:nvSpPr>
        <p:spPr>
          <a:xfrm>
            <a:off x="6528295" y="5522846"/>
            <a:ext cx="1699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Ayudarlos</a:t>
            </a:r>
            <a:r>
              <a:rPr lang="en-US" dirty="0" smtClean="0"/>
              <a:t> a “</a:t>
            </a:r>
            <a:r>
              <a:rPr lang="en-US" dirty="0" err="1" smtClean="0"/>
              <a:t>Limpiar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camino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24" name="ZoneTexte 23"/>
          <p:cNvSpPr txBox="1"/>
          <p:nvPr/>
        </p:nvSpPr>
        <p:spPr>
          <a:xfrm>
            <a:off x="5505859" y="4549020"/>
            <a:ext cx="1699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Ayudarlos</a:t>
            </a:r>
            <a:r>
              <a:rPr lang="en-US" dirty="0" smtClean="0"/>
              <a:t> a </a:t>
            </a:r>
            <a:r>
              <a:rPr lang="en-US" dirty="0" err="1" smtClean="0"/>
              <a:t>tener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vida</a:t>
            </a:r>
            <a:r>
              <a:rPr lang="en-US" dirty="0" smtClean="0"/>
              <a:t> de </a:t>
            </a:r>
            <a:r>
              <a:rPr lang="en-US" dirty="0" err="1" smtClean="0"/>
              <a:t>compromiso</a:t>
            </a:r>
            <a:endParaRPr lang="en-US" dirty="0"/>
          </a:p>
        </p:txBody>
      </p:sp>
      <p:sp>
        <p:nvSpPr>
          <p:cNvPr id="25" name="ZoneTexte 24"/>
          <p:cNvSpPr txBox="1"/>
          <p:nvPr/>
        </p:nvSpPr>
        <p:spPr>
          <a:xfrm>
            <a:off x="638357" y="1661520"/>
            <a:ext cx="1699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Ayudarlos</a:t>
            </a:r>
            <a:r>
              <a:rPr lang="en-US" dirty="0" smtClean="0"/>
              <a:t> a </a:t>
            </a:r>
            <a:r>
              <a:rPr lang="en-US" dirty="0" err="1" smtClean="0"/>
              <a:t>crear</a:t>
            </a:r>
            <a:r>
              <a:rPr lang="en-US" dirty="0" smtClean="0"/>
              <a:t> </a:t>
            </a:r>
            <a:r>
              <a:rPr lang="en-US" dirty="0" err="1" smtClean="0"/>
              <a:t>relaciones</a:t>
            </a:r>
            <a:r>
              <a:rPr lang="en-US" dirty="0" smtClean="0"/>
              <a:t> </a:t>
            </a:r>
            <a:r>
              <a:rPr lang="en-US" dirty="0" err="1" smtClean="0"/>
              <a:t>saludables</a:t>
            </a:r>
            <a:endParaRPr lang="en-US" dirty="0"/>
          </a:p>
        </p:txBody>
      </p:sp>
      <p:sp>
        <p:nvSpPr>
          <p:cNvPr id="26" name="ZoneTexte 25"/>
          <p:cNvSpPr txBox="1"/>
          <p:nvPr/>
        </p:nvSpPr>
        <p:spPr>
          <a:xfrm>
            <a:off x="638356" y="2534800"/>
            <a:ext cx="1699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Ayudarlos</a:t>
            </a:r>
            <a:r>
              <a:rPr lang="en-US" dirty="0" smtClean="0"/>
              <a:t> en la </a:t>
            </a:r>
            <a:r>
              <a:rPr lang="en-US" dirty="0" err="1" smtClean="0"/>
              <a:t>escogencia</a:t>
            </a:r>
            <a:r>
              <a:rPr lang="en-US" dirty="0" smtClean="0"/>
              <a:t> de </a:t>
            </a:r>
            <a:r>
              <a:rPr lang="en-US" dirty="0" err="1" smtClean="0"/>
              <a:t>pareja</a:t>
            </a:r>
            <a:endParaRPr lang="en-US" dirty="0"/>
          </a:p>
        </p:txBody>
      </p:sp>
      <p:sp>
        <p:nvSpPr>
          <p:cNvPr id="27" name="ZoneTexte 26"/>
          <p:cNvSpPr txBox="1"/>
          <p:nvPr/>
        </p:nvSpPr>
        <p:spPr>
          <a:xfrm>
            <a:off x="633845" y="3990437"/>
            <a:ext cx="16991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Familia</a:t>
            </a:r>
            <a:r>
              <a:rPr lang="en-US" dirty="0" smtClean="0"/>
              <a:t> Nuclear</a:t>
            </a:r>
            <a:endParaRPr lang="en-US" dirty="0"/>
          </a:p>
          <a:p>
            <a:r>
              <a:rPr lang="en-US" dirty="0" err="1" smtClean="0"/>
              <a:t>Familia</a:t>
            </a:r>
            <a:r>
              <a:rPr lang="en-US" dirty="0" smtClean="0"/>
              <a:t> Escolar</a:t>
            </a:r>
            <a:endParaRPr lang="en-US" dirty="0"/>
          </a:p>
          <a:p>
            <a:r>
              <a:rPr lang="en-US" dirty="0" err="1" smtClean="0"/>
              <a:t>Familia</a:t>
            </a:r>
            <a:r>
              <a:rPr lang="en-US" dirty="0" smtClean="0"/>
              <a:t> </a:t>
            </a:r>
            <a:r>
              <a:rPr lang="en-US" dirty="0" err="1" smtClean="0"/>
              <a:t>Eclesiástica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91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58764" y="1216169"/>
            <a:ext cx="30119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Consejería</a:t>
            </a:r>
            <a:r>
              <a:rPr lang="en-US" sz="2800" b="1" dirty="0" smtClean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Práctica</a:t>
            </a:r>
            <a:endParaRPr lang="fr-FR" sz="2800" dirty="0">
              <a:solidFill>
                <a:schemeClr val="accent1"/>
              </a:solidFill>
            </a:endParaRPr>
          </a:p>
        </p:txBody>
      </p:sp>
      <p:sp>
        <p:nvSpPr>
          <p:cNvPr id="17" name="Titre 1"/>
          <p:cNvSpPr>
            <a:spLocks noGrp="1"/>
          </p:cNvSpPr>
          <p:nvPr>
            <p:ph type="title"/>
          </p:nvPr>
        </p:nvSpPr>
        <p:spPr>
          <a:xfrm>
            <a:off x="613269" y="264912"/>
            <a:ext cx="8650514" cy="810532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5. 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EMPODERAMIENTO DE LA JUVENTUD (</a:t>
            </a:r>
            <a:r>
              <a:rPr lang="en-US" b="1" dirty="0" err="1">
                <a:solidFill>
                  <a:schemeClr val="accent1"/>
                </a:solidFill>
                <a:ea typeface="Cambria" panose="02040503050406030204" pitchFamily="18" charset="0"/>
              </a:rPr>
              <a:t>cont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)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917184"/>
            <a:ext cx="2747201" cy="523220"/>
          </a:xfrm>
          <a:prstGeom prst="rect">
            <a:avLst/>
          </a:prstGeom>
          <a:solidFill>
            <a:srgbClr val="8A2615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/>
              <a:t>Director del </a:t>
            </a:r>
            <a:r>
              <a:rPr lang="en-US" sz="2800" b="1" dirty="0" err="1" smtClean="0"/>
              <a:t>coro</a:t>
            </a:r>
            <a:endParaRPr lang="en-US" sz="2800" b="1" dirty="0"/>
          </a:p>
        </p:txBody>
      </p:sp>
      <p:sp>
        <p:nvSpPr>
          <p:cNvPr id="8" name="ZoneTexte 7"/>
          <p:cNvSpPr txBox="1"/>
          <p:nvPr/>
        </p:nvSpPr>
        <p:spPr>
          <a:xfrm>
            <a:off x="4793463" y="1696973"/>
            <a:ext cx="1351226" cy="830997"/>
          </a:xfrm>
          <a:prstGeom prst="rect">
            <a:avLst/>
          </a:prstGeom>
          <a:solidFill>
            <a:srgbClr val="8A2615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</a:rPr>
              <a:t>Joven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músico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" y="2630026"/>
            <a:ext cx="2747200" cy="954107"/>
          </a:xfrm>
          <a:prstGeom prst="rect">
            <a:avLst/>
          </a:prstGeom>
          <a:solidFill>
            <a:srgbClr val="8A2615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dirty="0" err="1" smtClean="0"/>
              <a:t>Líder</a:t>
            </a:r>
            <a:r>
              <a:rPr lang="en-US" sz="2800" b="1" dirty="0" smtClean="0"/>
              <a:t> de </a:t>
            </a:r>
            <a:r>
              <a:rPr lang="en-US" sz="2800" b="1" dirty="0" err="1" smtClean="0"/>
              <a:t>Escuela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Sabática</a:t>
            </a:r>
            <a:endParaRPr lang="en-US" sz="28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4793464" y="2671830"/>
            <a:ext cx="1351226" cy="830997"/>
          </a:xfrm>
          <a:prstGeom prst="rect">
            <a:avLst/>
          </a:prstGeom>
          <a:solidFill>
            <a:srgbClr val="8A2615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</a:rPr>
              <a:t>Joven</a:t>
            </a:r>
            <a:r>
              <a:rPr lang="en-US" sz="2400" b="1" dirty="0" smtClean="0">
                <a:solidFill>
                  <a:schemeClr val="bg1"/>
                </a:solidFill>
              </a:rPr>
              <a:t> maestro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" y="3708857"/>
            <a:ext cx="2747199" cy="507831"/>
          </a:xfrm>
          <a:prstGeom prst="rect">
            <a:avLst/>
          </a:prstGeom>
          <a:solidFill>
            <a:srgbClr val="8A2615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700" b="1" dirty="0" err="1" smtClean="0"/>
              <a:t>Anciano</a:t>
            </a:r>
            <a:r>
              <a:rPr lang="en-US" sz="2700" b="1" dirty="0" smtClean="0"/>
              <a:t> o Pastor</a:t>
            </a:r>
            <a:endParaRPr lang="en-US" sz="2700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4820569" y="3691342"/>
            <a:ext cx="1324121" cy="830997"/>
          </a:xfrm>
          <a:prstGeom prst="rect">
            <a:avLst/>
          </a:prstGeom>
          <a:solidFill>
            <a:srgbClr val="8A2615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</a:rPr>
              <a:t>Joven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Líder</a:t>
            </a:r>
            <a:endParaRPr lang="en-US" sz="2400" b="1" dirty="0">
              <a:solidFill>
                <a:schemeClr val="bg1"/>
              </a:solidFill>
            </a:endParaRPr>
          </a:p>
        </p:txBody>
      </p:sp>
      <p:grpSp>
        <p:nvGrpSpPr>
          <p:cNvPr id="39" name="Groupe 38"/>
          <p:cNvGrpSpPr/>
          <p:nvPr/>
        </p:nvGrpSpPr>
        <p:grpSpPr>
          <a:xfrm>
            <a:off x="2863048" y="1777508"/>
            <a:ext cx="1683657" cy="719271"/>
            <a:chOff x="2863048" y="2263658"/>
            <a:chExt cx="1683657" cy="719271"/>
          </a:xfrm>
        </p:grpSpPr>
        <p:sp>
          <p:nvSpPr>
            <p:cNvPr id="13" name="Flèche droite 12"/>
            <p:cNvSpPr/>
            <p:nvPr/>
          </p:nvSpPr>
          <p:spPr>
            <a:xfrm>
              <a:off x="2863048" y="2263658"/>
              <a:ext cx="1683657" cy="71927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2922517" y="2393346"/>
              <a:ext cx="14064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 err="1" smtClean="0">
                  <a:solidFill>
                    <a:schemeClr val="bg1"/>
                  </a:solidFill>
                </a:rPr>
                <a:t>Aconseja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ZoneTexte 21"/>
          <p:cNvSpPr txBox="1"/>
          <p:nvPr/>
        </p:nvSpPr>
        <p:spPr>
          <a:xfrm>
            <a:off x="7980177" y="1850861"/>
            <a:ext cx="2432786" cy="95410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Director del </a:t>
            </a:r>
            <a:r>
              <a:rPr lang="en-US" sz="2800" b="1" dirty="0" err="1" smtClean="0"/>
              <a:t>coro</a:t>
            </a:r>
            <a:endParaRPr lang="en-US" sz="2800" b="1" dirty="0"/>
          </a:p>
        </p:txBody>
      </p:sp>
      <p:grpSp>
        <p:nvGrpSpPr>
          <p:cNvPr id="40" name="Groupe 39"/>
          <p:cNvGrpSpPr/>
          <p:nvPr/>
        </p:nvGrpSpPr>
        <p:grpSpPr>
          <a:xfrm>
            <a:off x="2863048" y="2727692"/>
            <a:ext cx="1683657" cy="719271"/>
            <a:chOff x="2863048" y="3139826"/>
            <a:chExt cx="1683657" cy="719271"/>
          </a:xfrm>
        </p:grpSpPr>
        <p:sp>
          <p:nvSpPr>
            <p:cNvPr id="24" name="Flèche droite 23"/>
            <p:cNvSpPr/>
            <p:nvPr/>
          </p:nvSpPr>
          <p:spPr>
            <a:xfrm>
              <a:off x="2863048" y="3139826"/>
              <a:ext cx="1683657" cy="71927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2922517" y="3269514"/>
              <a:ext cx="14064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 err="1" smtClean="0">
                  <a:solidFill>
                    <a:schemeClr val="bg1"/>
                  </a:solidFill>
                </a:rPr>
                <a:t>Aconseja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" name="Groupe 43"/>
          <p:cNvGrpSpPr/>
          <p:nvPr/>
        </p:nvGrpSpPr>
        <p:grpSpPr>
          <a:xfrm>
            <a:off x="2879545" y="3603136"/>
            <a:ext cx="1683657" cy="719271"/>
            <a:chOff x="2863048" y="4331332"/>
            <a:chExt cx="1683657" cy="719271"/>
          </a:xfrm>
        </p:grpSpPr>
        <p:sp>
          <p:nvSpPr>
            <p:cNvPr id="26" name="Flèche droite 25"/>
            <p:cNvSpPr/>
            <p:nvPr/>
          </p:nvSpPr>
          <p:spPr>
            <a:xfrm>
              <a:off x="2863048" y="4331332"/>
              <a:ext cx="1683657" cy="71927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2922517" y="4461020"/>
              <a:ext cx="14064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 err="1" smtClean="0">
                  <a:solidFill>
                    <a:schemeClr val="bg1"/>
                  </a:solidFill>
                </a:rPr>
                <a:t>Aconseja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2" name="Groupe 41"/>
          <p:cNvGrpSpPr/>
          <p:nvPr/>
        </p:nvGrpSpPr>
        <p:grpSpPr>
          <a:xfrm>
            <a:off x="6203903" y="2656479"/>
            <a:ext cx="1729417" cy="719271"/>
            <a:chOff x="6203903" y="3142629"/>
            <a:chExt cx="1729417" cy="719271"/>
          </a:xfrm>
        </p:grpSpPr>
        <p:sp>
          <p:nvSpPr>
            <p:cNvPr id="30" name="Flèche droite 29"/>
            <p:cNvSpPr/>
            <p:nvPr/>
          </p:nvSpPr>
          <p:spPr>
            <a:xfrm>
              <a:off x="6249663" y="3142629"/>
              <a:ext cx="1683657" cy="71927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6203903" y="3272317"/>
              <a:ext cx="16169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</a:rPr>
                <a:t>Para </a:t>
              </a:r>
              <a:r>
                <a:rPr lang="en-US" sz="2400" b="1" dirty="0" err="1" smtClean="0">
                  <a:solidFill>
                    <a:schemeClr val="bg1"/>
                  </a:solidFill>
                </a:rPr>
                <a:t>ser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ZoneTexte 33"/>
          <p:cNvSpPr txBox="1"/>
          <p:nvPr/>
        </p:nvSpPr>
        <p:spPr>
          <a:xfrm>
            <a:off x="7979080" y="2849727"/>
            <a:ext cx="2253476" cy="95410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Maestro de </a:t>
            </a:r>
            <a:r>
              <a:rPr lang="en-US" sz="2800" b="1" dirty="0" err="1" smtClean="0"/>
              <a:t>clase</a:t>
            </a:r>
            <a:endParaRPr lang="en-US" sz="2800" b="1" dirty="0"/>
          </a:p>
        </p:txBody>
      </p:sp>
      <p:sp>
        <p:nvSpPr>
          <p:cNvPr id="35" name="ZoneTexte 34"/>
          <p:cNvSpPr txBox="1"/>
          <p:nvPr/>
        </p:nvSpPr>
        <p:spPr>
          <a:xfrm>
            <a:off x="7960692" y="3880919"/>
            <a:ext cx="2253476" cy="95410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/>
              <a:t>Anciano</a:t>
            </a:r>
            <a:r>
              <a:rPr lang="en-US" sz="2800" b="1" dirty="0" smtClean="0"/>
              <a:t>, Pastor, </a:t>
            </a:r>
            <a:r>
              <a:rPr lang="en-US" sz="2800" b="1" dirty="0" err="1" smtClean="0"/>
              <a:t>etc</a:t>
            </a:r>
            <a:endParaRPr lang="en-US" sz="2800" b="1" dirty="0"/>
          </a:p>
        </p:txBody>
      </p:sp>
      <p:grpSp>
        <p:nvGrpSpPr>
          <p:cNvPr id="41" name="Groupe 40"/>
          <p:cNvGrpSpPr/>
          <p:nvPr/>
        </p:nvGrpSpPr>
        <p:grpSpPr>
          <a:xfrm>
            <a:off x="6203903" y="1780311"/>
            <a:ext cx="1722160" cy="719271"/>
            <a:chOff x="6203903" y="2266461"/>
            <a:chExt cx="1722160" cy="719271"/>
          </a:xfrm>
        </p:grpSpPr>
        <p:sp>
          <p:nvSpPr>
            <p:cNvPr id="28" name="Flèche droite 27"/>
            <p:cNvSpPr/>
            <p:nvPr/>
          </p:nvSpPr>
          <p:spPr>
            <a:xfrm>
              <a:off x="6242406" y="2266461"/>
              <a:ext cx="1683657" cy="71927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6203903" y="2377958"/>
              <a:ext cx="16169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</a:rPr>
                <a:t>Para </a:t>
              </a:r>
              <a:r>
                <a:rPr lang="en-US" sz="2400" b="1" dirty="0" err="1" smtClean="0">
                  <a:solidFill>
                    <a:schemeClr val="bg1"/>
                  </a:solidFill>
                </a:rPr>
                <a:t>ser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Groupe 42"/>
          <p:cNvGrpSpPr/>
          <p:nvPr/>
        </p:nvGrpSpPr>
        <p:grpSpPr>
          <a:xfrm>
            <a:off x="6238788" y="3803068"/>
            <a:ext cx="1694532" cy="719271"/>
            <a:chOff x="6238788" y="4289218"/>
            <a:chExt cx="1694532" cy="719271"/>
          </a:xfrm>
        </p:grpSpPr>
        <p:sp>
          <p:nvSpPr>
            <p:cNvPr id="32" name="Flèche droite 31"/>
            <p:cNvSpPr/>
            <p:nvPr/>
          </p:nvSpPr>
          <p:spPr>
            <a:xfrm>
              <a:off x="6249663" y="4289218"/>
              <a:ext cx="1683657" cy="71927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6238788" y="4418020"/>
              <a:ext cx="16169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</a:rPr>
                <a:t>Para </a:t>
              </a:r>
              <a:r>
                <a:rPr lang="en-US" sz="2400" b="1" dirty="0" err="1" smtClean="0">
                  <a:solidFill>
                    <a:schemeClr val="bg1"/>
                  </a:solidFill>
                </a:rPr>
                <a:t>ser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66DBA0F9-3031-564D-A359-C38D4E313D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723912" y="4662964"/>
            <a:ext cx="1290084" cy="1113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0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2" grpId="0" animBg="1"/>
      <p:bldP spid="34" grpId="0" animBg="1"/>
      <p:bldP spid="3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90439" y="1536684"/>
            <a:ext cx="6933235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2800" b="1" u="sng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Pruebe</a:t>
            </a:r>
            <a:r>
              <a:rPr lang="en-US" sz="2800" b="1" u="sng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a la </a:t>
            </a:r>
            <a:r>
              <a:rPr lang="en-US" sz="2800" b="1" u="sng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juventu</a:t>
            </a:r>
            <a:r>
              <a:rPr lang="en-US" sz="2800" b="1" u="sng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d</a:t>
            </a:r>
            <a:r>
              <a:rPr lang="en-US" sz="2800" b="1" u="sng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en la </a:t>
            </a:r>
            <a:r>
              <a:rPr lang="en-US" sz="2800" b="1" u="sng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iglesia</a:t>
            </a:r>
            <a:endParaRPr lang="en-US" sz="2800" b="1" u="sng" dirty="0">
              <a:solidFill>
                <a:schemeClr val="accent1"/>
              </a:solidFill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Deles la </a:t>
            </a:r>
            <a:r>
              <a:rPr lang="en-US" sz="2800" b="1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llave</a:t>
            </a:r>
            <a:r>
              <a:rPr lang="en-US" sz="2800" b="1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para</a:t>
            </a:r>
            <a:r>
              <a:rPr lang="en-US" sz="2800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conducir</a:t>
            </a:r>
            <a:r>
              <a:rPr lang="en-US" sz="2800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la </a:t>
            </a:r>
            <a:r>
              <a:rPr lang="en-US" sz="2800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máquina</a:t>
            </a:r>
            <a:r>
              <a:rPr lang="en-US" sz="2800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de la </a:t>
            </a:r>
            <a:r>
              <a:rPr lang="en-US" sz="2800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iglesia</a:t>
            </a:r>
            <a:endParaRPr lang="en-US" sz="2800" dirty="0">
              <a:solidFill>
                <a:schemeClr val="accent1"/>
              </a:solidFill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Permítales</a:t>
            </a:r>
            <a:r>
              <a:rPr lang="en-US" sz="2800" b="1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manejar</a:t>
            </a:r>
            <a:r>
              <a:rPr lang="en-US" sz="2800" b="1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la </a:t>
            </a:r>
            <a:r>
              <a:rPr lang="en-US" sz="2800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máquina</a:t>
            </a:r>
            <a:endParaRPr lang="en-US" sz="2800" dirty="0">
              <a:solidFill>
                <a:schemeClr val="accent1"/>
              </a:solidFill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Permítales</a:t>
            </a:r>
            <a:r>
              <a:rPr lang="en-US" sz="2800" b="1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cometer</a:t>
            </a:r>
            <a:r>
              <a:rPr lang="en-US" sz="2800" b="1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errores</a:t>
            </a:r>
            <a:r>
              <a:rPr lang="en-US" sz="2800" b="1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y </a:t>
            </a:r>
            <a:r>
              <a:rPr lang="en-US" sz="2800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muéstreles</a:t>
            </a:r>
            <a:r>
              <a:rPr lang="en-US" sz="2800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con </a:t>
            </a:r>
            <a:r>
              <a:rPr lang="en-US" sz="2800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amor</a:t>
            </a:r>
            <a:r>
              <a:rPr lang="en-US" sz="2800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el </a:t>
            </a:r>
            <a:r>
              <a:rPr lang="en-US" sz="2800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camino</a:t>
            </a:r>
            <a:r>
              <a:rPr lang="en-US" sz="2800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correcto</a:t>
            </a:r>
            <a:endParaRPr lang="en-US" sz="2800" b="1" dirty="0">
              <a:solidFill>
                <a:schemeClr val="accent1"/>
              </a:solidFill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Deles </a:t>
            </a:r>
            <a:r>
              <a:rPr lang="en-US" sz="2800" b="1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sentido</a:t>
            </a:r>
            <a:r>
              <a:rPr lang="en-US" sz="2800" b="1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de </a:t>
            </a:r>
            <a:r>
              <a:rPr lang="en-US" sz="2800" b="1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pertenencia</a:t>
            </a:r>
            <a:r>
              <a:rPr lang="en-US" sz="2800" b="1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a </a:t>
            </a:r>
            <a:r>
              <a:rPr lang="en-US" sz="2800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su</a:t>
            </a:r>
            <a:r>
              <a:rPr lang="en-US" sz="2800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familia</a:t>
            </a:r>
            <a:r>
              <a:rPr lang="en-US" sz="2800" dirty="0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accent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eclesiástica</a:t>
            </a:r>
            <a:endParaRPr lang="en-US" sz="2800" dirty="0">
              <a:solidFill>
                <a:schemeClr val="accent1"/>
              </a:solidFill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accent1"/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55396" y="305418"/>
            <a:ext cx="8650514" cy="810532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5. 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EMPODERAMIENTO DE LA JUVENTUD (</a:t>
            </a:r>
            <a:r>
              <a:rPr lang="en-US" b="1" dirty="0" err="1">
                <a:solidFill>
                  <a:schemeClr val="accent1"/>
                </a:solidFill>
                <a:ea typeface="Cambria" panose="02040503050406030204" pitchFamily="18" charset="0"/>
              </a:rPr>
              <a:t>cont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)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3F9D096-7AF5-024F-A3CA-1ECD09BA6B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80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5381" y="552750"/>
            <a:ext cx="9310341" cy="783771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6. </a:t>
            </a:r>
            <a:r>
              <a:rPr lang="en-US" b="1" dirty="0" smtClean="0">
                <a:solidFill>
                  <a:schemeClr val="accent1"/>
                </a:solidFill>
              </a:rPr>
              <a:t>¿QUÉ HACER?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5505" y="1528764"/>
            <a:ext cx="9311924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Cuente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con la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fuerte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voluntad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de la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comunidad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para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recibirlos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endParaRPr lang="fr-FR" sz="2800" dirty="0">
              <a:ea typeface="Cambria" panose="020405030504060302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Ayude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a la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congregación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a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desarrollar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consejeros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capacitados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y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dedicados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fr-FR" sz="2800" b="1" dirty="0">
              <a:ea typeface="Cambria" panose="020405030504060302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Invite a los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jóvenes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a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participar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en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eventos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que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los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fortalezcan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espiritual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intelectual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y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físicamente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fr-FR" sz="2800" dirty="0"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CE6CA98-00F6-FE42-81E0-D15647D8D4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41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4480" y="382135"/>
            <a:ext cx="9120851" cy="769257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6. </a:t>
            </a:r>
            <a:r>
              <a:rPr lang="en-US" b="1" dirty="0">
                <a:solidFill>
                  <a:schemeClr val="accent1"/>
                </a:solidFill>
              </a:rPr>
              <a:t>¿QUÉ HACER?</a:t>
            </a:r>
            <a:r>
              <a:rPr lang="en-US" sz="2800" b="1" dirty="0" smtClean="0">
                <a:solidFill>
                  <a:schemeClr val="accent1"/>
                </a:solidFill>
              </a:rPr>
              <a:t>(</a:t>
            </a:r>
            <a:r>
              <a:rPr lang="en-US" sz="2800" b="1" dirty="0" err="1">
                <a:solidFill>
                  <a:schemeClr val="accent1"/>
                </a:solidFill>
              </a:rPr>
              <a:t>cont</a:t>
            </a:r>
            <a:r>
              <a:rPr lang="en-US" sz="2800" b="1" dirty="0">
                <a:solidFill>
                  <a:schemeClr val="accent1"/>
                </a:solidFill>
              </a:rPr>
              <a:t>)</a:t>
            </a:r>
            <a:endParaRPr lang="fr-FR" sz="2800" b="1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4481" y="1291132"/>
            <a:ext cx="9392947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Anímelos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y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permítales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organizar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actividades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campamentos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encuentros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deportivos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, etc.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fr-FR" sz="2800" dirty="0">
              <a:ea typeface="Cambria" panose="02040503050406030204" pitchFamily="18" charset="0"/>
            </a:endParaRPr>
          </a:p>
          <a:p>
            <a:pPr marL="514350" lvl="0" indent="-514350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Deles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oportunidades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de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liderar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los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programas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de la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iglesia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endParaRPr lang="fr-FR" sz="2800" dirty="0">
              <a:ea typeface="Cambria" panose="02040503050406030204" pitchFamily="18" charset="0"/>
            </a:endParaRPr>
          </a:p>
          <a:p>
            <a:pPr marL="514350" lvl="0" indent="-514350">
              <a:lnSpc>
                <a:spcPct val="115000"/>
              </a:lnSpc>
              <a:spcAft>
                <a:spcPts val="0"/>
              </a:spcAft>
              <a:buFont typeface="+mj-lt"/>
              <a:buAutoNum type="arabicPeriod" startAt="4"/>
              <a:tabLst>
                <a:tab pos="457200" algn="l"/>
              </a:tabLst>
            </a:pP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Nombre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a los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jóvenes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en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diferentes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posiciones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de la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iglesia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y deles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tiempo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para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capacitarse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y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actuar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. Lo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harán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mejor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con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cada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intento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fr-FR" sz="2800" dirty="0">
              <a:effectLst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31CB4E8-44BF-7646-81B0-B21D40DA0F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93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76070" y="161924"/>
            <a:ext cx="5852110" cy="694419"/>
          </a:xfrm>
        </p:spPr>
        <p:txBody>
          <a:bodyPr>
            <a:noAutofit/>
          </a:bodyPr>
          <a:lstStyle/>
          <a:p>
            <a:r>
              <a:rPr lang="fr-FR" b="1" dirty="0">
                <a:solidFill>
                  <a:schemeClr val="accent1"/>
                </a:solidFill>
                <a:ea typeface="Cambria" panose="02040503050406030204" pitchFamily="18" charset="0"/>
              </a:rPr>
              <a:t>1. </a:t>
            </a:r>
            <a:r>
              <a:rPr lang="fr-FR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INTRODUCCIÓN</a:t>
            </a:r>
            <a:endParaRPr lang="fr-FR" b="1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2987" y="1015999"/>
            <a:ext cx="985667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 smtClean="0">
                <a:ea typeface="Cambria" panose="02040503050406030204" pitchFamily="18" charset="0"/>
              </a:rPr>
              <a:t>Contraste</a:t>
            </a:r>
            <a:r>
              <a:rPr lang="en-US" sz="2600" b="1" dirty="0" smtClean="0">
                <a:ea typeface="Cambria" panose="02040503050406030204" pitchFamily="18" charset="0"/>
              </a:rPr>
              <a:t> en la </a:t>
            </a:r>
            <a:r>
              <a:rPr lang="en-US" sz="2600" b="1" dirty="0" err="1" smtClean="0">
                <a:ea typeface="Cambria" panose="02040503050406030204" pitchFamily="18" charset="0"/>
              </a:rPr>
              <a:t>iglesia</a:t>
            </a:r>
            <a:r>
              <a:rPr lang="en-US" sz="2600" b="1" dirty="0" smtClean="0">
                <a:ea typeface="Cambria" panose="02040503050406030204" pitchFamily="18" charset="0"/>
              </a:rPr>
              <a:t>:</a:t>
            </a:r>
            <a:endParaRPr lang="en-US" sz="2600" b="1" dirty="0">
              <a:ea typeface="Cambria" panose="02040503050406030204" pitchFamily="18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600" dirty="0" err="1" smtClean="0">
                <a:ea typeface="Cambria" panose="02040503050406030204" pitchFamily="18" charset="0"/>
              </a:rPr>
              <a:t>Poco</a:t>
            </a:r>
            <a:r>
              <a:rPr lang="en-US" sz="2600" dirty="0" smtClean="0">
                <a:ea typeface="Cambria" panose="02040503050406030204" pitchFamily="18" charset="0"/>
              </a:rPr>
              <a:t> </a:t>
            </a:r>
            <a:r>
              <a:rPr lang="en-US" sz="2600" dirty="0" err="1" smtClean="0">
                <a:ea typeface="Cambria" panose="02040503050406030204" pitchFamily="18" charset="0"/>
              </a:rPr>
              <a:t>espacio</a:t>
            </a:r>
            <a:r>
              <a:rPr lang="en-US" sz="2600" dirty="0" smtClean="0">
                <a:ea typeface="Cambria" panose="02040503050406030204" pitchFamily="18" charset="0"/>
              </a:rPr>
              <a:t> </a:t>
            </a:r>
            <a:r>
              <a:rPr lang="en-US" sz="2600" dirty="0" err="1" smtClean="0">
                <a:ea typeface="Cambria" panose="02040503050406030204" pitchFamily="18" charset="0"/>
              </a:rPr>
              <a:t>para</a:t>
            </a:r>
            <a:r>
              <a:rPr lang="en-US" sz="2600" dirty="0" smtClean="0">
                <a:ea typeface="Cambria" panose="02040503050406030204" pitchFamily="18" charset="0"/>
              </a:rPr>
              <a:t> la </a:t>
            </a:r>
            <a:r>
              <a:rPr lang="en-US" sz="2600" dirty="0" err="1" smtClean="0">
                <a:ea typeface="Cambria" panose="02040503050406030204" pitchFamily="18" charset="0"/>
              </a:rPr>
              <a:t>juventud</a:t>
            </a:r>
            <a:r>
              <a:rPr lang="en-US" sz="2600" dirty="0" smtClean="0">
                <a:ea typeface="Cambria" panose="02040503050406030204" pitchFamily="18" charset="0"/>
              </a:rPr>
              <a:t> en la </a:t>
            </a:r>
            <a:r>
              <a:rPr lang="en-US" sz="2600" dirty="0" err="1" smtClean="0">
                <a:ea typeface="Cambria" panose="02040503050406030204" pitchFamily="18" charset="0"/>
              </a:rPr>
              <a:t>vida</a:t>
            </a:r>
            <a:r>
              <a:rPr lang="en-US" sz="2600" dirty="0" smtClean="0">
                <a:ea typeface="Cambria" panose="02040503050406030204" pitchFamily="18" charset="0"/>
              </a:rPr>
              <a:t> </a:t>
            </a:r>
            <a:r>
              <a:rPr lang="en-US" sz="2600" dirty="0" err="1" smtClean="0">
                <a:ea typeface="Cambria" panose="02040503050406030204" pitchFamily="18" charset="0"/>
              </a:rPr>
              <a:t>eclesiástica</a:t>
            </a:r>
            <a:endParaRPr lang="en-US" sz="2600" dirty="0">
              <a:ea typeface="Cambria" panose="02040503050406030204" pitchFamily="18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600" dirty="0" smtClean="0">
                <a:ea typeface="Cambria" panose="02040503050406030204" pitchFamily="18" charset="0"/>
              </a:rPr>
              <a:t>Sin embargo, los </a:t>
            </a:r>
            <a:r>
              <a:rPr lang="en-US" sz="2600" dirty="0" err="1" smtClean="0">
                <a:ea typeface="Cambria" panose="02040503050406030204" pitchFamily="18" charset="0"/>
              </a:rPr>
              <a:t>jóvenes</a:t>
            </a:r>
            <a:r>
              <a:rPr lang="en-US" sz="2600" dirty="0" smtClean="0">
                <a:ea typeface="Cambria" panose="02040503050406030204" pitchFamily="18" charset="0"/>
              </a:rPr>
              <a:t> </a:t>
            </a:r>
            <a:r>
              <a:rPr lang="en-US" sz="2600" dirty="0" err="1" smtClean="0">
                <a:ea typeface="Cambria" panose="02040503050406030204" pitchFamily="18" charset="0"/>
              </a:rPr>
              <a:t>constituyen</a:t>
            </a:r>
            <a:r>
              <a:rPr lang="en-US" sz="2600" dirty="0" smtClean="0">
                <a:ea typeface="Cambria" panose="02040503050406030204" pitchFamily="18" charset="0"/>
              </a:rPr>
              <a:t> la </a:t>
            </a:r>
            <a:r>
              <a:rPr lang="en-US" sz="2600" dirty="0" err="1" smtClean="0">
                <a:ea typeface="Cambria" panose="02040503050406030204" pitchFamily="18" charset="0"/>
              </a:rPr>
              <a:t>mayoría</a:t>
            </a:r>
            <a:r>
              <a:rPr lang="en-US" sz="2600" dirty="0" smtClean="0">
                <a:ea typeface="Cambria" panose="02040503050406030204" pitchFamily="18" charset="0"/>
              </a:rPr>
              <a:t> de los </a:t>
            </a:r>
            <a:r>
              <a:rPr lang="en-US" sz="2600" dirty="0" err="1" smtClean="0">
                <a:ea typeface="Cambria" panose="02040503050406030204" pitchFamily="18" charset="0"/>
              </a:rPr>
              <a:t>miembros</a:t>
            </a:r>
            <a:r>
              <a:rPr lang="en-US" sz="2600" dirty="0" smtClean="0">
                <a:ea typeface="Cambria" panose="02040503050406030204" pitchFamily="18" charset="0"/>
              </a:rPr>
              <a:t>– de un 60 a un 90% de la </a:t>
            </a:r>
            <a:r>
              <a:rPr lang="en-US" sz="2600" dirty="0" err="1" smtClean="0">
                <a:ea typeface="Cambria" panose="02040503050406030204" pitchFamily="18" charset="0"/>
              </a:rPr>
              <a:t>membresía</a:t>
            </a:r>
            <a:endParaRPr lang="en-US" sz="2600" dirty="0">
              <a:ea typeface="Cambria" panose="02040503050406030204" pitchFamily="18" charset="0"/>
            </a:endParaRPr>
          </a:p>
          <a:p>
            <a:pPr algn="just"/>
            <a:r>
              <a:rPr lang="en-US" sz="2600" b="1" dirty="0" err="1" smtClean="0">
                <a:ea typeface="Cambria" panose="02040503050406030204" pitchFamily="18" charset="0"/>
              </a:rPr>
              <a:t>Resultados</a:t>
            </a:r>
            <a:r>
              <a:rPr lang="en-US" sz="2600" b="1" dirty="0" smtClean="0">
                <a:ea typeface="Cambria" panose="02040503050406030204" pitchFamily="18" charset="0"/>
              </a:rPr>
              <a:t>: </a:t>
            </a:r>
            <a:endParaRPr lang="en-US" sz="2600" b="1" dirty="0">
              <a:ea typeface="Cambria" panose="02040503050406030204" pitchFamily="18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600" dirty="0" smtClean="0">
                <a:ea typeface="Cambria" panose="02040503050406030204" pitchFamily="18" charset="0"/>
              </a:rPr>
              <a:t>La </a:t>
            </a:r>
            <a:r>
              <a:rPr lang="en-US" sz="2600" dirty="0" err="1" smtClean="0">
                <a:ea typeface="Cambria" panose="02040503050406030204" pitchFamily="18" charset="0"/>
              </a:rPr>
              <a:t>juventud</a:t>
            </a:r>
            <a:r>
              <a:rPr lang="en-US" sz="2600" dirty="0" smtClean="0">
                <a:ea typeface="Cambria" panose="02040503050406030204" pitchFamily="18" charset="0"/>
              </a:rPr>
              <a:t> </a:t>
            </a:r>
            <a:r>
              <a:rPr lang="en-US" sz="2600" dirty="0" err="1" smtClean="0">
                <a:ea typeface="Cambria" panose="02040503050406030204" pitchFamily="18" charset="0"/>
              </a:rPr>
              <a:t>está</a:t>
            </a:r>
            <a:r>
              <a:rPr lang="en-US" sz="2600" dirty="0" smtClean="0">
                <a:ea typeface="Cambria" panose="02040503050406030204" pitchFamily="18" charset="0"/>
              </a:rPr>
              <a:t> </a:t>
            </a:r>
            <a:r>
              <a:rPr lang="en-US" sz="2600" dirty="0" err="1" smtClean="0">
                <a:ea typeface="Cambria" panose="02040503050406030204" pitchFamily="18" charset="0"/>
              </a:rPr>
              <a:t>cada</a:t>
            </a:r>
            <a:r>
              <a:rPr lang="en-US" sz="2600" dirty="0" smtClean="0">
                <a:ea typeface="Cambria" panose="02040503050406030204" pitchFamily="18" charset="0"/>
              </a:rPr>
              <a:t> </a:t>
            </a:r>
            <a:r>
              <a:rPr lang="en-US" sz="2600" dirty="0" err="1" smtClean="0">
                <a:ea typeface="Cambria" panose="02040503050406030204" pitchFamily="18" charset="0"/>
              </a:rPr>
              <a:t>vez</a:t>
            </a:r>
            <a:r>
              <a:rPr lang="en-US" sz="2600" dirty="0" smtClean="0">
                <a:ea typeface="Cambria" panose="02040503050406030204" pitchFamily="18" charset="0"/>
              </a:rPr>
              <a:t> </a:t>
            </a:r>
            <a:r>
              <a:rPr lang="en-US" sz="2600" dirty="0" err="1" smtClean="0">
                <a:ea typeface="Cambria" panose="02040503050406030204" pitchFamily="18" charset="0"/>
              </a:rPr>
              <a:t>menos</a:t>
            </a:r>
            <a:r>
              <a:rPr lang="en-US" sz="2600" dirty="0" smtClean="0">
                <a:ea typeface="Cambria" panose="02040503050406030204" pitchFamily="18" charset="0"/>
              </a:rPr>
              <a:t> </a:t>
            </a:r>
            <a:r>
              <a:rPr lang="en-US" sz="2600" dirty="0" err="1" smtClean="0">
                <a:ea typeface="Cambria" panose="02040503050406030204" pitchFamily="18" charset="0"/>
              </a:rPr>
              <a:t>interesada</a:t>
            </a:r>
            <a:r>
              <a:rPr lang="en-US" sz="2600" dirty="0" smtClean="0">
                <a:ea typeface="Cambria" panose="02040503050406030204" pitchFamily="18" charset="0"/>
              </a:rPr>
              <a:t> en </a:t>
            </a:r>
            <a:r>
              <a:rPr lang="en-US" sz="2600" dirty="0" err="1" smtClean="0">
                <a:ea typeface="Cambria" panose="02040503050406030204" pitchFamily="18" charset="0"/>
              </a:rPr>
              <a:t>las</a:t>
            </a:r>
            <a:r>
              <a:rPr lang="en-US" sz="2600" dirty="0" smtClean="0">
                <a:ea typeface="Cambria" panose="02040503050406030204" pitchFamily="18" charset="0"/>
              </a:rPr>
              <a:t> </a:t>
            </a:r>
            <a:r>
              <a:rPr lang="en-US" sz="2600" dirty="0" err="1" smtClean="0">
                <a:ea typeface="Cambria" panose="02040503050406030204" pitchFamily="18" charset="0"/>
              </a:rPr>
              <a:t>actividades</a:t>
            </a:r>
            <a:r>
              <a:rPr lang="en-US" sz="2600" dirty="0" smtClean="0">
                <a:ea typeface="Cambria" panose="02040503050406030204" pitchFamily="18" charset="0"/>
              </a:rPr>
              <a:t> de la </a:t>
            </a:r>
            <a:r>
              <a:rPr lang="en-US" sz="2600" dirty="0" err="1" smtClean="0">
                <a:ea typeface="Cambria" panose="02040503050406030204" pitchFamily="18" charset="0"/>
              </a:rPr>
              <a:t>iglesia</a:t>
            </a:r>
            <a:r>
              <a:rPr lang="en-US" sz="2600" dirty="0" smtClean="0">
                <a:ea typeface="Cambria" panose="02040503050406030204" pitchFamily="18" charset="0"/>
              </a:rPr>
              <a:t>.</a:t>
            </a:r>
            <a:endParaRPr lang="en-US" sz="2600" dirty="0">
              <a:ea typeface="Cambria" panose="02040503050406030204" pitchFamily="18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600" dirty="0" err="1" smtClean="0">
                <a:ea typeface="Cambria" panose="02040503050406030204" pitchFamily="18" charset="0"/>
              </a:rPr>
              <a:t>Existe</a:t>
            </a:r>
            <a:r>
              <a:rPr lang="en-US" sz="2600" dirty="0" smtClean="0">
                <a:ea typeface="Cambria" panose="02040503050406030204" pitchFamily="18" charset="0"/>
              </a:rPr>
              <a:t> </a:t>
            </a:r>
            <a:r>
              <a:rPr lang="en-US" sz="2600" dirty="0" err="1" smtClean="0">
                <a:ea typeface="Cambria" panose="02040503050406030204" pitchFamily="18" charset="0"/>
              </a:rPr>
              <a:t>una</a:t>
            </a:r>
            <a:r>
              <a:rPr lang="en-US" sz="2600" dirty="0" smtClean="0">
                <a:ea typeface="Cambria" panose="02040503050406030204" pitchFamily="18" charset="0"/>
              </a:rPr>
              <a:t> </a:t>
            </a:r>
            <a:r>
              <a:rPr lang="en-US" sz="2600" dirty="0" err="1" smtClean="0">
                <a:ea typeface="Cambria" panose="02040503050406030204" pitchFamily="18" charset="0"/>
              </a:rPr>
              <a:t>falta</a:t>
            </a:r>
            <a:r>
              <a:rPr lang="en-US" sz="2600" dirty="0" smtClean="0">
                <a:ea typeface="Cambria" panose="02040503050406030204" pitchFamily="18" charset="0"/>
              </a:rPr>
              <a:t> de </a:t>
            </a:r>
            <a:r>
              <a:rPr lang="en-US" sz="2600" dirty="0" err="1" smtClean="0">
                <a:ea typeface="Cambria" panose="02040503050406030204" pitchFamily="18" charset="0"/>
              </a:rPr>
              <a:t>compromiso</a:t>
            </a:r>
            <a:endParaRPr lang="en-US" sz="2600" dirty="0">
              <a:ea typeface="Cambria" panose="02040503050406030204" pitchFamily="18" charset="0"/>
            </a:endParaRP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n-US" sz="2600" dirty="0" err="1" smtClean="0">
                <a:ea typeface="Cambria" panose="02040503050406030204" pitchFamily="18" charset="0"/>
              </a:rPr>
              <a:t>Existe</a:t>
            </a:r>
            <a:r>
              <a:rPr lang="en-US" sz="2600" dirty="0" smtClean="0">
                <a:ea typeface="Cambria" panose="02040503050406030204" pitchFamily="18" charset="0"/>
              </a:rPr>
              <a:t> </a:t>
            </a:r>
            <a:r>
              <a:rPr lang="en-US" sz="2600" dirty="0" err="1" smtClean="0">
                <a:ea typeface="Cambria" panose="02040503050406030204" pitchFamily="18" charset="0"/>
              </a:rPr>
              <a:t>pérdida</a:t>
            </a:r>
            <a:r>
              <a:rPr lang="en-US" sz="2600" dirty="0" smtClean="0">
                <a:ea typeface="Cambria" panose="02040503050406030204" pitchFamily="18" charset="0"/>
              </a:rPr>
              <a:t> de </a:t>
            </a:r>
            <a:r>
              <a:rPr lang="en-US" sz="2600" dirty="0" err="1" smtClean="0">
                <a:ea typeface="Cambria" panose="02040503050406030204" pitchFamily="18" charset="0"/>
              </a:rPr>
              <a:t>miembros</a:t>
            </a:r>
            <a:r>
              <a:rPr lang="en-US" sz="2600" dirty="0" smtClean="0">
                <a:ea typeface="Cambria" panose="02040503050406030204" pitchFamily="18" charset="0"/>
              </a:rPr>
              <a:t> </a:t>
            </a:r>
            <a:r>
              <a:rPr lang="en-US" sz="2600" dirty="0" err="1" smtClean="0">
                <a:ea typeface="Cambria" panose="02040503050406030204" pitchFamily="18" charset="0"/>
              </a:rPr>
              <a:t>jóvenes</a:t>
            </a:r>
            <a:endParaRPr lang="en-US" sz="2600" dirty="0"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9E0E47C-2004-C242-ADE9-DDA2E39A28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1271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rganigramme : Alternative 12"/>
          <p:cNvSpPr/>
          <p:nvPr/>
        </p:nvSpPr>
        <p:spPr>
          <a:xfrm>
            <a:off x="5239657" y="3344893"/>
            <a:ext cx="4891314" cy="224906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rganigramme : Alternative 11"/>
          <p:cNvSpPr/>
          <p:nvPr/>
        </p:nvSpPr>
        <p:spPr>
          <a:xfrm>
            <a:off x="174171" y="3371250"/>
            <a:ext cx="4891314" cy="224906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Organigramme : Alternative 10"/>
          <p:cNvSpPr/>
          <p:nvPr/>
        </p:nvSpPr>
        <p:spPr>
          <a:xfrm>
            <a:off x="5130800" y="943430"/>
            <a:ext cx="4891314" cy="224906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91115" y="176440"/>
            <a:ext cx="4285342" cy="76699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7. 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ACTIVIDADES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246743" y="943430"/>
            <a:ext cx="4688114" cy="2249063"/>
            <a:chOff x="246743" y="943430"/>
            <a:chExt cx="4688114" cy="2249063"/>
          </a:xfrm>
        </p:grpSpPr>
        <p:sp>
          <p:nvSpPr>
            <p:cNvPr id="9" name="Organigramme : Alternative 8"/>
            <p:cNvSpPr/>
            <p:nvPr/>
          </p:nvSpPr>
          <p:spPr>
            <a:xfrm>
              <a:off x="246743" y="943430"/>
              <a:ext cx="4688114" cy="2249063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Rectangle 3"/>
            <p:cNvSpPr/>
            <p:nvPr/>
          </p:nvSpPr>
          <p:spPr>
            <a:xfrm>
              <a:off x="537030" y="1122187"/>
              <a:ext cx="4151085" cy="1791260"/>
            </a:xfrm>
            <a:prstGeom prst="rect">
              <a:avLst/>
            </a:prstGeom>
            <a:noFill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lvl="0">
                <a:lnSpc>
                  <a:spcPct val="115000"/>
                </a:lnSpc>
                <a:spcAft>
                  <a:spcPts val="0"/>
                </a:spcAft>
              </a:pPr>
              <a:r>
                <a:rPr lang="en-US" sz="2400" b="1" dirty="0">
                  <a:solidFill>
                    <a:schemeClr val="bg1"/>
                  </a:solidFill>
                  <a:latin typeface="Arial Narrow" panose="020B0606020202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1. </a:t>
              </a:r>
              <a:r>
                <a:rPr lang="es-VE" sz="2400" b="1" dirty="0">
                  <a:solidFill>
                    <a:schemeClr val="bg1"/>
                  </a:solidFill>
                  <a:latin typeface="Arial Narrow" panose="020B0606020202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Revise los departamentos de su iglesia y note cuántos jóvenes hay nombrados</a:t>
              </a:r>
            </a:p>
            <a:p>
              <a:pPr lvl="0" algn="just">
                <a:lnSpc>
                  <a:spcPct val="115000"/>
                </a:lnSpc>
                <a:spcAft>
                  <a:spcPts val="0"/>
                </a:spcAft>
              </a:pPr>
              <a:r>
                <a:rPr lang="es-VE" sz="2400" b="1" dirty="0">
                  <a:solidFill>
                    <a:schemeClr val="bg1"/>
                  </a:solidFill>
                  <a:latin typeface="Arial Narrow" panose="020B0606020202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en cada </a:t>
              </a:r>
              <a:r>
                <a:rPr lang="es-VE" sz="24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área.</a:t>
              </a:r>
              <a:endParaRPr lang="fr-FR" sz="24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5370286" y="1129729"/>
            <a:ext cx="4412343" cy="1791260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2.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Reporte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la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participación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de la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juventud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en los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programas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espirituales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de la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iglesia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durante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el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trimestre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fr-FR" sz="2400" b="1" dirty="0">
              <a:solidFill>
                <a:schemeClr val="bg1"/>
              </a:solidFill>
              <a:latin typeface="Arial Narrow" panose="020B0606020202030204" pitchFamily="34" charset="0"/>
              <a:ea typeface="Cambria" panose="0204050305040603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48515" y="3412195"/>
            <a:ext cx="4673599" cy="2215991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3.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Organice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una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actividad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de la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iglesia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liderada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por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los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jóvenes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Evangelismo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Escuela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Sabática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etc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).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Esto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debería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hacerse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como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mínimo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una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vez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al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año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fr-FR" sz="2400" b="1" dirty="0">
              <a:solidFill>
                <a:schemeClr val="bg1"/>
              </a:solidFill>
              <a:latin typeface="Arial Narrow" panose="020B0606020202030204" pitchFamily="34" charset="0"/>
              <a:ea typeface="Cambria" panose="0204050305040603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1543" y="3710951"/>
            <a:ext cx="4136571" cy="1569660"/>
          </a:xfrm>
          <a:prstGeom prst="rect">
            <a:avLst/>
          </a:prstGeom>
          <a:noFill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4.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Seleccione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 un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joven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y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aconséjelo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por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un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año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Provea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un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reporte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de </a:t>
            </a:r>
            <a:r>
              <a:rPr lang="en-US" sz="2400" b="1" dirty="0" err="1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progreso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trimestral</a:t>
            </a:r>
            <a:r>
              <a:rPr lang="en-US" sz="24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endParaRPr lang="fr-FR" sz="2400" b="1" dirty="0">
              <a:solidFill>
                <a:schemeClr val="bg1"/>
              </a:solidFill>
              <a:latin typeface="Arial Narrow" panose="020B0606020202030204" pitchFamily="34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9401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49862" cy="650875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8. </a:t>
            </a:r>
            <a:r>
              <a:rPr lang="en-US" b="1" dirty="0" smtClean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CONCLUSIÓN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8629" y="1287965"/>
            <a:ext cx="9202057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82880" algn="just">
              <a:lnSpc>
                <a:spcPct val="115000"/>
              </a:lnSpc>
              <a:spcAft>
                <a:spcPts val="0"/>
              </a:spcAft>
            </a:pPr>
            <a:r>
              <a:rPr lang="en-US" sz="2800" dirty="0">
                <a:ea typeface="Cambria" panose="02040503050406030204" pitchFamily="18" charset="0"/>
              </a:rPr>
              <a:t> </a:t>
            </a:r>
            <a:r>
              <a:rPr lang="es-VE" sz="2800" dirty="0">
                <a:ea typeface="Cambria" panose="02040503050406030204" pitchFamily="18" charset="0"/>
                <a:cs typeface="Arial" panose="020B0604020202020204" pitchFamily="34" charset="0"/>
              </a:rPr>
              <a:t>Los jóvenes tienen fuerza, energía e ideas suficientes, y como usualmente </a:t>
            </a:r>
            <a:r>
              <a:rPr lang="es-VE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tienen tiempo</a:t>
            </a:r>
            <a:r>
              <a:rPr lang="es-VE" sz="2800" dirty="0">
                <a:ea typeface="Cambria" panose="02040503050406030204" pitchFamily="18" charset="0"/>
                <a:cs typeface="Arial" panose="020B0604020202020204" pitchFamily="34" charset="0"/>
              </a:rPr>
              <a:t>, pueden comprometerse por completo (y sin costo alguno) a la iglesia. Entre </a:t>
            </a:r>
            <a:r>
              <a:rPr lang="es-VE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más pronto </a:t>
            </a:r>
            <a:r>
              <a:rPr lang="es-VE" sz="2800" dirty="0">
                <a:ea typeface="Cambria" panose="02040503050406030204" pitchFamily="18" charset="0"/>
                <a:cs typeface="Arial" panose="020B0604020202020204" pitchFamily="34" charset="0"/>
              </a:rPr>
              <a:t>el joven se sienta necesario e importante, más leal será, y será más difícil </a:t>
            </a:r>
            <a:r>
              <a:rPr lang="es-VE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para ellos </a:t>
            </a:r>
            <a:r>
              <a:rPr lang="es-VE" sz="2800" dirty="0">
                <a:ea typeface="Cambria" panose="02040503050406030204" pitchFamily="18" charset="0"/>
                <a:cs typeface="Arial" panose="020B0604020202020204" pitchFamily="34" charset="0"/>
              </a:rPr>
              <a:t>dejar la iglesia.</a:t>
            </a:r>
            <a:endParaRPr lang="fr-FR" sz="2800" dirty="0">
              <a:effectLst/>
              <a:ea typeface="Cambria" panose="020405030504060302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2454437-70AF-2A48-AF86-B34BB54FD2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646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1094" y="600189"/>
            <a:ext cx="9098410" cy="752475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2. </a:t>
            </a:r>
            <a:r>
              <a:rPr lang="es-E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OBJETIVOS DEL SEMINARIO</a:t>
            </a:r>
            <a:endParaRPr lang="fr-FR" b="1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6038" y="1618117"/>
            <a:ext cx="9253466" cy="285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VE" sz="2600" b="1" dirty="0">
                <a:ea typeface="Cambria" panose="02040503050406030204" pitchFamily="18" charset="0"/>
                <a:cs typeface="Arial" panose="020B0604020202020204" pitchFamily="34" charset="0"/>
              </a:rPr>
              <a:t>Entender la necesidad de implementar “Pásalo” </a:t>
            </a:r>
            <a:r>
              <a:rPr lang="es-VE" sz="2600" dirty="0" smtClean="0">
                <a:ea typeface="Cambria" panose="02040503050406030204" pitchFamily="18" charset="0"/>
                <a:cs typeface="Arial" panose="020B0604020202020204" pitchFamily="34" charset="0"/>
              </a:rPr>
              <a:t>a la </a:t>
            </a:r>
            <a:r>
              <a:rPr lang="es-VE" sz="2600" dirty="0">
                <a:ea typeface="Cambria" panose="02040503050406030204" pitchFamily="18" charset="0"/>
                <a:cs typeface="Arial" panose="020B0604020202020204" pitchFamily="34" charset="0"/>
              </a:rPr>
              <a:t>juventud en todos los sectores de la iglesia</a:t>
            </a:r>
            <a:r>
              <a:rPr lang="es-VE" sz="2600" dirty="0" smtClean="0"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VE" sz="2600" b="1" dirty="0">
                <a:ea typeface="Cambria" panose="02040503050406030204" pitchFamily="18" charset="0"/>
                <a:cs typeface="Arial" panose="020B0604020202020204" pitchFamily="34" charset="0"/>
              </a:rPr>
              <a:t>Conocer las bases bíblicas </a:t>
            </a:r>
            <a:r>
              <a:rPr lang="es-VE" sz="2600" dirty="0">
                <a:ea typeface="Cambria" panose="02040503050406030204" pitchFamily="18" charset="0"/>
                <a:cs typeface="Arial" panose="020B0604020202020204" pitchFamily="34" charset="0"/>
              </a:rPr>
              <a:t>que apoyan la inclusión de </a:t>
            </a:r>
            <a:r>
              <a:rPr lang="es-VE" sz="2600" dirty="0" smtClean="0">
                <a:ea typeface="Cambria" panose="02040503050406030204" pitchFamily="18" charset="0"/>
                <a:cs typeface="Arial" panose="020B0604020202020204" pitchFamily="34" charset="0"/>
              </a:rPr>
              <a:t>la juventud </a:t>
            </a:r>
            <a:r>
              <a:rPr lang="es-VE" sz="2600" dirty="0">
                <a:ea typeface="Cambria" panose="02040503050406030204" pitchFamily="18" charset="0"/>
                <a:cs typeface="Arial" panose="020B0604020202020204" pitchFamily="34" charset="0"/>
              </a:rPr>
              <a:t>en el </a:t>
            </a:r>
            <a:r>
              <a:rPr lang="es-VE" sz="2600" dirty="0" smtClean="0">
                <a:ea typeface="Cambria" panose="02040503050406030204" pitchFamily="18" charset="0"/>
                <a:cs typeface="Arial" panose="020B0604020202020204" pitchFamily="34" charset="0"/>
              </a:rPr>
              <a:t>desarrollo de </a:t>
            </a:r>
            <a:r>
              <a:rPr lang="es-VE" sz="2600" dirty="0">
                <a:ea typeface="Cambria" panose="02040503050406030204" pitchFamily="18" charset="0"/>
                <a:cs typeface="Arial" panose="020B0604020202020204" pitchFamily="34" charset="0"/>
              </a:rPr>
              <a:t>la iglesia</a:t>
            </a:r>
            <a:r>
              <a:rPr lang="es-VE" sz="2600" dirty="0" smtClean="0"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VE" sz="2600" b="1" dirty="0">
                <a:ea typeface="Cambria" panose="02040503050406030204" pitchFamily="18" charset="0"/>
                <a:cs typeface="Arial" panose="020B0604020202020204" pitchFamily="34" charset="0"/>
              </a:rPr>
              <a:t>Conocer los pasos a seguir </a:t>
            </a:r>
            <a:r>
              <a:rPr lang="es-VE" sz="2600" dirty="0">
                <a:ea typeface="Cambria" panose="02040503050406030204" pitchFamily="18" charset="0"/>
                <a:cs typeface="Arial" panose="020B0604020202020204" pitchFamily="34" charset="0"/>
              </a:rPr>
              <a:t>en el proceso de usar a la juventud para </a:t>
            </a:r>
            <a:r>
              <a:rPr lang="es-VE" sz="2600" dirty="0" smtClean="0">
                <a:ea typeface="Cambria" panose="02040503050406030204" pitchFamily="18" charset="0"/>
                <a:cs typeface="Arial" panose="020B0604020202020204" pitchFamily="34" charset="0"/>
              </a:rPr>
              <a:t>obtener mejores </a:t>
            </a:r>
            <a:r>
              <a:rPr lang="es-VE" sz="2600" dirty="0">
                <a:ea typeface="Cambria" panose="02040503050406030204" pitchFamily="18" charset="0"/>
                <a:cs typeface="Arial" panose="020B0604020202020204" pitchFamily="34" charset="0"/>
              </a:rPr>
              <a:t>resultados.</a:t>
            </a:r>
            <a:endParaRPr lang="fr-FR" sz="2600" dirty="0">
              <a:effectLst/>
              <a:ea typeface="Cambria" panose="020405030504060302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0876523-7A53-EA41-86FB-DB109DC6DC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535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2435" y="543732"/>
            <a:ext cx="9801735" cy="679904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3. 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¿QUÉ DICE LA BIBLIA?</a:t>
            </a:r>
            <a:endParaRPr lang="en-US" b="1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4916" y="2455111"/>
            <a:ext cx="8276772" cy="20621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VE" sz="32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“Sean nuestros hijos </a:t>
            </a:r>
            <a:r>
              <a:rPr lang="es-VE" sz="32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en la </a:t>
            </a:r>
            <a:r>
              <a:rPr lang="es-VE" sz="32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juventud como plantas bien crecidas, nuestras hijas como columnas labradas </a:t>
            </a:r>
            <a:r>
              <a:rPr lang="es-VE" sz="32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que adornan </a:t>
            </a:r>
            <a:r>
              <a:rPr lang="es-VE" sz="32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un </a:t>
            </a:r>
            <a:r>
              <a:rPr lang="es-VE" sz="32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palacio.”</a:t>
            </a:r>
            <a:r>
              <a:rPr lang="en-US" sz="32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(Sal. </a:t>
            </a:r>
            <a:r>
              <a:rPr lang="en-US" sz="2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144:12)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2436" y="1564145"/>
            <a:ext cx="98017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VE" sz="2400" b="1" dirty="0">
                <a:ea typeface="Cambria" panose="02040503050406030204" pitchFamily="18" charset="0"/>
                <a:cs typeface="Arial" panose="020B0604020202020204" pitchFamily="34" charset="0"/>
              </a:rPr>
              <a:t>La importancia del empoderamiento juvenil </a:t>
            </a:r>
            <a:r>
              <a:rPr lang="es-VE" sz="2400" b="1" dirty="0" smtClean="0">
                <a:ea typeface="Cambria" panose="02040503050406030204" pitchFamily="18" charset="0"/>
                <a:cs typeface="Arial" panose="020B0604020202020204" pitchFamily="34" charset="0"/>
              </a:rPr>
              <a:t>y de darles responsabilidades</a:t>
            </a:r>
            <a:endParaRPr lang="fr-FR" sz="2400" b="1" dirty="0"/>
          </a:p>
        </p:txBody>
      </p:sp>
      <p:sp>
        <p:nvSpPr>
          <p:cNvPr id="9" name="Rectangle 8"/>
          <p:cNvSpPr/>
          <p:nvPr/>
        </p:nvSpPr>
        <p:spPr>
          <a:xfrm>
            <a:off x="2179320" y="4648476"/>
            <a:ext cx="8154849" cy="46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VE" sz="2400" i="1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“La gloria de los jóvenes es su fortaleza</a:t>
            </a:r>
            <a:r>
              <a:rPr lang="es-VE" sz="2400" i="1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…” </a:t>
            </a:r>
            <a:r>
              <a:rPr lang="en-US" sz="24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Proverbios</a:t>
            </a:r>
            <a:r>
              <a:rPr lang="en-US" sz="24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20:29).</a:t>
            </a:r>
            <a:endParaRPr lang="fr-FR" sz="2400" dirty="0">
              <a:solidFill>
                <a:schemeClr val="tx1"/>
              </a:solidFill>
              <a:ea typeface="Cambria" panose="020405030504060302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7D9D58C6-CD32-C840-8C3C-E957A3C9B3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00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00739" y="1695219"/>
            <a:ext cx="8209426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Jóvenes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 en la </a:t>
            </a:r>
            <a:r>
              <a:rPr lang="en-US" sz="2800" b="1" dirty="0" err="1" smtClean="0">
                <a:ea typeface="Cambria" panose="02040503050406030204" pitchFamily="18" charset="0"/>
                <a:cs typeface="Arial" panose="020B0604020202020204" pitchFamily="34" charset="0"/>
              </a:rPr>
              <a:t>Biblia</a:t>
            </a:r>
            <a:r>
              <a:rPr lang="en-US" sz="2800" b="1" dirty="0" smtClean="0"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endParaRPr lang="en-US" sz="2800" b="1" dirty="0"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Iguales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a los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Ancianos</a:t>
            </a:r>
            <a:endParaRPr lang="en-US" sz="2800" dirty="0"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Adultos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en el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medio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espiritual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entre los 12 y 13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años</a:t>
            </a:r>
            <a:endParaRPr lang="en-US" sz="2800" dirty="0"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effectLst/>
                <a:ea typeface="Cambria" panose="02040503050406030204" pitchFamily="18" charset="0"/>
                <a:cs typeface="Arial" panose="020B0604020202020204" pitchFamily="34" charset="0"/>
              </a:rPr>
              <a:t>Listos</a:t>
            </a:r>
            <a:r>
              <a:rPr lang="en-US" sz="2800" dirty="0" smtClean="0">
                <a:effectLst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para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el </a:t>
            </a:r>
            <a:r>
              <a:rPr lang="en-US" sz="2800" dirty="0" err="1" smtClean="0">
                <a:ea typeface="Cambria" panose="02040503050406030204" pitchFamily="18" charset="0"/>
                <a:cs typeface="Arial" panose="020B0604020202020204" pitchFamily="34" charset="0"/>
              </a:rPr>
              <a:t>sacerdocio</a:t>
            </a:r>
            <a:r>
              <a:rPr lang="en-US" sz="2800" dirty="0" smtClean="0">
                <a:ea typeface="Cambria" panose="02040503050406030204" pitchFamily="18" charset="0"/>
                <a:cs typeface="Arial" panose="020B0604020202020204" pitchFamily="34" charset="0"/>
              </a:rPr>
              <a:t> a los 30</a:t>
            </a:r>
            <a:r>
              <a:rPr lang="en-US" sz="2800" dirty="0" smtClean="0">
                <a:effectLst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fr-FR" sz="2800" dirty="0">
              <a:effectLst/>
              <a:ea typeface="Cambria" panose="0204050305040603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28939" y="4198948"/>
            <a:ext cx="6241143" cy="224676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“</a:t>
            </a:r>
            <a:r>
              <a:rPr lang="es-VE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A los más jóvenes, trátalos </a:t>
            </a: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como hermanos; a las ancianas, como a madres; a las jovencitas, </a:t>
            </a:r>
            <a:r>
              <a:rPr lang="es-VE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como hermanas</a:t>
            </a: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, con toda </a:t>
            </a:r>
            <a:r>
              <a:rPr lang="es-VE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pureza</a:t>
            </a:r>
            <a:r>
              <a:rPr lang="en-US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.” </a:t>
            </a:r>
            <a:endParaRPr lang="en-US" sz="2800" dirty="0">
              <a:solidFill>
                <a:schemeClr val="tx1"/>
              </a:solidFill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(1 </a:t>
            </a:r>
            <a:r>
              <a:rPr lang="en-US" sz="2800" dirty="0" err="1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Timoteo</a:t>
            </a:r>
            <a:r>
              <a:rPr lang="en-US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5:1-2</a:t>
            </a:r>
            <a:r>
              <a:rPr lang="en-US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  <a:endParaRPr lang="fr-FR" sz="2800" dirty="0">
              <a:solidFill>
                <a:schemeClr val="tx1"/>
              </a:solidFill>
              <a:ea typeface="Cambria" panose="02040503050406030204" pitchFamily="18" charset="0"/>
            </a:endParaRP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891251" y="651274"/>
            <a:ext cx="9428403" cy="679904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3. 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¿QUÉ DICE LA BIBLIA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? (</a:t>
            </a:r>
            <a:r>
              <a:rPr lang="en-US" b="1" dirty="0" err="1">
                <a:solidFill>
                  <a:schemeClr val="accent1"/>
                </a:solidFill>
                <a:ea typeface="Cambria" panose="02040503050406030204" pitchFamily="18" charset="0"/>
              </a:rPr>
              <a:t>cont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)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D3398A0-C41F-444B-8D9A-52B445D524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258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198" y="2514451"/>
            <a:ext cx="8581571" cy="156966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VE" sz="32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“…Os escribí a vosotros, jóvenes, porque sois fuertes, la Palabra de Dios mora en vosotros y habéis vencido al maligno”</a:t>
            </a:r>
            <a:r>
              <a:rPr lang="en-US" sz="32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(1 Juan 2:14).</a:t>
            </a:r>
            <a:endParaRPr lang="fr-FR" sz="3200" dirty="0">
              <a:solidFill>
                <a:schemeClr val="tx1"/>
              </a:solidFill>
              <a:ea typeface="Cambria" panose="0204050305040603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59381" y="4579757"/>
            <a:ext cx="5428343" cy="10542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VE" sz="2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“La gloria de los jóvenes </a:t>
            </a:r>
            <a:r>
              <a:rPr lang="es-VE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es  su </a:t>
            </a:r>
            <a:r>
              <a:rPr lang="es-VE" sz="2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fortaleza</a:t>
            </a:r>
            <a:r>
              <a:rPr lang="es-VE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…” </a:t>
            </a:r>
            <a:r>
              <a:rPr lang="en-US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800" dirty="0" err="1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Proverbios</a:t>
            </a:r>
            <a:r>
              <a:rPr lang="en-US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20:29).</a:t>
            </a:r>
            <a:endParaRPr lang="fr-FR" sz="2800" dirty="0">
              <a:solidFill>
                <a:schemeClr val="tx1"/>
              </a:solidFill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1670" y="1611526"/>
            <a:ext cx="9274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El </a:t>
            </a:r>
            <a:r>
              <a:rPr lang="en-US" sz="2400" b="1" dirty="0" err="1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potencial</a:t>
            </a:r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espiritual</a:t>
            </a:r>
            <a:r>
              <a:rPr lang="en-US" sz="2400" b="1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de la </a:t>
            </a:r>
            <a:r>
              <a:rPr lang="en-US" sz="2400" b="1" dirty="0" err="1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juventud</a:t>
            </a:r>
            <a:endParaRPr lang="fr-FR" sz="2400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960699" y="651274"/>
            <a:ext cx="9358955" cy="679904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3. 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¿QUÉ DICE LA BIBLIA? (</a:t>
            </a:r>
            <a:r>
              <a:rPr lang="en-US" b="1" dirty="0" err="1">
                <a:solidFill>
                  <a:schemeClr val="accent1"/>
                </a:solidFill>
                <a:ea typeface="Cambria" panose="02040503050406030204" pitchFamily="18" charset="0"/>
              </a:rPr>
              <a:t>cont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) </a:t>
            </a:r>
            <a:endParaRPr lang="en-US" b="1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3D372D3-C5B4-A147-85CF-7D9242B570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665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2500" y="2601828"/>
            <a:ext cx="8459536" cy="157889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“No </a:t>
            </a:r>
            <a:r>
              <a:rPr lang="es-VE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se pase </a:t>
            </a: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por alto a los jóvenes; déjeselos participar en el trabajo y la </a:t>
            </a:r>
            <a:r>
              <a:rPr lang="es-VE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responsabilidad. Hágaseles </a:t>
            </a: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sentir que tienen que contribuir a beneficiar a otros</a:t>
            </a:r>
            <a:r>
              <a:rPr lang="es-VE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.” </a:t>
            </a:r>
            <a:r>
              <a:rPr lang="en-US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(</a:t>
            </a:r>
            <a:r>
              <a:rPr lang="en-US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6T, p.435).</a:t>
            </a:r>
            <a:endParaRPr lang="fr-FR" sz="2800" dirty="0">
              <a:solidFill>
                <a:schemeClr val="tx1"/>
              </a:solidFill>
              <a:effectLst/>
              <a:ea typeface="Cambria" panose="02040503050406030204" pitchFamily="18" charset="0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601884" y="333829"/>
            <a:ext cx="9340769" cy="1001486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4. 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¿QUÉ DICE EL ESPÍRITU DE PROFECÍA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?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86851" y="1555678"/>
            <a:ext cx="6910610" cy="5878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La </a:t>
            </a:r>
            <a:r>
              <a:rPr lang="en-US" sz="28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importancia</a:t>
            </a:r>
            <a:r>
              <a:rPr lang="en-US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del </a:t>
            </a:r>
            <a:r>
              <a:rPr lang="en-US" sz="28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énfasis</a:t>
            </a:r>
            <a:r>
              <a:rPr lang="en-US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dado a la </a:t>
            </a:r>
            <a:r>
              <a:rPr lang="en-US" sz="28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juventud</a:t>
            </a:r>
            <a:endParaRPr lang="fr-FR" sz="2800" b="1" dirty="0">
              <a:ea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0631DC8-F452-AF4D-9BFF-290CF3F6D9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227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93318" y="2300085"/>
            <a:ext cx="8468705" cy="224676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VE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“La causa de la verdad ha perdido mucho por falta de atención a las necesidades espirituales de los jóvenes. Los ministros del Evangelio deben desarrollar buenas relaciones con los jóvenes de sus congregaciones.” </a:t>
            </a:r>
            <a:r>
              <a:rPr lang="en-US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(</a:t>
            </a:r>
            <a:r>
              <a:rPr lang="en-US" sz="2800" dirty="0" err="1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Ministerio</a:t>
            </a:r>
            <a:r>
              <a:rPr lang="en-US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Pastoral, p. </a:t>
            </a:r>
            <a:r>
              <a:rPr lang="en-US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317)</a:t>
            </a:r>
            <a:r>
              <a:rPr lang="en-US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fr-FR" sz="2800" dirty="0">
              <a:solidFill>
                <a:schemeClr val="tx1"/>
              </a:solidFill>
              <a:ea typeface="Cambria" panose="0204050305040603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93318" y="1521296"/>
            <a:ext cx="8655098" cy="558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Jóvenes</a:t>
            </a:r>
            <a:r>
              <a:rPr lang="en-US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perdidos</a:t>
            </a:r>
            <a:r>
              <a:rPr lang="en-US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por</a:t>
            </a:r>
            <a:r>
              <a:rPr lang="en-US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nuestra</a:t>
            </a:r>
            <a:r>
              <a:rPr lang="en-US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negligencia</a:t>
            </a:r>
            <a:r>
              <a:rPr lang="en-US" sz="28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fr-FR" sz="2800" b="1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925975" y="333829"/>
            <a:ext cx="8759638" cy="1001486"/>
          </a:xfrm>
          <a:noFill/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4. </a:t>
            </a:r>
            <a:r>
              <a:rPr lang="es-VE" b="1" dirty="0">
                <a:solidFill>
                  <a:schemeClr val="accent1"/>
                </a:solidFill>
                <a:ea typeface="Cambria" panose="02040503050406030204" pitchFamily="18" charset="0"/>
              </a:rPr>
              <a:t>¿QUÉ DICE EL ESPÍRITU DE PROFECÍA</a:t>
            </a:r>
            <a:r>
              <a:rPr lang="es-VE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? 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(</a:t>
            </a:r>
            <a:r>
              <a:rPr lang="en-US" b="1" dirty="0" err="1">
                <a:solidFill>
                  <a:schemeClr val="accent1"/>
                </a:solidFill>
                <a:ea typeface="Cambria" panose="02040503050406030204" pitchFamily="18" charset="0"/>
              </a:rPr>
              <a:t>cont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)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8472AC5-70C5-7244-8F9F-CE820C4444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513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86246" y="2132401"/>
            <a:ext cx="7910286" cy="35318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“Debemos tratar de conquistar los sentimientos de los </a:t>
            </a:r>
            <a:r>
              <a:rPr lang="es-VE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jóvenes, simpatizando </a:t>
            </a: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con ellos en sus goces </a:t>
            </a:r>
            <a:r>
              <a:rPr lang="es-VE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y tristezas</a:t>
            </a: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, en sus conflictos </a:t>
            </a:r>
            <a:r>
              <a:rPr lang="es-VE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y victorias</a:t>
            </a: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. Jesús no quedó en el cielo, lejos de los apesadumbrados </a:t>
            </a:r>
            <a:r>
              <a:rPr lang="es-VE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y pecaminosos</a:t>
            </a: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; bajó a este mundo, a fin de conocer la debilidad, </a:t>
            </a:r>
            <a:r>
              <a:rPr lang="es-VE" sz="28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los sufrimientos </a:t>
            </a:r>
            <a:r>
              <a:rPr lang="es-VE" sz="28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y las tentaciones de la especie caída.”</a:t>
            </a:r>
            <a:r>
              <a:rPr lang="en-US" sz="20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Obreros</a:t>
            </a:r>
            <a:r>
              <a:rPr lang="en-US" sz="20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Evangélicos</a:t>
            </a:r>
            <a:r>
              <a:rPr lang="en-US" sz="20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p. </a:t>
            </a:r>
            <a:r>
              <a:rPr lang="en-US" sz="2000" dirty="0" smtClean="0">
                <a:solidFill>
                  <a:schemeClr val="tx1"/>
                </a:solidFill>
                <a:ea typeface="Cambria" panose="02040503050406030204" pitchFamily="18" charset="0"/>
                <a:cs typeface="Arial" panose="020B0604020202020204" pitchFamily="34" charset="0"/>
              </a:rPr>
              <a:t>221). </a:t>
            </a:r>
            <a:endParaRPr lang="fr-FR" sz="2800" dirty="0">
              <a:solidFill>
                <a:schemeClr val="tx1"/>
              </a:solidFill>
              <a:effectLst/>
              <a:ea typeface="Cambria" panose="0204050305040603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86288" y="1369800"/>
            <a:ext cx="5237365" cy="492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La </a:t>
            </a:r>
            <a:r>
              <a:rPr lang="en-US" sz="24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necesidad</a:t>
            </a:r>
            <a:r>
              <a:rPr lang="en-US" sz="24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n-US" sz="2400" b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mentores</a:t>
            </a:r>
            <a:r>
              <a:rPr lang="en-US" sz="24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endParaRPr lang="fr-FR" sz="2400" b="1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752354" y="333829"/>
            <a:ext cx="8933259" cy="1001486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4. </a:t>
            </a:r>
            <a:r>
              <a:rPr lang="es-VE" b="1" dirty="0">
                <a:solidFill>
                  <a:schemeClr val="accent1"/>
                </a:solidFill>
                <a:ea typeface="Cambria" panose="02040503050406030204" pitchFamily="18" charset="0"/>
              </a:rPr>
              <a:t>¿QUÉ DICE EL ESPÍRITU DE PROFECÍA? </a:t>
            </a:r>
            <a:r>
              <a:rPr lang="en-US" b="1" dirty="0" smtClean="0">
                <a:solidFill>
                  <a:schemeClr val="accent1"/>
                </a:solidFill>
                <a:ea typeface="Cambria" panose="02040503050406030204" pitchFamily="18" charset="0"/>
              </a:rPr>
              <a:t>(</a:t>
            </a:r>
            <a:r>
              <a:rPr lang="en-US" b="1" dirty="0" err="1">
                <a:solidFill>
                  <a:schemeClr val="accent1"/>
                </a:solidFill>
                <a:ea typeface="Cambria" panose="02040503050406030204" pitchFamily="18" charset="0"/>
              </a:rPr>
              <a:t>cont</a:t>
            </a:r>
            <a:r>
              <a:rPr lang="en-US" b="1" dirty="0">
                <a:solidFill>
                  <a:schemeClr val="accent1"/>
                </a:solidFill>
                <a:ea typeface="Cambria" panose="02040503050406030204" pitchFamily="18" charset="0"/>
              </a:rPr>
              <a:t>)</a:t>
            </a:r>
            <a:endParaRPr lang="fr-FR" dirty="0">
              <a:solidFill>
                <a:schemeClr val="accent1"/>
              </a:solidFill>
              <a:ea typeface="Cambria" panose="020405030504060302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A538A27-DFE4-004B-98C9-39FE11C811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574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-generic" id="{ACA73D23-0390-324A-B1A6-F777AECDA15E}" vid="{28BE8ECC-1DC8-0F49-9095-E8E2529F670D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-generic" id="{ACA73D23-0390-324A-B1A6-F777AECDA15E}" vid="{ABFD6636-1C50-484E-97FF-B60211784245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-generic" id="{ACA73D23-0390-324A-B1A6-F777AECDA15E}" vid="{537D9AF6-9B68-4D41-B70E-B8DC8B398F0D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-generic" id="{ACA73D23-0390-324A-B1A6-F777AECDA15E}" vid="{24BF3B4B-8A4E-FA47-8C38-69038A088F7D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866</TotalTime>
  <Words>1133</Words>
  <Application>Microsoft Office PowerPoint</Application>
  <PresentationFormat>Personalizado</PresentationFormat>
  <Paragraphs>117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diapositiva</vt:lpstr>
      </vt:variant>
      <vt:variant>
        <vt:i4>21</vt:i4>
      </vt:variant>
    </vt:vector>
  </HeadingPairs>
  <TitlesOfParts>
    <vt:vector size="25" baseType="lpstr">
      <vt:lpstr>Office Theme</vt:lpstr>
      <vt:lpstr>2_Custom Design</vt:lpstr>
      <vt:lpstr>1_Custom Design</vt:lpstr>
      <vt:lpstr>Custom Design</vt:lpstr>
      <vt:lpstr>SEMINARIO Nº 5 - CONSEJERÍA Pertenencia y Empoderamiento en el Ministerio Juvenil</vt:lpstr>
      <vt:lpstr>1. INTRODUCCIÓN</vt:lpstr>
      <vt:lpstr>2. OBJETIVOS DEL SEMINARIO</vt:lpstr>
      <vt:lpstr>3. ¿QUÉ DICE LA BIBLIA?</vt:lpstr>
      <vt:lpstr>3. ¿QUÉ DICE LA BIBLIA? (cont) </vt:lpstr>
      <vt:lpstr>3. ¿QUÉ DICE LA BIBLIA? (cont) </vt:lpstr>
      <vt:lpstr>4. ¿QUÉ DICE EL ESPÍRITU DE PROFECÍA?</vt:lpstr>
      <vt:lpstr>4. ¿QUÉ DICE EL ESPÍRITU DE PROFECÍA? (cont)</vt:lpstr>
      <vt:lpstr>4. ¿QUÉ DICE EL ESPÍRITU DE PROFECÍA? (cont)</vt:lpstr>
      <vt:lpstr>4. ¿QUÉ DICE EL ESPÍRITU DE PROFECÍA? (cont)</vt:lpstr>
      <vt:lpstr>5. EMPODERAMIENTO DE LA JUVENTUD</vt:lpstr>
      <vt:lpstr>5. EMPODERAMIENTO DE LA JUVENTUD (cont)</vt:lpstr>
      <vt:lpstr>5. EMPODERAMIENTO DE LA JUVENTUD (cont)</vt:lpstr>
      <vt:lpstr>5. EMPODERAMIENTO DE LA JUVENTUD (cont)</vt:lpstr>
      <vt:lpstr>5. EMPODERAMIENTO DE LA JUVENTUD (cont)</vt:lpstr>
      <vt:lpstr>5. EMPODERAMIENTO DE LA JUVENTUD (cont)</vt:lpstr>
      <vt:lpstr>5. EMPODERAMIENTO DE LA JUVENTUD (cont)</vt:lpstr>
      <vt:lpstr>6. ¿QUÉ HACER?</vt:lpstr>
      <vt:lpstr>6. ¿QUÉ HACER?(cont)</vt:lpstr>
      <vt:lpstr>7. ACTIVIDADES</vt:lpstr>
      <vt:lpstr>8. CONCLUSIÓN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Mokgwane, Pako</dc:creator>
  <cp:lastModifiedBy>Yuli</cp:lastModifiedBy>
  <cp:revision>63</cp:revision>
  <dcterms:created xsi:type="dcterms:W3CDTF">2018-05-31T05:51:27Z</dcterms:created>
  <dcterms:modified xsi:type="dcterms:W3CDTF">2019-02-08T22:53:36Z</dcterms:modified>
</cp:coreProperties>
</file>