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26"/>
  </p:notesMasterIdLst>
  <p:handoutMasterIdLst>
    <p:handoutMasterId r:id="rId27"/>
  </p:handoutMasterIdLst>
  <p:sldIdLst>
    <p:sldId id="256" r:id="rId5"/>
    <p:sldId id="284" r:id="rId6"/>
    <p:sldId id="257" r:id="rId7"/>
    <p:sldId id="258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3" r:id="rId16"/>
    <p:sldId id="275" r:id="rId17"/>
    <p:sldId id="285" r:id="rId18"/>
    <p:sldId id="276" r:id="rId19"/>
    <p:sldId id="280" r:id="rId20"/>
    <p:sldId id="259" r:id="rId21"/>
    <p:sldId id="281" r:id="rId22"/>
    <p:sldId id="286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56"/>
            <p14:sldId id="284"/>
            <p14:sldId id="257"/>
            <p14:sldId id="258"/>
            <p14:sldId id="262"/>
            <p14:sldId id="264"/>
            <p14:sldId id="266"/>
            <p14:sldId id="267"/>
            <p14:sldId id="268"/>
            <p14:sldId id="269"/>
            <p14:sldId id="270"/>
            <p14:sldId id="273"/>
            <p14:sldId id="275"/>
            <p14:sldId id="285"/>
            <p14:sldId id="276"/>
            <p14:sldId id="280"/>
            <p14:sldId id="259"/>
            <p14:sldId id="281"/>
            <p14:sldId id="286"/>
            <p14:sldId id="282"/>
            <p14:sldId id="283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6"/>
    <p:restoredTop sz="94674"/>
  </p:normalViewPr>
  <p:slideViewPr>
    <p:cSldViewPr snapToGrid="0" snapToObjects="1">
      <p:cViewPr varScale="1">
        <p:scale>
          <a:sx n="51" d="100"/>
          <a:sy n="51" d="100"/>
        </p:scale>
        <p:origin x="-7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3419"/>
            <a:ext cx="9060543" cy="238065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SEMINARIO Nº </a:t>
            </a:r>
            <a:r>
              <a:rPr lang="en-US" sz="6000" b="1" dirty="0">
                <a:solidFill>
                  <a:schemeClr val="accent1"/>
                </a:solidFill>
                <a:ea typeface="Cambria" panose="02040503050406030204" pitchFamily="18" charset="0"/>
              </a:rPr>
              <a:t>5 - </a:t>
            </a:r>
            <a:r>
              <a:rPr lang="en-US" sz="6000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CONSEJERÍA</a:t>
            </a:r>
            <a:r>
              <a:rPr lang="en-US" sz="6000" b="1" dirty="0">
                <a:solidFill>
                  <a:schemeClr val="accent1"/>
                </a:solidFill>
                <a:ea typeface="Cambria" panose="02040503050406030204" pitchFamily="18" charset="0"/>
              </a:rPr>
              <a:t/>
            </a:r>
            <a:br>
              <a:rPr lang="en-US" sz="6000" b="1" dirty="0">
                <a:solidFill>
                  <a:schemeClr val="accent1"/>
                </a:solidFill>
                <a:ea typeface="Cambria" panose="02040503050406030204" pitchFamily="18" charset="0"/>
              </a:rPr>
            </a:br>
            <a:r>
              <a:rPr lang="es-VE" sz="2400" b="1" i="1" dirty="0">
                <a:latin typeface="+mn-lt"/>
                <a:ea typeface="Cambria" panose="02040503050406030204" pitchFamily="18" charset="0"/>
              </a:rPr>
              <a:t>Pertenencia </a:t>
            </a:r>
            <a:r>
              <a:rPr lang="es-VE" sz="2400" b="1" i="1" dirty="0" smtClean="0">
                <a:latin typeface="+mn-lt"/>
                <a:ea typeface="Cambria" panose="02040503050406030204" pitchFamily="18" charset="0"/>
              </a:rPr>
              <a:t>y Empoderamiento </a:t>
            </a:r>
            <a:r>
              <a:rPr lang="es-VE" sz="2400" b="1" i="1" dirty="0">
                <a:latin typeface="+mn-lt"/>
                <a:ea typeface="Cambria" panose="02040503050406030204" pitchFamily="18" charset="0"/>
              </a:rPr>
              <a:t>en </a:t>
            </a:r>
            <a:r>
              <a:rPr lang="es-VE" sz="2400" b="1" i="1" dirty="0" smtClean="0">
                <a:latin typeface="+mn-lt"/>
                <a:ea typeface="Cambria" panose="02040503050406030204" pitchFamily="18" charset="0"/>
              </a:rPr>
              <a:t>el Ministerio </a:t>
            </a:r>
            <a:r>
              <a:rPr lang="es-VE" sz="2400" b="1" i="1" dirty="0">
                <a:latin typeface="+mn-lt"/>
                <a:ea typeface="Cambria" panose="02040503050406030204" pitchFamily="18" charset="0"/>
              </a:rPr>
              <a:t>Juvenil</a:t>
            </a:r>
            <a:endParaRPr lang="en-US" sz="2400" b="1" i="1" dirty="0">
              <a:latin typeface="+mn-lt"/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838E39E-C487-5547-8BFF-8319053138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5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2019" y="2829231"/>
            <a:ext cx="7072132" cy="224676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VE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“Dios quiere que los jóvenes lleguen a ser </a:t>
            </a:r>
            <a:r>
              <a:rPr lang="es-VE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hombres de </a:t>
            </a:r>
            <a:r>
              <a:rPr lang="es-VE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mente seria, a estar preparados para la acción en su noble obra y a ser aptos </a:t>
            </a:r>
            <a:r>
              <a:rPr lang="es-VE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para llevar </a:t>
            </a:r>
            <a:r>
              <a:rPr lang="es-VE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responsabilidades.”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Mensajes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para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los </a:t>
            </a:r>
            <a:r>
              <a:rPr lang="en-US" sz="2800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Jóvenes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p. 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16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2679" y="1611507"/>
            <a:ext cx="5210368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Darles</a:t>
            </a:r>
            <a:r>
              <a:rPr lang="en-US" sz="24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responsabilidades</a:t>
            </a:r>
            <a:r>
              <a:rPr lang="en-US" sz="24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fr-FR" sz="24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727191" y="478903"/>
            <a:ext cx="8886960" cy="100148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4. </a:t>
            </a:r>
            <a:r>
              <a:rPr lang="es-VE" b="1" dirty="0">
                <a:solidFill>
                  <a:schemeClr val="accent1"/>
                </a:solidFill>
                <a:ea typeface="Cambria" panose="02040503050406030204" pitchFamily="18" charset="0"/>
              </a:rPr>
              <a:t>¿QUÉ DICE EL ESPÍRITU DE PROFECÍA?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6FE5489-BE12-7C48-9390-B09878BAD6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4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3458" y="411298"/>
            <a:ext cx="8095113" cy="81053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EMPODERAMIENTO DE LA JUVENTUD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58862" y="2302439"/>
            <a:ext cx="6812161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Darles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responsabilidades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en la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iglesia</a:t>
            </a:r>
            <a:endParaRPr lang="en-US" sz="280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Involucrarlos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en la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vida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eclesiástica</a:t>
            </a:r>
            <a:endParaRPr lang="en-US" sz="280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Ayudarlos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crecer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en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conocimiento</a:t>
            </a:r>
            <a:endParaRPr lang="en-US" sz="280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Darles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oportunidades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tomar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la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iniciativa</a:t>
            </a:r>
            <a:endParaRPr lang="en-US" sz="280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Darles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autoridad</a:t>
            </a:r>
            <a:endParaRPr lang="en-US" sz="280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Implementar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programas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con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ellos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y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para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ellos</a:t>
            </a:r>
            <a:endParaRPr lang="en-US" sz="280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2241" y="1360727"/>
            <a:ext cx="4982390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Ayúdelos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ganar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experiencia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al:</a:t>
            </a:r>
            <a:endParaRPr lang="fr-FR" sz="28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E0E45EE-4031-9D4C-89B1-56241117E1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7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1851" y="2293184"/>
            <a:ext cx="7870372" cy="10542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“Los 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jóvenes son parte de la iglesia hoy,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pero todos los líderes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de mañana.” 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David </a:t>
            </a:r>
            <a:r>
              <a:rPr lang="en-US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Wilkerson</a:t>
            </a:r>
            <a:endParaRPr lang="fr-FR" sz="2800" dirty="0">
              <a:solidFill>
                <a:schemeClr val="tx1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98286" y="596220"/>
            <a:ext cx="8650514" cy="81053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EMPODERAMIENTO DE LA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JUVENTUD 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1852" y="1562917"/>
            <a:ext cx="1594860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Recíbalos</a:t>
            </a:r>
            <a:endParaRPr lang="fr-FR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41851" y="3417162"/>
            <a:ext cx="8106949" cy="1173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Escúchelos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s-VE" sz="2800" dirty="0">
                <a:ea typeface="Cambria" panose="02040503050406030204" pitchFamily="18" charset="0"/>
                <a:cs typeface="Arial" panose="020B0604020202020204" pitchFamily="34" charset="0"/>
              </a:rPr>
              <a:t>“fuera de nuestras propias cajas</a:t>
            </a:r>
            <a:r>
              <a:rPr lang="es-VE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”</a:t>
            </a:r>
            <a:endParaRPr lang="en-US" sz="280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Aprenda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ellos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fr-FR" sz="2800" dirty="0">
              <a:effectLst/>
              <a:ea typeface="Cambria" panose="020405030504060302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2BF2CB5-2F80-3244-B0C1-A4D2CA7AD5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652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7316" y="1290722"/>
            <a:ext cx="2292487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Aconséjelos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… </a:t>
            </a:r>
            <a:endParaRPr lang="fr-FR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9319" y="1949364"/>
            <a:ext cx="8198395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¿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Qué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es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consejería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?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en-US" sz="2800" b="1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VE" sz="2800" dirty="0">
                <a:ea typeface="Cambria" panose="02040503050406030204" pitchFamily="18" charset="0"/>
                <a:cs typeface="Arial" panose="020B0604020202020204" pitchFamily="34" charset="0"/>
              </a:rPr>
              <a:t>La consejería es una relación intencional que es creada entre una persona </a:t>
            </a:r>
            <a:r>
              <a:rPr lang="es-VE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menos experimentada </a:t>
            </a:r>
            <a:r>
              <a:rPr lang="es-VE" sz="2800" dirty="0">
                <a:ea typeface="Cambria" panose="02040503050406030204" pitchFamily="18" charset="0"/>
                <a:cs typeface="Arial" panose="020B0604020202020204" pitchFamily="34" charset="0"/>
              </a:rPr>
              <a:t>y una </a:t>
            </a:r>
            <a:r>
              <a:rPr lang="es-VE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con mayor </a:t>
            </a:r>
            <a:r>
              <a:rPr lang="es-VE" sz="2800" dirty="0">
                <a:ea typeface="Cambria" panose="02040503050406030204" pitchFamily="18" charset="0"/>
                <a:cs typeface="Arial" panose="020B0604020202020204" pitchFamily="34" charset="0"/>
              </a:rPr>
              <a:t>experiencia</a:t>
            </a:r>
            <a:r>
              <a:rPr lang="es-VE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 La persona experimentada se convierte, entonces, en un modelo de crecimiento para la persona que tiene menos experiencia.</a:t>
            </a:r>
            <a:endParaRPr lang="fr-FR" sz="2800" dirty="0">
              <a:ea typeface="Cambria" panose="02040503050406030204" pitchFamily="18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10228" y="305934"/>
            <a:ext cx="8928160" cy="81053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EMPODERAMIENTO DE LA JUVENTUD 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EF3C032-D580-4E47-802F-8695EEAEB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6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0526" y="1147526"/>
            <a:ext cx="2292487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Aconséjelos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… </a:t>
            </a:r>
            <a:endParaRPr lang="fr-FR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40767" y="1926393"/>
            <a:ext cx="7920863" cy="30363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De acuerdo con David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Clutterbuck, “un 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mentor es un individuo de experiencia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que está 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abierto a compartir su conocimiento con alguien menos experimentado en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una relación 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de confianza mutua” (</a:t>
            </a:r>
            <a:r>
              <a:rPr lang="es-VE" sz="2800" dirty="0" err="1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Encyclopedia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of </a:t>
            </a:r>
            <a:r>
              <a:rPr lang="es-VE" sz="2800" dirty="0" err="1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Strategic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s-VE" sz="2800" dirty="0" err="1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Leadership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and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Management, p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177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). -Enciclopedia de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liderazgo 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estratégico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y gestión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fr-FR" sz="2800" dirty="0">
              <a:solidFill>
                <a:schemeClr val="tx1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66037" y="305934"/>
            <a:ext cx="9346063" cy="81053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EMPODERAMIENTO DE LA JUVENTUD 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9DB3EB2-AEE5-B146-ACAA-B2363CEC84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58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/>
          <p:cNvGrpSpPr/>
          <p:nvPr/>
        </p:nvGrpSpPr>
        <p:grpSpPr>
          <a:xfrm>
            <a:off x="3569817" y="3156542"/>
            <a:ext cx="3048000" cy="1401935"/>
            <a:chOff x="3569817" y="3156542"/>
            <a:chExt cx="3048000" cy="1401935"/>
          </a:xfrm>
        </p:grpSpPr>
        <p:sp>
          <p:nvSpPr>
            <p:cNvPr id="11" name="Ellipse 10"/>
            <p:cNvSpPr/>
            <p:nvPr/>
          </p:nvSpPr>
          <p:spPr>
            <a:xfrm>
              <a:off x="3569817" y="3156542"/>
              <a:ext cx="3048000" cy="14019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01589" y="3460179"/>
              <a:ext cx="258436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 err="1" smtClean="0">
                  <a:solidFill>
                    <a:schemeClr val="bg1"/>
                  </a:solidFill>
                  <a:latin typeface="Franklin Gothic Demi" panose="020B07030201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Consejería</a:t>
              </a:r>
              <a:endParaRPr lang="fr-FR" sz="4000" dirty="0">
                <a:latin typeface="Franklin Gothic Demi" panose="020B0703020102020204" pitchFamily="34" charset="0"/>
              </a:endParaRPr>
            </a:p>
          </p:txBody>
        </p:sp>
      </p:grp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74562" y="235970"/>
            <a:ext cx="9229059" cy="810532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>
                <a:solidFill>
                  <a:schemeClr val="accent1"/>
                </a:solidFill>
                <a:latin typeface="+mn-lt"/>
                <a:ea typeface="Cambria" panose="02040503050406030204" pitchFamily="18" charset="0"/>
              </a:rPr>
              <a:t>5. </a:t>
            </a:r>
            <a:r>
              <a:rPr lang="en-US" sz="3800" b="1" dirty="0">
                <a:solidFill>
                  <a:schemeClr val="accent1"/>
                </a:solidFill>
                <a:ea typeface="Cambria" panose="02040503050406030204" pitchFamily="18" charset="0"/>
              </a:rPr>
              <a:t>EMPODERAMIENTO DE LA JUVENTUD (</a:t>
            </a:r>
            <a:r>
              <a:rPr lang="en-US" sz="3800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sz="3800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sz="3800" dirty="0">
              <a:solidFill>
                <a:schemeClr val="accent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4893732" y="202250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haut 11"/>
          <p:cNvSpPr/>
          <p:nvPr/>
        </p:nvSpPr>
        <p:spPr>
          <a:xfrm rot="5400000">
            <a:off x="7048968" y="328603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/>
          <p:cNvSpPr/>
          <p:nvPr/>
        </p:nvSpPr>
        <p:spPr>
          <a:xfrm rot="16200000">
            <a:off x="2682411" y="328603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haut 13"/>
          <p:cNvSpPr/>
          <p:nvPr/>
        </p:nvSpPr>
        <p:spPr>
          <a:xfrm rot="10800000">
            <a:off x="4893732" y="470849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569817" y="1152778"/>
            <a:ext cx="2567715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 Narrow" panose="020B0606020202030204" pitchFamily="34" charset="0"/>
              </a:rPr>
              <a:t>Acompañamiento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Espiritual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933325" y="3380456"/>
            <a:ext cx="2386332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 Narrow" panose="020B0606020202030204" pitchFamily="34" charset="0"/>
              </a:rPr>
              <a:t>Acompañamiento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Físico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34563" y="3532921"/>
            <a:ext cx="200297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 Narrow" panose="020B0606020202030204" pitchFamily="34" charset="0"/>
              </a:rPr>
              <a:t>Apoyo</a:t>
            </a:r>
            <a:r>
              <a:rPr lang="en-US" sz="2400" b="1" dirty="0" smtClean="0">
                <a:latin typeface="Arial Narrow" panose="020B0606020202030204" pitchFamily="34" charset="0"/>
              </a:rPr>
              <a:t> Social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01589" y="5725631"/>
            <a:ext cx="2499211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Acompañamiento</a:t>
            </a:r>
            <a:r>
              <a:rPr lang="en-US" sz="2400" b="1" dirty="0" smtClean="0"/>
              <a:t> Moral</a:t>
            </a:r>
            <a:endParaRPr lang="en-US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6118703" y="1077004"/>
            <a:ext cx="16840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Orar</a:t>
            </a:r>
            <a:r>
              <a:rPr lang="en-US" dirty="0" smtClean="0"/>
              <a:t> con </a:t>
            </a:r>
            <a:r>
              <a:rPr lang="en-US" dirty="0" err="1" smtClean="0"/>
              <a:t>ellos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Ejemplo</a:t>
            </a:r>
            <a:r>
              <a:rPr lang="fr-FR" dirty="0" smtClean="0"/>
              <a:t> de vida</a:t>
            </a:r>
            <a:endParaRPr lang="fr-FR" dirty="0"/>
          </a:p>
          <a:p>
            <a:endParaRPr lang="en-US" dirty="0"/>
          </a:p>
        </p:txBody>
      </p:sp>
      <p:sp>
        <p:nvSpPr>
          <p:cNvPr id="22" name="ZoneTexte 21"/>
          <p:cNvSpPr txBox="1"/>
          <p:nvPr/>
        </p:nvSpPr>
        <p:spPr>
          <a:xfrm>
            <a:off x="8395614" y="2677745"/>
            <a:ext cx="140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prácticas</a:t>
            </a:r>
            <a:endParaRPr lang="en-US" dirty="0"/>
          </a:p>
        </p:txBody>
      </p:sp>
      <p:sp>
        <p:nvSpPr>
          <p:cNvPr id="23" name="ZoneTexte 22"/>
          <p:cNvSpPr txBox="1"/>
          <p:nvPr/>
        </p:nvSpPr>
        <p:spPr>
          <a:xfrm>
            <a:off x="6528295" y="5522846"/>
            <a:ext cx="1699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Ayudarlos</a:t>
            </a:r>
            <a:r>
              <a:rPr lang="en-US" dirty="0" smtClean="0"/>
              <a:t> a “</a:t>
            </a:r>
            <a:r>
              <a:rPr lang="en-US" dirty="0" err="1" smtClean="0"/>
              <a:t>Limpiar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camino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4" name="ZoneTexte 23"/>
          <p:cNvSpPr txBox="1"/>
          <p:nvPr/>
        </p:nvSpPr>
        <p:spPr>
          <a:xfrm>
            <a:off x="5505859" y="4549020"/>
            <a:ext cx="1699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Ayudarlos</a:t>
            </a:r>
            <a:r>
              <a:rPr lang="en-US" dirty="0" smtClean="0"/>
              <a:t> a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de </a:t>
            </a:r>
            <a:r>
              <a:rPr lang="en-US" dirty="0" err="1" smtClean="0"/>
              <a:t>compromiso</a:t>
            </a:r>
            <a:endParaRPr lang="en-US" dirty="0"/>
          </a:p>
        </p:txBody>
      </p:sp>
      <p:sp>
        <p:nvSpPr>
          <p:cNvPr id="25" name="ZoneTexte 24"/>
          <p:cNvSpPr txBox="1"/>
          <p:nvPr/>
        </p:nvSpPr>
        <p:spPr>
          <a:xfrm>
            <a:off x="638357" y="1661520"/>
            <a:ext cx="1699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Ayudarlos</a:t>
            </a:r>
            <a:r>
              <a:rPr lang="en-US" dirty="0" smtClean="0"/>
              <a:t> a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relaciones</a:t>
            </a:r>
            <a:r>
              <a:rPr lang="en-US" dirty="0" smtClean="0"/>
              <a:t> </a:t>
            </a:r>
            <a:r>
              <a:rPr lang="en-US" dirty="0" err="1" smtClean="0"/>
              <a:t>saludables</a:t>
            </a:r>
            <a:endParaRPr lang="en-US" dirty="0"/>
          </a:p>
        </p:txBody>
      </p:sp>
      <p:sp>
        <p:nvSpPr>
          <p:cNvPr id="26" name="ZoneTexte 25"/>
          <p:cNvSpPr txBox="1"/>
          <p:nvPr/>
        </p:nvSpPr>
        <p:spPr>
          <a:xfrm>
            <a:off x="638356" y="2534800"/>
            <a:ext cx="1699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Ayudarlos</a:t>
            </a:r>
            <a:r>
              <a:rPr lang="en-US" dirty="0" smtClean="0"/>
              <a:t> en la </a:t>
            </a:r>
            <a:r>
              <a:rPr lang="en-US" dirty="0" err="1" smtClean="0"/>
              <a:t>escogencia</a:t>
            </a:r>
            <a:r>
              <a:rPr lang="en-US" dirty="0" smtClean="0"/>
              <a:t> de </a:t>
            </a:r>
            <a:r>
              <a:rPr lang="en-US" dirty="0" err="1" smtClean="0"/>
              <a:t>pareja</a:t>
            </a:r>
            <a:endParaRPr lang="en-US" dirty="0"/>
          </a:p>
        </p:txBody>
      </p:sp>
      <p:sp>
        <p:nvSpPr>
          <p:cNvPr id="27" name="ZoneTexte 26"/>
          <p:cNvSpPr txBox="1"/>
          <p:nvPr/>
        </p:nvSpPr>
        <p:spPr>
          <a:xfrm>
            <a:off x="633845" y="3990437"/>
            <a:ext cx="1699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Familia</a:t>
            </a:r>
            <a:r>
              <a:rPr lang="en-US" dirty="0" smtClean="0"/>
              <a:t> Nuclear</a:t>
            </a:r>
            <a:endParaRPr lang="en-US" dirty="0"/>
          </a:p>
          <a:p>
            <a:r>
              <a:rPr lang="en-US" dirty="0" err="1" smtClean="0"/>
              <a:t>Familia</a:t>
            </a:r>
            <a:r>
              <a:rPr lang="en-US" dirty="0" smtClean="0"/>
              <a:t> Escolar</a:t>
            </a:r>
            <a:endParaRPr lang="en-US" dirty="0"/>
          </a:p>
          <a:p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Eclesiástica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1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58764" y="1216169"/>
            <a:ext cx="3011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Consejería</a:t>
            </a:r>
            <a:r>
              <a:rPr lang="en-US" sz="2800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Práctica</a:t>
            </a:r>
            <a:endParaRPr lang="fr-FR" sz="2800" dirty="0">
              <a:solidFill>
                <a:schemeClr val="accent1"/>
              </a:solidFill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613269" y="264912"/>
            <a:ext cx="8650514" cy="81053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EMPODERAMIENTO DE LA JUVENTUD 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917184"/>
            <a:ext cx="2747201" cy="523220"/>
          </a:xfrm>
          <a:prstGeom prst="rect">
            <a:avLst/>
          </a:prstGeom>
          <a:solidFill>
            <a:srgbClr val="8A261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Director del </a:t>
            </a:r>
            <a:r>
              <a:rPr lang="en-US" sz="2800" b="1" dirty="0" err="1" smtClean="0"/>
              <a:t>coro</a:t>
            </a:r>
            <a:endParaRPr lang="en-US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793463" y="1696973"/>
            <a:ext cx="1351226" cy="830997"/>
          </a:xfrm>
          <a:prstGeom prst="rect">
            <a:avLst/>
          </a:prstGeom>
          <a:solidFill>
            <a:srgbClr val="8A2615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Joven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músico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" y="2630026"/>
            <a:ext cx="2747200" cy="954107"/>
          </a:xfrm>
          <a:prstGeom prst="rect">
            <a:avLst/>
          </a:prstGeom>
          <a:solidFill>
            <a:srgbClr val="8A261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/>
              <a:t>Líder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Escuela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Sabática</a:t>
            </a:r>
            <a:endParaRPr lang="en-US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793464" y="2671830"/>
            <a:ext cx="1351226" cy="830997"/>
          </a:xfrm>
          <a:prstGeom prst="rect">
            <a:avLst/>
          </a:prstGeom>
          <a:solidFill>
            <a:srgbClr val="8A2615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Joven</a:t>
            </a:r>
            <a:r>
              <a:rPr lang="en-US" sz="2400" b="1" dirty="0" smtClean="0">
                <a:solidFill>
                  <a:schemeClr val="bg1"/>
                </a:solidFill>
              </a:rPr>
              <a:t> maestro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" y="3708857"/>
            <a:ext cx="2747199" cy="507831"/>
          </a:xfrm>
          <a:prstGeom prst="rect">
            <a:avLst/>
          </a:prstGeom>
          <a:solidFill>
            <a:srgbClr val="8A261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700" b="1" dirty="0" err="1" smtClean="0"/>
              <a:t>Anciano</a:t>
            </a:r>
            <a:r>
              <a:rPr lang="en-US" sz="2700" b="1" dirty="0" smtClean="0"/>
              <a:t> o Pastor</a:t>
            </a:r>
            <a:endParaRPr lang="en-US" sz="27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820569" y="3691342"/>
            <a:ext cx="1324121" cy="830997"/>
          </a:xfrm>
          <a:prstGeom prst="rect">
            <a:avLst/>
          </a:prstGeom>
          <a:solidFill>
            <a:srgbClr val="8A2615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Joven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Líder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863048" y="1777508"/>
            <a:ext cx="1683657" cy="719271"/>
            <a:chOff x="2863048" y="2263658"/>
            <a:chExt cx="1683657" cy="719271"/>
          </a:xfrm>
        </p:grpSpPr>
        <p:sp>
          <p:nvSpPr>
            <p:cNvPr id="13" name="Flèche droite 12"/>
            <p:cNvSpPr/>
            <p:nvPr/>
          </p:nvSpPr>
          <p:spPr>
            <a:xfrm>
              <a:off x="2863048" y="2263658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922517" y="2393346"/>
              <a:ext cx="1406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err="1" smtClean="0">
                  <a:solidFill>
                    <a:schemeClr val="bg1"/>
                  </a:solidFill>
                </a:rPr>
                <a:t>Aconseja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7980177" y="1850861"/>
            <a:ext cx="2432786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Director del </a:t>
            </a:r>
            <a:r>
              <a:rPr lang="en-US" sz="2800" b="1" dirty="0" err="1" smtClean="0"/>
              <a:t>coro</a:t>
            </a:r>
            <a:endParaRPr lang="en-US" sz="2800" b="1" dirty="0"/>
          </a:p>
        </p:txBody>
      </p:sp>
      <p:grpSp>
        <p:nvGrpSpPr>
          <p:cNvPr id="40" name="Groupe 39"/>
          <p:cNvGrpSpPr/>
          <p:nvPr/>
        </p:nvGrpSpPr>
        <p:grpSpPr>
          <a:xfrm>
            <a:off x="2863048" y="2727692"/>
            <a:ext cx="1683657" cy="719271"/>
            <a:chOff x="2863048" y="3139826"/>
            <a:chExt cx="1683657" cy="719271"/>
          </a:xfrm>
        </p:grpSpPr>
        <p:sp>
          <p:nvSpPr>
            <p:cNvPr id="24" name="Flèche droite 23"/>
            <p:cNvSpPr/>
            <p:nvPr/>
          </p:nvSpPr>
          <p:spPr>
            <a:xfrm>
              <a:off x="2863048" y="3139826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922517" y="3269514"/>
              <a:ext cx="1406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err="1" smtClean="0">
                  <a:solidFill>
                    <a:schemeClr val="bg1"/>
                  </a:solidFill>
                </a:rPr>
                <a:t>Aconseja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2879545" y="3603136"/>
            <a:ext cx="1683657" cy="719271"/>
            <a:chOff x="2863048" y="4331332"/>
            <a:chExt cx="1683657" cy="719271"/>
          </a:xfrm>
        </p:grpSpPr>
        <p:sp>
          <p:nvSpPr>
            <p:cNvPr id="26" name="Flèche droite 25"/>
            <p:cNvSpPr/>
            <p:nvPr/>
          </p:nvSpPr>
          <p:spPr>
            <a:xfrm>
              <a:off x="2863048" y="4331332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922517" y="4461020"/>
              <a:ext cx="1406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err="1" smtClean="0">
                  <a:solidFill>
                    <a:schemeClr val="bg1"/>
                  </a:solidFill>
                </a:rPr>
                <a:t>Aconseja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6203903" y="2656479"/>
            <a:ext cx="1729417" cy="719271"/>
            <a:chOff x="6203903" y="3142629"/>
            <a:chExt cx="1729417" cy="719271"/>
          </a:xfrm>
        </p:grpSpPr>
        <p:sp>
          <p:nvSpPr>
            <p:cNvPr id="30" name="Flèche droite 29"/>
            <p:cNvSpPr/>
            <p:nvPr/>
          </p:nvSpPr>
          <p:spPr>
            <a:xfrm>
              <a:off x="6249663" y="3142629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6203903" y="3272317"/>
              <a:ext cx="16169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Para </a:t>
              </a:r>
              <a:r>
                <a:rPr lang="en-US" sz="2400" b="1" dirty="0" err="1" smtClean="0">
                  <a:solidFill>
                    <a:schemeClr val="bg1"/>
                  </a:solidFill>
                </a:rPr>
                <a:t>ser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7979080" y="2849727"/>
            <a:ext cx="2253476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Maestro de </a:t>
            </a:r>
            <a:r>
              <a:rPr lang="en-US" sz="2800" b="1" dirty="0" err="1" smtClean="0"/>
              <a:t>clase</a:t>
            </a:r>
            <a:endParaRPr lang="en-US" sz="28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7960692" y="3880919"/>
            <a:ext cx="2253476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Anciano</a:t>
            </a:r>
            <a:r>
              <a:rPr lang="en-US" sz="2800" b="1" dirty="0" smtClean="0"/>
              <a:t>, Pastor, </a:t>
            </a:r>
            <a:r>
              <a:rPr lang="en-US" sz="2800" b="1" dirty="0" err="1" smtClean="0"/>
              <a:t>etc</a:t>
            </a:r>
            <a:endParaRPr lang="en-US" sz="2800" b="1" dirty="0"/>
          </a:p>
        </p:txBody>
      </p:sp>
      <p:grpSp>
        <p:nvGrpSpPr>
          <p:cNvPr id="41" name="Groupe 40"/>
          <p:cNvGrpSpPr/>
          <p:nvPr/>
        </p:nvGrpSpPr>
        <p:grpSpPr>
          <a:xfrm>
            <a:off x="6203903" y="1780311"/>
            <a:ext cx="1722160" cy="719271"/>
            <a:chOff x="6203903" y="2266461"/>
            <a:chExt cx="1722160" cy="719271"/>
          </a:xfrm>
        </p:grpSpPr>
        <p:sp>
          <p:nvSpPr>
            <p:cNvPr id="28" name="Flèche droite 27"/>
            <p:cNvSpPr/>
            <p:nvPr/>
          </p:nvSpPr>
          <p:spPr>
            <a:xfrm>
              <a:off x="6242406" y="2266461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203903" y="2377958"/>
              <a:ext cx="16169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Para </a:t>
              </a:r>
              <a:r>
                <a:rPr lang="en-US" sz="2400" b="1" dirty="0" err="1" smtClean="0">
                  <a:solidFill>
                    <a:schemeClr val="bg1"/>
                  </a:solidFill>
                </a:rPr>
                <a:t>ser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6238788" y="3803068"/>
            <a:ext cx="1694532" cy="719271"/>
            <a:chOff x="6238788" y="4289218"/>
            <a:chExt cx="1694532" cy="719271"/>
          </a:xfrm>
        </p:grpSpPr>
        <p:sp>
          <p:nvSpPr>
            <p:cNvPr id="32" name="Flèche droite 31"/>
            <p:cNvSpPr/>
            <p:nvPr/>
          </p:nvSpPr>
          <p:spPr>
            <a:xfrm>
              <a:off x="6249663" y="4289218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238788" y="4418020"/>
              <a:ext cx="16169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Para </a:t>
              </a:r>
              <a:r>
                <a:rPr lang="en-US" sz="2400" b="1" dirty="0" err="1" smtClean="0">
                  <a:solidFill>
                    <a:schemeClr val="bg1"/>
                  </a:solidFill>
                </a:rPr>
                <a:t>ser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66DBA0F9-3031-564D-A359-C38D4E313D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723912" y="4662964"/>
            <a:ext cx="1290084" cy="111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2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0439" y="1536684"/>
            <a:ext cx="6933235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u="sng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Pruebe</a:t>
            </a:r>
            <a:r>
              <a:rPr lang="en-US" sz="2800" b="1" u="sng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a la </a:t>
            </a:r>
            <a:r>
              <a:rPr lang="en-US" sz="2800" b="1" u="sng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juventu</a:t>
            </a:r>
            <a:r>
              <a:rPr lang="en-US" sz="2800" b="1" u="sng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</a:t>
            </a:r>
            <a:r>
              <a:rPr lang="en-US" sz="2800" b="1" u="sng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en la </a:t>
            </a:r>
            <a:r>
              <a:rPr lang="en-US" sz="2800" b="1" u="sng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iglesia</a:t>
            </a:r>
            <a:endParaRPr lang="en-US" sz="2800" b="1" u="sng" dirty="0">
              <a:solidFill>
                <a:schemeClr val="accent1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Deles la </a:t>
            </a:r>
            <a:r>
              <a:rPr lang="en-US" sz="2800" b="1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llave</a:t>
            </a:r>
            <a:r>
              <a:rPr lang="en-US" sz="2800" b="1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para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conducir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la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máquina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de la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iglesia</a:t>
            </a:r>
            <a:endParaRPr lang="en-US" sz="2800" dirty="0">
              <a:solidFill>
                <a:schemeClr val="accent1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Permítales</a:t>
            </a:r>
            <a:r>
              <a:rPr lang="en-US" sz="2800" b="1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manejar</a:t>
            </a:r>
            <a:r>
              <a:rPr lang="en-US" sz="2800" b="1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la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máquina</a:t>
            </a:r>
            <a:endParaRPr lang="en-US" sz="2800" dirty="0">
              <a:solidFill>
                <a:schemeClr val="accent1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Permítales</a:t>
            </a:r>
            <a:r>
              <a:rPr lang="en-US" sz="2800" b="1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cometer</a:t>
            </a:r>
            <a:r>
              <a:rPr lang="en-US" sz="2800" b="1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errores</a:t>
            </a:r>
            <a:r>
              <a:rPr lang="en-US" sz="2800" b="1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y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muéstreles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con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amor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el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camino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correcto</a:t>
            </a:r>
            <a:endParaRPr lang="en-US" sz="2800" b="1" dirty="0">
              <a:solidFill>
                <a:schemeClr val="accent1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Deles </a:t>
            </a:r>
            <a:r>
              <a:rPr lang="en-US" sz="2800" b="1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sentido</a:t>
            </a:r>
            <a:r>
              <a:rPr lang="en-US" sz="2800" b="1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US" sz="2800" b="1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pertenencia</a:t>
            </a:r>
            <a:r>
              <a:rPr lang="en-US" sz="2800" b="1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su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familia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eclesiástica</a:t>
            </a:r>
            <a:endParaRPr lang="en-US" sz="2800" dirty="0">
              <a:solidFill>
                <a:schemeClr val="accent1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accent1"/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55396" y="305418"/>
            <a:ext cx="8650514" cy="81053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EMPODERAMIENTO DE LA JUVENTUD 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3F9D096-7AF5-024F-A3CA-1ECD09BA6B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0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5381" y="552750"/>
            <a:ext cx="9310341" cy="78377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6. </a:t>
            </a:r>
            <a:r>
              <a:rPr lang="en-US" b="1" dirty="0" smtClean="0">
                <a:solidFill>
                  <a:schemeClr val="accent1"/>
                </a:solidFill>
              </a:rPr>
              <a:t>¿QUÉ HACER?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5505" y="1528764"/>
            <a:ext cx="9311924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Cuente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con la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fuerte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voluntad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de la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comunidad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para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recibirlos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endParaRPr lang="fr-FR" sz="2800" dirty="0">
              <a:ea typeface="Cambria" panose="020405030504060302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Ayude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a la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congregación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desarrollar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consejeros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capacitados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y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dedicados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fr-FR" sz="2800" b="1" dirty="0">
              <a:ea typeface="Cambria" panose="020405030504060302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Invite a los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jóvenes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participar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en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eventos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que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los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fortalezcan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espiritual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intelectual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y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físicamente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fr-FR" sz="2800" dirty="0"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CE6CA98-00F6-FE42-81E0-D15647D8D4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1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4480" y="382135"/>
            <a:ext cx="9120851" cy="76925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6. </a:t>
            </a:r>
            <a:r>
              <a:rPr lang="en-US" b="1" dirty="0">
                <a:solidFill>
                  <a:schemeClr val="accent1"/>
                </a:solidFill>
              </a:rPr>
              <a:t>¿QUÉ HACER?</a:t>
            </a:r>
            <a:r>
              <a:rPr lang="en-US" sz="2800" b="1" dirty="0" smtClean="0">
                <a:solidFill>
                  <a:schemeClr val="accent1"/>
                </a:solidFill>
              </a:rPr>
              <a:t>(</a:t>
            </a:r>
            <a:r>
              <a:rPr lang="en-US" sz="2800" b="1" dirty="0" err="1">
                <a:solidFill>
                  <a:schemeClr val="accent1"/>
                </a:solidFill>
              </a:rPr>
              <a:t>cont</a:t>
            </a:r>
            <a:r>
              <a:rPr lang="en-US" sz="2800" b="1" dirty="0">
                <a:solidFill>
                  <a:schemeClr val="accent1"/>
                </a:solidFill>
              </a:rPr>
              <a:t>)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481" y="1291132"/>
            <a:ext cx="9392947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Anímelos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y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permítales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organizar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actividades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campamentos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encuentros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deportivos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, etc.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ea typeface="Cambria" panose="020405030504060302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Deles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oportunidades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liderar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los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programas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de la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iglesia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endParaRPr lang="fr-FR" sz="2800" dirty="0">
              <a:ea typeface="Cambria" panose="020405030504060302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Nombre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a los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jóvenes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en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diferentes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posiciones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de la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iglesia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y deles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tiempo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para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capacitarse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y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actuar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 Lo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harán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mejor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con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cada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intento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fr-FR" sz="2800" dirty="0">
              <a:effectLst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31CB4E8-44BF-7646-81B0-B21D40DA0F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3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76070" y="161924"/>
            <a:ext cx="5852110" cy="694419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  <a:ea typeface="Cambria" panose="02040503050406030204" pitchFamily="18" charset="0"/>
              </a:rPr>
              <a:t>1. </a:t>
            </a:r>
            <a:r>
              <a:rPr lang="fr-FR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INTRODUCCIÓN</a:t>
            </a:r>
            <a:endParaRPr lang="fr-FR" b="1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2987" y="1015999"/>
            <a:ext cx="98566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ea typeface="Cambria" panose="02040503050406030204" pitchFamily="18" charset="0"/>
              </a:rPr>
              <a:t>Contraste</a:t>
            </a:r>
            <a:r>
              <a:rPr lang="en-US" sz="2600" b="1" dirty="0" smtClean="0">
                <a:ea typeface="Cambria" panose="02040503050406030204" pitchFamily="18" charset="0"/>
              </a:rPr>
              <a:t> en la </a:t>
            </a:r>
            <a:r>
              <a:rPr lang="en-US" sz="2600" b="1" dirty="0" err="1" smtClean="0">
                <a:ea typeface="Cambria" panose="02040503050406030204" pitchFamily="18" charset="0"/>
              </a:rPr>
              <a:t>iglesia</a:t>
            </a:r>
            <a:r>
              <a:rPr lang="en-US" sz="2600" b="1" dirty="0" smtClean="0">
                <a:ea typeface="Cambria" panose="02040503050406030204" pitchFamily="18" charset="0"/>
              </a:rPr>
              <a:t>:</a:t>
            </a:r>
            <a:endParaRPr lang="en-US" sz="2600" b="1" dirty="0">
              <a:ea typeface="Cambria" panose="02040503050406030204" pitchFamily="18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dirty="0" err="1" smtClean="0">
                <a:ea typeface="Cambria" panose="02040503050406030204" pitchFamily="18" charset="0"/>
              </a:rPr>
              <a:t>Poco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espacio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para</a:t>
            </a:r>
            <a:r>
              <a:rPr lang="en-US" sz="2600" dirty="0" smtClean="0">
                <a:ea typeface="Cambria" panose="02040503050406030204" pitchFamily="18" charset="0"/>
              </a:rPr>
              <a:t> la </a:t>
            </a:r>
            <a:r>
              <a:rPr lang="en-US" sz="2600" dirty="0" err="1" smtClean="0">
                <a:ea typeface="Cambria" panose="02040503050406030204" pitchFamily="18" charset="0"/>
              </a:rPr>
              <a:t>juventud</a:t>
            </a:r>
            <a:r>
              <a:rPr lang="en-US" sz="2600" dirty="0" smtClean="0">
                <a:ea typeface="Cambria" panose="02040503050406030204" pitchFamily="18" charset="0"/>
              </a:rPr>
              <a:t> en la </a:t>
            </a:r>
            <a:r>
              <a:rPr lang="en-US" sz="2600" dirty="0" err="1" smtClean="0">
                <a:ea typeface="Cambria" panose="02040503050406030204" pitchFamily="18" charset="0"/>
              </a:rPr>
              <a:t>vida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eclesiástica</a:t>
            </a:r>
            <a:endParaRPr lang="en-US" sz="2600" dirty="0">
              <a:ea typeface="Cambria" panose="02040503050406030204" pitchFamily="18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ea typeface="Cambria" panose="02040503050406030204" pitchFamily="18" charset="0"/>
              </a:rPr>
              <a:t>Sin embargo, los </a:t>
            </a:r>
            <a:r>
              <a:rPr lang="en-US" sz="2600" dirty="0" err="1" smtClean="0">
                <a:ea typeface="Cambria" panose="02040503050406030204" pitchFamily="18" charset="0"/>
              </a:rPr>
              <a:t>jóvenes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constituyen</a:t>
            </a:r>
            <a:r>
              <a:rPr lang="en-US" sz="2600" dirty="0" smtClean="0">
                <a:ea typeface="Cambria" panose="02040503050406030204" pitchFamily="18" charset="0"/>
              </a:rPr>
              <a:t> la </a:t>
            </a:r>
            <a:r>
              <a:rPr lang="en-US" sz="2600" dirty="0" err="1" smtClean="0">
                <a:ea typeface="Cambria" panose="02040503050406030204" pitchFamily="18" charset="0"/>
              </a:rPr>
              <a:t>mayoría</a:t>
            </a:r>
            <a:r>
              <a:rPr lang="en-US" sz="2600" dirty="0" smtClean="0">
                <a:ea typeface="Cambria" panose="02040503050406030204" pitchFamily="18" charset="0"/>
              </a:rPr>
              <a:t> de los </a:t>
            </a:r>
            <a:r>
              <a:rPr lang="en-US" sz="2600" dirty="0" err="1" smtClean="0">
                <a:ea typeface="Cambria" panose="02040503050406030204" pitchFamily="18" charset="0"/>
              </a:rPr>
              <a:t>miembros</a:t>
            </a:r>
            <a:r>
              <a:rPr lang="en-US" sz="2600" dirty="0" smtClean="0">
                <a:ea typeface="Cambria" panose="02040503050406030204" pitchFamily="18" charset="0"/>
              </a:rPr>
              <a:t>– de un 60 a un 90% de la </a:t>
            </a:r>
            <a:r>
              <a:rPr lang="en-US" sz="2600" dirty="0" err="1" smtClean="0">
                <a:ea typeface="Cambria" panose="02040503050406030204" pitchFamily="18" charset="0"/>
              </a:rPr>
              <a:t>membresía</a:t>
            </a:r>
            <a:endParaRPr lang="en-US" sz="2600" dirty="0">
              <a:ea typeface="Cambria" panose="02040503050406030204" pitchFamily="18" charset="0"/>
            </a:endParaRPr>
          </a:p>
          <a:p>
            <a:pPr algn="just"/>
            <a:r>
              <a:rPr lang="en-US" sz="2600" b="1" dirty="0" err="1" smtClean="0">
                <a:ea typeface="Cambria" panose="02040503050406030204" pitchFamily="18" charset="0"/>
              </a:rPr>
              <a:t>Resultados</a:t>
            </a:r>
            <a:r>
              <a:rPr lang="en-US" sz="2600" b="1" dirty="0" smtClean="0">
                <a:ea typeface="Cambria" panose="02040503050406030204" pitchFamily="18" charset="0"/>
              </a:rPr>
              <a:t>: </a:t>
            </a:r>
            <a:endParaRPr lang="en-US" sz="2600" b="1" dirty="0">
              <a:ea typeface="Cambria" panose="02040503050406030204" pitchFamily="18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ea typeface="Cambria" panose="02040503050406030204" pitchFamily="18" charset="0"/>
              </a:rPr>
              <a:t>La </a:t>
            </a:r>
            <a:r>
              <a:rPr lang="en-US" sz="2600" dirty="0" err="1" smtClean="0">
                <a:ea typeface="Cambria" panose="02040503050406030204" pitchFamily="18" charset="0"/>
              </a:rPr>
              <a:t>juventud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está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cada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vez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menos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interesada</a:t>
            </a:r>
            <a:r>
              <a:rPr lang="en-US" sz="2600" dirty="0" smtClean="0">
                <a:ea typeface="Cambria" panose="02040503050406030204" pitchFamily="18" charset="0"/>
              </a:rPr>
              <a:t> en </a:t>
            </a:r>
            <a:r>
              <a:rPr lang="en-US" sz="2600" dirty="0" err="1" smtClean="0">
                <a:ea typeface="Cambria" panose="02040503050406030204" pitchFamily="18" charset="0"/>
              </a:rPr>
              <a:t>las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actividades</a:t>
            </a:r>
            <a:r>
              <a:rPr lang="en-US" sz="2600" dirty="0" smtClean="0">
                <a:ea typeface="Cambria" panose="02040503050406030204" pitchFamily="18" charset="0"/>
              </a:rPr>
              <a:t> de la </a:t>
            </a:r>
            <a:r>
              <a:rPr lang="en-US" sz="2600" dirty="0" err="1" smtClean="0">
                <a:ea typeface="Cambria" panose="02040503050406030204" pitchFamily="18" charset="0"/>
              </a:rPr>
              <a:t>iglesia</a:t>
            </a:r>
            <a:r>
              <a:rPr lang="en-US" sz="2600" dirty="0" smtClean="0">
                <a:ea typeface="Cambria" panose="02040503050406030204" pitchFamily="18" charset="0"/>
              </a:rPr>
              <a:t>.</a:t>
            </a:r>
            <a:endParaRPr lang="en-US" sz="2600" dirty="0">
              <a:ea typeface="Cambria" panose="02040503050406030204" pitchFamily="18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dirty="0" err="1" smtClean="0">
                <a:ea typeface="Cambria" panose="02040503050406030204" pitchFamily="18" charset="0"/>
              </a:rPr>
              <a:t>Existe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una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falta</a:t>
            </a:r>
            <a:r>
              <a:rPr lang="en-US" sz="2600" dirty="0" smtClean="0">
                <a:ea typeface="Cambria" panose="02040503050406030204" pitchFamily="18" charset="0"/>
              </a:rPr>
              <a:t> de </a:t>
            </a:r>
            <a:r>
              <a:rPr lang="en-US" sz="2600" dirty="0" err="1" smtClean="0">
                <a:ea typeface="Cambria" panose="02040503050406030204" pitchFamily="18" charset="0"/>
              </a:rPr>
              <a:t>compromiso</a:t>
            </a:r>
            <a:endParaRPr lang="en-US" sz="2600" dirty="0">
              <a:ea typeface="Cambria" panose="02040503050406030204" pitchFamily="18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dirty="0" err="1" smtClean="0">
                <a:ea typeface="Cambria" panose="02040503050406030204" pitchFamily="18" charset="0"/>
              </a:rPr>
              <a:t>Existe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pérdida</a:t>
            </a:r>
            <a:r>
              <a:rPr lang="en-US" sz="2600" dirty="0" smtClean="0">
                <a:ea typeface="Cambria" panose="02040503050406030204" pitchFamily="18" charset="0"/>
              </a:rPr>
              <a:t> de </a:t>
            </a:r>
            <a:r>
              <a:rPr lang="en-US" sz="2600" dirty="0" err="1" smtClean="0">
                <a:ea typeface="Cambria" panose="02040503050406030204" pitchFamily="18" charset="0"/>
              </a:rPr>
              <a:t>miembros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r>
              <a:rPr lang="en-US" sz="2600" dirty="0" err="1" smtClean="0">
                <a:ea typeface="Cambria" panose="02040503050406030204" pitchFamily="18" charset="0"/>
              </a:rPr>
              <a:t>jóvenes</a:t>
            </a:r>
            <a:endParaRPr lang="en-US" sz="2600" dirty="0"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9E0E47C-2004-C242-ADE9-DDA2E39A28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27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rganigramme : Alternative 12"/>
          <p:cNvSpPr/>
          <p:nvPr/>
        </p:nvSpPr>
        <p:spPr>
          <a:xfrm>
            <a:off x="5239657" y="3344893"/>
            <a:ext cx="4891314" cy="22490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Alternative 11"/>
          <p:cNvSpPr/>
          <p:nvPr/>
        </p:nvSpPr>
        <p:spPr>
          <a:xfrm>
            <a:off x="174171" y="3371250"/>
            <a:ext cx="4891314" cy="22490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Alternative 10"/>
          <p:cNvSpPr/>
          <p:nvPr/>
        </p:nvSpPr>
        <p:spPr>
          <a:xfrm>
            <a:off x="5130800" y="943430"/>
            <a:ext cx="4891314" cy="22490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91115" y="176440"/>
            <a:ext cx="4285342" cy="7669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7.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ACTIVIDADES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246743" y="943430"/>
            <a:ext cx="4688114" cy="2249063"/>
            <a:chOff x="246743" y="943430"/>
            <a:chExt cx="4688114" cy="2249063"/>
          </a:xfrm>
        </p:grpSpPr>
        <p:sp>
          <p:nvSpPr>
            <p:cNvPr id="9" name="Organigramme : Alternative 8"/>
            <p:cNvSpPr/>
            <p:nvPr/>
          </p:nvSpPr>
          <p:spPr>
            <a:xfrm>
              <a:off x="246743" y="943430"/>
              <a:ext cx="4688114" cy="2249063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37030" y="1122187"/>
              <a:ext cx="4151085" cy="1791260"/>
            </a:xfrm>
            <a:prstGeom prst="rect">
              <a:avLst/>
            </a:prstGeom>
            <a:no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>
                <a:lnSpc>
                  <a:spcPct val="115000"/>
                </a:lnSpc>
                <a:spcAft>
                  <a:spcPts val="0"/>
                </a:spcAft>
              </a:pPr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1. </a:t>
              </a:r>
              <a:r>
                <a:rPr lang="es-VE" sz="2400" b="1" dirty="0">
                  <a:solidFill>
                    <a:schemeClr val="bg1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Revise los departamentos de su iglesia y note cuántos jóvenes hay nombrados</a:t>
              </a:r>
            </a:p>
            <a:p>
              <a:pPr lvl="0" algn="just">
                <a:lnSpc>
                  <a:spcPct val="115000"/>
                </a:lnSpc>
                <a:spcAft>
                  <a:spcPts val="0"/>
                </a:spcAft>
              </a:pPr>
              <a:r>
                <a:rPr lang="es-VE" sz="2400" b="1" dirty="0">
                  <a:solidFill>
                    <a:schemeClr val="bg1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 cada </a:t>
              </a:r>
              <a:r>
                <a:rPr lang="es-VE" sz="24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área.</a:t>
              </a:r>
              <a:endParaRPr lang="fr-FR" sz="24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5370286" y="1129729"/>
            <a:ext cx="4412343" cy="179126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2.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Reporte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la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participación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de la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juventud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en los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programas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espirituales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de la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iglesia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durante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el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trimestre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fr-FR" sz="2400" b="1" dirty="0">
              <a:solidFill>
                <a:schemeClr val="bg1"/>
              </a:solidFill>
              <a:latin typeface="Arial Narrow" panose="020B0606020202030204" pitchFamily="34" charset="0"/>
              <a:ea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8515" y="3412195"/>
            <a:ext cx="4673599" cy="221599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3.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Organice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una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actividad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de la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iglesia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liderada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por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los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jóvenes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Evangelismo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Escuela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Sabática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etc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).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Esto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debería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hacerse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como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mínimo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una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vez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al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año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fr-FR" sz="2400" b="1" dirty="0">
              <a:solidFill>
                <a:schemeClr val="bg1"/>
              </a:solidFill>
              <a:latin typeface="Arial Narrow" panose="020B0606020202030204" pitchFamily="34" charset="0"/>
              <a:ea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1543" y="3710951"/>
            <a:ext cx="4136571" cy="156966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4.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Seleccione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 un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joven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y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aconséjelo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por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un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año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Provea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un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reporte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progreso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trimestral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endParaRPr lang="fr-FR" sz="2400" b="1" dirty="0">
              <a:solidFill>
                <a:schemeClr val="bg1"/>
              </a:solidFill>
              <a:latin typeface="Arial Narrow" panose="020B0606020202030204" pitchFamily="3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40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650875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8. </a:t>
            </a:r>
            <a:r>
              <a:rPr lang="en-US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CONCLUSIÓN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629" y="1287965"/>
            <a:ext cx="9202057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2880"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mbria" panose="02040503050406030204" pitchFamily="18" charset="0"/>
              </a:rPr>
              <a:t> </a:t>
            </a:r>
            <a:r>
              <a:rPr lang="es-VE" sz="2800" dirty="0">
                <a:ea typeface="Cambria" panose="02040503050406030204" pitchFamily="18" charset="0"/>
                <a:cs typeface="Arial" panose="020B0604020202020204" pitchFamily="34" charset="0"/>
              </a:rPr>
              <a:t>Los jóvenes tienen fuerza, energía e ideas suficientes, y como usualmente </a:t>
            </a:r>
            <a:r>
              <a:rPr lang="es-VE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tienen tiempo</a:t>
            </a:r>
            <a:r>
              <a:rPr lang="es-VE" sz="2800" dirty="0">
                <a:ea typeface="Cambria" panose="02040503050406030204" pitchFamily="18" charset="0"/>
                <a:cs typeface="Arial" panose="020B0604020202020204" pitchFamily="34" charset="0"/>
              </a:rPr>
              <a:t>, pueden comprometerse por completo (y sin costo alguno) a la iglesia. Entre </a:t>
            </a:r>
            <a:r>
              <a:rPr lang="es-VE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más pronto </a:t>
            </a:r>
            <a:r>
              <a:rPr lang="es-VE" sz="2800" dirty="0">
                <a:ea typeface="Cambria" panose="02040503050406030204" pitchFamily="18" charset="0"/>
                <a:cs typeface="Arial" panose="020B0604020202020204" pitchFamily="34" charset="0"/>
              </a:rPr>
              <a:t>el joven se sienta necesario e importante, más leal será, y será más difícil </a:t>
            </a:r>
            <a:r>
              <a:rPr lang="es-VE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para ellos </a:t>
            </a:r>
            <a:r>
              <a:rPr lang="es-VE" sz="2800" dirty="0">
                <a:ea typeface="Cambria" panose="02040503050406030204" pitchFamily="18" charset="0"/>
                <a:cs typeface="Arial" panose="020B0604020202020204" pitchFamily="34" charset="0"/>
              </a:rPr>
              <a:t>dejar la iglesia.</a:t>
            </a:r>
            <a:endParaRPr lang="fr-FR" sz="2800" dirty="0">
              <a:effectLst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2454437-70AF-2A48-AF86-B34BB54FD2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64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1094" y="600189"/>
            <a:ext cx="9098410" cy="75247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2. </a:t>
            </a:r>
            <a:r>
              <a:rPr lang="es-E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OBJETIVOS DEL SEMINARIO</a:t>
            </a:r>
            <a:endParaRPr lang="fr-FR" b="1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6038" y="1618117"/>
            <a:ext cx="9253466" cy="285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VE" sz="2600" b="1" dirty="0">
                <a:ea typeface="Cambria" panose="02040503050406030204" pitchFamily="18" charset="0"/>
                <a:cs typeface="Arial" panose="020B0604020202020204" pitchFamily="34" charset="0"/>
              </a:rPr>
              <a:t>Entender la necesidad de implementar “Pásalo” </a:t>
            </a:r>
            <a:r>
              <a:rPr lang="es-VE" sz="2600" dirty="0" smtClean="0">
                <a:ea typeface="Cambria" panose="02040503050406030204" pitchFamily="18" charset="0"/>
                <a:cs typeface="Arial" panose="020B0604020202020204" pitchFamily="34" charset="0"/>
              </a:rPr>
              <a:t>a la </a:t>
            </a:r>
            <a:r>
              <a:rPr lang="es-VE" sz="2600" dirty="0">
                <a:ea typeface="Cambria" panose="02040503050406030204" pitchFamily="18" charset="0"/>
                <a:cs typeface="Arial" panose="020B0604020202020204" pitchFamily="34" charset="0"/>
              </a:rPr>
              <a:t>juventud en todos los sectores de la iglesia</a:t>
            </a:r>
            <a:r>
              <a:rPr lang="es-VE" sz="2600" dirty="0" smtClean="0"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VE" sz="2600" b="1" dirty="0">
                <a:ea typeface="Cambria" panose="02040503050406030204" pitchFamily="18" charset="0"/>
                <a:cs typeface="Arial" panose="020B0604020202020204" pitchFamily="34" charset="0"/>
              </a:rPr>
              <a:t>Conocer las bases bíblicas </a:t>
            </a:r>
            <a:r>
              <a:rPr lang="es-VE" sz="2600" dirty="0">
                <a:ea typeface="Cambria" panose="02040503050406030204" pitchFamily="18" charset="0"/>
                <a:cs typeface="Arial" panose="020B0604020202020204" pitchFamily="34" charset="0"/>
              </a:rPr>
              <a:t>que apoyan la inclusión de </a:t>
            </a:r>
            <a:r>
              <a:rPr lang="es-VE" sz="2600" dirty="0" smtClean="0">
                <a:ea typeface="Cambria" panose="02040503050406030204" pitchFamily="18" charset="0"/>
                <a:cs typeface="Arial" panose="020B0604020202020204" pitchFamily="34" charset="0"/>
              </a:rPr>
              <a:t>la juventud </a:t>
            </a:r>
            <a:r>
              <a:rPr lang="es-VE" sz="2600" dirty="0">
                <a:ea typeface="Cambria" panose="02040503050406030204" pitchFamily="18" charset="0"/>
                <a:cs typeface="Arial" panose="020B0604020202020204" pitchFamily="34" charset="0"/>
              </a:rPr>
              <a:t>en el </a:t>
            </a:r>
            <a:r>
              <a:rPr lang="es-VE" sz="2600" dirty="0" smtClean="0">
                <a:ea typeface="Cambria" panose="02040503050406030204" pitchFamily="18" charset="0"/>
                <a:cs typeface="Arial" panose="020B0604020202020204" pitchFamily="34" charset="0"/>
              </a:rPr>
              <a:t>desarrollo de </a:t>
            </a:r>
            <a:r>
              <a:rPr lang="es-VE" sz="2600" dirty="0">
                <a:ea typeface="Cambria" panose="02040503050406030204" pitchFamily="18" charset="0"/>
                <a:cs typeface="Arial" panose="020B0604020202020204" pitchFamily="34" charset="0"/>
              </a:rPr>
              <a:t>la iglesia</a:t>
            </a:r>
            <a:r>
              <a:rPr lang="es-VE" sz="2600" dirty="0" smtClean="0"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VE" sz="2600" b="1" dirty="0">
                <a:ea typeface="Cambria" panose="02040503050406030204" pitchFamily="18" charset="0"/>
                <a:cs typeface="Arial" panose="020B0604020202020204" pitchFamily="34" charset="0"/>
              </a:rPr>
              <a:t>Conocer los pasos a seguir </a:t>
            </a:r>
            <a:r>
              <a:rPr lang="es-VE" sz="2600" dirty="0">
                <a:ea typeface="Cambria" panose="02040503050406030204" pitchFamily="18" charset="0"/>
                <a:cs typeface="Arial" panose="020B0604020202020204" pitchFamily="34" charset="0"/>
              </a:rPr>
              <a:t>en el proceso de usar a la juventud para </a:t>
            </a:r>
            <a:r>
              <a:rPr lang="es-VE" sz="2600" dirty="0" smtClean="0">
                <a:ea typeface="Cambria" panose="02040503050406030204" pitchFamily="18" charset="0"/>
                <a:cs typeface="Arial" panose="020B0604020202020204" pitchFamily="34" charset="0"/>
              </a:rPr>
              <a:t>obtener mejores </a:t>
            </a:r>
            <a:r>
              <a:rPr lang="es-VE" sz="2600" dirty="0">
                <a:ea typeface="Cambria" panose="02040503050406030204" pitchFamily="18" charset="0"/>
                <a:cs typeface="Arial" panose="020B0604020202020204" pitchFamily="34" charset="0"/>
              </a:rPr>
              <a:t>resultados.</a:t>
            </a:r>
            <a:endParaRPr lang="fr-FR" sz="2600" dirty="0">
              <a:effectLst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0876523-7A53-EA41-86FB-DB109DC6DC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435" y="543732"/>
            <a:ext cx="9801735" cy="67990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3.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¿QUÉ DICE LA BIBLIA?</a:t>
            </a:r>
            <a:endParaRPr lang="en-US" b="1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4916" y="2455111"/>
            <a:ext cx="8276772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VE" sz="32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“Sean nuestros hijos </a:t>
            </a:r>
            <a:r>
              <a:rPr lang="es-VE" sz="32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en la </a:t>
            </a:r>
            <a:r>
              <a:rPr lang="es-VE" sz="32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juventud como plantas bien crecidas, nuestras hijas como columnas labradas </a:t>
            </a:r>
            <a:r>
              <a:rPr lang="es-VE" sz="32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que adornan </a:t>
            </a:r>
            <a:r>
              <a:rPr lang="es-VE" sz="32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 </a:t>
            </a:r>
            <a:r>
              <a:rPr lang="es-VE" sz="32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palacio.”</a:t>
            </a:r>
            <a:r>
              <a:rPr lang="en-US" sz="32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(Sal. </a:t>
            </a:r>
            <a:r>
              <a:rPr lang="en-US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144:12)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436" y="1564145"/>
            <a:ext cx="9801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b="1" dirty="0">
                <a:ea typeface="Cambria" panose="02040503050406030204" pitchFamily="18" charset="0"/>
                <a:cs typeface="Arial" panose="020B0604020202020204" pitchFamily="34" charset="0"/>
              </a:rPr>
              <a:t>La importancia del empoderamiento juvenil </a:t>
            </a:r>
            <a:r>
              <a:rPr lang="es-VE" sz="2400" b="1" dirty="0" smtClean="0">
                <a:ea typeface="Cambria" panose="02040503050406030204" pitchFamily="18" charset="0"/>
                <a:cs typeface="Arial" panose="020B0604020202020204" pitchFamily="34" charset="0"/>
              </a:rPr>
              <a:t>y de darles responsabilidades</a:t>
            </a:r>
            <a:endParaRPr lang="fr-FR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179320" y="4648476"/>
            <a:ext cx="815484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VE" sz="2400" i="1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“La gloria de los jóvenes es su fortaleza</a:t>
            </a:r>
            <a:r>
              <a:rPr lang="es-VE" sz="2400" i="1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…” </a:t>
            </a:r>
            <a:r>
              <a:rPr lang="en-US" sz="24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Proverbios</a:t>
            </a:r>
            <a:r>
              <a:rPr lang="en-US" sz="24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20:29).</a:t>
            </a:r>
            <a:endParaRPr lang="fr-FR" sz="2400" dirty="0">
              <a:solidFill>
                <a:schemeClr val="tx1"/>
              </a:solidFill>
              <a:ea typeface="Cambria" panose="020405030504060302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D9D58C6-CD32-C840-8C3C-E957A3C9B3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0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0739" y="1695219"/>
            <a:ext cx="8209426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Jóvenes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en la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Biblia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endParaRPr lang="en-US" sz="2800" b="1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Iguales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a los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Ancianos</a:t>
            </a:r>
            <a:endParaRPr lang="en-US" sz="280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Adultos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en el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medio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espiritual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entre los 12 y 13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años</a:t>
            </a:r>
            <a:endParaRPr lang="en-US" sz="280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ffectLst/>
                <a:ea typeface="Cambria" panose="02040503050406030204" pitchFamily="18" charset="0"/>
                <a:cs typeface="Arial" panose="020B0604020202020204" pitchFamily="34" charset="0"/>
              </a:rPr>
              <a:t>Listos</a:t>
            </a:r>
            <a:r>
              <a:rPr lang="en-US" sz="2800" dirty="0" smtClean="0">
                <a:effectLst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para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el </a:t>
            </a:r>
            <a:r>
              <a:rPr lang="en-US" sz="2800" dirty="0" err="1" smtClean="0">
                <a:ea typeface="Cambria" panose="02040503050406030204" pitchFamily="18" charset="0"/>
                <a:cs typeface="Arial" panose="020B0604020202020204" pitchFamily="34" charset="0"/>
              </a:rPr>
              <a:t>sacerdocio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a los 30</a:t>
            </a:r>
            <a:r>
              <a:rPr lang="en-US" sz="2800" dirty="0" smtClean="0">
                <a:effectLst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fr-FR" sz="2800" dirty="0">
              <a:effectLst/>
              <a:ea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28939" y="4198948"/>
            <a:ext cx="6241143" cy="224676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 los más jóvenes, trátalos 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como hermanos; a las ancianas, como a madres; a las jovencitas,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como hermanas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, con toda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pureza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.” </a:t>
            </a:r>
            <a:endParaRPr lang="en-US" sz="2800" dirty="0">
              <a:solidFill>
                <a:schemeClr val="tx1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(1 </a:t>
            </a:r>
            <a:r>
              <a:rPr lang="en-US" sz="2800" dirty="0" err="1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Timoteo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5:1-2</a:t>
            </a:r>
            <a:r>
              <a:rPr lang="en-US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endParaRPr lang="fr-FR" sz="2800" dirty="0">
              <a:solidFill>
                <a:schemeClr val="tx1"/>
              </a:solidFill>
              <a:ea typeface="Cambria" panose="02040503050406030204" pitchFamily="18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91251" y="651274"/>
            <a:ext cx="9428403" cy="67990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3.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¿QUÉ DICE LA BIBLIA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? 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D3398A0-C41F-444B-8D9A-52B445D524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5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198" y="2514451"/>
            <a:ext cx="8581571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VE" sz="32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“…Os escribí a vosotros, jóvenes, porque sois fuertes, la Palabra de Dios mora en vosotros y habéis vencido al maligno”</a:t>
            </a:r>
            <a:r>
              <a:rPr lang="en-US" sz="32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(1 Juan 2:14).</a:t>
            </a:r>
            <a:endParaRPr lang="fr-FR" sz="3200" dirty="0">
              <a:solidFill>
                <a:schemeClr val="tx1"/>
              </a:solidFill>
              <a:ea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9381" y="4579757"/>
            <a:ext cx="5428343" cy="10542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VE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“La gloria de los jóvenes </a:t>
            </a:r>
            <a:r>
              <a:rPr lang="es-VE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  su </a:t>
            </a:r>
            <a:r>
              <a:rPr lang="es-VE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fortaleza</a:t>
            </a:r>
            <a:r>
              <a:rPr lang="es-VE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…” 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Proverbios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20:29).</a:t>
            </a:r>
            <a:endParaRPr lang="fr-FR" sz="2800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1670" y="1611526"/>
            <a:ext cx="9274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potencial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espiritual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 la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juventud</a:t>
            </a:r>
            <a:endParaRPr lang="fr-FR" sz="2400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960699" y="651274"/>
            <a:ext cx="9358955" cy="67990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3.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¿QUÉ DICE LA BIBLIA? 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 </a:t>
            </a:r>
            <a:endParaRPr lang="en-US" b="1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3D372D3-C5B4-A147-85CF-7D9242B570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6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2500" y="2601828"/>
            <a:ext cx="8459536" cy="157889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“No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se pase 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por alto a los jóvenes; déjeselos participar en el trabajo y la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responsabilidad. Hágaseles 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sentir que tienen que contribuir a beneficiar a otros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.” 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6T, p.435).</a:t>
            </a:r>
            <a:endParaRPr lang="fr-FR" sz="2800" dirty="0">
              <a:solidFill>
                <a:schemeClr val="tx1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01884" y="333829"/>
            <a:ext cx="9340769" cy="100148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4.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¿QUÉ DICE EL ESPÍRITU DE PROFECÍA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?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6851" y="1555678"/>
            <a:ext cx="6910610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importancia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del </a:t>
            </a: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énfasis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dado a la </a:t>
            </a: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juventud</a:t>
            </a:r>
            <a:endParaRPr lang="fr-FR" sz="2800" b="1" dirty="0"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0631DC8-F452-AF4D-9BFF-290CF3F6D9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2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3318" y="2300085"/>
            <a:ext cx="8468705" cy="224676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“La causa de la verdad ha perdido mucho por falta de atención a las necesidades espirituales de los jóvenes. Los ministros del Evangelio deben desarrollar buenas relaciones con los jóvenes de sus congregaciones.” 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Ministerio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Pastoral, p. 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317)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chemeClr val="tx1"/>
              </a:solidFill>
              <a:ea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3318" y="1521296"/>
            <a:ext cx="8655098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Jóvenes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perdidos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por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nuestra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negligencia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fr-FR" sz="28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925975" y="333829"/>
            <a:ext cx="8759638" cy="1001486"/>
          </a:xfrm>
          <a:noFill/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4. </a:t>
            </a:r>
            <a:r>
              <a:rPr lang="es-VE" b="1" dirty="0">
                <a:solidFill>
                  <a:schemeClr val="accent1"/>
                </a:solidFill>
                <a:ea typeface="Cambria" panose="02040503050406030204" pitchFamily="18" charset="0"/>
              </a:rPr>
              <a:t>¿QUÉ DICE EL ESPÍRITU DE PROFECÍA</a:t>
            </a:r>
            <a:r>
              <a:rPr lang="es-VE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?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8472AC5-70C5-7244-8F9F-CE820C4444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1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6246" y="2132401"/>
            <a:ext cx="7910286" cy="35318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“Debemos tratar de conquistar los sentimientos de los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jóvenes, simpatizando 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con ellos en sus goces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y tristezas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, en sus conflictos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y victorias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. Jesús no quedó en el cielo, lejos de los apesadumbrados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y pecaminosos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; bajó a este mundo, a fin de conocer la debilidad, </a:t>
            </a:r>
            <a:r>
              <a:rPr lang="es-VE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los sufrimientos </a:t>
            </a:r>
            <a:r>
              <a:rPr lang="es-VE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y las tentaciones de la especie caída.”</a:t>
            </a:r>
            <a:r>
              <a:rPr lang="en-US" sz="20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Obreros</a:t>
            </a:r>
            <a:r>
              <a:rPr lang="en-US" sz="20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Evangélicos</a:t>
            </a:r>
            <a:r>
              <a:rPr lang="en-US" sz="20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p. </a:t>
            </a:r>
            <a:r>
              <a:rPr lang="en-US" sz="20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221). </a:t>
            </a:r>
            <a:endParaRPr lang="fr-FR" sz="2800" dirty="0">
              <a:solidFill>
                <a:schemeClr val="tx1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6288" y="1369800"/>
            <a:ext cx="5237365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en-US" sz="24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necesidad</a:t>
            </a:r>
            <a:r>
              <a:rPr lang="en-US" sz="24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mentores</a:t>
            </a:r>
            <a:r>
              <a:rPr lang="en-US" sz="24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fr-FR" sz="24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752354" y="333829"/>
            <a:ext cx="8933259" cy="100148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4. </a:t>
            </a:r>
            <a:r>
              <a:rPr lang="es-VE" b="1" dirty="0">
                <a:solidFill>
                  <a:schemeClr val="accent1"/>
                </a:solidFill>
                <a:ea typeface="Cambria" panose="02040503050406030204" pitchFamily="18" charset="0"/>
              </a:rPr>
              <a:t>¿QUÉ DICE EL ESPÍRITU DE PROFECÍA?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A538A27-DFE4-004B-98C9-39FE11C81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7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1133</Words>
  <Application>Microsoft Office PowerPoint</Application>
  <PresentationFormat>Personalizado</PresentationFormat>
  <Paragraphs>117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Office Theme</vt:lpstr>
      <vt:lpstr>2_Custom Design</vt:lpstr>
      <vt:lpstr>1_Custom Design</vt:lpstr>
      <vt:lpstr>Custom Design</vt:lpstr>
      <vt:lpstr>SEMINARIO Nº 5 - CONSEJERÍA Pertenencia y Empoderamiento en el Ministerio Juvenil</vt:lpstr>
      <vt:lpstr>1. INTRODUCCIÓN</vt:lpstr>
      <vt:lpstr>2. OBJETIVOS DEL SEMINARIO</vt:lpstr>
      <vt:lpstr>3. ¿QUÉ DICE LA BIBLIA?</vt:lpstr>
      <vt:lpstr>3. ¿QUÉ DICE LA BIBLIA? (cont) </vt:lpstr>
      <vt:lpstr>3. ¿QUÉ DICE LA BIBLIA? (cont) </vt:lpstr>
      <vt:lpstr>4. ¿QUÉ DICE EL ESPÍRITU DE PROFECÍA?</vt:lpstr>
      <vt:lpstr>4. ¿QUÉ DICE EL ESPÍRITU DE PROFECÍA? (cont)</vt:lpstr>
      <vt:lpstr>4. ¿QUÉ DICE EL ESPÍRITU DE PROFECÍA? (cont)</vt:lpstr>
      <vt:lpstr>4. ¿QUÉ DICE EL ESPÍRITU DE PROFECÍA? (cont)</vt:lpstr>
      <vt:lpstr>5. EMPODERAMIENTO DE LA JUVENTUD</vt:lpstr>
      <vt:lpstr>5. EMPODERAMIENTO DE LA JUVENTUD (cont)</vt:lpstr>
      <vt:lpstr>5. EMPODERAMIENTO DE LA JUVENTUD (cont)</vt:lpstr>
      <vt:lpstr>5. EMPODERAMIENTO DE LA JUVENTUD (cont)</vt:lpstr>
      <vt:lpstr>5. EMPODERAMIENTO DE LA JUVENTUD (cont)</vt:lpstr>
      <vt:lpstr>5. EMPODERAMIENTO DE LA JUVENTUD (cont)</vt:lpstr>
      <vt:lpstr>5. EMPODERAMIENTO DE LA JUVENTUD (cont)</vt:lpstr>
      <vt:lpstr>6. ¿QUÉ HACER?</vt:lpstr>
      <vt:lpstr>6. ¿QUÉ HACER?(cont)</vt:lpstr>
      <vt:lpstr>7. ACTIVIDADES</vt:lpstr>
      <vt:lpstr>8. CONCLUSIÓN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Yuli</cp:lastModifiedBy>
  <cp:revision>63</cp:revision>
  <dcterms:created xsi:type="dcterms:W3CDTF">2018-05-31T05:51:27Z</dcterms:created>
  <dcterms:modified xsi:type="dcterms:W3CDTF">2019-02-08T22:53:36Z</dcterms:modified>
</cp:coreProperties>
</file>