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7" r:id="rId2"/>
    <p:sldMasterId id="2147483674" r:id="rId3"/>
    <p:sldMasterId id="2147483661" r:id="rId4"/>
  </p:sldMasterIdLst>
  <p:notesMasterIdLst>
    <p:notesMasterId r:id="rId29"/>
  </p:notesMasterIdLst>
  <p:handoutMasterIdLst>
    <p:handoutMasterId r:id="rId30"/>
  </p:handoutMasterIdLst>
  <p:sldIdLst>
    <p:sldId id="256" r:id="rId5"/>
    <p:sldId id="257" r:id="rId6"/>
    <p:sldId id="260" r:id="rId7"/>
    <p:sldId id="261" r:id="rId8"/>
    <p:sldId id="263" r:id="rId9"/>
    <p:sldId id="267" r:id="rId10"/>
    <p:sldId id="271" r:id="rId11"/>
    <p:sldId id="272" r:id="rId12"/>
    <p:sldId id="275" r:id="rId13"/>
    <p:sldId id="282" r:id="rId14"/>
    <p:sldId id="283" r:id="rId15"/>
    <p:sldId id="286" r:id="rId16"/>
    <p:sldId id="290" r:id="rId17"/>
    <p:sldId id="291" r:id="rId18"/>
    <p:sldId id="296" r:id="rId19"/>
    <p:sldId id="297" r:id="rId20"/>
    <p:sldId id="302" r:id="rId21"/>
    <p:sldId id="303" r:id="rId22"/>
    <p:sldId id="306" r:id="rId23"/>
    <p:sldId id="318" r:id="rId24"/>
    <p:sldId id="321" r:id="rId25"/>
    <p:sldId id="324" r:id="rId26"/>
    <p:sldId id="325" r:id="rId27"/>
    <p:sldId id="327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0820E36-C96D-8A46-B326-9CBA8DE68E42}">
          <p14:sldIdLst>
            <p14:sldId id="256"/>
            <p14:sldId id="257"/>
            <p14:sldId id="260"/>
            <p14:sldId id="261"/>
            <p14:sldId id="263"/>
            <p14:sldId id="267"/>
            <p14:sldId id="271"/>
            <p14:sldId id="272"/>
            <p14:sldId id="275"/>
            <p14:sldId id="282"/>
            <p14:sldId id="283"/>
            <p14:sldId id="286"/>
            <p14:sldId id="290"/>
            <p14:sldId id="291"/>
            <p14:sldId id="296"/>
            <p14:sldId id="297"/>
            <p14:sldId id="302"/>
            <p14:sldId id="303"/>
            <p14:sldId id="306"/>
            <p14:sldId id="318"/>
            <p14:sldId id="321"/>
            <p14:sldId id="324"/>
            <p14:sldId id="325"/>
            <p14:sldId id="327"/>
          </p14:sldIdLst>
        </p14:section>
        <p14:section name="Untitled Section" id="{94477824-1078-8C46-945F-3B8A573AC76B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66"/>
    <p:restoredTop sz="92800"/>
  </p:normalViewPr>
  <p:slideViewPr>
    <p:cSldViewPr snapToGrid="0" snapToObjects="1">
      <p:cViewPr varScale="1">
        <p:scale>
          <a:sx n="46" d="100"/>
          <a:sy n="46" d="100"/>
        </p:scale>
        <p:origin x="-9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46" d="100"/>
          <a:sy n="146" d="100"/>
        </p:scale>
        <p:origin x="41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81200757-3EAA-6646-8780-0FECAB34593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952BA13-8550-474B-A91E-D724DF63966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BC235-2459-264C-8858-1C3188AD5348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B6A7454-B891-624A-A350-3B662924B6A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2A4547A-E22A-2F4E-A561-0233970BB60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58EC65-90FA-1743-A13B-409402AF089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7956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E3D297-4040-5A4B-8421-CF2430CAB508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DE1EA7-A93D-BA49-BDA3-4E42378B748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856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4158" y="1122363"/>
            <a:ext cx="912390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4158" y="3602038"/>
            <a:ext cx="9123904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316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4804874" cy="458855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5185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867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4804874" cy="452100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4510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5635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9149862" cy="387009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0508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42579" y="365125"/>
            <a:ext cx="1745483" cy="52865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315200" cy="528652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563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71357C-11C5-F64B-80A1-179A53FEA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2C514C5-717E-FA42-924E-41A15677D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C2BF8D1-F08C-4B4B-8FBD-B9A51D893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0D2542C-15C0-7F4E-A2EC-156AC0625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3000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ABB1F3-2F79-F846-A1CB-992303CE7D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3980858-259F-AC40-B14C-3FF49C2F85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E069594-5E57-5342-B30C-6783C97FD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2B66AEB-FBD4-6746-86B8-78B4F52AE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623BA5E-E67C-0B4C-9238-6B242BCDA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8658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FB99D2-C797-0F48-9ABD-171893FE5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2F4318D-0359-3C4B-9D07-B5EC6CE85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1CA1F22-3F23-2A45-8242-4E20BB979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D8EDDB2-8821-814A-AFCB-FB011EA76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EE04ADE-8591-D54D-82C0-8CA9A835C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9010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4B65A4-CD34-E542-AA3B-410F99F5C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0336E2E-A226-6E4B-A0BF-59936A9113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B76ECF6-06B1-1042-9703-D25028AEB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F574429-843C-AE4C-879F-09208EB68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713CF58-EB45-EE45-AB88-CE542A8C9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8386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C7590B-D6EA-2843-A98D-0BF4416D2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8C0711A-2741-5245-BFBE-542A2F566C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01226C9-E965-3748-B951-5540808692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8453920-1A77-3441-B716-C87809F21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580F5CA-0C05-DF49-8CFB-0F7715D6E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2B5DE6D-D58D-6246-8560-6B48561F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3922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5C120D-9C98-7541-A4D1-ECDDBCE36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081D796-17A2-6D43-9454-BAD3FEB1F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7166ED1-50C0-D648-B865-172DA5AA27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E61E471-E208-3546-857E-10892FC3C6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C319FF5-6763-2047-B0CB-67E2B43241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51B036FF-1BB5-614A-AB87-E9F39D61E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8FA02C5-07EA-A94F-8E2E-932EC50AA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0E1B4373-3B73-AD43-AAAC-28A7D8361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757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9325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4ED90F-BA98-264C-A85A-FA17BB104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E997709-99BE-384F-AF93-DB01D29AD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1418142-6FC2-7443-A565-C33D93A7B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246F0CE-1BB1-7747-8F15-75898CB4A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0790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E855655-5E02-734C-8B17-5354E364B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20B04DA-AB26-D94B-BC45-36F3609B8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D98A3A1-20D2-074B-AFFF-E88912E45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1677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E3A0B5-B39D-2A45-A906-F7C446219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7F896DB-D884-D547-8A87-1C4B13253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BB1E257-B35C-B941-8052-F0A6552FE0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19EFA63-6AE3-9B4B-8A64-B5725176B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3ED90D7-192D-E34A-A129-603DA2806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4E2F575-0AB5-ED40-B5A7-8443E9F80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9689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F9253A-1B2D-7542-9B6F-FA42D8613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497BB3B-A3FF-F442-BA29-C194E7F395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CC1370F-B2CB-984E-9BEA-F72D0F7113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1938331-EB46-A241-945E-A9E29C5A8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E3BF304-2F66-0D4A-A0C9-740E3F587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5082B4A-2276-9647-AE95-D82B839AD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7465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A41937-BF20-1646-BBD2-3DD84A9B6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B408E7C-DC3E-BA43-90E0-7C30EEDE1B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7319338-EAE0-7A40-ABC4-13A8A4D6E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AAC90C6-4159-024A-93C1-DC92D77C3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7A47F38-1C00-1A43-8EE6-78C364B37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920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7423120A-C540-014D-A196-81DC0AE194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6E69A46-BF32-C540-A37E-7711961970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BCE7306-3DCD-794D-8DEC-0C27A7C0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1D85206-AC06-CE4A-A628-FAFFF43D6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E8BA3D5-9294-F940-B031-FD487FB58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4916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AB2E44-36DA-4743-803D-A0C615B5C2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8E14E84-EAA2-0943-970C-C978FC477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30744B4-977F-524D-98D3-5F8270BA8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5D3C28C-5E07-F041-8436-A1A6AF5D5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5A61D60-843C-CA49-BA6D-C4FFE484E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9469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0138C7-0795-CB4E-995F-0C7059F9A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51BD73C-200E-464F-86B0-3B878E416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46AD399-A317-EA4F-BB28-D4C07E700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DA4670C-6D8A-5746-B623-9E521F602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2813A48-745C-5947-950A-E72406D27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5454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8A5B10A-60AE-EB49-98E1-D957426E5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9F78C1C-9F0D-034A-AFCE-15B725192D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13AE335-518E-D744-A806-4CEAED111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0307580-6999-9640-BE6D-5328398E1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DDAB0F4-4663-3844-B795-6568E0E5D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67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5DCEB2-EAAE-2E48-8AE9-747A0C350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3041903-8308-514C-80B9-443CF2BDBC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37814B1-0E8C-D547-8CDD-98A742DE32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E6EDF7C-3A62-3B46-83A9-0097A8525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CCA6D9A-F34D-9145-A6E1-E71CE6F49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F86A584-920A-2E47-9098-CA1C7D4D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721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9085873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908587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11495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2CAF7D-9335-7044-81B5-F1A113C50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C2FA63E-7181-624C-857B-1B56214FE2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F829E0D-A137-DD47-8B7C-7854873857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CA01913-C7BB-DC43-A030-D88B3AF8E5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FCE15A7-A0FF-F840-A145-60B40D0C7E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F6704BD-3FD1-F347-B63B-0213B2250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630A167C-807D-FF49-939E-C6F2C67E0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7699041-3DA0-E042-8338-BE17C8AB7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6973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B5BF22-797A-0E42-A2B4-7616EF973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A907525-F63E-BC4D-9FAF-9CAB1B6EC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5B0DAF4-7A33-E942-AD94-FFBC78E44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57115B0-7B7D-C347-81FC-FBBDE7EE8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0295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A952BBB-52A2-BD4B-A650-63066A27C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23FAFAF-7055-8C45-8986-D313F0432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1F3315E-3604-9940-A45C-CBD3E9496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2632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43DF9F-03E4-2D4A-8C73-CD9EB1FA9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EAAA636-196C-B34E-8E36-12C7626710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D03DB71-D964-1A46-88EB-6AB4CAE830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E711710-A939-F84B-8683-D705642BD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DC4CD12-B6BA-B74D-9975-6567C6D5E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1A894F0-A094-EB45-B854-AC2CE5688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58849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323784-3503-DB46-90AD-920C280BE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11A924F-C866-FA4F-81F5-986CD8DC4B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A0913A9-EF05-5649-A644-8DACEFEC57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A61A965-8549-F843-B612-179E96B3A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BDA3CF1-CD91-C545-9FD1-EBB9EDE2C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78F200D-E0C3-FB42-A1DF-04C09CC92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35847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A6F4E8-F804-874B-9E68-F54835CA2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3BF5CF5-A071-764F-8C6B-48CB0A79A3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307B74B-AB68-2045-99A1-E8B25789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41C3105-9829-6F43-BE60-D98DAC434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18B794E-1320-FA42-917A-2541BF860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87426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009B6CE-2456-1249-8C68-424B406C89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EF72CC3-927E-7441-B8F7-46FB767535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4C4C5B6-C1ED-A549-BD3D-D07FC4B6F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EE65298-2108-3047-95A6-75A51769A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0D47221-4CDC-8E41-B068-74C6425F9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94858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9FB34B-5C59-7E45-B149-91B0EB7D24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FED5BB3-1B6F-F94E-8365-6F338F63D3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B42DD81-683F-184F-8DE6-5BFDD5280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D32C1F1-5711-1246-A682-95FB94050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D6D14F5-F8BF-4E49-99A4-631A7CE14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76817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58E500-26A4-BF4F-A737-D527D1476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3B1977-3A19-9F4B-9D72-F14AC6501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B89315B-8C77-6045-9642-3852233C8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376156D-E3F5-CB4E-BD60-305930FA7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230D8C6-0F64-6F4B-A792-8B2C37872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6853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56DE52-1EA5-3643-AE0D-AE2268B19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FFD3437-7A68-AB4C-9F06-D39851956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6D76892-DD3E-4845-BEE5-54E46F8D2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2D591A1-A767-AC49-A16C-3F3C9E947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70272BC-724E-F341-A4FC-941E8745D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492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497475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3815862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21761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0933AE-6685-1348-AEC6-F1848186B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A295CBB-BDDB-584B-B414-5F58112306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2724C79-869E-7C4C-8756-EA02DA39DD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BA54D99-9257-1B46-A005-DFB653607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5850664-35B1-B047-B5D7-C90877EBC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7FB4789-7BC4-034E-BFF7-CB4F57453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32150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9FE63B-2C5C-1C44-9BB2-A00C4A792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23E7CB3-DCBF-3143-A630-196FE83CF0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7DDF094-D769-004E-9C71-EF9FC1F95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D5BA426-1A7D-6D4C-ACF1-9E6D0EE625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989A5B4-ADC1-4E42-88AB-5E7B2574C9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1F52982-232C-0C4F-9261-13021D491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705F16B-0731-3348-8178-EE39154FE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6220632-D22D-7445-B873-201B8F629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64758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D0C4A9-F0A8-6A40-9CB8-1124CAC3E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EA5B138-8849-A84D-B966-9DF1E94FE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0C1E746-A580-3A49-A4C0-FBB9C3B77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8485002-354D-3147-A2CB-3BEDFCDF6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9554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15B674F-B1BD-DA40-A3B1-AD8CFF1C3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388047D-DD3C-A24E-81B1-ECA252FDA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434987D-AB8F-6B41-8A85-19B75E7EF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66587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171AC9-9FCD-E547-88D9-0D094C19A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628DEFD-AA86-5E40-BEED-B07B024AC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82EA183-3F13-A14B-BD5B-F62D5A294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CAD7809-EFDD-E44E-B686-B3036990D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9304834-14F4-4641-8484-CFEBBB33B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7185205-C7A1-C64A-BC8F-B33E8216D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4305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603BCB-0634-7145-8E29-751A605BA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B9C88CA3-19F4-B04C-B305-D1D587DC48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D56B339-520D-7A44-A611-AFCDE7DBB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13516B3-49BE-644D-B2AD-37D31EE60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314D71E-144F-5146-9B99-6F6C57BD9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1FE1F07-9E19-D84B-8B07-44C71D701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87707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C8FCA7-8049-5944-BC40-899EC310B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BA5B9E7-F084-E446-977D-A714F4044A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DB3506D-C34A-BD4B-B2C9-09835248A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9348CAB-F026-1944-8450-22FB8AEF5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A0AC33F-A3A2-A041-A466-194880C11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29909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BCCE98BF-17AF-6D44-860E-84A164CC95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6759389-EC9F-4F4D-B304-D1C6DA50E8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FFF43E0-90FA-324A-986B-08FC997C9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1C5A636-47EE-BA40-AE36-BEEDDD6F4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7CC01C5-F166-5E4B-84F0-C33D55B49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185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9148274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443559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443559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19538" y="1681163"/>
            <a:ext cx="436852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19538" y="2505075"/>
            <a:ext cx="4368524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332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69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121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42B613-51B8-EF49-801F-A9C1E5F10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B41070F-DAFA-AC48-96DC-8C2A8EC5C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3C6356E-C245-B24B-8035-3237210E9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F4A1AEB-EEEB-0C47-9ED3-85824FCBA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52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24DF4F-20C9-8B4B-AB57-B9656C2DC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DE629DB-5AFB-314F-8E99-CA7CF304A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B9AD1C8-12BC-7643-8934-5D5ED5A99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66B42E7-4C66-734D-A8C1-531DF6B2A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281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49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9149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8DA99-1ED3-F944-BC99-F7C71722FEC6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13774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67FAC88F-3079-6C41-B97E-AB507D54E544}"/>
              </a:ext>
            </a:extLst>
          </p:cNvPr>
          <p:cNvSpPr/>
          <p:nvPr userDrawn="1"/>
        </p:nvSpPr>
        <p:spPr>
          <a:xfrm>
            <a:off x="10451364" y="0"/>
            <a:ext cx="1740635" cy="6858000"/>
          </a:xfrm>
          <a:prstGeom prst="rect">
            <a:avLst/>
          </a:prstGeom>
          <a:solidFill>
            <a:srgbClr val="2E55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B75AAFAF-2663-1B4A-953A-5BDE35D35E62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0800248" y="5441186"/>
            <a:ext cx="1042868" cy="10428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3ECEC7F7-E76D-BA4C-9E1D-7856473E0BC1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750064" y="5749111"/>
            <a:ext cx="2225407" cy="734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590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86" r:id="rId8"/>
    <p:sldLayoutId id="2147483673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5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42FE335-DF36-EC49-AEB9-1F17E90F6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D9C8947-963D-5A43-83DE-6AEA3F6005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433340A-C86D-194E-AA81-2891DF2200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56663-F467-724F-9C4A-7CBA8A3563E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6989F4A-AF3F-7945-B25B-38FA0354FA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53EE52A-4F22-4F49-86EE-7AC85B3CFA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951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D5C23F2-2025-A948-A822-6DF144B15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A0F2833-791A-5449-92AD-C8EAF61BB4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4A85A-F517-B84D-9214-7EC82D2BC1FC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FE07BAE-4438-9347-900A-30D5B7185B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42726F4-93B9-9446-8A73-FC80042A33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CA7BE19C-4919-1944-BC61-CC284F92EB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33752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40065B8-E642-2C45-BEC2-BA06987F4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D7E7E25-6EC5-B14A-8805-206FBEEB1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BC329F1-DD7D-934E-8EF4-0A2C3FCFD3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1076E-769D-994D-AD12-AED9E0FB0F75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52D288B-85DB-3249-BFAB-8630C92CEC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2272F85-E71C-8B4E-A8FC-E4236B4274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910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youth.adventist.or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Seminar 4: </a:t>
            </a:r>
            <a:r>
              <a:rPr lang="en-US" b="1" dirty="0" err="1" smtClean="0"/>
              <a:t>Liderazgo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VE" b="1" i="1" dirty="0" smtClean="0">
                <a:solidFill>
                  <a:schemeClr val="tx1"/>
                </a:solidFill>
              </a:rPr>
              <a:t>El Líder </a:t>
            </a:r>
            <a:r>
              <a:rPr lang="es-VE" b="1" i="1" dirty="0">
                <a:solidFill>
                  <a:schemeClr val="tx1"/>
                </a:solidFill>
              </a:rPr>
              <a:t>Juvenil como </a:t>
            </a:r>
            <a:r>
              <a:rPr lang="es-VE" b="1" i="1" dirty="0" smtClean="0">
                <a:solidFill>
                  <a:schemeClr val="tx1"/>
                </a:solidFill>
              </a:rPr>
              <a:t>líder espiritual</a:t>
            </a:r>
            <a:r>
              <a:rPr lang="es-VE" b="1" i="1" dirty="0">
                <a:solidFill>
                  <a:schemeClr val="tx1"/>
                </a:solidFill>
              </a:rPr>
              <a:t>, consejero </a:t>
            </a:r>
            <a:r>
              <a:rPr lang="es-VE" b="1" i="1" dirty="0" smtClean="0">
                <a:solidFill>
                  <a:schemeClr val="tx1"/>
                </a:solidFill>
              </a:rPr>
              <a:t>y amigo</a:t>
            </a:r>
            <a:r>
              <a:rPr lang="en-US" b="1" dirty="0"/>
              <a:t> 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6305096F-FB45-F34D-9194-0E4736BB66B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550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La </a:t>
            </a:r>
            <a:r>
              <a:rPr lang="en-US" b="1" dirty="0" err="1" smtClean="0"/>
              <a:t>juventud</a:t>
            </a:r>
            <a:r>
              <a:rPr lang="en-US" b="1" dirty="0" smtClean="0"/>
              <a:t> actual </a:t>
            </a:r>
            <a:r>
              <a:rPr lang="en-US" b="1" dirty="0" err="1" smtClean="0"/>
              <a:t>está</a:t>
            </a:r>
            <a:r>
              <a:rPr lang="en-US" b="1" dirty="0" smtClean="0"/>
              <a:t> en </a:t>
            </a:r>
            <a:r>
              <a:rPr lang="en-US" b="1" dirty="0" err="1" smtClean="0"/>
              <a:t>una</a:t>
            </a:r>
            <a:r>
              <a:rPr lang="en-US" b="1" dirty="0" smtClean="0"/>
              <a:t> </a:t>
            </a:r>
            <a:r>
              <a:rPr lang="en-US" b="1" dirty="0" err="1" smtClean="0"/>
              <a:t>constante</a:t>
            </a:r>
            <a:r>
              <a:rPr lang="en-US" b="1" dirty="0" smtClean="0"/>
              <a:t> </a:t>
            </a:r>
            <a:r>
              <a:rPr lang="en-US" b="1" dirty="0" err="1" smtClean="0"/>
              <a:t>búsqueda</a:t>
            </a:r>
            <a:r>
              <a:rPr lang="en-US" b="1" dirty="0" smtClean="0"/>
              <a:t> de </a:t>
            </a:r>
            <a:r>
              <a:rPr lang="en-US" b="1" dirty="0" err="1" smtClean="0"/>
              <a:t>modelos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200" y="2070952"/>
            <a:ext cx="9149862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VE" dirty="0" smtClean="0">
                <a:solidFill>
                  <a:schemeClr val="tx1"/>
                </a:solidFill>
              </a:rPr>
              <a:t>El hecho </a:t>
            </a:r>
            <a:r>
              <a:rPr lang="es-VE" dirty="0">
                <a:solidFill>
                  <a:schemeClr val="tx1"/>
                </a:solidFill>
              </a:rPr>
              <a:t>básico de que los jóvenes son pragmáticos, esto es, que no tienden a </a:t>
            </a:r>
            <a:r>
              <a:rPr lang="es-VE" b="1" dirty="0" smtClean="0">
                <a:solidFill>
                  <a:schemeClr val="tx1"/>
                </a:solidFill>
              </a:rPr>
              <a:t>creer en </a:t>
            </a:r>
            <a:r>
              <a:rPr lang="es-VE" b="1" dirty="0">
                <a:solidFill>
                  <a:schemeClr val="tx1"/>
                </a:solidFill>
              </a:rPr>
              <a:t>lo que alguien dice que es verdad o en lo que alguien dice que funciona</a:t>
            </a:r>
            <a:r>
              <a:rPr lang="es-VE" dirty="0">
                <a:solidFill>
                  <a:schemeClr val="tx1"/>
                </a:solidFill>
              </a:rPr>
              <a:t>. Ellos tienden </a:t>
            </a:r>
            <a:r>
              <a:rPr lang="es-VE" dirty="0" smtClean="0">
                <a:solidFill>
                  <a:schemeClr val="tx1"/>
                </a:solidFill>
              </a:rPr>
              <a:t>a dar </a:t>
            </a:r>
            <a:r>
              <a:rPr lang="es-VE" dirty="0">
                <a:solidFill>
                  <a:schemeClr val="tx1"/>
                </a:solidFill>
              </a:rPr>
              <a:t>crédito a lo que ellos </a:t>
            </a:r>
            <a:r>
              <a:rPr lang="es-VE" i="1" dirty="0">
                <a:solidFill>
                  <a:schemeClr val="tx1"/>
                </a:solidFill>
              </a:rPr>
              <a:t>ven</a:t>
            </a:r>
            <a:r>
              <a:rPr lang="es-VE" dirty="0">
                <a:solidFill>
                  <a:schemeClr val="tx1"/>
                </a:solidFill>
              </a:rPr>
              <a:t> que </a:t>
            </a:r>
            <a:r>
              <a:rPr lang="es-VE" b="1" dirty="0">
                <a:solidFill>
                  <a:schemeClr val="tx1"/>
                </a:solidFill>
              </a:rPr>
              <a:t>funciona</a:t>
            </a:r>
            <a:r>
              <a:rPr lang="es-VE" dirty="0" smtClean="0">
                <a:solidFill>
                  <a:schemeClr val="tx1"/>
                </a:solidFill>
              </a:rPr>
              <a:t>.</a:t>
            </a:r>
            <a:endParaRPr lang="en-US" dirty="0" smtClean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744D4817-CB25-C443-AE9F-8C98E9F0B6C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4956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La </a:t>
            </a:r>
            <a:r>
              <a:rPr lang="en-US" b="1" dirty="0" err="1"/>
              <a:t>juventud</a:t>
            </a:r>
            <a:r>
              <a:rPr lang="en-US" b="1" dirty="0"/>
              <a:t> actual </a:t>
            </a:r>
            <a:r>
              <a:rPr lang="en-US" b="1" dirty="0" err="1"/>
              <a:t>está</a:t>
            </a:r>
            <a:r>
              <a:rPr lang="en-US" b="1" dirty="0"/>
              <a:t> en </a:t>
            </a:r>
            <a:r>
              <a:rPr lang="en-US" b="1" dirty="0" err="1"/>
              <a:t>una</a:t>
            </a:r>
            <a:r>
              <a:rPr lang="en-US" b="1" dirty="0"/>
              <a:t> </a:t>
            </a:r>
            <a:r>
              <a:rPr lang="en-US" b="1" dirty="0" err="1"/>
              <a:t>constante</a:t>
            </a:r>
            <a:r>
              <a:rPr lang="en-US" b="1" dirty="0"/>
              <a:t> </a:t>
            </a:r>
            <a:r>
              <a:rPr lang="en-US" b="1" dirty="0" err="1"/>
              <a:t>búsqueda</a:t>
            </a:r>
            <a:r>
              <a:rPr lang="en-US" b="1" dirty="0"/>
              <a:t> de </a:t>
            </a:r>
            <a:r>
              <a:rPr lang="en-US" b="1" dirty="0" err="1" smtClean="0"/>
              <a:t>modelos</a:t>
            </a:r>
            <a:r>
              <a:rPr lang="en-US" b="1" dirty="0" smtClean="0"/>
              <a:t>.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200" y="2278404"/>
            <a:ext cx="9149862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VE" dirty="0">
                <a:solidFill>
                  <a:schemeClr val="tx1"/>
                </a:solidFill>
              </a:rPr>
              <a:t>De hecho, el cristianismo adventista es </a:t>
            </a:r>
            <a:r>
              <a:rPr lang="es-VE" b="1" dirty="0" smtClean="0">
                <a:solidFill>
                  <a:schemeClr val="tx1"/>
                </a:solidFill>
              </a:rPr>
              <a:t>muy hermoso </a:t>
            </a:r>
            <a:r>
              <a:rPr lang="es-VE" b="1" dirty="0">
                <a:solidFill>
                  <a:schemeClr val="tx1"/>
                </a:solidFill>
              </a:rPr>
              <a:t>en teoría, pero sólo funciona en la práctica</a:t>
            </a:r>
            <a:r>
              <a:rPr lang="es-VE" dirty="0">
                <a:solidFill>
                  <a:schemeClr val="tx1"/>
                </a:solidFill>
              </a:rPr>
              <a:t>. La experiencia de la juventud con </a:t>
            </a:r>
            <a:r>
              <a:rPr lang="es-VE" dirty="0" smtClean="0">
                <a:solidFill>
                  <a:schemeClr val="tx1"/>
                </a:solidFill>
              </a:rPr>
              <a:t>la </a:t>
            </a:r>
            <a:r>
              <a:rPr lang="es-VE" dirty="0">
                <a:solidFill>
                  <a:schemeClr val="tx1"/>
                </a:solidFill>
              </a:rPr>
              <a:t>iglesia debe ser permeada con algo real, práctico y efectivo. De otra manera, </a:t>
            </a:r>
            <a:r>
              <a:rPr lang="es-VE" b="1" dirty="0" smtClean="0">
                <a:solidFill>
                  <a:schemeClr val="tx1"/>
                </a:solidFill>
              </a:rPr>
              <a:t>la mera </a:t>
            </a:r>
            <a:r>
              <a:rPr lang="es-VE" b="1" dirty="0">
                <a:solidFill>
                  <a:schemeClr val="tx1"/>
                </a:solidFill>
              </a:rPr>
              <a:t>teoría (</a:t>
            </a:r>
            <a:r>
              <a:rPr lang="es-VE" b="1" dirty="0" smtClean="0">
                <a:solidFill>
                  <a:schemeClr val="tx1"/>
                </a:solidFill>
              </a:rPr>
              <a:t>por más </a:t>
            </a:r>
            <a:r>
              <a:rPr lang="es-VE" b="1" dirty="0">
                <a:solidFill>
                  <a:schemeClr val="tx1"/>
                </a:solidFill>
              </a:rPr>
              <a:t>bella, interesante </a:t>
            </a:r>
            <a:r>
              <a:rPr lang="es-VE" b="1" dirty="0" smtClean="0">
                <a:solidFill>
                  <a:schemeClr val="tx1"/>
                </a:solidFill>
              </a:rPr>
              <a:t>y lógica</a:t>
            </a:r>
            <a:r>
              <a:rPr lang="es-VE" b="1" dirty="0">
                <a:solidFill>
                  <a:schemeClr val="tx1"/>
                </a:solidFill>
              </a:rPr>
              <a:t>) que sea, no produce cambio en la vida</a:t>
            </a:r>
            <a:r>
              <a:rPr lang="es-VE" b="1" dirty="0" smtClean="0">
                <a:solidFill>
                  <a:schemeClr val="tx1"/>
                </a:solidFill>
              </a:rPr>
              <a:t>.</a:t>
            </a:r>
            <a:endParaRPr lang="en-US" b="1" dirty="0" smtClean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24EFB749-8732-954D-B9A6-6FB961077A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537201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436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La </a:t>
            </a:r>
            <a:r>
              <a:rPr lang="en-US" b="1" dirty="0" err="1"/>
              <a:t>juventud</a:t>
            </a:r>
            <a:r>
              <a:rPr lang="en-US" b="1" dirty="0"/>
              <a:t> actual </a:t>
            </a:r>
            <a:r>
              <a:rPr lang="en-US" b="1" dirty="0" err="1"/>
              <a:t>está</a:t>
            </a:r>
            <a:r>
              <a:rPr lang="en-US" b="1" dirty="0"/>
              <a:t> en </a:t>
            </a:r>
            <a:r>
              <a:rPr lang="en-US" b="1" dirty="0" err="1"/>
              <a:t>una</a:t>
            </a:r>
            <a:r>
              <a:rPr lang="en-US" b="1" dirty="0"/>
              <a:t> </a:t>
            </a:r>
            <a:r>
              <a:rPr lang="en-US" b="1" dirty="0" err="1"/>
              <a:t>constante</a:t>
            </a:r>
            <a:r>
              <a:rPr lang="en-US" b="1" dirty="0"/>
              <a:t> </a:t>
            </a:r>
            <a:r>
              <a:rPr lang="en-US" b="1" dirty="0" err="1"/>
              <a:t>búsqueda</a:t>
            </a:r>
            <a:r>
              <a:rPr lang="en-US" b="1" dirty="0"/>
              <a:t> de </a:t>
            </a:r>
            <a:r>
              <a:rPr lang="en-US" b="1" dirty="0" err="1"/>
              <a:t>modelos</a:t>
            </a:r>
            <a:r>
              <a:rPr lang="en-US" b="1" dirty="0"/>
              <a:t>.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200" y="2070951"/>
            <a:ext cx="9149862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VE" dirty="0">
                <a:solidFill>
                  <a:schemeClr val="tx1"/>
                </a:solidFill>
              </a:rPr>
              <a:t>Necesitamos materializar </a:t>
            </a:r>
            <a:r>
              <a:rPr lang="es-VE" dirty="0" smtClean="0">
                <a:solidFill>
                  <a:schemeClr val="tx1"/>
                </a:solidFill>
              </a:rPr>
              <a:t>nuestros conceptos </a:t>
            </a:r>
            <a:r>
              <a:rPr lang="es-VE" dirty="0">
                <a:solidFill>
                  <a:schemeClr val="tx1"/>
                </a:solidFill>
              </a:rPr>
              <a:t>y hacer toda nuestra teoría de </a:t>
            </a:r>
            <a:r>
              <a:rPr lang="es-VE" dirty="0" smtClean="0">
                <a:solidFill>
                  <a:schemeClr val="tx1"/>
                </a:solidFill>
              </a:rPr>
              <a:t>liderazgo </a:t>
            </a:r>
            <a:r>
              <a:rPr lang="es-VE" dirty="0">
                <a:solidFill>
                  <a:schemeClr val="tx1"/>
                </a:solidFill>
              </a:rPr>
              <a:t>en una práctica que nutra </a:t>
            </a:r>
            <a:r>
              <a:rPr lang="es-VE" dirty="0" smtClean="0">
                <a:solidFill>
                  <a:schemeClr val="tx1"/>
                </a:solidFill>
              </a:rPr>
              <a:t>a nuestros </a:t>
            </a:r>
            <a:r>
              <a:rPr lang="es-VE" dirty="0">
                <a:solidFill>
                  <a:schemeClr val="tx1"/>
                </a:solidFill>
              </a:rPr>
              <a:t>seguidores. Los jóvenes necesitan sentir los </a:t>
            </a:r>
            <a:r>
              <a:rPr lang="es-VE" b="1" dirty="0">
                <a:solidFill>
                  <a:schemeClr val="tx1"/>
                </a:solidFill>
              </a:rPr>
              <a:t>beneficios reales </a:t>
            </a:r>
            <a:r>
              <a:rPr lang="es-VE" dirty="0">
                <a:solidFill>
                  <a:schemeClr val="tx1"/>
                </a:solidFill>
              </a:rPr>
              <a:t>de lo que el </a:t>
            </a:r>
            <a:r>
              <a:rPr lang="es-VE" dirty="0" smtClean="0">
                <a:solidFill>
                  <a:schemeClr val="tx1"/>
                </a:solidFill>
              </a:rPr>
              <a:t>líder está </a:t>
            </a:r>
            <a:r>
              <a:rPr lang="es-VE" dirty="0">
                <a:solidFill>
                  <a:schemeClr val="tx1"/>
                </a:solidFill>
              </a:rPr>
              <a:t>proponiendo. </a:t>
            </a:r>
            <a:r>
              <a:rPr lang="es-VE" b="1" dirty="0">
                <a:solidFill>
                  <a:schemeClr val="tx1"/>
                </a:solidFill>
              </a:rPr>
              <a:t>Si ellos notan que funciona en la vida del líder, ellos creerán que </a:t>
            </a:r>
            <a:r>
              <a:rPr lang="es-VE" b="1" dirty="0" smtClean="0">
                <a:solidFill>
                  <a:schemeClr val="tx1"/>
                </a:solidFill>
              </a:rPr>
              <a:t>pueda funcionar </a:t>
            </a:r>
            <a:r>
              <a:rPr lang="es-VE" b="1" dirty="0">
                <a:solidFill>
                  <a:schemeClr val="tx1"/>
                </a:solidFill>
              </a:rPr>
              <a:t>en sus vidas</a:t>
            </a:r>
            <a:r>
              <a:rPr lang="es-VE" b="1" dirty="0" smtClean="0">
                <a:solidFill>
                  <a:schemeClr val="tx1"/>
                </a:solidFill>
              </a:rPr>
              <a:t>.</a:t>
            </a:r>
            <a:endParaRPr lang="en-US" b="1" dirty="0" smtClean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817BBE8C-2DFC-2A41-B7D6-61CCFB2E2EC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471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VE" b="1" dirty="0"/>
              <a:t>Ellos también están ávidos a seguir a los líderes que son </a:t>
            </a:r>
            <a:r>
              <a:rPr lang="es-VE" b="1" dirty="0" smtClean="0"/>
              <a:t>reales.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200" y="1534677"/>
            <a:ext cx="9149862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VE" dirty="0">
                <a:solidFill>
                  <a:schemeClr val="tx1"/>
                </a:solidFill>
              </a:rPr>
              <a:t>Ahora se entiende: </a:t>
            </a:r>
            <a:r>
              <a:rPr lang="es-VE" b="1" dirty="0">
                <a:solidFill>
                  <a:schemeClr val="tx1"/>
                </a:solidFill>
              </a:rPr>
              <a:t>que el hecho de que el cristianismo pueda verse en </a:t>
            </a:r>
            <a:r>
              <a:rPr lang="es-VE" b="1" dirty="0" smtClean="0">
                <a:solidFill>
                  <a:schemeClr val="tx1"/>
                </a:solidFill>
              </a:rPr>
              <a:t>buen funcionamiento </a:t>
            </a:r>
            <a:r>
              <a:rPr lang="es-VE" b="1" dirty="0">
                <a:solidFill>
                  <a:schemeClr val="tx1"/>
                </a:solidFill>
              </a:rPr>
              <a:t>en la vida del líder, esto no presupone un líder perfecto</a:t>
            </a:r>
            <a:r>
              <a:rPr lang="es-VE" dirty="0">
                <a:solidFill>
                  <a:schemeClr val="tx1"/>
                </a:solidFill>
              </a:rPr>
              <a:t>. No se </a:t>
            </a:r>
            <a:r>
              <a:rPr lang="es-VE" dirty="0" smtClean="0">
                <a:solidFill>
                  <a:schemeClr val="tx1"/>
                </a:solidFill>
              </a:rPr>
              <a:t>necesita ser </a:t>
            </a:r>
            <a:r>
              <a:rPr lang="es-VE" dirty="0">
                <a:solidFill>
                  <a:schemeClr val="tx1"/>
                </a:solidFill>
              </a:rPr>
              <a:t>perfecto para ser seguido; de hecho, los jóvenes se predisponen menos a seguir </a:t>
            </a:r>
            <a:r>
              <a:rPr lang="es-VE" dirty="0" smtClean="0">
                <a:solidFill>
                  <a:schemeClr val="tx1"/>
                </a:solidFill>
              </a:rPr>
              <a:t>a alguien </a:t>
            </a:r>
            <a:r>
              <a:rPr lang="es-VE" dirty="0">
                <a:solidFill>
                  <a:schemeClr val="tx1"/>
                </a:solidFill>
              </a:rPr>
              <a:t>que es supuestamente perfecto. Ellos saben muy bien que nadie lo es. </a:t>
            </a:r>
            <a:r>
              <a:rPr lang="es-VE" b="1" dirty="0" smtClean="0">
                <a:solidFill>
                  <a:schemeClr val="tx1"/>
                </a:solidFill>
              </a:rPr>
              <a:t>Idealizar líderes </a:t>
            </a:r>
            <a:r>
              <a:rPr lang="es-VE" b="1" dirty="0">
                <a:solidFill>
                  <a:schemeClr val="tx1"/>
                </a:solidFill>
              </a:rPr>
              <a:t>perfectos es idealizar algo que es humanamente imposible</a:t>
            </a:r>
            <a:r>
              <a:rPr lang="es-VE" b="1" dirty="0" smtClean="0">
                <a:solidFill>
                  <a:schemeClr val="tx1"/>
                </a:solidFill>
              </a:rPr>
              <a:t>.</a:t>
            </a:r>
            <a:endParaRPr lang="en-US" b="1" dirty="0" smtClean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08483EE4-989C-3840-93BE-4387FEE6F78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2344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VE" b="1" dirty="0"/>
              <a:t>Ellos también están ávidos a seguir a los líderes que son reales.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VE" dirty="0">
                <a:solidFill>
                  <a:schemeClr val="tx1"/>
                </a:solidFill>
              </a:rPr>
              <a:t>Un líder que inspira a los jóvenes no es absolutamente inmune a los errores, </a:t>
            </a:r>
            <a:r>
              <a:rPr lang="es-VE" dirty="0" smtClean="0">
                <a:solidFill>
                  <a:schemeClr val="tx1"/>
                </a:solidFill>
              </a:rPr>
              <a:t>fracasos y </a:t>
            </a:r>
            <a:r>
              <a:rPr lang="es-VE" dirty="0">
                <a:solidFill>
                  <a:schemeClr val="tx1"/>
                </a:solidFill>
              </a:rPr>
              <a:t>malos entendidos. </a:t>
            </a:r>
            <a:r>
              <a:rPr lang="es-VE" b="1" dirty="0">
                <a:solidFill>
                  <a:schemeClr val="tx1"/>
                </a:solidFill>
              </a:rPr>
              <a:t>Lo que realmente inspira a un joven, es alguien, que tiene </a:t>
            </a:r>
            <a:r>
              <a:rPr lang="es-VE" b="1" dirty="0" smtClean="0">
                <a:solidFill>
                  <a:schemeClr val="tx1"/>
                </a:solidFill>
              </a:rPr>
              <a:t>la sabiduría</a:t>
            </a:r>
            <a:r>
              <a:rPr lang="es-VE" b="1" dirty="0">
                <a:solidFill>
                  <a:schemeClr val="tx1"/>
                </a:solidFill>
              </a:rPr>
              <a:t>, la </a:t>
            </a:r>
            <a:r>
              <a:rPr lang="es-VE" b="1" dirty="0" err="1">
                <a:solidFill>
                  <a:schemeClr val="tx1"/>
                </a:solidFill>
              </a:rPr>
              <a:t>resiliencia</a:t>
            </a:r>
            <a:r>
              <a:rPr lang="es-VE" b="1" dirty="0">
                <a:solidFill>
                  <a:schemeClr val="tx1"/>
                </a:solidFill>
              </a:rPr>
              <a:t> y la perseverancia de aprender de los errores propios y </a:t>
            </a:r>
            <a:r>
              <a:rPr lang="es-VE" b="1" dirty="0" smtClean="0">
                <a:solidFill>
                  <a:schemeClr val="tx1"/>
                </a:solidFill>
              </a:rPr>
              <a:t>encontrar soluciones </a:t>
            </a:r>
            <a:r>
              <a:rPr lang="es-VE" b="1" dirty="0">
                <a:solidFill>
                  <a:schemeClr val="tx1"/>
                </a:solidFill>
              </a:rPr>
              <a:t>bíblicas a asuntos prácticos</a:t>
            </a:r>
            <a:r>
              <a:rPr lang="es-VE" b="1" dirty="0" smtClean="0">
                <a:solidFill>
                  <a:schemeClr val="tx1"/>
                </a:solidFill>
              </a:rPr>
              <a:t>.</a:t>
            </a:r>
            <a:endParaRPr lang="en-US" b="1" dirty="0" smtClean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D59639C2-630D-4E44-988A-47754BB221D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8966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VE" b="1" dirty="0"/>
              <a:t>Ellos también están ávidos a seguir a los líderes que son reales.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200" y="2070952"/>
            <a:ext cx="9149862" cy="4351338"/>
          </a:xfrm>
        </p:spPr>
        <p:txBody>
          <a:bodyPr>
            <a:normAutofit/>
          </a:bodyPr>
          <a:lstStyle/>
          <a:p>
            <a:pPr algn="just"/>
            <a:r>
              <a:rPr lang="es-VE" dirty="0">
                <a:solidFill>
                  <a:schemeClr val="tx1"/>
                </a:solidFill>
              </a:rPr>
              <a:t>Cuando los jóvenes pueden identificarse con la historia de un líder, con los </a:t>
            </a:r>
            <a:r>
              <a:rPr lang="es-VE" dirty="0" smtClean="0">
                <a:solidFill>
                  <a:schemeClr val="tx1"/>
                </a:solidFill>
              </a:rPr>
              <a:t>fracasos del </a:t>
            </a:r>
            <a:r>
              <a:rPr lang="es-VE" dirty="0">
                <a:solidFill>
                  <a:schemeClr val="tx1"/>
                </a:solidFill>
              </a:rPr>
              <a:t>líder, con los conflictos del líder, con los dilemas del líder, </a:t>
            </a:r>
            <a:r>
              <a:rPr lang="es-VE" b="1" dirty="0">
                <a:solidFill>
                  <a:schemeClr val="tx1"/>
                </a:solidFill>
              </a:rPr>
              <a:t>ellos se identificarán con </a:t>
            </a:r>
            <a:r>
              <a:rPr lang="es-VE" b="1" dirty="0" smtClean="0">
                <a:solidFill>
                  <a:schemeClr val="tx1"/>
                </a:solidFill>
              </a:rPr>
              <a:t>las soluciones </a:t>
            </a:r>
            <a:r>
              <a:rPr lang="es-VE" b="1" dirty="0">
                <a:solidFill>
                  <a:schemeClr val="tx1"/>
                </a:solidFill>
              </a:rPr>
              <a:t>encontradas por el líder</a:t>
            </a:r>
            <a:r>
              <a:rPr lang="es-VE" dirty="0">
                <a:solidFill>
                  <a:schemeClr val="tx1"/>
                </a:solidFill>
              </a:rPr>
              <a:t>.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0803F193-6EE2-754A-A07D-BBD387EF03D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1357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VE" b="1" dirty="0"/>
              <a:t>Ellos también están ávidos a seguir a los líderes que son reales.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200" y="2278404"/>
            <a:ext cx="9149862" cy="4351338"/>
          </a:xfrm>
        </p:spPr>
        <p:txBody>
          <a:bodyPr>
            <a:normAutofit/>
          </a:bodyPr>
          <a:lstStyle/>
          <a:p>
            <a:pPr algn="just"/>
            <a:r>
              <a:rPr lang="es-VE" dirty="0">
                <a:solidFill>
                  <a:schemeClr val="tx1"/>
                </a:solidFill>
              </a:rPr>
              <a:t>“Sed imitadores de mí como yo soy de Cristo”, dijo el apóstol Pablo, un líder de </a:t>
            </a:r>
            <a:r>
              <a:rPr lang="es-VE" dirty="0" smtClean="0">
                <a:solidFill>
                  <a:schemeClr val="tx1"/>
                </a:solidFill>
              </a:rPr>
              <a:t>la realeza </a:t>
            </a:r>
            <a:r>
              <a:rPr lang="es-VE" dirty="0">
                <a:solidFill>
                  <a:schemeClr val="tx1"/>
                </a:solidFill>
              </a:rPr>
              <a:t>de la iglesia primitiva que </a:t>
            </a:r>
            <a:r>
              <a:rPr lang="es-VE" b="1" dirty="0">
                <a:solidFill>
                  <a:schemeClr val="tx1"/>
                </a:solidFill>
              </a:rPr>
              <a:t>nunca excusó la realidad de los conflictos, ni </a:t>
            </a:r>
            <a:r>
              <a:rPr lang="es-VE" b="1" dirty="0" smtClean="0">
                <a:solidFill>
                  <a:schemeClr val="tx1"/>
                </a:solidFill>
              </a:rPr>
              <a:t>escondió ese </a:t>
            </a:r>
            <a:r>
              <a:rPr lang="es-VE" b="1" dirty="0">
                <a:solidFill>
                  <a:schemeClr val="tx1"/>
                </a:solidFill>
              </a:rPr>
              <a:t>camino hacia su victoria</a:t>
            </a:r>
            <a:r>
              <a:rPr lang="es-VE" b="1" dirty="0" smtClean="0">
                <a:solidFill>
                  <a:schemeClr val="tx1"/>
                </a:solidFill>
              </a:rPr>
              <a:t>.</a:t>
            </a:r>
            <a:endParaRPr lang="en-US" b="1" dirty="0" smtClean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4754921A-A4EC-C34F-B46E-CA52D7F4D74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7774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VE" b="1" dirty="0"/>
              <a:t>Ellos también están ávidos a seguir a los líderes que son reales.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200" y="2390852"/>
            <a:ext cx="9149862" cy="4351338"/>
          </a:xfrm>
        </p:spPr>
        <p:txBody>
          <a:bodyPr>
            <a:normAutofit/>
          </a:bodyPr>
          <a:lstStyle/>
          <a:p>
            <a:r>
              <a:rPr lang="es-VE" dirty="0">
                <a:solidFill>
                  <a:schemeClr val="tx1"/>
                </a:solidFill>
              </a:rPr>
              <a:t>Pablo era un líder real. Y los líderes reales inspiran a sus seguidores. </a:t>
            </a:r>
            <a:r>
              <a:rPr lang="es-VE" b="1" dirty="0">
                <a:solidFill>
                  <a:schemeClr val="tx1"/>
                </a:solidFill>
              </a:rPr>
              <a:t>Los </a:t>
            </a:r>
            <a:r>
              <a:rPr lang="es-VE" b="1" dirty="0" smtClean="0">
                <a:solidFill>
                  <a:schemeClr val="tx1"/>
                </a:solidFill>
              </a:rPr>
              <a:t>jóvenes seguirán </a:t>
            </a:r>
            <a:r>
              <a:rPr lang="es-VE" b="1" dirty="0">
                <a:solidFill>
                  <a:schemeClr val="tx1"/>
                </a:solidFill>
              </a:rPr>
              <a:t>a líderes reales</a:t>
            </a:r>
            <a:r>
              <a:rPr lang="es-VE" b="1" dirty="0" smtClean="0">
                <a:solidFill>
                  <a:schemeClr val="tx1"/>
                </a:solidFill>
              </a:rPr>
              <a:t>.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4C650E2E-A34D-EC40-A1F1-37382AF002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4861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5-EL LÍDER JUVENIL COMO AMIGO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VE" dirty="0">
                <a:solidFill>
                  <a:schemeClr val="tx1"/>
                </a:solidFill>
              </a:rPr>
              <a:t>Está demostrado que si los seguidores perciben al líder como un amigo, lo van </a:t>
            </a:r>
            <a:r>
              <a:rPr lang="es-VE" dirty="0" smtClean="0">
                <a:solidFill>
                  <a:schemeClr val="tx1"/>
                </a:solidFill>
              </a:rPr>
              <a:t>a seguir </a:t>
            </a:r>
            <a:r>
              <a:rPr lang="es-VE" dirty="0">
                <a:solidFill>
                  <a:schemeClr val="tx1"/>
                </a:solidFill>
              </a:rPr>
              <a:t>con más entusiasmo. Y en ninguna parte es esto más cierto que entre los jóvenes. </a:t>
            </a:r>
            <a:r>
              <a:rPr lang="es-VE" b="1" dirty="0">
                <a:solidFill>
                  <a:schemeClr val="tx1"/>
                </a:solidFill>
              </a:rPr>
              <a:t>Un </a:t>
            </a:r>
            <a:r>
              <a:rPr lang="es-VE" b="1" dirty="0" smtClean="0">
                <a:solidFill>
                  <a:schemeClr val="tx1"/>
                </a:solidFill>
              </a:rPr>
              <a:t>líder que </a:t>
            </a:r>
            <a:r>
              <a:rPr lang="es-VE" b="1" dirty="0">
                <a:solidFill>
                  <a:schemeClr val="tx1"/>
                </a:solidFill>
              </a:rPr>
              <a:t>sea su amigo ejercerá </a:t>
            </a:r>
            <a:r>
              <a:rPr lang="es-VE" b="1" dirty="0" smtClean="0">
                <a:solidFill>
                  <a:schemeClr val="tx1"/>
                </a:solidFill>
              </a:rPr>
              <a:t>una mayor </a:t>
            </a:r>
            <a:r>
              <a:rPr lang="es-VE" b="1" dirty="0">
                <a:solidFill>
                  <a:schemeClr val="tx1"/>
                </a:solidFill>
              </a:rPr>
              <a:t>influencia sobre ellos.</a:t>
            </a:r>
            <a:endParaRPr lang="en-US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44F2C3F4-9A39-9D4B-90D9-78DA91923F7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0168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5-EL LÍDER JUVENIL COMO AMIGO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200" y="1534677"/>
            <a:ext cx="9149862" cy="4351338"/>
          </a:xfrm>
        </p:spPr>
        <p:txBody>
          <a:bodyPr>
            <a:normAutofit/>
          </a:bodyPr>
          <a:lstStyle/>
          <a:p>
            <a:pPr algn="just"/>
            <a:r>
              <a:rPr lang="es-VE" b="1" dirty="0">
                <a:solidFill>
                  <a:schemeClr val="tx1"/>
                </a:solidFill>
              </a:rPr>
              <a:t>Los jóvenes ya saben lo que constituye un verdadero amigo. </a:t>
            </a:r>
            <a:r>
              <a:rPr lang="es-VE" dirty="0">
                <a:solidFill>
                  <a:schemeClr val="tx1"/>
                </a:solidFill>
              </a:rPr>
              <a:t>Ellos saben quién </a:t>
            </a:r>
            <a:r>
              <a:rPr lang="es-VE" dirty="0" smtClean="0">
                <a:solidFill>
                  <a:schemeClr val="tx1"/>
                </a:solidFill>
              </a:rPr>
              <a:t>es aquel </a:t>
            </a:r>
            <a:r>
              <a:rPr lang="es-VE" dirty="0">
                <a:solidFill>
                  <a:schemeClr val="tx1"/>
                </a:solidFill>
              </a:rPr>
              <a:t>que realmente se preocupa por ellos. Un verdadero amigo no cubrirá </a:t>
            </a:r>
            <a:r>
              <a:rPr lang="es-VE" dirty="0" smtClean="0">
                <a:solidFill>
                  <a:schemeClr val="tx1"/>
                </a:solidFill>
              </a:rPr>
              <a:t>una mentira</a:t>
            </a:r>
            <a:r>
              <a:rPr lang="es-VE" dirty="0">
                <a:solidFill>
                  <a:schemeClr val="tx1"/>
                </a:solidFill>
              </a:rPr>
              <a:t>; siempre dirá la verdad de una manera amante en la que los </a:t>
            </a:r>
            <a:r>
              <a:rPr lang="es-VE" dirty="0" smtClean="0">
                <a:solidFill>
                  <a:schemeClr val="tx1"/>
                </a:solidFill>
              </a:rPr>
              <a:t>amigos superficiales—o </a:t>
            </a:r>
            <a:r>
              <a:rPr lang="es-VE" dirty="0">
                <a:solidFill>
                  <a:schemeClr val="tx1"/>
                </a:solidFill>
              </a:rPr>
              <a:t>líderes distantes—nunca podrían. </a:t>
            </a:r>
            <a:r>
              <a:rPr lang="es-VE" b="1" dirty="0">
                <a:solidFill>
                  <a:schemeClr val="tx1"/>
                </a:solidFill>
              </a:rPr>
              <a:t>Ellos no están buscando figuras </a:t>
            </a:r>
            <a:r>
              <a:rPr lang="es-VE" b="1" dirty="0" smtClean="0">
                <a:solidFill>
                  <a:schemeClr val="tx1"/>
                </a:solidFill>
              </a:rPr>
              <a:t>de autoridad </a:t>
            </a:r>
            <a:r>
              <a:rPr lang="es-VE" b="1" dirty="0">
                <a:solidFill>
                  <a:schemeClr val="tx1"/>
                </a:solidFill>
              </a:rPr>
              <a:t>para que sean sus amigos cercanos. Pero si están en busca de </a:t>
            </a:r>
            <a:r>
              <a:rPr lang="es-VE" b="1" dirty="0" smtClean="0">
                <a:solidFill>
                  <a:schemeClr val="tx1"/>
                </a:solidFill>
              </a:rPr>
              <a:t>amistad verdadera.</a:t>
            </a:r>
            <a:endParaRPr lang="en-US" b="1" dirty="0" smtClean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B67BCF43-2739-AE47-9839-6E83F96C46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655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2E75B6"/>
                </a:solidFill>
              </a:rPr>
              <a:t>1-INTRODUCCIÓN</a:t>
            </a:r>
            <a:endParaRPr lang="en-US" dirty="0">
              <a:solidFill>
                <a:srgbClr val="2E75B6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VE" dirty="0">
                <a:solidFill>
                  <a:schemeClr val="tx1"/>
                </a:solidFill>
              </a:rPr>
              <a:t>Hay un punto principal que debemos notar. Como </a:t>
            </a:r>
            <a:r>
              <a:rPr lang="es-VE" dirty="0" smtClean="0">
                <a:solidFill>
                  <a:schemeClr val="tx1"/>
                </a:solidFill>
              </a:rPr>
              <a:t>un cristiano </a:t>
            </a:r>
            <a:r>
              <a:rPr lang="es-VE" dirty="0">
                <a:solidFill>
                  <a:schemeClr val="tx1"/>
                </a:solidFill>
              </a:rPr>
              <a:t>que influye sobre otros cristianos, el líder </a:t>
            </a:r>
            <a:r>
              <a:rPr lang="es-VE" dirty="0" smtClean="0">
                <a:solidFill>
                  <a:schemeClr val="tx1"/>
                </a:solidFill>
              </a:rPr>
              <a:t>del Ministerio </a:t>
            </a:r>
            <a:r>
              <a:rPr lang="es-VE" dirty="0">
                <a:solidFill>
                  <a:schemeClr val="tx1"/>
                </a:solidFill>
              </a:rPr>
              <a:t>Juvenil no ejercerá su </a:t>
            </a:r>
            <a:r>
              <a:rPr lang="es-VE" dirty="0" smtClean="0">
                <a:solidFill>
                  <a:schemeClr val="tx1"/>
                </a:solidFill>
              </a:rPr>
              <a:t>liderazgo </a:t>
            </a:r>
            <a:r>
              <a:rPr lang="es-VE" dirty="0">
                <a:solidFill>
                  <a:schemeClr val="tx1"/>
                </a:solidFill>
              </a:rPr>
              <a:t>sólo </a:t>
            </a:r>
            <a:r>
              <a:rPr lang="es-VE" dirty="0" smtClean="0">
                <a:solidFill>
                  <a:schemeClr val="tx1"/>
                </a:solidFill>
              </a:rPr>
              <a:t>mediante la </a:t>
            </a:r>
            <a:r>
              <a:rPr lang="es-VE" dirty="0">
                <a:solidFill>
                  <a:schemeClr val="tx1"/>
                </a:solidFill>
              </a:rPr>
              <a:t>palabra, sino e</a:t>
            </a:r>
            <a:r>
              <a:rPr lang="es-VE" b="1" dirty="0">
                <a:solidFill>
                  <a:schemeClr val="tx1"/>
                </a:solidFill>
              </a:rPr>
              <a:t>sencialmente con su vida entera</a:t>
            </a:r>
            <a:r>
              <a:rPr lang="es-VE" dirty="0">
                <a:solidFill>
                  <a:schemeClr val="tx1"/>
                </a:solidFill>
              </a:rPr>
              <a:t>. </a:t>
            </a:r>
            <a:r>
              <a:rPr lang="es-VE" dirty="0" smtClean="0">
                <a:solidFill>
                  <a:schemeClr val="tx1"/>
                </a:solidFill>
              </a:rPr>
              <a:t>Al seguir </a:t>
            </a:r>
            <a:r>
              <a:rPr lang="es-VE" dirty="0">
                <a:solidFill>
                  <a:schemeClr val="tx1"/>
                </a:solidFill>
              </a:rPr>
              <a:t>el ejemplo de Jesús, él o ella se convierten en </a:t>
            </a:r>
            <a:r>
              <a:rPr lang="es-VE" dirty="0" smtClean="0">
                <a:solidFill>
                  <a:schemeClr val="tx1"/>
                </a:solidFill>
              </a:rPr>
              <a:t>un ejemplo </a:t>
            </a:r>
            <a:r>
              <a:rPr lang="es-VE" dirty="0">
                <a:solidFill>
                  <a:schemeClr val="tx1"/>
                </a:solidFill>
              </a:rPr>
              <a:t>para la juventud.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3D18EF89-2E97-8644-83FD-DF586370090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4579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6-CONCLUSIÓN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VE" dirty="0">
                <a:solidFill>
                  <a:schemeClr val="tx1"/>
                </a:solidFill>
              </a:rPr>
              <a:t>Para resumir, un líder juvenil que tiene un compromiso fuerte con Cristo, que adopte </a:t>
            </a:r>
            <a:r>
              <a:rPr lang="es-VE" dirty="0" smtClean="0">
                <a:solidFill>
                  <a:schemeClr val="tx1"/>
                </a:solidFill>
              </a:rPr>
              <a:t>y encarne </a:t>
            </a:r>
            <a:r>
              <a:rPr lang="es-VE" dirty="0">
                <a:solidFill>
                  <a:schemeClr val="tx1"/>
                </a:solidFill>
              </a:rPr>
              <a:t>las disciplinas bíblicas y espirituales y que dirija con un ejemplo claro y </a:t>
            </a:r>
            <a:r>
              <a:rPr lang="es-VE" dirty="0" smtClean="0">
                <a:solidFill>
                  <a:schemeClr val="tx1"/>
                </a:solidFill>
              </a:rPr>
              <a:t>honesto, será </a:t>
            </a:r>
            <a:r>
              <a:rPr lang="es-VE" dirty="0">
                <a:solidFill>
                  <a:schemeClr val="tx1"/>
                </a:solidFill>
              </a:rPr>
              <a:t>un modelo que inspirará a los jóvenes seguidores a comprometerse con </a:t>
            </a:r>
            <a:r>
              <a:rPr lang="es-VE" dirty="0" smtClean="0">
                <a:solidFill>
                  <a:schemeClr val="tx1"/>
                </a:solidFill>
              </a:rPr>
              <a:t>Cristo también</a:t>
            </a:r>
            <a:r>
              <a:rPr lang="es-VE" dirty="0">
                <a:solidFill>
                  <a:schemeClr val="tx1"/>
                </a:solidFill>
              </a:rPr>
              <a:t>.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Esta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es</a:t>
            </a:r>
            <a:r>
              <a:rPr lang="en-US" b="1" dirty="0" smtClean="0">
                <a:solidFill>
                  <a:schemeClr val="tx1"/>
                </a:solidFill>
              </a:rPr>
              <a:t> la forma de </a:t>
            </a:r>
            <a:r>
              <a:rPr lang="en-US" b="1" dirty="0" err="1" smtClean="0">
                <a:solidFill>
                  <a:schemeClr val="tx1"/>
                </a:solidFill>
              </a:rPr>
              <a:t>liderazgo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más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efectiva</a:t>
            </a:r>
            <a:r>
              <a:rPr lang="en-US" b="1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C5788CAC-5863-4F44-893B-3A1F681170D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4172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6-CONCLUSIÓN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VE" dirty="0">
                <a:solidFill>
                  <a:schemeClr val="tx1"/>
                </a:solidFill>
              </a:rPr>
              <a:t>Esto es lo que </a:t>
            </a:r>
            <a:r>
              <a:rPr lang="es-VE" dirty="0" smtClean="0">
                <a:solidFill>
                  <a:schemeClr val="tx1"/>
                </a:solidFill>
              </a:rPr>
              <a:t>Pablo buscaba </a:t>
            </a:r>
            <a:r>
              <a:rPr lang="es-VE" dirty="0">
                <a:solidFill>
                  <a:schemeClr val="tx1"/>
                </a:solidFill>
              </a:rPr>
              <a:t>enseñar al joven Timoteo como principio de </a:t>
            </a:r>
            <a:r>
              <a:rPr lang="es-VE" dirty="0" smtClean="0">
                <a:solidFill>
                  <a:schemeClr val="tx1"/>
                </a:solidFill>
              </a:rPr>
              <a:t>liderazgo </a:t>
            </a:r>
            <a:r>
              <a:rPr lang="es-VE" dirty="0">
                <a:solidFill>
                  <a:schemeClr val="tx1"/>
                </a:solidFill>
              </a:rPr>
              <a:t>cuando escribió</a:t>
            </a:r>
            <a:r>
              <a:rPr lang="es-VE" dirty="0" smtClean="0">
                <a:solidFill>
                  <a:schemeClr val="tx1"/>
                </a:solidFill>
              </a:rPr>
              <a:t>: «Esto </a:t>
            </a:r>
            <a:r>
              <a:rPr lang="es-VE" dirty="0">
                <a:solidFill>
                  <a:schemeClr val="tx1"/>
                </a:solidFill>
              </a:rPr>
              <a:t>manda y enseña. Ninguno tenga en poco tu juventud, sino </a:t>
            </a:r>
            <a:r>
              <a:rPr lang="es-VE" b="1" dirty="0">
                <a:solidFill>
                  <a:schemeClr val="tx1"/>
                </a:solidFill>
              </a:rPr>
              <a:t>sé </a:t>
            </a:r>
            <a:r>
              <a:rPr lang="es-VE" b="1" dirty="0" smtClean="0">
                <a:solidFill>
                  <a:schemeClr val="tx1"/>
                </a:solidFill>
              </a:rPr>
              <a:t>ejemplo de </a:t>
            </a:r>
            <a:r>
              <a:rPr lang="es-VE" b="1" dirty="0">
                <a:solidFill>
                  <a:schemeClr val="tx1"/>
                </a:solidFill>
              </a:rPr>
              <a:t>los creyentes en palabra, conducta, amor, espíritu, fe y </a:t>
            </a:r>
            <a:r>
              <a:rPr lang="es-VE" b="1" dirty="0" smtClean="0">
                <a:solidFill>
                  <a:schemeClr val="tx1"/>
                </a:solidFill>
              </a:rPr>
              <a:t>pureza.»</a:t>
            </a:r>
            <a:endParaRPr lang="en-US" b="1" dirty="0" smtClean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01F105A5-C589-CD4A-A470-0E49FF4509D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5213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7-ACTIVIDAD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Individual: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Escriba</a:t>
            </a:r>
            <a:r>
              <a:rPr lang="en-US" dirty="0" smtClean="0">
                <a:solidFill>
                  <a:schemeClr val="tx1"/>
                </a:solidFill>
              </a:rPr>
              <a:t> y </a:t>
            </a:r>
            <a:r>
              <a:rPr lang="en-US" dirty="0" err="1" smtClean="0">
                <a:solidFill>
                  <a:schemeClr val="tx1"/>
                </a:solidFill>
              </a:rPr>
              <a:t>registre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tres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cosas</a:t>
            </a:r>
            <a:r>
              <a:rPr lang="en-US" dirty="0" smtClean="0">
                <a:solidFill>
                  <a:schemeClr val="tx1"/>
                </a:solidFill>
              </a:rPr>
              <a:t> de </a:t>
            </a:r>
            <a:r>
              <a:rPr lang="en-US" dirty="0" err="1" smtClean="0">
                <a:solidFill>
                  <a:schemeClr val="tx1"/>
                </a:solidFill>
              </a:rPr>
              <a:t>este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seminario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que</a:t>
            </a:r>
            <a:r>
              <a:rPr lang="en-US" dirty="0" smtClean="0">
                <a:solidFill>
                  <a:schemeClr val="tx1"/>
                </a:solidFill>
              </a:rPr>
              <a:t> le </a:t>
            </a:r>
            <a:r>
              <a:rPr lang="en-US" dirty="0" err="1" smtClean="0">
                <a:solidFill>
                  <a:schemeClr val="tx1"/>
                </a:solidFill>
              </a:rPr>
              <a:t>resultan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útiles</a:t>
            </a:r>
            <a:r>
              <a:rPr lang="en-US" dirty="0" smtClean="0">
                <a:solidFill>
                  <a:schemeClr val="tx1"/>
                </a:solidFill>
              </a:rPr>
              <a:t> en </a:t>
            </a:r>
            <a:r>
              <a:rPr lang="en-US" dirty="0" err="1" smtClean="0">
                <a:solidFill>
                  <a:schemeClr val="tx1"/>
                </a:solidFill>
              </a:rPr>
              <a:t>su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situación</a:t>
            </a:r>
            <a:r>
              <a:rPr lang="en-US" dirty="0" smtClean="0">
                <a:solidFill>
                  <a:schemeClr val="tx1"/>
                </a:solidFill>
              </a:rPr>
              <a:t> actual.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67AE7B0-2E06-C942-9E2C-4B85BD9CF92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9819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7-ACTIVIDAD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tx1"/>
                </a:solidFill>
              </a:rPr>
              <a:t>Grupal</a:t>
            </a:r>
            <a:r>
              <a:rPr lang="en-US" b="1" dirty="0" smtClean="0">
                <a:solidFill>
                  <a:schemeClr val="tx1"/>
                </a:solidFill>
              </a:rPr>
              <a:t>: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s-VE" dirty="0">
                <a:solidFill>
                  <a:schemeClr val="tx1"/>
                </a:solidFill>
              </a:rPr>
              <a:t>En grupos de tres o cuatro personas, determinen varias maneras de mejorar </a:t>
            </a:r>
            <a:r>
              <a:rPr lang="es-VE" dirty="0" smtClean="0">
                <a:solidFill>
                  <a:schemeClr val="tx1"/>
                </a:solidFill>
              </a:rPr>
              <a:t>el ministerio </a:t>
            </a:r>
            <a:r>
              <a:rPr lang="es-VE" dirty="0">
                <a:solidFill>
                  <a:schemeClr val="tx1"/>
                </a:solidFill>
              </a:rPr>
              <a:t>juvenil local, usando los principios explicados en este seminario.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1C99661B-B451-6649-850C-252A598CF90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1992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8-RECURSOS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Visite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nuestro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sitio</a:t>
            </a:r>
            <a:r>
              <a:rPr lang="en-US" dirty="0" smtClean="0">
                <a:solidFill>
                  <a:schemeClr val="tx1"/>
                </a:solidFill>
              </a:rPr>
              <a:t> web: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youth.adventist.org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recursos</a:t>
            </a:r>
            <a:r>
              <a:rPr lang="en-US" dirty="0" smtClean="0">
                <a:solidFill>
                  <a:schemeClr val="tx1"/>
                </a:solidFill>
              </a:rPr>
              <a:t> de </a:t>
            </a:r>
            <a:r>
              <a:rPr lang="en-US" dirty="0" err="1" smtClean="0">
                <a:solidFill>
                  <a:schemeClr val="tx1"/>
                </a:solidFill>
              </a:rPr>
              <a:t>consejería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devocional</a:t>
            </a:r>
            <a:r>
              <a:rPr lang="en-US" dirty="0" smtClean="0">
                <a:solidFill>
                  <a:schemeClr val="tx1"/>
                </a:solidFill>
              </a:rPr>
              <a:t> y </a:t>
            </a:r>
            <a:r>
              <a:rPr lang="en-US" dirty="0" err="1" smtClean="0">
                <a:solidFill>
                  <a:schemeClr val="tx1"/>
                </a:solidFill>
              </a:rPr>
              <a:t>más</a:t>
            </a:r>
            <a:r>
              <a:rPr lang="en-US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371CEEA4-2B44-4047-A333-4C58D00A520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479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2E75B6"/>
                </a:solidFill>
              </a:rPr>
              <a:t>1-INTRODUCCIÓN</a:t>
            </a:r>
            <a:endParaRPr lang="en-US" dirty="0">
              <a:solidFill>
                <a:srgbClr val="2E75B6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VE" dirty="0">
                <a:solidFill>
                  <a:schemeClr val="tx1"/>
                </a:solidFill>
              </a:rPr>
              <a:t>El líder del Ministerio Juvenil necesita </a:t>
            </a:r>
            <a:r>
              <a:rPr lang="es-VE" b="1" dirty="0">
                <a:solidFill>
                  <a:schemeClr val="tx1"/>
                </a:solidFill>
              </a:rPr>
              <a:t>ser </a:t>
            </a:r>
            <a:r>
              <a:rPr lang="es-VE" b="1" dirty="0" smtClean="0">
                <a:solidFill>
                  <a:schemeClr val="tx1"/>
                </a:solidFill>
              </a:rPr>
              <a:t>una traducción al </a:t>
            </a:r>
            <a:r>
              <a:rPr lang="es-VE" b="1" dirty="0">
                <a:solidFill>
                  <a:schemeClr val="tx1"/>
                </a:solidFill>
              </a:rPr>
              <a:t>lenguaje humano de lo que Jesús es.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82C573B0-9154-8D45-AEB8-4CADF8839DF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740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2-OBJETIVOS DEL SEMINARIO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VE" dirty="0">
                <a:solidFill>
                  <a:schemeClr val="tx1"/>
                </a:solidFill>
              </a:rPr>
              <a:t>Este módulo de estudio mirará al líder juvenil, </a:t>
            </a:r>
            <a:r>
              <a:rPr lang="es-VE" dirty="0" smtClean="0">
                <a:solidFill>
                  <a:schemeClr val="tx1"/>
                </a:solidFill>
              </a:rPr>
              <a:t>en primer lugar, como </a:t>
            </a:r>
            <a:r>
              <a:rPr lang="es-VE" dirty="0">
                <a:solidFill>
                  <a:schemeClr val="tx1"/>
                </a:solidFill>
              </a:rPr>
              <a:t>un estudiante y seguidor de </a:t>
            </a:r>
            <a:r>
              <a:rPr lang="es-VE" dirty="0" smtClean="0">
                <a:solidFill>
                  <a:schemeClr val="tx1"/>
                </a:solidFill>
              </a:rPr>
              <a:t>Cristo—el fundamento </a:t>
            </a:r>
            <a:r>
              <a:rPr lang="es-VE" dirty="0">
                <a:solidFill>
                  <a:schemeClr val="tx1"/>
                </a:solidFill>
              </a:rPr>
              <a:t>de toda la vida cristiana y </a:t>
            </a:r>
            <a:r>
              <a:rPr lang="es-VE" dirty="0" smtClean="0">
                <a:solidFill>
                  <a:schemeClr val="tx1"/>
                </a:solidFill>
              </a:rPr>
              <a:t>especialmente del liderazgo</a:t>
            </a:r>
            <a:r>
              <a:rPr lang="es-VE" dirty="0">
                <a:solidFill>
                  <a:schemeClr val="tx1"/>
                </a:solidFill>
              </a:rPr>
              <a:t>. Y en segundo lugar, como un </a:t>
            </a:r>
            <a:r>
              <a:rPr lang="es-VE" dirty="0" smtClean="0">
                <a:solidFill>
                  <a:schemeClr val="tx1"/>
                </a:solidFill>
              </a:rPr>
              <a:t>líder espiritual</a:t>
            </a:r>
            <a:r>
              <a:rPr lang="es-VE" dirty="0">
                <a:solidFill>
                  <a:schemeClr val="tx1"/>
                </a:solidFill>
              </a:rPr>
              <a:t>, consejero y amigo, para los jóvenes que </a:t>
            </a:r>
            <a:r>
              <a:rPr lang="es-VE" dirty="0" smtClean="0">
                <a:solidFill>
                  <a:schemeClr val="tx1"/>
                </a:solidFill>
              </a:rPr>
              <a:t>tiene bajo </a:t>
            </a:r>
            <a:r>
              <a:rPr lang="es-VE" dirty="0">
                <a:solidFill>
                  <a:schemeClr val="tx1"/>
                </a:solidFill>
              </a:rPr>
              <a:t>su </a:t>
            </a:r>
            <a:r>
              <a:rPr lang="es-VE" dirty="0" smtClean="0">
                <a:solidFill>
                  <a:schemeClr val="tx1"/>
                </a:solidFill>
              </a:rPr>
              <a:t>liderazgo</a:t>
            </a:r>
            <a:r>
              <a:rPr lang="es-VE" dirty="0">
                <a:solidFill>
                  <a:schemeClr val="tx1"/>
                </a:solidFill>
              </a:rPr>
              <a:t>. Aquí consideraremos </a:t>
            </a:r>
            <a:r>
              <a:rPr lang="es-VE" dirty="0" smtClean="0">
                <a:solidFill>
                  <a:schemeClr val="tx1"/>
                </a:solidFill>
              </a:rPr>
              <a:t>algunos parámetros </a:t>
            </a:r>
            <a:r>
              <a:rPr lang="es-VE" dirty="0">
                <a:solidFill>
                  <a:schemeClr val="tx1"/>
                </a:solidFill>
              </a:rPr>
              <a:t>necesarios </a:t>
            </a:r>
            <a:r>
              <a:rPr lang="es-VE" dirty="0" smtClean="0">
                <a:solidFill>
                  <a:schemeClr val="tx1"/>
                </a:solidFill>
              </a:rPr>
              <a:t>para mantener </a:t>
            </a:r>
            <a:r>
              <a:rPr lang="es-VE" dirty="0">
                <a:solidFill>
                  <a:schemeClr val="tx1"/>
                </a:solidFill>
              </a:rPr>
              <a:t>una </a:t>
            </a:r>
            <a:r>
              <a:rPr lang="es-VE" dirty="0" smtClean="0">
                <a:solidFill>
                  <a:schemeClr val="tx1"/>
                </a:solidFill>
              </a:rPr>
              <a:t>amistad tanto </a:t>
            </a:r>
            <a:r>
              <a:rPr lang="es-VE" dirty="0">
                <a:solidFill>
                  <a:schemeClr val="tx1"/>
                </a:solidFill>
              </a:rPr>
              <a:t>respetuosa como compasiva.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B3ED85DB-4AD8-7341-9000-C8EA488DDC2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653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38199" y="365125"/>
            <a:ext cx="9554633" cy="1325563"/>
          </a:xfrm>
        </p:spPr>
        <p:txBody>
          <a:bodyPr/>
          <a:lstStyle/>
          <a:p>
            <a:r>
              <a:rPr lang="en-US" b="1" dirty="0" smtClean="0"/>
              <a:t>3-</a:t>
            </a:r>
            <a:r>
              <a:rPr lang="en-US" b="1" spc="-150" dirty="0" smtClean="0"/>
              <a:t>EL LÍDER JUVENIL COMO LÍDER ESPIRITUAL</a:t>
            </a:r>
            <a:endParaRPr lang="en-US" spc="-150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VE" dirty="0" smtClean="0">
                <a:solidFill>
                  <a:schemeClr val="tx1"/>
                </a:solidFill>
              </a:rPr>
              <a:t>El primer </a:t>
            </a:r>
            <a:r>
              <a:rPr lang="es-VE" dirty="0">
                <a:solidFill>
                  <a:schemeClr val="tx1"/>
                </a:solidFill>
              </a:rPr>
              <a:t>compromiso de un líder juvenil, en consecuencia, debe ser con Cristo. </a:t>
            </a:r>
            <a:r>
              <a:rPr lang="es-VE" b="1" dirty="0" smtClean="0">
                <a:solidFill>
                  <a:schemeClr val="tx1"/>
                </a:solidFill>
              </a:rPr>
              <a:t>Antes de </a:t>
            </a:r>
            <a:r>
              <a:rPr lang="es-VE" b="1" dirty="0">
                <a:solidFill>
                  <a:schemeClr val="tx1"/>
                </a:solidFill>
              </a:rPr>
              <a:t>dirigir, debemos ser seguidores</a:t>
            </a:r>
            <a:r>
              <a:rPr lang="es-VE" dirty="0">
                <a:solidFill>
                  <a:schemeClr val="tx1"/>
                </a:solidFill>
              </a:rPr>
              <a:t>. Cada líder es una oveja del supremo Pastor, </a:t>
            </a:r>
            <a:r>
              <a:rPr lang="es-VE" dirty="0" smtClean="0">
                <a:solidFill>
                  <a:schemeClr val="tx1"/>
                </a:solidFill>
              </a:rPr>
              <a:t>siguiendo la </a:t>
            </a:r>
            <a:r>
              <a:rPr lang="es-VE" dirty="0">
                <a:solidFill>
                  <a:schemeClr val="tx1"/>
                </a:solidFill>
              </a:rPr>
              <a:t>guía del </a:t>
            </a:r>
            <a:r>
              <a:rPr lang="es-VE" dirty="0" smtClean="0">
                <a:solidFill>
                  <a:schemeClr val="tx1"/>
                </a:solidFill>
              </a:rPr>
              <a:t>Buen Pastor</a:t>
            </a:r>
            <a:r>
              <a:rPr lang="es-VE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6135B1EB-2B64-1844-A92C-DE616C1C87E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427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75167" y="365125"/>
            <a:ext cx="10117666" cy="1325563"/>
          </a:xfrm>
        </p:spPr>
        <p:txBody>
          <a:bodyPr>
            <a:normAutofit/>
          </a:bodyPr>
          <a:lstStyle/>
          <a:p>
            <a:r>
              <a:rPr lang="en-US" b="1" dirty="0" smtClean="0"/>
              <a:t>El </a:t>
            </a:r>
            <a:r>
              <a:rPr lang="en-US" b="1" dirty="0" err="1" smtClean="0"/>
              <a:t>líder</a:t>
            </a:r>
            <a:r>
              <a:rPr lang="en-US" b="1" dirty="0" smtClean="0"/>
              <a:t> </a:t>
            </a:r>
            <a:r>
              <a:rPr lang="en-US" b="1" dirty="0" err="1" smtClean="0"/>
              <a:t>debe</a:t>
            </a:r>
            <a:r>
              <a:rPr lang="en-US" b="1" dirty="0" smtClean="0"/>
              <a:t> </a:t>
            </a:r>
            <a:r>
              <a:rPr lang="en-US" b="1" dirty="0" err="1" smtClean="0"/>
              <a:t>ser</a:t>
            </a:r>
            <a:r>
              <a:rPr lang="en-US" b="1" dirty="0" smtClean="0"/>
              <a:t> </a:t>
            </a:r>
            <a:r>
              <a:rPr lang="en-US" b="1" dirty="0" err="1" smtClean="0"/>
              <a:t>primero</a:t>
            </a:r>
            <a:r>
              <a:rPr lang="en-US" b="1" dirty="0" smtClean="0"/>
              <a:t> un </a:t>
            </a:r>
            <a:r>
              <a:rPr lang="en-US" b="1" dirty="0" err="1" smtClean="0"/>
              <a:t>seguido</a:t>
            </a:r>
            <a:r>
              <a:rPr lang="en-US" b="1" dirty="0" err="1" smtClean="0"/>
              <a:t>r</a:t>
            </a:r>
            <a:r>
              <a:rPr lang="en-US" b="1" dirty="0" smtClean="0"/>
              <a:t> de Cristo</a:t>
            </a:r>
            <a:r>
              <a:rPr lang="en-US" b="1" dirty="0" smtClean="0"/>
              <a:t>.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VE" dirty="0">
                <a:solidFill>
                  <a:schemeClr val="tx1"/>
                </a:solidFill>
              </a:rPr>
              <a:t>El compromiso fundamental al cristianismo debería guiar la vida del líder juvenil. </a:t>
            </a:r>
            <a:r>
              <a:rPr lang="es-VE" dirty="0" smtClean="0">
                <a:solidFill>
                  <a:schemeClr val="tx1"/>
                </a:solidFill>
              </a:rPr>
              <a:t>Sólo entonces </a:t>
            </a:r>
            <a:r>
              <a:rPr lang="es-VE" dirty="0">
                <a:solidFill>
                  <a:schemeClr val="tx1"/>
                </a:solidFill>
              </a:rPr>
              <a:t>seremos capaces de desarrollar nuestro </a:t>
            </a:r>
            <a:r>
              <a:rPr lang="es-VE" dirty="0" smtClean="0">
                <a:solidFill>
                  <a:schemeClr val="tx1"/>
                </a:solidFill>
              </a:rPr>
              <a:t>liderazgo </a:t>
            </a:r>
            <a:r>
              <a:rPr lang="es-VE" dirty="0">
                <a:solidFill>
                  <a:schemeClr val="tx1"/>
                </a:solidFill>
              </a:rPr>
              <a:t>en el contexto correcto. </a:t>
            </a:r>
            <a:r>
              <a:rPr lang="es-VE" b="1" dirty="0" smtClean="0">
                <a:solidFill>
                  <a:schemeClr val="tx1"/>
                </a:solidFill>
              </a:rPr>
              <a:t>Un verdadero </a:t>
            </a:r>
            <a:r>
              <a:rPr lang="es-VE" b="1" dirty="0">
                <a:solidFill>
                  <a:schemeClr val="tx1"/>
                </a:solidFill>
              </a:rPr>
              <a:t>líder cristiano naturalmente desarrollará un estilo de </a:t>
            </a:r>
            <a:r>
              <a:rPr lang="es-VE" b="1" dirty="0" smtClean="0">
                <a:solidFill>
                  <a:schemeClr val="tx1"/>
                </a:solidFill>
              </a:rPr>
              <a:t>liderazgo </a:t>
            </a:r>
            <a:r>
              <a:rPr lang="es-VE" b="1" dirty="0">
                <a:solidFill>
                  <a:schemeClr val="tx1"/>
                </a:solidFill>
              </a:rPr>
              <a:t>como el </a:t>
            </a:r>
            <a:r>
              <a:rPr lang="es-VE" b="1" dirty="0" smtClean="0">
                <a:solidFill>
                  <a:schemeClr val="tx1"/>
                </a:solidFill>
              </a:rPr>
              <a:t>de Cristo</a:t>
            </a:r>
            <a:r>
              <a:rPr lang="es-VE" b="1" dirty="0">
                <a:solidFill>
                  <a:schemeClr val="tx1"/>
                </a:solidFill>
              </a:rPr>
              <a:t>.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132F474D-1537-4343-AD79-AC155BB523E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135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75167" y="365125"/>
            <a:ext cx="10117666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La </a:t>
            </a:r>
            <a:r>
              <a:rPr lang="en-US" b="1" dirty="0" err="1" smtClean="0"/>
              <a:t>espiritual</a:t>
            </a:r>
            <a:r>
              <a:rPr lang="en-US" b="1" dirty="0" err="1" smtClean="0"/>
              <a:t>idad</a:t>
            </a:r>
            <a:r>
              <a:rPr lang="en-US" b="1" dirty="0" smtClean="0"/>
              <a:t> </a:t>
            </a:r>
            <a:r>
              <a:rPr lang="en-US" b="1" dirty="0" err="1" smtClean="0"/>
              <a:t>dirige</a:t>
            </a:r>
            <a:r>
              <a:rPr lang="en-US" b="1" dirty="0" smtClean="0"/>
              <a:t> el </a:t>
            </a:r>
            <a:r>
              <a:rPr lang="en-US" b="1" dirty="0" err="1" smtClean="0"/>
              <a:t>ritmo</a:t>
            </a:r>
            <a:r>
              <a:rPr lang="en-US" b="1" dirty="0" smtClean="0"/>
              <a:t> y la </a:t>
            </a:r>
            <a:r>
              <a:rPr lang="en-US" b="1" dirty="0" err="1" smtClean="0"/>
              <a:t>calidad</a:t>
            </a:r>
            <a:r>
              <a:rPr lang="en-US" b="1" dirty="0" smtClean="0"/>
              <a:t> de </a:t>
            </a:r>
            <a:r>
              <a:rPr lang="en-US" b="1" dirty="0" err="1" smtClean="0"/>
              <a:t>nuestras</a:t>
            </a:r>
            <a:r>
              <a:rPr lang="en-US" b="1" dirty="0" smtClean="0"/>
              <a:t> </a:t>
            </a:r>
            <a:r>
              <a:rPr lang="en-US" b="1" dirty="0" err="1" smtClean="0"/>
              <a:t>interacciones</a:t>
            </a:r>
            <a:r>
              <a:rPr lang="en-US" b="1" dirty="0" smtClean="0"/>
              <a:t> </a:t>
            </a:r>
            <a:r>
              <a:rPr lang="en-US" b="1" dirty="0" err="1" smtClean="0"/>
              <a:t>sociales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949712" y="1959440"/>
            <a:ext cx="9149862" cy="4351338"/>
          </a:xfrm>
        </p:spPr>
        <p:txBody>
          <a:bodyPr>
            <a:normAutofit/>
          </a:bodyPr>
          <a:lstStyle/>
          <a:p>
            <a:pPr algn="just"/>
            <a:r>
              <a:rPr lang="es-VE" dirty="0">
                <a:solidFill>
                  <a:schemeClr val="tx1"/>
                </a:solidFill>
              </a:rPr>
              <a:t>Somos seres humanos, y la Biblia entiende a los seres humanos como un ser total </a:t>
            </a:r>
            <a:r>
              <a:rPr lang="es-VE" dirty="0" smtClean="0">
                <a:solidFill>
                  <a:schemeClr val="tx1"/>
                </a:solidFill>
              </a:rPr>
              <a:t>y completo</a:t>
            </a:r>
            <a:r>
              <a:rPr lang="es-VE" dirty="0">
                <a:solidFill>
                  <a:schemeClr val="tx1"/>
                </a:solidFill>
              </a:rPr>
              <a:t>. </a:t>
            </a:r>
            <a:r>
              <a:rPr lang="es-VE" b="1" dirty="0">
                <a:solidFill>
                  <a:schemeClr val="tx1"/>
                </a:solidFill>
              </a:rPr>
              <a:t>Un enfoque bíblico de la antropología considera a los seres </a:t>
            </a:r>
            <a:r>
              <a:rPr lang="es-VE" b="1" dirty="0" smtClean="0">
                <a:solidFill>
                  <a:schemeClr val="tx1"/>
                </a:solidFill>
              </a:rPr>
              <a:t>humanos holísticamente</a:t>
            </a:r>
            <a:r>
              <a:rPr lang="es-VE" dirty="0">
                <a:solidFill>
                  <a:schemeClr val="tx1"/>
                </a:solidFill>
              </a:rPr>
              <a:t>: somos seres físicos, mentales y espirituales. Todas estas fases </a:t>
            </a:r>
            <a:r>
              <a:rPr lang="es-VE" dirty="0" smtClean="0">
                <a:solidFill>
                  <a:schemeClr val="tx1"/>
                </a:solidFill>
              </a:rPr>
              <a:t>de nuestro </a:t>
            </a:r>
            <a:r>
              <a:rPr lang="es-VE" dirty="0">
                <a:solidFill>
                  <a:schemeClr val="tx1"/>
                </a:solidFill>
              </a:rPr>
              <a:t>ser son independientes. </a:t>
            </a:r>
            <a:r>
              <a:rPr lang="es-VE" b="1" dirty="0">
                <a:solidFill>
                  <a:schemeClr val="tx1"/>
                </a:solidFill>
              </a:rPr>
              <a:t>Ellas no funcionan propiamente si no están </a:t>
            </a:r>
            <a:r>
              <a:rPr lang="es-VE" b="1" dirty="0" smtClean="0">
                <a:solidFill>
                  <a:schemeClr val="tx1"/>
                </a:solidFill>
              </a:rPr>
              <a:t>bien ecualizadas</a:t>
            </a:r>
            <a:r>
              <a:rPr lang="es-VE" b="1" dirty="0">
                <a:solidFill>
                  <a:schemeClr val="tx1"/>
                </a:solidFill>
              </a:rPr>
              <a:t>, suplidas e interconectadas</a:t>
            </a:r>
            <a:r>
              <a:rPr lang="es-VE" dirty="0" smtClean="0">
                <a:solidFill>
                  <a:schemeClr val="tx1"/>
                </a:solidFill>
              </a:rPr>
              <a:t>.</a:t>
            </a:r>
            <a:endParaRPr lang="en-US" dirty="0" smtClean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C9B23504-77E1-CB45-8FC5-E98808B1E9D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537201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352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75167" y="365125"/>
            <a:ext cx="10117666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La </a:t>
            </a:r>
            <a:r>
              <a:rPr lang="en-US" b="1" dirty="0" err="1"/>
              <a:t>espiritualidad</a:t>
            </a:r>
            <a:r>
              <a:rPr lang="en-US" b="1" dirty="0"/>
              <a:t> </a:t>
            </a:r>
            <a:r>
              <a:rPr lang="en-US" b="1" dirty="0" err="1"/>
              <a:t>dirige</a:t>
            </a:r>
            <a:r>
              <a:rPr lang="en-US" b="1" dirty="0"/>
              <a:t> el </a:t>
            </a:r>
            <a:r>
              <a:rPr lang="en-US" b="1" dirty="0" err="1"/>
              <a:t>ritmo</a:t>
            </a:r>
            <a:r>
              <a:rPr lang="en-US" b="1" dirty="0"/>
              <a:t> y la </a:t>
            </a:r>
            <a:r>
              <a:rPr lang="en-US" b="1" dirty="0" err="1"/>
              <a:t>calidad</a:t>
            </a:r>
            <a:r>
              <a:rPr lang="en-US" b="1" dirty="0"/>
              <a:t> de </a:t>
            </a:r>
            <a:r>
              <a:rPr lang="en-US" b="1" dirty="0" err="1"/>
              <a:t>nuestras</a:t>
            </a:r>
            <a:r>
              <a:rPr lang="en-US" b="1" dirty="0"/>
              <a:t> </a:t>
            </a:r>
            <a:r>
              <a:rPr lang="en-US" b="1" dirty="0" err="1"/>
              <a:t>interacciones</a:t>
            </a:r>
            <a:r>
              <a:rPr lang="en-US" b="1" dirty="0"/>
              <a:t> </a:t>
            </a:r>
            <a:r>
              <a:rPr lang="en-US" b="1" dirty="0" err="1"/>
              <a:t>sociales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VE" dirty="0">
                <a:solidFill>
                  <a:schemeClr val="tx1"/>
                </a:solidFill>
              </a:rPr>
              <a:t>Todas ellas son importantes, pero hay un orden de factores que cambian el </a:t>
            </a:r>
            <a:r>
              <a:rPr lang="es-VE" dirty="0" smtClean="0">
                <a:solidFill>
                  <a:schemeClr val="tx1"/>
                </a:solidFill>
              </a:rPr>
              <a:t>producto final</a:t>
            </a:r>
            <a:r>
              <a:rPr lang="es-VE" dirty="0">
                <a:solidFill>
                  <a:schemeClr val="tx1"/>
                </a:solidFill>
              </a:rPr>
              <a:t>: “Mas buscad primeramente </a:t>
            </a:r>
            <a:r>
              <a:rPr lang="es-VE" dirty="0" smtClean="0">
                <a:solidFill>
                  <a:schemeClr val="tx1"/>
                </a:solidFill>
              </a:rPr>
              <a:t>el Reino </a:t>
            </a:r>
            <a:r>
              <a:rPr lang="es-VE" dirty="0">
                <a:solidFill>
                  <a:schemeClr val="tx1"/>
                </a:solidFill>
              </a:rPr>
              <a:t>de Dios” (Mateo 6:33</a:t>
            </a:r>
            <a:r>
              <a:rPr lang="es-VE" dirty="0" smtClean="0">
                <a:solidFill>
                  <a:schemeClr val="tx1"/>
                </a:solidFill>
              </a:rPr>
              <a:t>). </a:t>
            </a:r>
            <a:r>
              <a:rPr lang="es-VE" b="1" dirty="0" smtClean="0">
                <a:solidFill>
                  <a:schemeClr val="tx1"/>
                </a:solidFill>
              </a:rPr>
              <a:t>Cuando </a:t>
            </a:r>
            <a:r>
              <a:rPr lang="es-VE" b="1" dirty="0">
                <a:solidFill>
                  <a:schemeClr val="tx1"/>
                </a:solidFill>
              </a:rPr>
              <a:t>Jesús </a:t>
            </a:r>
            <a:r>
              <a:rPr lang="es-VE" b="1" dirty="0" smtClean="0">
                <a:solidFill>
                  <a:schemeClr val="tx1"/>
                </a:solidFill>
              </a:rPr>
              <a:t>pronunció estas </a:t>
            </a:r>
            <a:r>
              <a:rPr lang="es-VE" b="1" dirty="0">
                <a:solidFill>
                  <a:schemeClr val="tx1"/>
                </a:solidFill>
              </a:rPr>
              <a:t>palabras, estaba estableciendo la supremacía de la espiritualidad </a:t>
            </a:r>
            <a:r>
              <a:rPr lang="es-VE" b="1" dirty="0" smtClean="0">
                <a:solidFill>
                  <a:schemeClr val="tx1"/>
                </a:solidFill>
              </a:rPr>
              <a:t>como combustible </a:t>
            </a:r>
            <a:r>
              <a:rPr lang="es-VE" b="1" dirty="0">
                <a:solidFill>
                  <a:schemeClr val="tx1"/>
                </a:solidFill>
              </a:rPr>
              <a:t>para todas las áreas de nuestra vida</a:t>
            </a:r>
            <a:r>
              <a:rPr lang="es-VE" dirty="0" smtClean="0">
                <a:solidFill>
                  <a:schemeClr val="tx1"/>
                </a:solidFill>
              </a:rPr>
              <a:t>. El éxito </a:t>
            </a:r>
            <a:r>
              <a:rPr lang="es-VE" dirty="0">
                <a:solidFill>
                  <a:schemeClr val="tx1"/>
                </a:solidFill>
              </a:rPr>
              <a:t>de nuestra espiritualidad es </a:t>
            </a:r>
            <a:r>
              <a:rPr lang="es-VE" b="1" dirty="0" smtClean="0">
                <a:solidFill>
                  <a:schemeClr val="tx1"/>
                </a:solidFill>
              </a:rPr>
              <a:t>la clave </a:t>
            </a:r>
            <a:r>
              <a:rPr lang="es-VE" b="1" dirty="0">
                <a:solidFill>
                  <a:schemeClr val="tx1"/>
                </a:solidFill>
              </a:rPr>
              <a:t>para el éxito de todo lo </a:t>
            </a:r>
            <a:r>
              <a:rPr lang="es-VE" b="1" dirty="0" smtClean="0">
                <a:solidFill>
                  <a:schemeClr val="tx1"/>
                </a:solidFill>
              </a:rPr>
              <a:t>demás.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en-US" dirty="0" smtClean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63940144-B382-9C45-9B18-F52970FB76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982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4-EL LÍDER COMO CONSEJERO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VE" dirty="0" smtClean="0">
                <a:solidFill>
                  <a:schemeClr val="tx1"/>
                </a:solidFill>
              </a:rPr>
              <a:t>Es el </a:t>
            </a:r>
            <a:r>
              <a:rPr lang="es-VE" dirty="0">
                <a:solidFill>
                  <a:schemeClr val="tx1"/>
                </a:solidFill>
              </a:rPr>
              <a:t>privilegio del líder juvenil el ser un </a:t>
            </a:r>
            <a:r>
              <a:rPr lang="es-VE" dirty="0" smtClean="0">
                <a:solidFill>
                  <a:schemeClr val="tx1"/>
                </a:solidFill>
              </a:rPr>
              <a:t>guía para </a:t>
            </a:r>
            <a:r>
              <a:rPr lang="es-VE" dirty="0">
                <a:solidFill>
                  <a:schemeClr val="tx1"/>
                </a:solidFill>
              </a:rPr>
              <a:t>esta fase de la vida. </a:t>
            </a:r>
            <a:r>
              <a:rPr lang="es-VE" b="1" dirty="0">
                <a:solidFill>
                  <a:schemeClr val="tx1"/>
                </a:solidFill>
              </a:rPr>
              <a:t>Pero este privilegio trae consigo una responsabilidad</a:t>
            </a:r>
            <a:r>
              <a:rPr lang="es-VE" dirty="0">
                <a:solidFill>
                  <a:schemeClr val="tx1"/>
                </a:solidFill>
              </a:rPr>
              <a:t>: la </a:t>
            </a:r>
            <a:r>
              <a:rPr lang="es-VE" dirty="0" smtClean="0">
                <a:solidFill>
                  <a:schemeClr val="tx1"/>
                </a:solidFill>
              </a:rPr>
              <a:t>de tener </a:t>
            </a:r>
            <a:r>
              <a:rPr lang="es-VE" dirty="0">
                <a:solidFill>
                  <a:schemeClr val="tx1"/>
                </a:solidFill>
              </a:rPr>
              <a:t>un conocimiento contextualizado de las necesidades de la </a:t>
            </a:r>
            <a:r>
              <a:rPr lang="es-VE" dirty="0" smtClean="0">
                <a:solidFill>
                  <a:schemeClr val="tx1"/>
                </a:solidFill>
              </a:rPr>
              <a:t>juventud, proveyéndoles </a:t>
            </a:r>
            <a:r>
              <a:rPr lang="es-VE" dirty="0">
                <a:solidFill>
                  <a:schemeClr val="tx1"/>
                </a:solidFill>
              </a:rPr>
              <a:t>la oportunidad de experimentar un cristianismo real, relevante al tiempo </a:t>
            </a:r>
            <a:r>
              <a:rPr lang="es-VE" dirty="0" smtClean="0">
                <a:solidFill>
                  <a:schemeClr val="tx1"/>
                </a:solidFill>
              </a:rPr>
              <a:t>y al </a:t>
            </a:r>
            <a:r>
              <a:rPr lang="es-VE" dirty="0">
                <a:solidFill>
                  <a:schemeClr val="tx1"/>
                </a:solidFill>
              </a:rPr>
              <a:t>contexto en el que viven.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D52AB144-80B7-3C4C-A9EA-8807C60FEAB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543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-generic" id="{ACA73D23-0390-324A-B1A6-F777AECDA15E}" vid="{28BE8ECC-1DC8-0F49-9095-E8E2529F670D}"/>
    </a:ext>
  </a:extLst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-generic" id="{ACA73D23-0390-324A-B1A6-F777AECDA15E}" vid="{ABFD6636-1C50-484E-97FF-B60211784245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-generic" id="{ACA73D23-0390-324A-B1A6-F777AECDA15E}" vid="{537D9AF6-9B68-4D41-B70E-B8DC8B398F0D}"/>
    </a:ext>
  </a:extLst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-generic" id="{ACA73D23-0390-324A-B1A6-F777AECDA15E}" vid="{24BF3B4B-8A4E-FA47-8C38-69038A088F7D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1383</TotalTime>
  <Words>1279</Words>
  <Application>Microsoft Office PowerPoint</Application>
  <PresentationFormat>Personalizado</PresentationFormat>
  <Paragraphs>49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Títulos de diapositiva</vt:lpstr>
      </vt:variant>
      <vt:variant>
        <vt:i4>24</vt:i4>
      </vt:variant>
    </vt:vector>
  </HeadingPairs>
  <TitlesOfParts>
    <vt:vector size="28" baseType="lpstr">
      <vt:lpstr>Office Theme</vt:lpstr>
      <vt:lpstr>2_Custom Design</vt:lpstr>
      <vt:lpstr>1_Custom Design</vt:lpstr>
      <vt:lpstr>Custom Design</vt:lpstr>
      <vt:lpstr>Seminar 4: Liderazgo</vt:lpstr>
      <vt:lpstr>1-INTRODUCCIÓN</vt:lpstr>
      <vt:lpstr>1-INTRODUCCIÓN</vt:lpstr>
      <vt:lpstr>2-OBJETIVOS DEL SEMINARIO</vt:lpstr>
      <vt:lpstr>3-EL LÍDER JUVENIL COMO LÍDER ESPIRITUAL</vt:lpstr>
      <vt:lpstr>El líder debe ser primero un seguidor de Cristo.</vt:lpstr>
      <vt:lpstr>La espiritualidad dirige el ritmo y la calidad de nuestras interacciones sociales</vt:lpstr>
      <vt:lpstr>La espiritualidad dirige el ritmo y la calidad de nuestras interacciones sociales</vt:lpstr>
      <vt:lpstr>4-EL LÍDER COMO CONSEJERO</vt:lpstr>
      <vt:lpstr>La juventud actual está en una constante búsqueda de modelos</vt:lpstr>
      <vt:lpstr>La juventud actual está en una constante búsqueda de modelos.</vt:lpstr>
      <vt:lpstr>La juventud actual está en una constante búsqueda de modelos.</vt:lpstr>
      <vt:lpstr>Ellos también están ávidos a seguir a los líderes que son reales.</vt:lpstr>
      <vt:lpstr>Ellos también están ávidos a seguir a los líderes que son reales.</vt:lpstr>
      <vt:lpstr>Ellos también están ávidos a seguir a los líderes que son reales.</vt:lpstr>
      <vt:lpstr>Ellos también están ávidos a seguir a los líderes que son reales.</vt:lpstr>
      <vt:lpstr>Ellos también están ávidos a seguir a los líderes que son reales.</vt:lpstr>
      <vt:lpstr>5-EL LÍDER JUVENIL COMO AMIGO</vt:lpstr>
      <vt:lpstr>5-EL LÍDER JUVENIL COMO AMIGO</vt:lpstr>
      <vt:lpstr>6-CONCLUSIÓN</vt:lpstr>
      <vt:lpstr>6-CONCLUSIÓN</vt:lpstr>
      <vt:lpstr>7-ACTIVIDAD</vt:lpstr>
      <vt:lpstr>7-ACTIVIDAD</vt:lpstr>
      <vt:lpstr>8-RECURSOS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Mokgwane, Pako</dc:creator>
  <cp:lastModifiedBy>Yuli</cp:lastModifiedBy>
  <cp:revision>27</cp:revision>
  <dcterms:created xsi:type="dcterms:W3CDTF">2018-05-31T05:51:27Z</dcterms:created>
  <dcterms:modified xsi:type="dcterms:W3CDTF">2019-02-08T21:17:19Z</dcterms:modified>
</cp:coreProperties>
</file>