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60" r:id="rId7"/>
    <p:sldId id="261" r:id="rId8"/>
    <p:sldId id="263" r:id="rId9"/>
    <p:sldId id="267" r:id="rId10"/>
    <p:sldId id="271" r:id="rId11"/>
    <p:sldId id="272" r:id="rId12"/>
    <p:sldId id="275" r:id="rId13"/>
    <p:sldId id="282" r:id="rId14"/>
    <p:sldId id="283" r:id="rId15"/>
    <p:sldId id="286" r:id="rId16"/>
    <p:sldId id="290" r:id="rId17"/>
    <p:sldId id="291" r:id="rId18"/>
    <p:sldId id="296" r:id="rId19"/>
    <p:sldId id="297" r:id="rId20"/>
    <p:sldId id="302" r:id="rId21"/>
    <p:sldId id="303" r:id="rId22"/>
    <p:sldId id="306" r:id="rId23"/>
    <p:sldId id="318" r:id="rId24"/>
    <p:sldId id="321" r:id="rId25"/>
    <p:sldId id="324" r:id="rId26"/>
    <p:sldId id="325" r:id="rId27"/>
    <p:sldId id="32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6"/>
            <p14:sldId id="257"/>
            <p14:sldId id="260"/>
            <p14:sldId id="261"/>
            <p14:sldId id="263"/>
            <p14:sldId id="267"/>
            <p14:sldId id="271"/>
            <p14:sldId id="272"/>
            <p14:sldId id="275"/>
            <p14:sldId id="282"/>
            <p14:sldId id="283"/>
            <p14:sldId id="286"/>
            <p14:sldId id="290"/>
            <p14:sldId id="291"/>
            <p14:sldId id="296"/>
            <p14:sldId id="297"/>
            <p14:sldId id="302"/>
            <p14:sldId id="303"/>
            <p14:sldId id="306"/>
            <p14:sldId id="318"/>
            <p14:sldId id="321"/>
            <p14:sldId id="324"/>
            <p14:sldId id="325"/>
            <p14:sldId id="327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800"/>
  </p:normalViewPr>
  <p:slideViewPr>
    <p:cSldViewPr snapToGrid="0" snapToObjects="1">
      <p:cViewPr varScale="1">
        <p:scale>
          <a:sx n="46" d="100"/>
          <a:sy n="46" d="100"/>
        </p:scale>
        <p:origin x="-9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h.adventist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Seminar 4: </a:t>
            </a:r>
            <a:r>
              <a:rPr lang="en-US" b="1" dirty="0" err="1" smtClean="0"/>
              <a:t>Liderazgo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VE" b="1" i="1" dirty="0" smtClean="0">
                <a:solidFill>
                  <a:schemeClr val="tx1"/>
                </a:solidFill>
              </a:rPr>
              <a:t>El Líder </a:t>
            </a:r>
            <a:r>
              <a:rPr lang="es-VE" b="1" i="1" dirty="0">
                <a:solidFill>
                  <a:schemeClr val="tx1"/>
                </a:solidFill>
              </a:rPr>
              <a:t>Juvenil como </a:t>
            </a:r>
            <a:r>
              <a:rPr lang="es-VE" b="1" i="1" dirty="0" smtClean="0">
                <a:solidFill>
                  <a:schemeClr val="tx1"/>
                </a:solidFill>
              </a:rPr>
              <a:t>líder espiritual</a:t>
            </a:r>
            <a:r>
              <a:rPr lang="es-VE" b="1" i="1" dirty="0">
                <a:solidFill>
                  <a:schemeClr val="tx1"/>
                </a:solidFill>
              </a:rPr>
              <a:t>, consejero </a:t>
            </a:r>
            <a:r>
              <a:rPr lang="es-VE" b="1" i="1" dirty="0" smtClean="0">
                <a:solidFill>
                  <a:schemeClr val="tx1"/>
                </a:solidFill>
              </a:rPr>
              <a:t>y amigo</a:t>
            </a: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305096F-FB45-F34D-9194-0E4736BB6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La </a:t>
            </a:r>
            <a:r>
              <a:rPr lang="en-US" b="1" dirty="0" err="1" smtClean="0"/>
              <a:t>juventud</a:t>
            </a:r>
            <a:r>
              <a:rPr lang="en-US" b="1" dirty="0" smtClean="0"/>
              <a:t> actual </a:t>
            </a:r>
            <a:r>
              <a:rPr lang="en-US" b="1" dirty="0" err="1" smtClean="0"/>
              <a:t>está</a:t>
            </a:r>
            <a:r>
              <a:rPr lang="en-US" b="1" dirty="0" smtClean="0"/>
              <a:t> en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constante</a:t>
            </a:r>
            <a:r>
              <a:rPr lang="en-US" b="1" dirty="0" smtClean="0"/>
              <a:t> </a:t>
            </a:r>
            <a:r>
              <a:rPr lang="en-US" b="1" dirty="0" err="1" smtClean="0"/>
              <a:t>búsqueda</a:t>
            </a:r>
            <a:r>
              <a:rPr lang="en-US" b="1" dirty="0" smtClean="0"/>
              <a:t> de </a:t>
            </a:r>
            <a:r>
              <a:rPr lang="en-US" b="1" dirty="0" err="1" smtClean="0"/>
              <a:t>modelos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070952"/>
            <a:ext cx="914986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 smtClean="0">
                <a:solidFill>
                  <a:schemeClr val="tx1"/>
                </a:solidFill>
              </a:rPr>
              <a:t>El hecho </a:t>
            </a:r>
            <a:r>
              <a:rPr lang="es-VE" dirty="0">
                <a:solidFill>
                  <a:schemeClr val="tx1"/>
                </a:solidFill>
              </a:rPr>
              <a:t>básico de que los jóvenes son pragmáticos, esto es, que no tienden a </a:t>
            </a:r>
            <a:r>
              <a:rPr lang="es-VE" b="1" dirty="0" smtClean="0">
                <a:solidFill>
                  <a:schemeClr val="tx1"/>
                </a:solidFill>
              </a:rPr>
              <a:t>creer en </a:t>
            </a:r>
            <a:r>
              <a:rPr lang="es-VE" b="1" dirty="0">
                <a:solidFill>
                  <a:schemeClr val="tx1"/>
                </a:solidFill>
              </a:rPr>
              <a:t>lo que alguien dice que es verdad o en lo que alguien dice que funciona</a:t>
            </a:r>
            <a:r>
              <a:rPr lang="es-VE" dirty="0">
                <a:solidFill>
                  <a:schemeClr val="tx1"/>
                </a:solidFill>
              </a:rPr>
              <a:t>. Ellos tienden </a:t>
            </a:r>
            <a:r>
              <a:rPr lang="es-VE" dirty="0" smtClean="0">
                <a:solidFill>
                  <a:schemeClr val="tx1"/>
                </a:solidFill>
              </a:rPr>
              <a:t>a dar </a:t>
            </a:r>
            <a:r>
              <a:rPr lang="es-VE" dirty="0">
                <a:solidFill>
                  <a:schemeClr val="tx1"/>
                </a:solidFill>
              </a:rPr>
              <a:t>crédito a lo que ellos </a:t>
            </a:r>
            <a:r>
              <a:rPr lang="es-VE" i="1" dirty="0">
                <a:solidFill>
                  <a:schemeClr val="tx1"/>
                </a:solidFill>
              </a:rPr>
              <a:t>ven</a:t>
            </a:r>
            <a:r>
              <a:rPr lang="es-VE" dirty="0">
                <a:solidFill>
                  <a:schemeClr val="tx1"/>
                </a:solidFill>
              </a:rPr>
              <a:t> que </a:t>
            </a:r>
            <a:r>
              <a:rPr lang="es-VE" b="1" dirty="0">
                <a:solidFill>
                  <a:schemeClr val="tx1"/>
                </a:solidFill>
              </a:rPr>
              <a:t>funciona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44D4817-CB25-C443-AE9F-8C98E9F0B6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95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 </a:t>
            </a:r>
            <a:r>
              <a:rPr lang="en-US" b="1" dirty="0" err="1"/>
              <a:t>juventud</a:t>
            </a:r>
            <a:r>
              <a:rPr lang="en-US" b="1" dirty="0"/>
              <a:t> actual </a:t>
            </a:r>
            <a:r>
              <a:rPr lang="en-US" b="1" dirty="0" err="1"/>
              <a:t>está</a:t>
            </a:r>
            <a:r>
              <a:rPr lang="en-US" b="1" dirty="0"/>
              <a:t> en </a:t>
            </a:r>
            <a:r>
              <a:rPr lang="en-US" b="1" dirty="0" err="1"/>
              <a:t>una</a:t>
            </a:r>
            <a:r>
              <a:rPr lang="en-US" b="1" dirty="0"/>
              <a:t> </a:t>
            </a:r>
            <a:r>
              <a:rPr lang="en-US" b="1" dirty="0" err="1"/>
              <a:t>constante</a:t>
            </a:r>
            <a:r>
              <a:rPr lang="en-US" b="1" dirty="0"/>
              <a:t> </a:t>
            </a:r>
            <a:r>
              <a:rPr lang="en-US" b="1" dirty="0" err="1"/>
              <a:t>búsqueda</a:t>
            </a:r>
            <a:r>
              <a:rPr lang="en-US" b="1" dirty="0"/>
              <a:t> de </a:t>
            </a:r>
            <a:r>
              <a:rPr lang="en-US" b="1" dirty="0" err="1" smtClean="0"/>
              <a:t>modelos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78404"/>
            <a:ext cx="914986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De hecho, el cristianismo adventista es </a:t>
            </a:r>
            <a:r>
              <a:rPr lang="es-VE" b="1" dirty="0" smtClean="0">
                <a:solidFill>
                  <a:schemeClr val="tx1"/>
                </a:solidFill>
              </a:rPr>
              <a:t>muy hermoso </a:t>
            </a:r>
            <a:r>
              <a:rPr lang="es-VE" b="1" dirty="0">
                <a:solidFill>
                  <a:schemeClr val="tx1"/>
                </a:solidFill>
              </a:rPr>
              <a:t>en teoría, pero sólo funciona en la práctica</a:t>
            </a:r>
            <a:r>
              <a:rPr lang="es-VE" dirty="0">
                <a:solidFill>
                  <a:schemeClr val="tx1"/>
                </a:solidFill>
              </a:rPr>
              <a:t>. La experiencia de la juventud con </a:t>
            </a:r>
            <a:r>
              <a:rPr lang="es-VE" dirty="0" smtClean="0">
                <a:solidFill>
                  <a:schemeClr val="tx1"/>
                </a:solidFill>
              </a:rPr>
              <a:t>la </a:t>
            </a:r>
            <a:r>
              <a:rPr lang="es-VE" dirty="0">
                <a:solidFill>
                  <a:schemeClr val="tx1"/>
                </a:solidFill>
              </a:rPr>
              <a:t>iglesia debe ser permeada con algo real, práctico y efectivo. De otra manera, </a:t>
            </a:r>
            <a:r>
              <a:rPr lang="es-VE" b="1" dirty="0" smtClean="0">
                <a:solidFill>
                  <a:schemeClr val="tx1"/>
                </a:solidFill>
              </a:rPr>
              <a:t>la mera </a:t>
            </a:r>
            <a:r>
              <a:rPr lang="es-VE" b="1" dirty="0">
                <a:solidFill>
                  <a:schemeClr val="tx1"/>
                </a:solidFill>
              </a:rPr>
              <a:t>teoría (</a:t>
            </a:r>
            <a:r>
              <a:rPr lang="es-VE" b="1" dirty="0" smtClean="0">
                <a:solidFill>
                  <a:schemeClr val="tx1"/>
                </a:solidFill>
              </a:rPr>
              <a:t>por más </a:t>
            </a:r>
            <a:r>
              <a:rPr lang="es-VE" b="1" dirty="0">
                <a:solidFill>
                  <a:schemeClr val="tx1"/>
                </a:solidFill>
              </a:rPr>
              <a:t>bella, interesante </a:t>
            </a:r>
            <a:r>
              <a:rPr lang="es-VE" b="1" dirty="0" smtClean="0">
                <a:solidFill>
                  <a:schemeClr val="tx1"/>
                </a:solidFill>
              </a:rPr>
              <a:t>y lógica</a:t>
            </a:r>
            <a:r>
              <a:rPr lang="es-VE" b="1" dirty="0">
                <a:solidFill>
                  <a:schemeClr val="tx1"/>
                </a:solidFill>
              </a:rPr>
              <a:t>) que sea, no produce cambio en la vida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4EFB749-8732-954D-B9A6-6FB961077A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537201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3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La </a:t>
            </a:r>
            <a:r>
              <a:rPr lang="en-US" b="1" dirty="0" err="1"/>
              <a:t>juventud</a:t>
            </a:r>
            <a:r>
              <a:rPr lang="en-US" b="1" dirty="0"/>
              <a:t> actual </a:t>
            </a:r>
            <a:r>
              <a:rPr lang="en-US" b="1" dirty="0" err="1"/>
              <a:t>está</a:t>
            </a:r>
            <a:r>
              <a:rPr lang="en-US" b="1" dirty="0"/>
              <a:t> en </a:t>
            </a:r>
            <a:r>
              <a:rPr lang="en-US" b="1" dirty="0" err="1"/>
              <a:t>una</a:t>
            </a:r>
            <a:r>
              <a:rPr lang="en-US" b="1" dirty="0"/>
              <a:t> </a:t>
            </a:r>
            <a:r>
              <a:rPr lang="en-US" b="1" dirty="0" err="1"/>
              <a:t>constante</a:t>
            </a:r>
            <a:r>
              <a:rPr lang="en-US" b="1" dirty="0"/>
              <a:t> </a:t>
            </a:r>
            <a:r>
              <a:rPr lang="en-US" b="1" dirty="0" err="1"/>
              <a:t>búsqueda</a:t>
            </a:r>
            <a:r>
              <a:rPr lang="en-US" b="1" dirty="0"/>
              <a:t> de </a:t>
            </a:r>
            <a:r>
              <a:rPr lang="en-US" b="1" dirty="0" err="1"/>
              <a:t>modelos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070951"/>
            <a:ext cx="914986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Necesitamos materializar </a:t>
            </a:r>
            <a:r>
              <a:rPr lang="es-VE" dirty="0" smtClean="0">
                <a:solidFill>
                  <a:schemeClr val="tx1"/>
                </a:solidFill>
              </a:rPr>
              <a:t>nuestros conceptos </a:t>
            </a:r>
            <a:r>
              <a:rPr lang="es-VE" dirty="0">
                <a:solidFill>
                  <a:schemeClr val="tx1"/>
                </a:solidFill>
              </a:rPr>
              <a:t>y hacer toda nuestra teoría de </a:t>
            </a:r>
            <a:r>
              <a:rPr lang="es-VE" dirty="0" smtClean="0">
                <a:solidFill>
                  <a:schemeClr val="tx1"/>
                </a:solidFill>
              </a:rPr>
              <a:t>liderazgo </a:t>
            </a:r>
            <a:r>
              <a:rPr lang="es-VE" dirty="0">
                <a:solidFill>
                  <a:schemeClr val="tx1"/>
                </a:solidFill>
              </a:rPr>
              <a:t>en una práctica que nutra </a:t>
            </a:r>
            <a:r>
              <a:rPr lang="es-VE" dirty="0" smtClean="0">
                <a:solidFill>
                  <a:schemeClr val="tx1"/>
                </a:solidFill>
              </a:rPr>
              <a:t>a nuestros </a:t>
            </a:r>
            <a:r>
              <a:rPr lang="es-VE" dirty="0">
                <a:solidFill>
                  <a:schemeClr val="tx1"/>
                </a:solidFill>
              </a:rPr>
              <a:t>seguidores. Los jóvenes necesitan sentir los </a:t>
            </a:r>
            <a:r>
              <a:rPr lang="es-VE" b="1" dirty="0">
                <a:solidFill>
                  <a:schemeClr val="tx1"/>
                </a:solidFill>
              </a:rPr>
              <a:t>beneficios reales </a:t>
            </a:r>
            <a:r>
              <a:rPr lang="es-VE" dirty="0">
                <a:solidFill>
                  <a:schemeClr val="tx1"/>
                </a:solidFill>
              </a:rPr>
              <a:t>de lo que el </a:t>
            </a:r>
            <a:r>
              <a:rPr lang="es-VE" dirty="0" smtClean="0">
                <a:solidFill>
                  <a:schemeClr val="tx1"/>
                </a:solidFill>
              </a:rPr>
              <a:t>líder está </a:t>
            </a:r>
            <a:r>
              <a:rPr lang="es-VE" dirty="0">
                <a:solidFill>
                  <a:schemeClr val="tx1"/>
                </a:solidFill>
              </a:rPr>
              <a:t>proponiendo. </a:t>
            </a:r>
            <a:r>
              <a:rPr lang="es-VE" b="1" dirty="0">
                <a:solidFill>
                  <a:schemeClr val="tx1"/>
                </a:solidFill>
              </a:rPr>
              <a:t>Si ellos notan que funciona en la vida del líder, ellos creerán que </a:t>
            </a:r>
            <a:r>
              <a:rPr lang="es-VE" b="1" dirty="0" smtClean="0">
                <a:solidFill>
                  <a:schemeClr val="tx1"/>
                </a:solidFill>
              </a:rPr>
              <a:t>pueda funcionar </a:t>
            </a:r>
            <a:r>
              <a:rPr lang="es-VE" b="1" dirty="0">
                <a:solidFill>
                  <a:schemeClr val="tx1"/>
                </a:solidFill>
              </a:rPr>
              <a:t>en sus vidas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17BBE8C-2DFC-2A41-B7D6-61CCFB2E2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VE" b="1" dirty="0"/>
              <a:t>Ellos también están ávidos a seguir a los líderes que son </a:t>
            </a:r>
            <a:r>
              <a:rPr lang="es-VE" b="1" dirty="0" smtClean="0"/>
              <a:t>reales.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534677"/>
            <a:ext cx="914986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Ahora se entiende: </a:t>
            </a:r>
            <a:r>
              <a:rPr lang="es-VE" b="1" dirty="0">
                <a:solidFill>
                  <a:schemeClr val="tx1"/>
                </a:solidFill>
              </a:rPr>
              <a:t>que el hecho de que el cristianismo pueda verse en </a:t>
            </a:r>
            <a:r>
              <a:rPr lang="es-VE" b="1" dirty="0" smtClean="0">
                <a:solidFill>
                  <a:schemeClr val="tx1"/>
                </a:solidFill>
              </a:rPr>
              <a:t>buen funcionamiento </a:t>
            </a:r>
            <a:r>
              <a:rPr lang="es-VE" b="1" dirty="0">
                <a:solidFill>
                  <a:schemeClr val="tx1"/>
                </a:solidFill>
              </a:rPr>
              <a:t>en la vida del líder, esto no presupone un líder perfecto</a:t>
            </a:r>
            <a:r>
              <a:rPr lang="es-VE" dirty="0">
                <a:solidFill>
                  <a:schemeClr val="tx1"/>
                </a:solidFill>
              </a:rPr>
              <a:t>. No se </a:t>
            </a:r>
            <a:r>
              <a:rPr lang="es-VE" dirty="0" smtClean="0">
                <a:solidFill>
                  <a:schemeClr val="tx1"/>
                </a:solidFill>
              </a:rPr>
              <a:t>necesita ser </a:t>
            </a:r>
            <a:r>
              <a:rPr lang="es-VE" dirty="0">
                <a:solidFill>
                  <a:schemeClr val="tx1"/>
                </a:solidFill>
              </a:rPr>
              <a:t>perfecto para ser seguido; de hecho, los jóvenes se predisponen menos a seguir </a:t>
            </a:r>
            <a:r>
              <a:rPr lang="es-VE" dirty="0" smtClean="0">
                <a:solidFill>
                  <a:schemeClr val="tx1"/>
                </a:solidFill>
              </a:rPr>
              <a:t>a alguien </a:t>
            </a:r>
            <a:r>
              <a:rPr lang="es-VE" dirty="0">
                <a:solidFill>
                  <a:schemeClr val="tx1"/>
                </a:solidFill>
              </a:rPr>
              <a:t>que es supuestamente perfecto. Ellos saben muy bien que nadie lo es. </a:t>
            </a:r>
            <a:r>
              <a:rPr lang="es-VE" b="1" dirty="0" smtClean="0">
                <a:solidFill>
                  <a:schemeClr val="tx1"/>
                </a:solidFill>
              </a:rPr>
              <a:t>Idealizar líderes </a:t>
            </a:r>
            <a:r>
              <a:rPr lang="es-VE" b="1" dirty="0">
                <a:solidFill>
                  <a:schemeClr val="tx1"/>
                </a:solidFill>
              </a:rPr>
              <a:t>perfectos es idealizar algo que es humanamente imposible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483EE4-989C-3840-93BE-4387FEE6F7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3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VE" b="1" dirty="0"/>
              <a:t>Ellos también están ávidos a seguir a los líderes que son reales.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Un líder que inspira a los jóvenes no es absolutamente inmune a los errores, </a:t>
            </a:r>
            <a:r>
              <a:rPr lang="es-VE" dirty="0" smtClean="0">
                <a:solidFill>
                  <a:schemeClr val="tx1"/>
                </a:solidFill>
              </a:rPr>
              <a:t>fracasos y </a:t>
            </a:r>
            <a:r>
              <a:rPr lang="es-VE" dirty="0">
                <a:solidFill>
                  <a:schemeClr val="tx1"/>
                </a:solidFill>
              </a:rPr>
              <a:t>malos entendidos. </a:t>
            </a:r>
            <a:r>
              <a:rPr lang="es-VE" b="1" dirty="0">
                <a:solidFill>
                  <a:schemeClr val="tx1"/>
                </a:solidFill>
              </a:rPr>
              <a:t>Lo que realmente inspira a un joven, es alguien, que tiene </a:t>
            </a:r>
            <a:r>
              <a:rPr lang="es-VE" b="1" dirty="0" smtClean="0">
                <a:solidFill>
                  <a:schemeClr val="tx1"/>
                </a:solidFill>
              </a:rPr>
              <a:t>la sabiduría</a:t>
            </a:r>
            <a:r>
              <a:rPr lang="es-VE" b="1" dirty="0">
                <a:solidFill>
                  <a:schemeClr val="tx1"/>
                </a:solidFill>
              </a:rPr>
              <a:t>, la </a:t>
            </a:r>
            <a:r>
              <a:rPr lang="es-VE" b="1" dirty="0" err="1">
                <a:solidFill>
                  <a:schemeClr val="tx1"/>
                </a:solidFill>
              </a:rPr>
              <a:t>resiliencia</a:t>
            </a:r>
            <a:r>
              <a:rPr lang="es-VE" b="1" dirty="0">
                <a:solidFill>
                  <a:schemeClr val="tx1"/>
                </a:solidFill>
              </a:rPr>
              <a:t> y la perseverancia de aprender de los errores propios y </a:t>
            </a:r>
            <a:r>
              <a:rPr lang="es-VE" b="1" dirty="0" smtClean="0">
                <a:solidFill>
                  <a:schemeClr val="tx1"/>
                </a:solidFill>
              </a:rPr>
              <a:t>encontrar soluciones </a:t>
            </a:r>
            <a:r>
              <a:rPr lang="es-VE" b="1" dirty="0">
                <a:solidFill>
                  <a:schemeClr val="tx1"/>
                </a:solidFill>
              </a:rPr>
              <a:t>bíblicas a asuntos prácticos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59639C2-630D-4E44-988A-47754BB221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896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VE" b="1" dirty="0"/>
              <a:t>Ellos también están ávidos a seguir a los líderes que son reales.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070952"/>
            <a:ext cx="9149862" cy="4351338"/>
          </a:xfrm>
        </p:spPr>
        <p:txBody>
          <a:bodyPr>
            <a:normAutofit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Cuando los jóvenes pueden identificarse con la historia de un líder, con los </a:t>
            </a:r>
            <a:r>
              <a:rPr lang="es-VE" dirty="0" smtClean="0">
                <a:solidFill>
                  <a:schemeClr val="tx1"/>
                </a:solidFill>
              </a:rPr>
              <a:t>fracasos del </a:t>
            </a:r>
            <a:r>
              <a:rPr lang="es-VE" dirty="0">
                <a:solidFill>
                  <a:schemeClr val="tx1"/>
                </a:solidFill>
              </a:rPr>
              <a:t>líder, con los conflictos del líder, con los dilemas del líder, </a:t>
            </a:r>
            <a:r>
              <a:rPr lang="es-VE" b="1" dirty="0">
                <a:solidFill>
                  <a:schemeClr val="tx1"/>
                </a:solidFill>
              </a:rPr>
              <a:t>ellos se identificarán con </a:t>
            </a:r>
            <a:r>
              <a:rPr lang="es-VE" b="1" dirty="0" smtClean="0">
                <a:solidFill>
                  <a:schemeClr val="tx1"/>
                </a:solidFill>
              </a:rPr>
              <a:t>las soluciones </a:t>
            </a:r>
            <a:r>
              <a:rPr lang="es-VE" b="1" dirty="0">
                <a:solidFill>
                  <a:schemeClr val="tx1"/>
                </a:solidFill>
              </a:rPr>
              <a:t>encontradas por el líder</a:t>
            </a:r>
            <a:r>
              <a:rPr lang="es-VE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03F193-6EE2-754A-A07D-BBD387EF03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3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VE" b="1" dirty="0"/>
              <a:t>Ellos también están ávidos a seguir a los líderes que son reales.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78404"/>
            <a:ext cx="9149862" cy="4351338"/>
          </a:xfrm>
        </p:spPr>
        <p:txBody>
          <a:bodyPr>
            <a:normAutofit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“Sed imitadores de mí como yo soy de Cristo”, dijo el apóstol Pablo, un líder de </a:t>
            </a:r>
            <a:r>
              <a:rPr lang="es-VE" dirty="0" smtClean="0">
                <a:solidFill>
                  <a:schemeClr val="tx1"/>
                </a:solidFill>
              </a:rPr>
              <a:t>la realeza </a:t>
            </a:r>
            <a:r>
              <a:rPr lang="es-VE" dirty="0">
                <a:solidFill>
                  <a:schemeClr val="tx1"/>
                </a:solidFill>
              </a:rPr>
              <a:t>de la iglesia primitiva que </a:t>
            </a:r>
            <a:r>
              <a:rPr lang="es-VE" b="1" dirty="0">
                <a:solidFill>
                  <a:schemeClr val="tx1"/>
                </a:solidFill>
              </a:rPr>
              <a:t>nunca excusó la realidad de los conflictos, ni </a:t>
            </a:r>
            <a:r>
              <a:rPr lang="es-VE" b="1" dirty="0" smtClean="0">
                <a:solidFill>
                  <a:schemeClr val="tx1"/>
                </a:solidFill>
              </a:rPr>
              <a:t>escondió ese </a:t>
            </a:r>
            <a:r>
              <a:rPr lang="es-VE" b="1" dirty="0">
                <a:solidFill>
                  <a:schemeClr val="tx1"/>
                </a:solidFill>
              </a:rPr>
              <a:t>camino hacia su victoria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754921A-A4EC-C34F-B46E-CA52D7F4D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77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VE" b="1" dirty="0"/>
              <a:t>Ellos también están ávidos a seguir a los líderes que son reales.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390852"/>
            <a:ext cx="9149862" cy="4351338"/>
          </a:xfrm>
        </p:spPr>
        <p:txBody>
          <a:bodyPr>
            <a:normAutofit/>
          </a:bodyPr>
          <a:lstStyle/>
          <a:p>
            <a:r>
              <a:rPr lang="es-VE" dirty="0">
                <a:solidFill>
                  <a:schemeClr val="tx1"/>
                </a:solidFill>
              </a:rPr>
              <a:t>Pablo era un líder real. Y los líderes reales inspiran a sus seguidores. </a:t>
            </a:r>
            <a:r>
              <a:rPr lang="es-VE" b="1" dirty="0">
                <a:solidFill>
                  <a:schemeClr val="tx1"/>
                </a:solidFill>
              </a:rPr>
              <a:t>Los </a:t>
            </a:r>
            <a:r>
              <a:rPr lang="es-VE" b="1" dirty="0" smtClean="0">
                <a:solidFill>
                  <a:schemeClr val="tx1"/>
                </a:solidFill>
              </a:rPr>
              <a:t>jóvenes seguirán </a:t>
            </a:r>
            <a:r>
              <a:rPr lang="es-VE" b="1" dirty="0">
                <a:solidFill>
                  <a:schemeClr val="tx1"/>
                </a:solidFill>
              </a:rPr>
              <a:t>a líderes reales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C650E2E-A34D-EC40-A1F1-37382AF002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86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5-EL LÍDER JUVENIL COMO AMIGO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Está demostrado que si los seguidores perciben al líder como un amigo, lo van </a:t>
            </a:r>
            <a:r>
              <a:rPr lang="es-VE" dirty="0" smtClean="0">
                <a:solidFill>
                  <a:schemeClr val="tx1"/>
                </a:solidFill>
              </a:rPr>
              <a:t>a seguir </a:t>
            </a:r>
            <a:r>
              <a:rPr lang="es-VE" dirty="0">
                <a:solidFill>
                  <a:schemeClr val="tx1"/>
                </a:solidFill>
              </a:rPr>
              <a:t>con más entusiasmo. Y en ninguna parte es esto más cierto que entre los jóvenes. </a:t>
            </a:r>
            <a:r>
              <a:rPr lang="es-VE" b="1" dirty="0">
                <a:solidFill>
                  <a:schemeClr val="tx1"/>
                </a:solidFill>
              </a:rPr>
              <a:t>Un </a:t>
            </a:r>
            <a:r>
              <a:rPr lang="es-VE" b="1" dirty="0" smtClean="0">
                <a:solidFill>
                  <a:schemeClr val="tx1"/>
                </a:solidFill>
              </a:rPr>
              <a:t>líder que </a:t>
            </a:r>
            <a:r>
              <a:rPr lang="es-VE" b="1" dirty="0">
                <a:solidFill>
                  <a:schemeClr val="tx1"/>
                </a:solidFill>
              </a:rPr>
              <a:t>sea su amigo ejercerá </a:t>
            </a:r>
            <a:r>
              <a:rPr lang="es-VE" b="1" dirty="0" smtClean="0">
                <a:solidFill>
                  <a:schemeClr val="tx1"/>
                </a:solidFill>
              </a:rPr>
              <a:t>una mayor </a:t>
            </a:r>
            <a:r>
              <a:rPr lang="es-VE" b="1" dirty="0">
                <a:solidFill>
                  <a:schemeClr val="tx1"/>
                </a:solidFill>
              </a:rPr>
              <a:t>influencia sobre ellos.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4F2C3F4-9A39-9D4B-90D9-78DA91923F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16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5-EL LÍDER JUVENIL COMO AMIGO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534677"/>
            <a:ext cx="9149862" cy="4351338"/>
          </a:xfrm>
        </p:spPr>
        <p:txBody>
          <a:bodyPr>
            <a:normAutofit/>
          </a:bodyPr>
          <a:lstStyle/>
          <a:p>
            <a:pPr algn="just"/>
            <a:r>
              <a:rPr lang="es-VE" b="1" dirty="0">
                <a:solidFill>
                  <a:schemeClr val="tx1"/>
                </a:solidFill>
              </a:rPr>
              <a:t>Los jóvenes ya saben lo que constituye un verdadero amigo. </a:t>
            </a:r>
            <a:r>
              <a:rPr lang="es-VE" dirty="0">
                <a:solidFill>
                  <a:schemeClr val="tx1"/>
                </a:solidFill>
              </a:rPr>
              <a:t>Ellos saben quién </a:t>
            </a:r>
            <a:r>
              <a:rPr lang="es-VE" dirty="0" smtClean="0">
                <a:solidFill>
                  <a:schemeClr val="tx1"/>
                </a:solidFill>
              </a:rPr>
              <a:t>es aquel </a:t>
            </a:r>
            <a:r>
              <a:rPr lang="es-VE" dirty="0">
                <a:solidFill>
                  <a:schemeClr val="tx1"/>
                </a:solidFill>
              </a:rPr>
              <a:t>que realmente se preocupa por ellos. Un verdadero amigo no cubrirá </a:t>
            </a:r>
            <a:r>
              <a:rPr lang="es-VE" dirty="0" smtClean="0">
                <a:solidFill>
                  <a:schemeClr val="tx1"/>
                </a:solidFill>
              </a:rPr>
              <a:t>una mentira</a:t>
            </a:r>
            <a:r>
              <a:rPr lang="es-VE" dirty="0">
                <a:solidFill>
                  <a:schemeClr val="tx1"/>
                </a:solidFill>
              </a:rPr>
              <a:t>; siempre dirá la verdad de una manera amante en la que los </a:t>
            </a:r>
            <a:r>
              <a:rPr lang="es-VE" dirty="0" smtClean="0">
                <a:solidFill>
                  <a:schemeClr val="tx1"/>
                </a:solidFill>
              </a:rPr>
              <a:t>amigos superficiales—o </a:t>
            </a:r>
            <a:r>
              <a:rPr lang="es-VE" dirty="0">
                <a:solidFill>
                  <a:schemeClr val="tx1"/>
                </a:solidFill>
              </a:rPr>
              <a:t>líderes distantes—nunca podrían. </a:t>
            </a:r>
            <a:r>
              <a:rPr lang="es-VE" b="1" dirty="0">
                <a:solidFill>
                  <a:schemeClr val="tx1"/>
                </a:solidFill>
              </a:rPr>
              <a:t>Ellos no están buscando figuras </a:t>
            </a:r>
            <a:r>
              <a:rPr lang="es-VE" b="1" dirty="0" smtClean="0">
                <a:solidFill>
                  <a:schemeClr val="tx1"/>
                </a:solidFill>
              </a:rPr>
              <a:t>de autoridad </a:t>
            </a:r>
            <a:r>
              <a:rPr lang="es-VE" b="1" dirty="0">
                <a:solidFill>
                  <a:schemeClr val="tx1"/>
                </a:solidFill>
              </a:rPr>
              <a:t>para que sean sus amigos cercanos. Pero si están en busca de </a:t>
            </a:r>
            <a:r>
              <a:rPr lang="es-VE" b="1" dirty="0" smtClean="0">
                <a:solidFill>
                  <a:schemeClr val="tx1"/>
                </a:solidFill>
              </a:rPr>
              <a:t>amistad verdadera.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67BCF43-2739-AE47-9839-6E83F96C46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5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2E75B6"/>
                </a:solidFill>
              </a:rPr>
              <a:t>1-INTRODUCCIÓN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Hay un punto principal que debemos notar. Como </a:t>
            </a:r>
            <a:r>
              <a:rPr lang="es-VE" dirty="0" smtClean="0">
                <a:solidFill>
                  <a:schemeClr val="tx1"/>
                </a:solidFill>
              </a:rPr>
              <a:t>un cristiano </a:t>
            </a:r>
            <a:r>
              <a:rPr lang="es-VE" dirty="0">
                <a:solidFill>
                  <a:schemeClr val="tx1"/>
                </a:solidFill>
              </a:rPr>
              <a:t>que influye sobre otros cristianos, el líder </a:t>
            </a:r>
            <a:r>
              <a:rPr lang="es-VE" dirty="0" smtClean="0">
                <a:solidFill>
                  <a:schemeClr val="tx1"/>
                </a:solidFill>
              </a:rPr>
              <a:t>del Ministerio </a:t>
            </a:r>
            <a:r>
              <a:rPr lang="es-VE" dirty="0">
                <a:solidFill>
                  <a:schemeClr val="tx1"/>
                </a:solidFill>
              </a:rPr>
              <a:t>Juvenil no ejercerá su </a:t>
            </a:r>
            <a:r>
              <a:rPr lang="es-VE" dirty="0" smtClean="0">
                <a:solidFill>
                  <a:schemeClr val="tx1"/>
                </a:solidFill>
              </a:rPr>
              <a:t>liderazgo </a:t>
            </a:r>
            <a:r>
              <a:rPr lang="es-VE" dirty="0">
                <a:solidFill>
                  <a:schemeClr val="tx1"/>
                </a:solidFill>
              </a:rPr>
              <a:t>sólo </a:t>
            </a:r>
            <a:r>
              <a:rPr lang="es-VE" dirty="0" smtClean="0">
                <a:solidFill>
                  <a:schemeClr val="tx1"/>
                </a:solidFill>
              </a:rPr>
              <a:t>mediante la </a:t>
            </a:r>
            <a:r>
              <a:rPr lang="es-VE" dirty="0">
                <a:solidFill>
                  <a:schemeClr val="tx1"/>
                </a:solidFill>
              </a:rPr>
              <a:t>palabra, sino e</a:t>
            </a:r>
            <a:r>
              <a:rPr lang="es-VE" b="1" dirty="0">
                <a:solidFill>
                  <a:schemeClr val="tx1"/>
                </a:solidFill>
              </a:rPr>
              <a:t>sencialmente con su vida entera</a:t>
            </a:r>
            <a:r>
              <a:rPr lang="es-VE" dirty="0">
                <a:solidFill>
                  <a:schemeClr val="tx1"/>
                </a:solidFill>
              </a:rPr>
              <a:t>. </a:t>
            </a:r>
            <a:r>
              <a:rPr lang="es-VE" dirty="0" smtClean="0">
                <a:solidFill>
                  <a:schemeClr val="tx1"/>
                </a:solidFill>
              </a:rPr>
              <a:t>Al seguir </a:t>
            </a:r>
            <a:r>
              <a:rPr lang="es-VE" dirty="0">
                <a:solidFill>
                  <a:schemeClr val="tx1"/>
                </a:solidFill>
              </a:rPr>
              <a:t>el ejemplo de Jesús, él o ella se convierten en </a:t>
            </a:r>
            <a:r>
              <a:rPr lang="es-VE" dirty="0" smtClean="0">
                <a:solidFill>
                  <a:schemeClr val="tx1"/>
                </a:solidFill>
              </a:rPr>
              <a:t>un ejemplo </a:t>
            </a:r>
            <a:r>
              <a:rPr lang="es-VE" dirty="0">
                <a:solidFill>
                  <a:schemeClr val="tx1"/>
                </a:solidFill>
              </a:rPr>
              <a:t>para la juventud.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D18EF89-2E97-8644-83FD-DF58637009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57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6-CONCLUSIÓN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Para resumir, un líder juvenil que tiene un compromiso fuerte con Cristo, que adopte </a:t>
            </a:r>
            <a:r>
              <a:rPr lang="es-VE" dirty="0" smtClean="0">
                <a:solidFill>
                  <a:schemeClr val="tx1"/>
                </a:solidFill>
              </a:rPr>
              <a:t>y encarne </a:t>
            </a:r>
            <a:r>
              <a:rPr lang="es-VE" dirty="0">
                <a:solidFill>
                  <a:schemeClr val="tx1"/>
                </a:solidFill>
              </a:rPr>
              <a:t>las disciplinas bíblicas y espirituales y que dirija con un ejemplo claro y </a:t>
            </a:r>
            <a:r>
              <a:rPr lang="es-VE" dirty="0" smtClean="0">
                <a:solidFill>
                  <a:schemeClr val="tx1"/>
                </a:solidFill>
              </a:rPr>
              <a:t>honesto, será </a:t>
            </a:r>
            <a:r>
              <a:rPr lang="es-VE" dirty="0">
                <a:solidFill>
                  <a:schemeClr val="tx1"/>
                </a:solidFill>
              </a:rPr>
              <a:t>un modelo que inspirará a los jóvenes seguidores a comprometerse con </a:t>
            </a:r>
            <a:r>
              <a:rPr lang="es-VE" dirty="0" smtClean="0">
                <a:solidFill>
                  <a:schemeClr val="tx1"/>
                </a:solidFill>
              </a:rPr>
              <a:t>Cristo también</a:t>
            </a:r>
            <a:r>
              <a:rPr lang="es-VE" dirty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</a:t>
            </a:r>
            <a:r>
              <a:rPr lang="en-US" b="1" dirty="0" smtClean="0">
                <a:solidFill>
                  <a:schemeClr val="tx1"/>
                </a:solidFill>
              </a:rPr>
              <a:t> la forma de </a:t>
            </a:r>
            <a:r>
              <a:rPr lang="en-US" b="1" dirty="0" err="1" smtClean="0">
                <a:solidFill>
                  <a:schemeClr val="tx1"/>
                </a:solidFill>
              </a:rPr>
              <a:t>liderazgo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más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efectiva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5788CAC-5863-4F44-893B-3A1F681170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17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6-CONCLUSIÓN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dirty="0">
                <a:solidFill>
                  <a:schemeClr val="tx1"/>
                </a:solidFill>
              </a:rPr>
              <a:t>Esto es lo que </a:t>
            </a:r>
            <a:r>
              <a:rPr lang="es-VE" dirty="0" smtClean="0">
                <a:solidFill>
                  <a:schemeClr val="tx1"/>
                </a:solidFill>
              </a:rPr>
              <a:t>Pablo buscaba </a:t>
            </a:r>
            <a:r>
              <a:rPr lang="es-VE" dirty="0">
                <a:solidFill>
                  <a:schemeClr val="tx1"/>
                </a:solidFill>
              </a:rPr>
              <a:t>enseñar al joven Timoteo como principio de </a:t>
            </a:r>
            <a:r>
              <a:rPr lang="es-VE" dirty="0" smtClean="0">
                <a:solidFill>
                  <a:schemeClr val="tx1"/>
                </a:solidFill>
              </a:rPr>
              <a:t>liderazgo </a:t>
            </a:r>
            <a:r>
              <a:rPr lang="es-VE" dirty="0">
                <a:solidFill>
                  <a:schemeClr val="tx1"/>
                </a:solidFill>
              </a:rPr>
              <a:t>cuando escribió</a:t>
            </a:r>
            <a:r>
              <a:rPr lang="es-VE" dirty="0" smtClean="0">
                <a:solidFill>
                  <a:schemeClr val="tx1"/>
                </a:solidFill>
              </a:rPr>
              <a:t>: «Esto </a:t>
            </a:r>
            <a:r>
              <a:rPr lang="es-VE" dirty="0">
                <a:solidFill>
                  <a:schemeClr val="tx1"/>
                </a:solidFill>
              </a:rPr>
              <a:t>manda y enseña. Ninguno tenga en poco tu juventud, sino </a:t>
            </a:r>
            <a:r>
              <a:rPr lang="es-VE" b="1" dirty="0">
                <a:solidFill>
                  <a:schemeClr val="tx1"/>
                </a:solidFill>
              </a:rPr>
              <a:t>sé </a:t>
            </a:r>
            <a:r>
              <a:rPr lang="es-VE" b="1" dirty="0" smtClean="0">
                <a:solidFill>
                  <a:schemeClr val="tx1"/>
                </a:solidFill>
              </a:rPr>
              <a:t>ejemplo de </a:t>
            </a:r>
            <a:r>
              <a:rPr lang="es-VE" b="1" dirty="0">
                <a:solidFill>
                  <a:schemeClr val="tx1"/>
                </a:solidFill>
              </a:rPr>
              <a:t>los creyentes en palabra, conducta, amor, espíritu, fe y </a:t>
            </a:r>
            <a:r>
              <a:rPr lang="es-VE" b="1" dirty="0" smtClean="0">
                <a:solidFill>
                  <a:schemeClr val="tx1"/>
                </a:solidFill>
              </a:rPr>
              <a:t>pureza.»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1F105A5-C589-CD4A-A470-0E49FF4509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21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7-ACTIVIDAD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Individual: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Escriba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registre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cosas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seminario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le </a:t>
            </a:r>
            <a:r>
              <a:rPr lang="en-US" dirty="0" err="1" smtClean="0">
                <a:solidFill>
                  <a:schemeClr val="tx1"/>
                </a:solidFill>
              </a:rPr>
              <a:t>resultan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útiles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situación</a:t>
            </a:r>
            <a:r>
              <a:rPr lang="en-US" dirty="0" smtClean="0">
                <a:solidFill>
                  <a:schemeClr val="tx1"/>
                </a:solidFill>
              </a:rPr>
              <a:t> actual.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7AE7B0-2E06-C942-9E2C-4B85BD9CF9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81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7-ACTIVIDAD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Grupal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s-VE" dirty="0">
                <a:solidFill>
                  <a:schemeClr val="tx1"/>
                </a:solidFill>
              </a:rPr>
              <a:t>En grupos de tres o cuatro personas, determinen varias maneras de mejorar </a:t>
            </a:r>
            <a:r>
              <a:rPr lang="es-VE" dirty="0" smtClean="0">
                <a:solidFill>
                  <a:schemeClr val="tx1"/>
                </a:solidFill>
              </a:rPr>
              <a:t>el ministerio </a:t>
            </a:r>
            <a:r>
              <a:rPr lang="es-VE" dirty="0">
                <a:solidFill>
                  <a:schemeClr val="tx1"/>
                </a:solidFill>
              </a:rPr>
              <a:t>juvenil local, usando los principios explicados en este seminario.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C99661B-B451-6649-850C-252A598CF9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99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8-RECURSOS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Visite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nuestro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sitio</a:t>
            </a:r>
            <a:r>
              <a:rPr lang="en-US" dirty="0" smtClean="0">
                <a:solidFill>
                  <a:schemeClr val="tx1"/>
                </a:solidFill>
              </a:rPr>
              <a:t> web: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youth.adventist.org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recursos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consejería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devocional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más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71CEEA4-2B44-4047-A333-4C58D00A52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7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2E75B6"/>
                </a:solidFill>
              </a:rPr>
              <a:t>1-INTRODUCCIÓN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>
                <a:solidFill>
                  <a:schemeClr val="tx1"/>
                </a:solidFill>
              </a:rPr>
              <a:t>El líder del Ministerio Juvenil necesita </a:t>
            </a:r>
            <a:r>
              <a:rPr lang="es-VE" b="1" dirty="0">
                <a:solidFill>
                  <a:schemeClr val="tx1"/>
                </a:solidFill>
              </a:rPr>
              <a:t>ser </a:t>
            </a:r>
            <a:r>
              <a:rPr lang="es-VE" b="1" dirty="0" smtClean="0">
                <a:solidFill>
                  <a:schemeClr val="tx1"/>
                </a:solidFill>
              </a:rPr>
              <a:t>una traducción al </a:t>
            </a:r>
            <a:r>
              <a:rPr lang="es-VE" b="1" dirty="0">
                <a:solidFill>
                  <a:schemeClr val="tx1"/>
                </a:solidFill>
              </a:rPr>
              <a:t>lenguaje humano de lo que Jesús es.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2C573B0-9154-8D45-AEB8-4CADF8839D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4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2-OBJETIVOS DEL SEMINARIO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Este módulo de estudio mirará al líder juvenil, </a:t>
            </a:r>
            <a:r>
              <a:rPr lang="es-VE" dirty="0" smtClean="0">
                <a:solidFill>
                  <a:schemeClr val="tx1"/>
                </a:solidFill>
              </a:rPr>
              <a:t>en primer lugar, como </a:t>
            </a:r>
            <a:r>
              <a:rPr lang="es-VE" dirty="0">
                <a:solidFill>
                  <a:schemeClr val="tx1"/>
                </a:solidFill>
              </a:rPr>
              <a:t>un estudiante y seguidor de </a:t>
            </a:r>
            <a:r>
              <a:rPr lang="es-VE" dirty="0" smtClean="0">
                <a:solidFill>
                  <a:schemeClr val="tx1"/>
                </a:solidFill>
              </a:rPr>
              <a:t>Cristo—el fundamento </a:t>
            </a:r>
            <a:r>
              <a:rPr lang="es-VE" dirty="0">
                <a:solidFill>
                  <a:schemeClr val="tx1"/>
                </a:solidFill>
              </a:rPr>
              <a:t>de toda la vida cristiana y </a:t>
            </a:r>
            <a:r>
              <a:rPr lang="es-VE" dirty="0" smtClean="0">
                <a:solidFill>
                  <a:schemeClr val="tx1"/>
                </a:solidFill>
              </a:rPr>
              <a:t>especialmente del liderazgo</a:t>
            </a:r>
            <a:r>
              <a:rPr lang="es-VE" dirty="0">
                <a:solidFill>
                  <a:schemeClr val="tx1"/>
                </a:solidFill>
              </a:rPr>
              <a:t>. Y en segundo lugar, como un </a:t>
            </a:r>
            <a:r>
              <a:rPr lang="es-VE" dirty="0" smtClean="0">
                <a:solidFill>
                  <a:schemeClr val="tx1"/>
                </a:solidFill>
              </a:rPr>
              <a:t>líder espiritual</a:t>
            </a:r>
            <a:r>
              <a:rPr lang="es-VE" dirty="0">
                <a:solidFill>
                  <a:schemeClr val="tx1"/>
                </a:solidFill>
              </a:rPr>
              <a:t>, consejero y amigo, para los jóvenes que </a:t>
            </a:r>
            <a:r>
              <a:rPr lang="es-VE" dirty="0" smtClean="0">
                <a:solidFill>
                  <a:schemeClr val="tx1"/>
                </a:solidFill>
              </a:rPr>
              <a:t>tiene bajo </a:t>
            </a:r>
            <a:r>
              <a:rPr lang="es-VE" dirty="0">
                <a:solidFill>
                  <a:schemeClr val="tx1"/>
                </a:solidFill>
              </a:rPr>
              <a:t>su </a:t>
            </a:r>
            <a:r>
              <a:rPr lang="es-VE" dirty="0" smtClean="0">
                <a:solidFill>
                  <a:schemeClr val="tx1"/>
                </a:solidFill>
              </a:rPr>
              <a:t>liderazgo</a:t>
            </a:r>
            <a:r>
              <a:rPr lang="es-VE" dirty="0">
                <a:solidFill>
                  <a:schemeClr val="tx1"/>
                </a:solidFill>
              </a:rPr>
              <a:t>. Aquí consideraremos </a:t>
            </a:r>
            <a:r>
              <a:rPr lang="es-VE" dirty="0" smtClean="0">
                <a:solidFill>
                  <a:schemeClr val="tx1"/>
                </a:solidFill>
              </a:rPr>
              <a:t>algunos parámetros </a:t>
            </a:r>
            <a:r>
              <a:rPr lang="es-VE" dirty="0">
                <a:solidFill>
                  <a:schemeClr val="tx1"/>
                </a:solidFill>
              </a:rPr>
              <a:t>necesarios </a:t>
            </a:r>
            <a:r>
              <a:rPr lang="es-VE" dirty="0" smtClean="0">
                <a:solidFill>
                  <a:schemeClr val="tx1"/>
                </a:solidFill>
              </a:rPr>
              <a:t>para mantener </a:t>
            </a:r>
            <a:r>
              <a:rPr lang="es-VE" dirty="0">
                <a:solidFill>
                  <a:schemeClr val="tx1"/>
                </a:solidFill>
              </a:rPr>
              <a:t>una </a:t>
            </a:r>
            <a:r>
              <a:rPr lang="es-VE" dirty="0" smtClean="0">
                <a:solidFill>
                  <a:schemeClr val="tx1"/>
                </a:solidFill>
              </a:rPr>
              <a:t>amistad tanto </a:t>
            </a:r>
            <a:r>
              <a:rPr lang="es-VE" dirty="0">
                <a:solidFill>
                  <a:schemeClr val="tx1"/>
                </a:solidFill>
              </a:rPr>
              <a:t>respetuosa como compasiva.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3ED85DB-4AD8-7341-9000-C8EA488DDC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365125"/>
            <a:ext cx="9554633" cy="1325563"/>
          </a:xfrm>
        </p:spPr>
        <p:txBody>
          <a:bodyPr/>
          <a:lstStyle/>
          <a:p>
            <a:r>
              <a:rPr lang="en-US" b="1" dirty="0" smtClean="0"/>
              <a:t>3-</a:t>
            </a:r>
            <a:r>
              <a:rPr lang="en-US" b="1" spc="-150" dirty="0" smtClean="0"/>
              <a:t>EL LÍDER JUVENIL COMO LÍDER ESPIRITUAL</a:t>
            </a:r>
            <a:endParaRPr lang="en-US" spc="-15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VE" dirty="0" smtClean="0">
                <a:solidFill>
                  <a:schemeClr val="tx1"/>
                </a:solidFill>
              </a:rPr>
              <a:t>El primer </a:t>
            </a:r>
            <a:r>
              <a:rPr lang="es-VE" dirty="0">
                <a:solidFill>
                  <a:schemeClr val="tx1"/>
                </a:solidFill>
              </a:rPr>
              <a:t>compromiso de un líder juvenil, en consecuencia, debe ser con Cristo. </a:t>
            </a:r>
            <a:r>
              <a:rPr lang="es-VE" b="1" dirty="0" smtClean="0">
                <a:solidFill>
                  <a:schemeClr val="tx1"/>
                </a:solidFill>
              </a:rPr>
              <a:t>Antes de </a:t>
            </a:r>
            <a:r>
              <a:rPr lang="es-VE" b="1" dirty="0">
                <a:solidFill>
                  <a:schemeClr val="tx1"/>
                </a:solidFill>
              </a:rPr>
              <a:t>dirigir, debemos ser seguidores</a:t>
            </a:r>
            <a:r>
              <a:rPr lang="es-VE" dirty="0">
                <a:solidFill>
                  <a:schemeClr val="tx1"/>
                </a:solidFill>
              </a:rPr>
              <a:t>. Cada líder es una oveja del supremo Pastor, </a:t>
            </a:r>
            <a:r>
              <a:rPr lang="es-VE" dirty="0" smtClean="0">
                <a:solidFill>
                  <a:schemeClr val="tx1"/>
                </a:solidFill>
              </a:rPr>
              <a:t>siguiendo la </a:t>
            </a:r>
            <a:r>
              <a:rPr lang="es-VE" dirty="0">
                <a:solidFill>
                  <a:schemeClr val="tx1"/>
                </a:solidFill>
              </a:rPr>
              <a:t>guía del </a:t>
            </a:r>
            <a:r>
              <a:rPr lang="es-VE" dirty="0" smtClean="0">
                <a:solidFill>
                  <a:schemeClr val="tx1"/>
                </a:solidFill>
              </a:rPr>
              <a:t>Buen Pastor</a:t>
            </a:r>
            <a:r>
              <a:rPr lang="es-VE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35B1EB-2B64-1844-A92C-DE616C1C8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2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El </a:t>
            </a:r>
            <a:r>
              <a:rPr lang="en-US" b="1" dirty="0" err="1" smtClean="0"/>
              <a:t>líder</a:t>
            </a:r>
            <a:r>
              <a:rPr lang="en-US" b="1" dirty="0" smtClean="0"/>
              <a:t> </a:t>
            </a:r>
            <a:r>
              <a:rPr lang="en-US" b="1" dirty="0" err="1" smtClean="0"/>
              <a:t>debe</a:t>
            </a:r>
            <a:r>
              <a:rPr lang="en-US" b="1" dirty="0" smtClean="0"/>
              <a:t> </a:t>
            </a:r>
            <a:r>
              <a:rPr lang="en-US" b="1" dirty="0" err="1" smtClean="0"/>
              <a:t>ser</a:t>
            </a:r>
            <a:r>
              <a:rPr lang="en-US" b="1" dirty="0" smtClean="0"/>
              <a:t> </a:t>
            </a:r>
            <a:r>
              <a:rPr lang="en-US" b="1" dirty="0" err="1" smtClean="0"/>
              <a:t>primero</a:t>
            </a:r>
            <a:r>
              <a:rPr lang="en-US" b="1" dirty="0" smtClean="0"/>
              <a:t> un </a:t>
            </a:r>
            <a:r>
              <a:rPr lang="en-US" b="1" dirty="0" err="1" smtClean="0"/>
              <a:t>seguido</a:t>
            </a:r>
            <a:r>
              <a:rPr lang="en-US" b="1" dirty="0" err="1" smtClean="0"/>
              <a:t>r</a:t>
            </a:r>
            <a:r>
              <a:rPr lang="en-US" b="1" dirty="0" smtClean="0"/>
              <a:t> de Cristo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El compromiso fundamental al cristianismo debería guiar la vida del líder juvenil. </a:t>
            </a:r>
            <a:r>
              <a:rPr lang="es-VE" dirty="0" smtClean="0">
                <a:solidFill>
                  <a:schemeClr val="tx1"/>
                </a:solidFill>
              </a:rPr>
              <a:t>Sólo entonces </a:t>
            </a:r>
            <a:r>
              <a:rPr lang="es-VE" dirty="0">
                <a:solidFill>
                  <a:schemeClr val="tx1"/>
                </a:solidFill>
              </a:rPr>
              <a:t>seremos capaces de desarrollar nuestro </a:t>
            </a:r>
            <a:r>
              <a:rPr lang="es-VE" dirty="0" smtClean="0">
                <a:solidFill>
                  <a:schemeClr val="tx1"/>
                </a:solidFill>
              </a:rPr>
              <a:t>liderazgo </a:t>
            </a:r>
            <a:r>
              <a:rPr lang="es-VE" dirty="0">
                <a:solidFill>
                  <a:schemeClr val="tx1"/>
                </a:solidFill>
              </a:rPr>
              <a:t>en el contexto correcto. </a:t>
            </a:r>
            <a:r>
              <a:rPr lang="es-VE" b="1" dirty="0" smtClean="0">
                <a:solidFill>
                  <a:schemeClr val="tx1"/>
                </a:solidFill>
              </a:rPr>
              <a:t>Un verdadero </a:t>
            </a:r>
            <a:r>
              <a:rPr lang="es-VE" b="1" dirty="0">
                <a:solidFill>
                  <a:schemeClr val="tx1"/>
                </a:solidFill>
              </a:rPr>
              <a:t>líder cristiano naturalmente desarrollará un estilo de </a:t>
            </a:r>
            <a:r>
              <a:rPr lang="es-VE" b="1" dirty="0" smtClean="0">
                <a:solidFill>
                  <a:schemeClr val="tx1"/>
                </a:solidFill>
              </a:rPr>
              <a:t>liderazgo </a:t>
            </a:r>
            <a:r>
              <a:rPr lang="es-VE" b="1" dirty="0">
                <a:solidFill>
                  <a:schemeClr val="tx1"/>
                </a:solidFill>
              </a:rPr>
              <a:t>como el </a:t>
            </a:r>
            <a:r>
              <a:rPr lang="es-VE" b="1" dirty="0" smtClean="0">
                <a:solidFill>
                  <a:schemeClr val="tx1"/>
                </a:solidFill>
              </a:rPr>
              <a:t>de Cristo</a:t>
            </a:r>
            <a:r>
              <a:rPr lang="es-VE" b="1" dirty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2F474D-1537-4343-AD79-AC155BB52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3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La </a:t>
            </a:r>
            <a:r>
              <a:rPr lang="en-US" b="1" dirty="0" err="1" smtClean="0"/>
              <a:t>espiritual</a:t>
            </a:r>
            <a:r>
              <a:rPr lang="en-US" b="1" dirty="0" err="1" smtClean="0"/>
              <a:t>idad</a:t>
            </a:r>
            <a:r>
              <a:rPr lang="en-US" b="1" dirty="0" smtClean="0"/>
              <a:t> </a:t>
            </a:r>
            <a:r>
              <a:rPr lang="en-US" b="1" dirty="0" err="1" smtClean="0"/>
              <a:t>dirige</a:t>
            </a:r>
            <a:r>
              <a:rPr lang="en-US" b="1" dirty="0" smtClean="0"/>
              <a:t> el </a:t>
            </a:r>
            <a:r>
              <a:rPr lang="en-US" b="1" dirty="0" err="1" smtClean="0"/>
              <a:t>ritmo</a:t>
            </a:r>
            <a:r>
              <a:rPr lang="en-US" b="1" dirty="0" smtClean="0"/>
              <a:t> y la </a:t>
            </a:r>
            <a:r>
              <a:rPr lang="en-US" b="1" dirty="0" err="1" smtClean="0"/>
              <a:t>calidad</a:t>
            </a:r>
            <a:r>
              <a:rPr lang="en-US" b="1" dirty="0" smtClean="0"/>
              <a:t> de </a:t>
            </a:r>
            <a:r>
              <a:rPr lang="en-US" b="1" dirty="0" err="1" smtClean="0"/>
              <a:t>nuestras</a:t>
            </a:r>
            <a:r>
              <a:rPr lang="en-US" b="1" dirty="0" smtClean="0"/>
              <a:t> </a:t>
            </a:r>
            <a:r>
              <a:rPr lang="en-US" b="1" dirty="0" err="1" smtClean="0"/>
              <a:t>interacciones</a:t>
            </a:r>
            <a:r>
              <a:rPr lang="en-US" b="1" dirty="0" smtClean="0"/>
              <a:t> </a:t>
            </a:r>
            <a:r>
              <a:rPr lang="en-US" b="1" dirty="0" err="1" smtClean="0"/>
              <a:t>sociales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49712" y="1959440"/>
            <a:ext cx="9149862" cy="4351338"/>
          </a:xfrm>
        </p:spPr>
        <p:txBody>
          <a:bodyPr>
            <a:normAutofit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Somos seres humanos, y la Biblia entiende a los seres humanos como un ser total </a:t>
            </a:r>
            <a:r>
              <a:rPr lang="es-VE" dirty="0" smtClean="0">
                <a:solidFill>
                  <a:schemeClr val="tx1"/>
                </a:solidFill>
              </a:rPr>
              <a:t>y completo</a:t>
            </a:r>
            <a:r>
              <a:rPr lang="es-VE" dirty="0">
                <a:solidFill>
                  <a:schemeClr val="tx1"/>
                </a:solidFill>
              </a:rPr>
              <a:t>. </a:t>
            </a:r>
            <a:r>
              <a:rPr lang="es-VE" b="1" dirty="0">
                <a:solidFill>
                  <a:schemeClr val="tx1"/>
                </a:solidFill>
              </a:rPr>
              <a:t>Un enfoque bíblico de la antropología considera a los seres </a:t>
            </a:r>
            <a:r>
              <a:rPr lang="es-VE" b="1" dirty="0" smtClean="0">
                <a:solidFill>
                  <a:schemeClr val="tx1"/>
                </a:solidFill>
              </a:rPr>
              <a:t>humanos holísticamente</a:t>
            </a:r>
            <a:r>
              <a:rPr lang="es-VE" dirty="0">
                <a:solidFill>
                  <a:schemeClr val="tx1"/>
                </a:solidFill>
              </a:rPr>
              <a:t>: somos seres físicos, mentales y espirituales. Todas estas fases </a:t>
            </a:r>
            <a:r>
              <a:rPr lang="es-VE" dirty="0" smtClean="0">
                <a:solidFill>
                  <a:schemeClr val="tx1"/>
                </a:solidFill>
              </a:rPr>
              <a:t>de nuestro </a:t>
            </a:r>
            <a:r>
              <a:rPr lang="es-VE" dirty="0">
                <a:solidFill>
                  <a:schemeClr val="tx1"/>
                </a:solidFill>
              </a:rPr>
              <a:t>ser son independientes. </a:t>
            </a:r>
            <a:r>
              <a:rPr lang="es-VE" b="1" dirty="0">
                <a:solidFill>
                  <a:schemeClr val="tx1"/>
                </a:solidFill>
              </a:rPr>
              <a:t>Ellas no funcionan propiamente si no están </a:t>
            </a:r>
            <a:r>
              <a:rPr lang="es-VE" b="1" dirty="0" smtClean="0">
                <a:solidFill>
                  <a:schemeClr val="tx1"/>
                </a:solidFill>
              </a:rPr>
              <a:t>bien ecualizadas</a:t>
            </a:r>
            <a:r>
              <a:rPr lang="es-VE" b="1" dirty="0">
                <a:solidFill>
                  <a:schemeClr val="tx1"/>
                </a:solidFill>
              </a:rPr>
              <a:t>, suplidas e interconectadas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9B23504-77E1-CB45-8FC5-E98808B1E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537201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5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La </a:t>
            </a:r>
            <a:r>
              <a:rPr lang="en-US" b="1" dirty="0" err="1"/>
              <a:t>espiritualidad</a:t>
            </a:r>
            <a:r>
              <a:rPr lang="en-US" b="1" dirty="0"/>
              <a:t> </a:t>
            </a:r>
            <a:r>
              <a:rPr lang="en-US" b="1" dirty="0" err="1"/>
              <a:t>dirige</a:t>
            </a:r>
            <a:r>
              <a:rPr lang="en-US" b="1" dirty="0"/>
              <a:t> el </a:t>
            </a:r>
            <a:r>
              <a:rPr lang="en-US" b="1" dirty="0" err="1"/>
              <a:t>ritmo</a:t>
            </a:r>
            <a:r>
              <a:rPr lang="en-US" b="1" dirty="0"/>
              <a:t> y la </a:t>
            </a:r>
            <a:r>
              <a:rPr lang="en-US" b="1" dirty="0" err="1"/>
              <a:t>calidad</a:t>
            </a:r>
            <a:r>
              <a:rPr lang="en-US" b="1" dirty="0"/>
              <a:t> de </a:t>
            </a:r>
            <a:r>
              <a:rPr lang="en-US" b="1" dirty="0" err="1"/>
              <a:t>nuestras</a:t>
            </a:r>
            <a:r>
              <a:rPr lang="en-US" b="1" dirty="0"/>
              <a:t> </a:t>
            </a:r>
            <a:r>
              <a:rPr lang="en-US" b="1" dirty="0" err="1"/>
              <a:t>interacciones</a:t>
            </a:r>
            <a:r>
              <a:rPr lang="en-US" b="1" dirty="0"/>
              <a:t> </a:t>
            </a:r>
            <a:r>
              <a:rPr lang="en-US" b="1" dirty="0" err="1"/>
              <a:t>sociales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dirty="0">
                <a:solidFill>
                  <a:schemeClr val="tx1"/>
                </a:solidFill>
              </a:rPr>
              <a:t>Todas ellas son importantes, pero hay un orden de factores que cambian el </a:t>
            </a:r>
            <a:r>
              <a:rPr lang="es-VE" dirty="0" smtClean="0">
                <a:solidFill>
                  <a:schemeClr val="tx1"/>
                </a:solidFill>
              </a:rPr>
              <a:t>producto final</a:t>
            </a:r>
            <a:r>
              <a:rPr lang="es-VE" dirty="0">
                <a:solidFill>
                  <a:schemeClr val="tx1"/>
                </a:solidFill>
              </a:rPr>
              <a:t>: “Mas buscad primeramente </a:t>
            </a:r>
            <a:r>
              <a:rPr lang="es-VE" dirty="0" smtClean="0">
                <a:solidFill>
                  <a:schemeClr val="tx1"/>
                </a:solidFill>
              </a:rPr>
              <a:t>el Reino </a:t>
            </a:r>
            <a:r>
              <a:rPr lang="es-VE" dirty="0">
                <a:solidFill>
                  <a:schemeClr val="tx1"/>
                </a:solidFill>
              </a:rPr>
              <a:t>de Dios” (Mateo 6:33</a:t>
            </a:r>
            <a:r>
              <a:rPr lang="es-VE" dirty="0" smtClean="0">
                <a:solidFill>
                  <a:schemeClr val="tx1"/>
                </a:solidFill>
              </a:rPr>
              <a:t>). </a:t>
            </a:r>
            <a:r>
              <a:rPr lang="es-VE" b="1" dirty="0" smtClean="0">
                <a:solidFill>
                  <a:schemeClr val="tx1"/>
                </a:solidFill>
              </a:rPr>
              <a:t>Cuando </a:t>
            </a:r>
            <a:r>
              <a:rPr lang="es-VE" b="1" dirty="0">
                <a:solidFill>
                  <a:schemeClr val="tx1"/>
                </a:solidFill>
              </a:rPr>
              <a:t>Jesús </a:t>
            </a:r>
            <a:r>
              <a:rPr lang="es-VE" b="1" dirty="0" smtClean="0">
                <a:solidFill>
                  <a:schemeClr val="tx1"/>
                </a:solidFill>
              </a:rPr>
              <a:t>pronunció estas </a:t>
            </a:r>
            <a:r>
              <a:rPr lang="es-VE" b="1" dirty="0">
                <a:solidFill>
                  <a:schemeClr val="tx1"/>
                </a:solidFill>
              </a:rPr>
              <a:t>palabras, estaba estableciendo la supremacía de la espiritualidad </a:t>
            </a:r>
            <a:r>
              <a:rPr lang="es-VE" b="1" dirty="0" smtClean="0">
                <a:solidFill>
                  <a:schemeClr val="tx1"/>
                </a:solidFill>
              </a:rPr>
              <a:t>como combustible </a:t>
            </a:r>
            <a:r>
              <a:rPr lang="es-VE" b="1" dirty="0">
                <a:solidFill>
                  <a:schemeClr val="tx1"/>
                </a:solidFill>
              </a:rPr>
              <a:t>para todas las áreas de nuestra vida</a:t>
            </a:r>
            <a:r>
              <a:rPr lang="es-VE" dirty="0" smtClean="0">
                <a:solidFill>
                  <a:schemeClr val="tx1"/>
                </a:solidFill>
              </a:rPr>
              <a:t>. El éxito </a:t>
            </a:r>
            <a:r>
              <a:rPr lang="es-VE" dirty="0">
                <a:solidFill>
                  <a:schemeClr val="tx1"/>
                </a:solidFill>
              </a:rPr>
              <a:t>de nuestra espiritualidad es </a:t>
            </a:r>
            <a:r>
              <a:rPr lang="es-VE" b="1" dirty="0" smtClean="0">
                <a:solidFill>
                  <a:schemeClr val="tx1"/>
                </a:solidFill>
              </a:rPr>
              <a:t>la clave </a:t>
            </a:r>
            <a:r>
              <a:rPr lang="es-VE" b="1" dirty="0">
                <a:solidFill>
                  <a:schemeClr val="tx1"/>
                </a:solidFill>
              </a:rPr>
              <a:t>para el éxito de todo lo </a:t>
            </a:r>
            <a:r>
              <a:rPr lang="es-VE" b="1" dirty="0" smtClean="0">
                <a:solidFill>
                  <a:schemeClr val="tx1"/>
                </a:solidFill>
              </a:rPr>
              <a:t>demás.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3940144-B382-9C45-9B18-F52970FB76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98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4-EL LÍDER COMO CONSEJERO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 smtClean="0">
                <a:solidFill>
                  <a:schemeClr val="tx1"/>
                </a:solidFill>
              </a:rPr>
              <a:t>Es el </a:t>
            </a:r>
            <a:r>
              <a:rPr lang="es-VE" dirty="0">
                <a:solidFill>
                  <a:schemeClr val="tx1"/>
                </a:solidFill>
              </a:rPr>
              <a:t>privilegio del líder juvenil el ser un </a:t>
            </a:r>
            <a:r>
              <a:rPr lang="es-VE" dirty="0" smtClean="0">
                <a:solidFill>
                  <a:schemeClr val="tx1"/>
                </a:solidFill>
              </a:rPr>
              <a:t>guía para </a:t>
            </a:r>
            <a:r>
              <a:rPr lang="es-VE" dirty="0">
                <a:solidFill>
                  <a:schemeClr val="tx1"/>
                </a:solidFill>
              </a:rPr>
              <a:t>esta fase de la vida. </a:t>
            </a:r>
            <a:r>
              <a:rPr lang="es-VE" b="1" dirty="0">
                <a:solidFill>
                  <a:schemeClr val="tx1"/>
                </a:solidFill>
              </a:rPr>
              <a:t>Pero este privilegio trae consigo una responsabilidad</a:t>
            </a:r>
            <a:r>
              <a:rPr lang="es-VE" dirty="0">
                <a:solidFill>
                  <a:schemeClr val="tx1"/>
                </a:solidFill>
              </a:rPr>
              <a:t>: la </a:t>
            </a:r>
            <a:r>
              <a:rPr lang="es-VE" dirty="0" smtClean="0">
                <a:solidFill>
                  <a:schemeClr val="tx1"/>
                </a:solidFill>
              </a:rPr>
              <a:t>de tener </a:t>
            </a:r>
            <a:r>
              <a:rPr lang="es-VE" dirty="0">
                <a:solidFill>
                  <a:schemeClr val="tx1"/>
                </a:solidFill>
              </a:rPr>
              <a:t>un conocimiento contextualizado de las necesidades de la </a:t>
            </a:r>
            <a:r>
              <a:rPr lang="es-VE" dirty="0" smtClean="0">
                <a:solidFill>
                  <a:schemeClr val="tx1"/>
                </a:solidFill>
              </a:rPr>
              <a:t>juventud, proveyéndoles </a:t>
            </a:r>
            <a:r>
              <a:rPr lang="es-VE" dirty="0">
                <a:solidFill>
                  <a:schemeClr val="tx1"/>
                </a:solidFill>
              </a:rPr>
              <a:t>la oportunidad de experimentar un cristianismo real, relevante al tiempo </a:t>
            </a:r>
            <a:r>
              <a:rPr lang="es-VE" dirty="0" smtClean="0">
                <a:solidFill>
                  <a:schemeClr val="tx1"/>
                </a:solidFill>
              </a:rPr>
              <a:t>y al </a:t>
            </a:r>
            <a:r>
              <a:rPr lang="es-VE" dirty="0">
                <a:solidFill>
                  <a:schemeClr val="tx1"/>
                </a:solidFill>
              </a:rPr>
              <a:t>contexto en el que viven.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52AB144-80B7-3C4C-A9EA-8807C60FE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4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1383</TotalTime>
  <Words>1279</Words>
  <Application>Microsoft Office PowerPoint</Application>
  <PresentationFormat>Personalizado</PresentationFormat>
  <Paragraphs>49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Office Theme</vt:lpstr>
      <vt:lpstr>2_Custom Design</vt:lpstr>
      <vt:lpstr>1_Custom Design</vt:lpstr>
      <vt:lpstr>Custom Design</vt:lpstr>
      <vt:lpstr>Seminar 4: Liderazgo</vt:lpstr>
      <vt:lpstr>1-INTRODUCCIÓN</vt:lpstr>
      <vt:lpstr>1-INTRODUCCIÓN</vt:lpstr>
      <vt:lpstr>2-OBJETIVOS DEL SEMINARIO</vt:lpstr>
      <vt:lpstr>3-EL LÍDER JUVENIL COMO LÍDER ESPIRITUAL</vt:lpstr>
      <vt:lpstr>El líder debe ser primero un seguidor de Cristo.</vt:lpstr>
      <vt:lpstr>La espiritualidad dirige el ritmo y la calidad de nuestras interacciones sociales</vt:lpstr>
      <vt:lpstr>La espiritualidad dirige el ritmo y la calidad de nuestras interacciones sociales</vt:lpstr>
      <vt:lpstr>4-EL LÍDER COMO CONSEJERO</vt:lpstr>
      <vt:lpstr>La juventud actual está en una constante búsqueda de modelos</vt:lpstr>
      <vt:lpstr>La juventud actual está en una constante búsqueda de modelos.</vt:lpstr>
      <vt:lpstr>La juventud actual está en una constante búsqueda de modelos.</vt:lpstr>
      <vt:lpstr>Ellos también están ávidos a seguir a los líderes que son reales.</vt:lpstr>
      <vt:lpstr>Ellos también están ávidos a seguir a los líderes que son reales.</vt:lpstr>
      <vt:lpstr>Ellos también están ávidos a seguir a los líderes que son reales.</vt:lpstr>
      <vt:lpstr>Ellos también están ávidos a seguir a los líderes que son reales.</vt:lpstr>
      <vt:lpstr>Ellos también están ávidos a seguir a los líderes que son reales.</vt:lpstr>
      <vt:lpstr>5-EL LÍDER JUVENIL COMO AMIGO</vt:lpstr>
      <vt:lpstr>5-EL LÍDER JUVENIL COMO AMIGO</vt:lpstr>
      <vt:lpstr>6-CONCLUSIÓN</vt:lpstr>
      <vt:lpstr>6-CONCLUSIÓN</vt:lpstr>
      <vt:lpstr>7-ACTIVIDAD</vt:lpstr>
      <vt:lpstr>7-ACTIVIDAD</vt:lpstr>
      <vt:lpstr>8-RECURSOS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Yuli</cp:lastModifiedBy>
  <cp:revision>27</cp:revision>
  <dcterms:created xsi:type="dcterms:W3CDTF">2018-05-31T05:51:27Z</dcterms:created>
  <dcterms:modified xsi:type="dcterms:W3CDTF">2019-02-08T21:17:19Z</dcterms:modified>
</cp:coreProperties>
</file>