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9"/>
  </p:notesMasterIdLst>
  <p:handoutMasterIdLst>
    <p:handoutMasterId r:id="rId30"/>
  </p:handoutMasterIdLst>
  <p:sldIdLst>
    <p:sldId id="256" r:id="rId5"/>
    <p:sldId id="257" r:id="rId6"/>
    <p:sldId id="260" r:id="rId7"/>
    <p:sldId id="261" r:id="rId8"/>
    <p:sldId id="263" r:id="rId9"/>
    <p:sldId id="267" r:id="rId10"/>
    <p:sldId id="271" r:id="rId11"/>
    <p:sldId id="272" r:id="rId12"/>
    <p:sldId id="275" r:id="rId13"/>
    <p:sldId id="282" r:id="rId14"/>
    <p:sldId id="283" r:id="rId15"/>
    <p:sldId id="286" r:id="rId16"/>
    <p:sldId id="290" r:id="rId17"/>
    <p:sldId id="291" r:id="rId18"/>
    <p:sldId id="296" r:id="rId19"/>
    <p:sldId id="297" r:id="rId20"/>
    <p:sldId id="302" r:id="rId21"/>
    <p:sldId id="303" r:id="rId22"/>
    <p:sldId id="306" r:id="rId23"/>
    <p:sldId id="318" r:id="rId24"/>
    <p:sldId id="321" r:id="rId25"/>
    <p:sldId id="324" r:id="rId26"/>
    <p:sldId id="325" r:id="rId27"/>
    <p:sldId id="32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60"/>
            <p14:sldId id="261"/>
            <p14:sldId id="263"/>
            <p14:sldId id="267"/>
            <p14:sldId id="271"/>
            <p14:sldId id="272"/>
            <p14:sldId id="275"/>
            <p14:sldId id="282"/>
            <p14:sldId id="283"/>
            <p14:sldId id="286"/>
            <p14:sldId id="290"/>
            <p14:sldId id="291"/>
            <p14:sldId id="296"/>
            <p14:sldId id="297"/>
            <p14:sldId id="302"/>
            <p14:sldId id="303"/>
            <p14:sldId id="306"/>
            <p14:sldId id="318"/>
            <p14:sldId id="321"/>
            <p14:sldId id="324"/>
            <p14:sldId id="325"/>
            <p14:sldId id="327"/>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2800"/>
  </p:normalViewPr>
  <p:slideViewPr>
    <p:cSldViewPr snapToGrid="0" snapToObjects="1">
      <p:cViewPr varScale="1">
        <p:scale>
          <a:sx n="68" d="100"/>
          <a:sy n="68" d="100"/>
        </p:scale>
        <p:origin x="78" y="19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5/3/2022</a:t>
            </a:fld>
            <a:endParaRPr lang="en-US"/>
          </a:p>
        </p:txBody>
      </p:sp>
      <p:sp>
        <p:nvSpPr>
          <p:cNvPr id="4" name="Footer Placeholder 3">
            <a:extLst>
              <a:ext uri="{FF2B5EF4-FFF2-40B4-BE49-F238E27FC236}">
                <a16:creationId xmlns=""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‹nº›</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5/3/2022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‹nº›</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5/3/2022</a:t>
            </a:fld>
            <a:endParaRPr lang="en-US"/>
          </a:p>
        </p:txBody>
      </p:sp>
      <p:sp>
        <p:nvSpPr>
          <p:cNvPr id="4" name="Footer Placeholder 3">
            <a:extLst>
              <a:ext uri="{FF2B5EF4-FFF2-40B4-BE49-F238E27FC236}">
                <a16:creationId xmlns=""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6" name="Footer Placeholder 5">
            <a:extLst>
              <a:ext uri="{FF2B5EF4-FFF2-40B4-BE49-F238E27FC236}">
                <a16:creationId xmlns=""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8" name="Footer Placeholder 7">
            <a:extLst>
              <a:ext uri="{FF2B5EF4-FFF2-40B4-BE49-F238E27FC236}">
                <a16:creationId xmlns=""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4" name="Footer Placeholder 3">
            <a:extLst>
              <a:ext uri="{FF2B5EF4-FFF2-40B4-BE49-F238E27FC236}">
                <a16:creationId xmlns=""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3" name="Footer Placeholder 2">
            <a:extLst>
              <a:ext uri="{FF2B5EF4-FFF2-40B4-BE49-F238E27FC236}">
                <a16:creationId xmlns=""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6" name="Footer Placeholder 5">
            <a:extLst>
              <a:ext uri="{FF2B5EF4-FFF2-40B4-BE49-F238E27FC236}">
                <a16:creationId xmlns=""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6" name="Footer Placeholder 5">
            <a:extLst>
              <a:ext uri="{FF2B5EF4-FFF2-40B4-BE49-F238E27FC236}">
                <a16:creationId xmlns=""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6" name="Footer Placeholder 5">
            <a:extLst>
              <a:ext uri="{FF2B5EF4-FFF2-40B4-BE49-F238E27FC236}">
                <a16:creationId xmlns=""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8" name="Footer Placeholder 7">
            <a:extLst>
              <a:ext uri="{FF2B5EF4-FFF2-40B4-BE49-F238E27FC236}">
                <a16:creationId xmlns=""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4" name="Footer Placeholder 3">
            <a:extLst>
              <a:ext uri="{FF2B5EF4-FFF2-40B4-BE49-F238E27FC236}">
                <a16:creationId xmlns=""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3" name="Footer Placeholder 2">
            <a:extLst>
              <a:ext uri="{FF2B5EF4-FFF2-40B4-BE49-F238E27FC236}">
                <a16:creationId xmlns=""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6" name="Footer Placeholder 5">
            <a:extLst>
              <a:ext uri="{FF2B5EF4-FFF2-40B4-BE49-F238E27FC236}">
                <a16:creationId xmlns=""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6" name="Footer Placeholder 5">
            <a:extLst>
              <a:ext uri="{FF2B5EF4-FFF2-40B4-BE49-F238E27FC236}">
                <a16:creationId xmlns=""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6" name="Footer Placeholder 5">
            <a:extLst>
              <a:ext uri="{FF2B5EF4-FFF2-40B4-BE49-F238E27FC236}">
                <a16:creationId xmlns=""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8" name="Footer Placeholder 7">
            <a:extLst>
              <a:ext uri="{FF2B5EF4-FFF2-40B4-BE49-F238E27FC236}">
                <a16:creationId xmlns=""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4" name="Footer Placeholder 3">
            <a:extLst>
              <a:ext uri="{FF2B5EF4-FFF2-40B4-BE49-F238E27FC236}">
                <a16:creationId xmlns=""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3" name="Footer Placeholder 2">
            <a:extLst>
              <a:ext uri="{FF2B5EF4-FFF2-40B4-BE49-F238E27FC236}">
                <a16:creationId xmlns=""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6" name="Footer Placeholder 5">
            <a:extLst>
              <a:ext uri="{FF2B5EF4-FFF2-40B4-BE49-F238E27FC236}">
                <a16:creationId xmlns=""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6" name="Footer Placeholder 5">
            <a:extLst>
              <a:ext uri="{FF2B5EF4-FFF2-40B4-BE49-F238E27FC236}">
                <a16:creationId xmlns=""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5/3/2022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5/3/2022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5/3/2022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5/3/2022</a:t>
            </a:fld>
            <a:endParaRPr lang="en-US"/>
          </a:p>
        </p:txBody>
      </p:sp>
      <p:sp>
        <p:nvSpPr>
          <p:cNvPr id="4" name="Footer Placeholder 3">
            <a:extLst>
              <a:ext uri="{FF2B5EF4-FFF2-40B4-BE49-F238E27FC236}">
                <a16:creationId xmlns=""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5/3/2022</a:t>
            </a:fld>
            <a:endParaRPr lang="en-US"/>
          </a:p>
        </p:txBody>
      </p:sp>
      <p:sp>
        <p:nvSpPr>
          <p:cNvPr id="4" name="Footer Placeholder 3">
            <a:extLst>
              <a:ext uri="{FF2B5EF4-FFF2-40B4-BE49-F238E27FC236}">
                <a16:creationId xmlns=""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5/3/2022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‹nº›</a:t>
            </a:fld>
            <a:endParaRPr lang="en-US"/>
          </a:p>
        </p:txBody>
      </p:sp>
      <p:sp>
        <p:nvSpPr>
          <p:cNvPr id="13" name="Rectangle 12">
            <a:extLst>
              <a:ext uri="{FF2B5EF4-FFF2-40B4-BE49-F238E27FC236}">
                <a16:creationId xmlns=""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accent5">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5/3/2022</a:t>
            </a:fld>
            <a:endParaRPr lang="en-US"/>
          </a:p>
        </p:txBody>
      </p:sp>
      <p:sp>
        <p:nvSpPr>
          <p:cNvPr id="5" name="Footer Placeholder 4">
            <a:extLst>
              <a:ext uri="{FF2B5EF4-FFF2-40B4-BE49-F238E27FC236}">
                <a16:creationId xmlns=""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‹nº›</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5/3/2022</a:t>
            </a:fld>
            <a:endParaRPr lang="en-US"/>
          </a:p>
        </p:txBody>
      </p:sp>
      <p:sp>
        <p:nvSpPr>
          <p:cNvPr id="5" name="Footer Placeholder 4">
            <a:extLst>
              <a:ext uri="{FF2B5EF4-FFF2-40B4-BE49-F238E27FC236}">
                <a16:creationId xmlns=""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‹nº›</a:t>
            </a:fld>
            <a:endParaRPr lang="en-US"/>
          </a:p>
        </p:txBody>
      </p:sp>
      <p:sp>
        <p:nvSpPr>
          <p:cNvPr id="7" name="Text Placeholder 6">
            <a:extLst>
              <a:ext uri="{FF2B5EF4-FFF2-40B4-BE49-F238E27FC236}">
                <a16:creationId xmlns=""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5/3/2022</a:t>
            </a:fld>
            <a:endParaRPr lang="en-US"/>
          </a:p>
        </p:txBody>
      </p:sp>
      <p:sp>
        <p:nvSpPr>
          <p:cNvPr id="5" name="Footer Placeholder 4">
            <a:extLst>
              <a:ext uri="{FF2B5EF4-FFF2-40B4-BE49-F238E27FC236}">
                <a16:creationId xmlns=""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‹nº›</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b="1" dirty="0" err="1" smtClean="0">
                <a:solidFill>
                  <a:schemeClr val="accent5">
                    <a:lumMod val="75000"/>
                  </a:schemeClr>
                </a:solidFill>
              </a:rPr>
              <a:t>Seminário</a:t>
            </a:r>
            <a:r>
              <a:rPr lang="en-US" b="1" dirty="0" smtClean="0">
                <a:solidFill>
                  <a:schemeClr val="accent5">
                    <a:lumMod val="75000"/>
                  </a:schemeClr>
                </a:solidFill>
              </a:rPr>
              <a:t> </a:t>
            </a:r>
            <a:r>
              <a:rPr lang="en-US" b="1" dirty="0">
                <a:solidFill>
                  <a:schemeClr val="accent5">
                    <a:lumMod val="75000"/>
                  </a:schemeClr>
                </a:solidFill>
              </a:rPr>
              <a:t>4: </a:t>
            </a:r>
            <a:r>
              <a:rPr lang="en-US" b="1" dirty="0" err="1" smtClean="0">
                <a:solidFill>
                  <a:schemeClr val="accent5">
                    <a:lumMod val="75000"/>
                  </a:schemeClr>
                </a:solidFill>
              </a:rPr>
              <a:t>Liderança</a:t>
            </a:r>
            <a:endParaRPr lang="en-US" dirty="0">
              <a:solidFill>
                <a:schemeClr val="accent5">
                  <a:lumMod val="75000"/>
                </a:schemeClr>
              </a:solidFill>
            </a:endParaRPr>
          </a:p>
        </p:txBody>
      </p:sp>
      <p:sp>
        <p:nvSpPr>
          <p:cNvPr id="8" name="Subtitle 7"/>
          <p:cNvSpPr>
            <a:spLocks noGrp="1"/>
          </p:cNvSpPr>
          <p:nvPr>
            <p:ph type="subTitle" idx="1"/>
          </p:nvPr>
        </p:nvSpPr>
        <p:spPr/>
        <p:txBody>
          <a:bodyPr/>
          <a:lstStyle/>
          <a:p>
            <a:r>
              <a:rPr lang="pt-PT" b="1" i="1" dirty="0">
                <a:solidFill>
                  <a:schemeClr val="tx1"/>
                </a:solidFill>
              </a:rPr>
              <a:t>O Líder </a:t>
            </a:r>
            <a:r>
              <a:rPr lang="pt-PT" b="1" i="1" dirty="0" smtClean="0">
                <a:solidFill>
                  <a:schemeClr val="tx1"/>
                </a:solidFill>
              </a:rPr>
              <a:t>Jovem </a:t>
            </a:r>
            <a:r>
              <a:rPr lang="pt-PT" b="1" i="1" dirty="0">
                <a:solidFill>
                  <a:schemeClr val="tx1"/>
                </a:solidFill>
              </a:rPr>
              <a:t>como Líder Espiritual, Mentor e </a:t>
            </a:r>
            <a:r>
              <a:rPr lang="pt-PT" b="1" i="1" dirty="0" smtClean="0">
                <a:solidFill>
                  <a:schemeClr val="tx1"/>
                </a:solidFill>
              </a:rPr>
              <a:t>Amigo</a:t>
            </a:r>
            <a:endParaRPr lang="en-US" dirty="0"/>
          </a:p>
        </p:txBody>
      </p:sp>
      <p:pic>
        <p:nvPicPr>
          <p:cNvPr id="5" name="Picture 4">
            <a:extLst>
              <a:ext uri="{FF2B5EF4-FFF2-40B4-BE49-F238E27FC236}">
                <a16:creationId xmlns="" xmlns:a16="http://schemas.microsoft.com/office/drawing/2014/main" id="{6305096F-FB45-F34D-9194-0E4736BB66B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Os jovens de hoje estão constantemente à procura de modelos</a:t>
            </a:r>
            <a:r>
              <a:rPr lang="pt-PT" b="1" dirty="0" smtClean="0"/>
              <a:t>.</a:t>
            </a:r>
            <a:r>
              <a:rPr lang="en-US" b="1" dirty="0" smtClean="0"/>
              <a:t> </a:t>
            </a:r>
            <a:endParaRPr lang="en-US" dirty="0"/>
          </a:p>
        </p:txBody>
      </p:sp>
      <p:sp>
        <p:nvSpPr>
          <p:cNvPr id="9" name="Content Placeholder 8"/>
          <p:cNvSpPr>
            <a:spLocks noGrp="1"/>
          </p:cNvSpPr>
          <p:nvPr>
            <p:ph idx="1"/>
          </p:nvPr>
        </p:nvSpPr>
        <p:spPr>
          <a:xfrm>
            <a:off x="838200" y="2070952"/>
            <a:ext cx="9149862" cy="4351338"/>
          </a:xfrm>
        </p:spPr>
        <p:txBody>
          <a:bodyPr>
            <a:normAutofit/>
          </a:bodyPr>
          <a:lstStyle/>
          <a:p>
            <a:pPr marL="0" indent="0">
              <a:buNone/>
            </a:pPr>
            <a:r>
              <a:rPr lang="pt-PT" dirty="0">
                <a:solidFill>
                  <a:schemeClr val="tx1"/>
                </a:solidFill>
              </a:rPr>
              <a:t>O fato básico é que os jovens são pragmáticos, ou seja, tendem a não </a:t>
            </a:r>
            <a:r>
              <a:rPr lang="pt-PT" b="1" dirty="0">
                <a:solidFill>
                  <a:schemeClr val="tx1"/>
                </a:solidFill>
              </a:rPr>
              <a:t>acreditar no que alguém diz ser verdade, não no que alguém diz que funciona</a:t>
            </a:r>
            <a:r>
              <a:rPr lang="pt-PT" dirty="0">
                <a:solidFill>
                  <a:schemeClr val="tx1"/>
                </a:solidFill>
              </a:rPr>
              <a:t>. Eles tendem a creditar e valorizar o que </a:t>
            </a:r>
            <a:r>
              <a:rPr lang="pt-PT" i="1" dirty="0" err="1">
                <a:solidFill>
                  <a:schemeClr val="tx1"/>
                </a:solidFill>
              </a:rPr>
              <a:t>vêem</a:t>
            </a:r>
            <a:r>
              <a:rPr lang="pt-PT" i="1" dirty="0">
                <a:solidFill>
                  <a:schemeClr val="tx1"/>
                </a:solidFill>
              </a:rPr>
              <a:t> como funcionando</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744D4817-CB25-C443-AE9F-8C98E9F0B6C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465495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Os jovens de hoje estão constantemente à procura de modelos. </a:t>
            </a:r>
            <a:r>
              <a:rPr lang="en-US" b="1" dirty="0" smtClean="0"/>
              <a:t> </a:t>
            </a:r>
            <a:endParaRPr lang="en-US" dirty="0"/>
          </a:p>
        </p:txBody>
      </p:sp>
      <p:sp>
        <p:nvSpPr>
          <p:cNvPr id="9" name="Content Placeholder 8"/>
          <p:cNvSpPr>
            <a:spLocks noGrp="1"/>
          </p:cNvSpPr>
          <p:nvPr>
            <p:ph idx="1"/>
          </p:nvPr>
        </p:nvSpPr>
        <p:spPr>
          <a:xfrm>
            <a:off x="838200" y="2278404"/>
            <a:ext cx="9149862" cy="4351338"/>
          </a:xfrm>
        </p:spPr>
        <p:txBody>
          <a:bodyPr>
            <a:normAutofit/>
          </a:bodyPr>
          <a:lstStyle/>
          <a:p>
            <a:pPr marL="0" indent="0">
              <a:buNone/>
            </a:pPr>
            <a:r>
              <a:rPr lang="pt-PT" dirty="0">
                <a:solidFill>
                  <a:schemeClr val="tx1"/>
                </a:solidFill>
              </a:rPr>
              <a:t>De fato, o cristianismo adventista é muito bonito na teoria, mas só funciona na prática. A experiência do jovem com a igreja deve ser permeada de algo real, prático e eficaz. Caso contrário, </a:t>
            </a:r>
            <a:r>
              <a:rPr lang="pt-PT" b="1" dirty="0">
                <a:solidFill>
                  <a:schemeClr val="tx1"/>
                </a:solidFill>
              </a:rPr>
              <a:t>a mera teoria (por mais bela, interessante e lógica) não produz nenhuma mudança na vida</a:t>
            </a:r>
            <a:r>
              <a:rPr lang="pt-PT" b="1" dirty="0" smtClean="0">
                <a:solidFill>
                  <a:schemeClr val="tx1"/>
                </a:solidFill>
              </a:rPr>
              <a:t>.</a:t>
            </a:r>
            <a:r>
              <a:rPr lang="en-US" b="1" dirty="0" smtClean="0">
                <a:solidFill>
                  <a:schemeClr val="tx1"/>
                </a:solidFill>
              </a:rPr>
              <a:t> </a:t>
            </a:r>
            <a:endParaRPr lang="en-US" b="1" dirty="0">
              <a:solidFill>
                <a:schemeClr val="tx1"/>
              </a:solidFill>
            </a:endParaRPr>
          </a:p>
        </p:txBody>
      </p:sp>
      <p:pic>
        <p:nvPicPr>
          <p:cNvPr id="6" name="Picture 5">
            <a:extLst>
              <a:ext uri="{FF2B5EF4-FFF2-40B4-BE49-F238E27FC236}">
                <a16:creationId xmlns="" xmlns:a16="http://schemas.microsoft.com/office/drawing/2014/main" id="{24EFB749-8732-954D-B9A6-6FB961077A9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20843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Os jovens de hoje estão constantemente à procura de modelos. </a:t>
            </a:r>
            <a:r>
              <a:rPr lang="en-US" b="1" dirty="0" smtClean="0"/>
              <a:t> </a:t>
            </a:r>
            <a:endParaRPr lang="en-US" dirty="0"/>
          </a:p>
        </p:txBody>
      </p:sp>
      <p:sp>
        <p:nvSpPr>
          <p:cNvPr id="9" name="Content Placeholder 8"/>
          <p:cNvSpPr>
            <a:spLocks noGrp="1"/>
          </p:cNvSpPr>
          <p:nvPr>
            <p:ph idx="1"/>
          </p:nvPr>
        </p:nvSpPr>
        <p:spPr>
          <a:xfrm>
            <a:off x="838200" y="2070951"/>
            <a:ext cx="9149862" cy="4351338"/>
          </a:xfrm>
        </p:spPr>
        <p:txBody>
          <a:bodyPr>
            <a:normAutofit/>
          </a:bodyPr>
          <a:lstStyle/>
          <a:p>
            <a:pPr marL="0" indent="0">
              <a:buNone/>
            </a:pPr>
            <a:r>
              <a:rPr lang="pt-PT" dirty="0">
                <a:solidFill>
                  <a:schemeClr val="tx1"/>
                </a:solidFill>
              </a:rPr>
              <a:t>Precisamos materializar nossos conceitos. Faça de toda a sua teoria de liderança uma prática que nutre seus seguidores. Os jovens precisam sentir os reais benefícios do que o líder está propondo. </a:t>
            </a:r>
            <a:r>
              <a:rPr lang="pt-PT" b="1" dirty="0">
                <a:solidFill>
                  <a:schemeClr val="tx1"/>
                </a:solidFill>
              </a:rPr>
              <a:t>Se eles perceberem que isso funciona na vida do líder, eles acreditarão que pode funcionar em suas vidas</a:t>
            </a:r>
            <a:r>
              <a:rPr lang="pt-PT" b="1" dirty="0" smtClean="0">
                <a:solidFill>
                  <a:schemeClr val="tx1"/>
                </a:solidFill>
              </a:rPr>
              <a:t>.</a:t>
            </a:r>
            <a:r>
              <a:rPr lang="en-US" b="1" dirty="0" smtClean="0">
                <a:solidFill>
                  <a:schemeClr val="tx1"/>
                </a:solidFill>
              </a:rPr>
              <a:t> </a:t>
            </a:r>
            <a:endParaRPr lang="en-US" b="1" dirty="0">
              <a:solidFill>
                <a:schemeClr val="tx1"/>
              </a:solidFill>
            </a:endParaRPr>
          </a:p>
        </p:txBody>
      </p:sp>
      <p:pic>
        <p:nvPicPr>
          <p:cNvPr id="6" name="Picture 5">
            <a:extLst>
              <a:ext uri="{FF2B5EF4-FFF2-40B4-BE49-F238E27FC236}">
                <a16:creationId xmlns="" xmlns:a16="http://schemas.microsoft.com/office/drawing/2014/main" id="{817BBE8C-2DFC-2A41-B7D6-61CCFB2E2EC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82947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Eles também estão dispostos a seguir líderes que são </a:t>
            </a:r>
            <a:r>
              <a:rPr lang="pt-PT" b="1" dirty="0" smtClean="0"/>
              <a:t>reais.</a:t>
            </a:r>
            <a:endParaRPr lang="en-US" dirty="0"/>
          </a:p>
        </p:txBody>
      </p:sp>
      <p:sp>
        <p:nvSpPr>
          <p:cNvPr id="9" name="Content Placeholder 8"/>
          <p:cNvSpPr>
            <a:spLocks noGrp="1"/>
          </p:cNvSpPr>
          <p:nvPr>
            <p:ph idx="1"/>
          </p:nvPr>
        </p:nvSpPr>
        <p:spPr/>
        <p:txBody>
          <a:bodyPr>
            <a:normAutofit/>
          </a:bodyPr>
          <a:lstStyle/>
          <a:p>
            <a:pPr marL="0" indent="0">
              <a:buNone/>
            </a:pPr>
            <a:r>
              <a:rPr lang="pt-PT" dirty="0">
                <a:solidFill>
                  <a:schemeClr val="tx1"/>
                </a:solidFill>
              </a:rPr>
              <a:t>Agora está entendido: Para o cristianismo ser visto funcionando bem na vida do líder não pressupõe a perfeição do líder. </a:t>
            </a:r>
            <a:r>
              <a:rPr lang="pt-PT" b="1" dirty="0">
                <a:solidFill>
                  <a:schemeClr val="tx1"/>
                </a:solidFill>
              </a:rPr>
              <a:t>Não é preciso ser perfeito para ser seguido</a:t>
            </a:r>
            <a:r>
              <a:rPr lang="pt-PT" dirty="0">
                <a:solidFill>
                  <a:schemeClr val="tx1"/>
                </a:solidFill>
              </a:rPr>
              <a:t>; Os jovens são muito menos propensos a seguir alguém que é supostamente perfeito. Eles sabem muito bem que ninguém é. Idealizar líderes perfeitos é idealizar o humanamente impossível</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08483EE4-989C-3840-93BE-4387FEE6F78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75234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Eles também estão dispostos a seguir líderes que são reais</a:t>
            </a:r>
            <a:r>
              <a:rPr lang="pt-PT" b="1" dirty="0" smtClean="0"/>
              <a:t>.</a:t>
            </a:r>
            <a:r>
              <a:rPr lang="en-US" b="1" dirty="0" smtClean="0"/>
              <a:t> </a:t>
            </a:r>
            <a:endParaRPr lang="en-US" dirty="0"/>
          </a:p>
        </p:txBody>
      </p:sp>
      <p:sp>
        <p:nvSpPr>
          <p:cNvPr id="9" name="Content Placeholder 8"/>
          <p:cNvSpPr>
            <a:spLocks noGrp="1"/>
          </p:cNvSpPr>
          <p:nvPr>
            <p:ph idx="1"/>
          </p:nvPr>
        </p:nvSpPr>
        <p:spPr/>
        <p:txBody>
          <a:bodyPr>
            <a:normAutofit/>
          </a:bodyPr>
          <a:lstStyle/>
          <a:p>
            <a:pPr marL="0" indent="0">
              <a:buNone/>
            </a:pPr>
            <a:r>
              <a:rPr lang="pt-PT" dirty="0">
                <a:solidFill>
                  <a:schemeClr val="tx1"/>
                </a:solidFill>
              </a:rPr>
              <a:t>Um líder que inspira um jovem não é absolutamente imune a erros, fracassos e mal-entendidos. O que inspira um jovem é, antes, aquele que tem sabedoria, resiliência e perseverança para aprender com seus próprios erros e encontrar soluções bíblicas para questões práticas</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D59639C2-630D-4E44-988A-47754BB221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1896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Eles também estão dispostos a seguir líderes que são reais. </a:t>
            </a:r>
            <a:r>
              <a:rPr lang="en-US" b="1" dirty="0" smtClean="0"/>
              <a:t> </a:t>
            </a:r>
            <a:endParaRPr lang="en-US" dirty="0"/>
          </a:p>
        </p:txBody>
      </p:sp>
      <p:sp>
        <p:nvSpPr>
          <p:cNvPr id="9" name="Content Placeholder 8"/>
          <p:cNvSpPr>
            <a:spLocks noGrp="1"/>
          </p:cNvSpPr>
          <p:nvPr>
            <p:ph idx="1"/>
          </p:nvPr>
        </p:nvSpPr>
        <p:spPr>
          <a:xfrm>
            <a:off x="838200" y="2070952"/>
            <a:ext cx="9149862" cy="4351338"/>
          </a:xfrm>
        </p:spPr>
        <p:txBody>
          <a:bodyPr>
            <a:normAutofit/>
          </a:bodyPr>
          <a:lstStyle/>
          <a:p>
            <a:r>
              <a:rPr lang="pt-PT" dirty="0">
                <a:solidFill>
                  <a:schemeClr val="tx1"/>
                </a:solidFill>
              </a:rPr>
              <a:t>Quando o jovem puder se identificar com a história de um líder, com os fracassos de um líder, com as lutas de um líder, com os dilemas de um líder, ele se identificará com as soluções encontradas pelo líder</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0803F193-6EE2-754A-A07D-BBD387EF03D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5813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Eles também estão dispostos a seguir líderes que são reais. </a:t>
            </a:r>
            <a:r>
              <a:rPr lang="en-US" b="1" dirty="0" smtClean="0"/>
              <a:t> </a:t>
            </a:r>
            <a:endParaRPr lang="en-US" dirty="0"/>
          </a:p>
        </p:txBody>
      </p:sp>
      <p:sp>
        <p:nvSpPr>
          <p:cNvPr id="9" name="Content Placeholder 8"/>
          <p:cNvSpPr>
            <a:spLocks noGrp="1"/>
          </p:cNvSpPr>
          <p:nvPr>
            <p:ph idx="1"/>
          </p:nvPr>
        </p:nvSpPr>
        <p:spPr>
          <a:xfrm>
            <a:off x="838200" y="2278404"/>
            <a:ext cx="9149862" cy="4351338"/>
          </a:xfrm>
        </p:spPr>
        <p:txBody>
          <a:bodyPr>
            <a:normAutofit/>
          </a:bodyPr>
          <a:lstStyle/>
          <a:p>
            <a:r>
              <a:rPr lang="en-US" dirty="0" smtClean="0">
                <a:solidFill>
                  <a:schemeClr val="tx1"/>
                </a:solidFill>
              </a:rPr>
              <a:t>"</a:t>
            </a:r>
            <a:r>
              <a:rPr lang="pt-PT" dirty="0">
                <a:solidFill>
                  <a:schemeClr val="tx1"/>
                </a:solidFill>
              </a:rPr>
              <a:t>Sede meus imitadores como eu sou o imitador de Cristo", disse o apóstolo Paulo, um líder real da Igreja primitiva que nunca escondeu a realidade de suas lutas, nem escondeu o caminho para sua vitória</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4754921A-A4EC-C34F-B46E-CA52D7F4D74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433777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Eles também estão dispostos a seguir líderes que são reais. </a:t>
            </a:r>
            <a:r>
              <a:rPr lang="en-US" b="1" dirty="0" smtClean="0"/>
              <a:t> </a:t>
            </a:r>
            <a:endParaRPr lang="en-US" dirty="0"/>
          </a:p>
        </p:txBody>
      </p:sp>
      <p:sp>
        <p:nvSpPr>
          <p:cNvPr id="9" name="Content Placeholder 8"/>
          <p:cNvSpPr>
            <a:spLocks noGrp="1"/>
          </p:cNvSpPr>
          <p:nvPr>
            <p:ph idx="1"/>
          </p:nvPr>
        </p:nvSpPr>
        <p:spPr>
          <a:xfrm>
            <a:off x="838200" y="2390852"/>
            <a:ext cx="9149862" cy="4351338"/>
          </a:xfrm>
        </p:spPr>
        <p:txBody>
          <a:bodyPr>
            <a:normAutofit/>
          </a:bodyPr>
          <a:lstStyle/>
          <a:p>
            <a:r>
              <a:rPr lang="pt-PT" dirty="0">
                <a:solidFill>
                  <a:schemeClr val="tx1"/>
                </a:solidFill>
              </a:rPr>
              <a:t>Paulo era um verdadeiro líder. E líderes reais inspiram seus seguidores. Os jovens seguirão líderes reais</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4C650E2E-A34D-EC40-A1F1-37382AF0029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10486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5-O LÍDER </a:t>
            </a:r>
            <a:r>
              <a:rPr lang="pt-PT" b="1" dirty="0" smtClean="0"/>
              <a:t>JOVEM </a:t>
            </a:r>
            <a:r>
              <a:rPr lang="pt-PT" b="1" dirty="0"/>
              <a:t>COMO </a:t>
            </a:r>
            <a:r>
              <a:rPr lang="pt-PT" b="1" dirty="0" smtClean="0"/>
              <a:t>AMIGO</a:t>
            </a:r>
            <a:r>
              <a:rPr lang="en-US" b="1" dirty="0" smtClean="0"/>
              <a:t> </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É verdade para todos os líderes que aqueles cujos seguidores os </a:t>
            </a:r>
            <a:r>
              <a:rPr lang="pt-PT" dirty="0" err="1">
                <a:solidFill>
                  <a:schemeClr val="tx1"/>
                </a:solidFill>
              </a:rPr>
              <a:t>vêem</a:t>
            </a:r>
            <a:r>
              <a:rPr lang="pt-PT" dirty="0">
                <a:solidFill>
                  <a:schemeClr val="tx1"/>
                </a:solidFill>
              </a:rPr>
              <a:t> como amigos também os seguirão com mais vontade, mas em nenhum lugar isso é mais verdadeiro do que entre os jovens. Um líder que é seu amigo terá muito mais influência sobre eles</a:t>
            </a:r>
            <a:r>
              <a:rPr lang="pt-PT" dirty="0" smtClean="0">
                <a:solidFill>
                  <a:schemeClr val="tx1"/>
                </a:solidFill>
              </a:rPr>
              <a:t>.</a:t>
            </a:r>
            <a:r>
              <a:rPr lang="en-US" dirty="0" smtClean="0">
                <a:solidFill>
                  <a:schemeClr val="tx1"/>
                </a:solidFill>
              </a:rPr>
              <a:t> </a:t>
            </a:r>
            <a:endParaRPr lang="en-US" dirty="0">
              <a:solidFill>
                <a:schemeClr val="tx1"/>
              </a:solidFill>
            </a:endParaRPr>
          </a:p>
          <a:p>
            <a:endParaRPr lang="en-US" dirty="0">
              <a:solidFill>
                <a:schemeClr val="tx1"/>
              </a:solidFill>
            </a:endParaRPr>
          </a:p>
        </p:txBody>
      </p:sp>
      <p:pic>
        <p:nvPicPr>
          <p:cNvPr id="6" name="Picture 5">
            <a:extLst>
              <a:ext uri="{FF2B5EF4-FFF2-40B4-BE49-F238E27FC236}">
                <a16:creationId xmlns="" xmlns:a16="http://schemas.microsoft.com/office/drawing/2014/main" id="{44F2C3F4-9A39-9D4B-90D9-78DA91923F7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01701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pt-PT" b="1" dirty="0"/>
              <a:t>5-O LÍDER JOVEM COMO AMIGO </a:t>
            </a:r>
            <a:r>
              <a:rPr lang="en-US" b="1" dirty="0" smtClean="0"/>
              <a:t> </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Os jovens já sabem o que é um verdadeiro amigo. Eles conhecem um amigo que realmente se importa. Um verdadeiro amigo não encobrirá ou mentirá para um amigo e dirá a verdade no amor de uma maneira que amigos superficiais nunca podem</a:t>
            </a:r>
            <a:r>
              <a:rPr lang="pt-PT" b="1" dirty="0">
                <a:solidFill>
                  <a:schemeClr val="tx1"/>
                </a:solidFill>
              </a:rPr>
              <a:t>. Eles não estão procurando aqueles que têm autoridade sobre eles para serem seus “companheiros”. Mas eles estão procurando amizade </a:t>
            </a:r>
            <a:r>
              <a:rPr lang="pt-PT" b="1" dirty="0" smtClean="0">
                <a:solidFill>
                  <a:schemeClr val="tx1"/>
                </a:solidFill>
              </a:rPr>
              <a:t>amorosa</a:t>
            </a:r>
            <a:r>
              <a:rPr lang="en-US" b="1"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B67BCF43-2739-AE47-9839-6E83F96C466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70865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solidFill>
                  <a:srgbClr val="2E75B6"/>
                </a:solidFill>
              </a:rPr>
              <a:t>1-INTRODUÇÃO</a:t>
            </a:r>
            <a:endParaRPr lang="en-US" dirty="0">
              <a:solidFill>
                <a:srgbClr val="2E75B6"/>
              </a:solidFill>
            </a:endParaRPr>
          </a:p>
        </p:txBody>
      </p:sp>
      <p:sp>
        <p:nvSpPr>
          <p:cNvPr id="9" name="Content Placeholder 8"/>
          <p:cNvSpPr>
            <a:spLocks noGrp="1"/>
          </p:cNvSpPr>
          <p:nvPr>
            <p:ph idx="1"/>
          </p:nvPr>
        </p:nvSpPr>
        <p:spPr/>
        <p:txBody>
          <a:bodyPr/>
          <a:lstStyle/>
          <a:p>
            <a:r>
              <a:rPr lang="pt-PT" dirty="0">
                <a:solidFill>
                  <a:schemeClr val="tx1"/>
                </a:solidFill>
              </a:rPr>
              <a:t>Este é o ponto-chave a ser observado: como um cristão que influencia outros cristãos, o Líder do Ministério </a:t>
            </a:r>
            <a:r>
              <a:rPr lang="pt-PT" dirty="0" smtClean="0">
                <a:solidFill>
                  <a:schemeClr val="tx1"/>
                </a:solidFill>
              </a:rPr>
              <a:t>Jovem </a:t>
            </a:r>
            <a:r>
              <a:rPr lang="pt-PT" dirty="0">
                <a:solidFill>
                  <a:schemeClr val="tx1"/>
                </a:solidFill>
              </a:rPr>
              <a:t>liderará não apenas pela fala, </a:t>
            </a:r>
            <a:r>
              <a:rPr lang="pt-PT" b="1" dirty="0">
                <a:solidFill>
                  <a:schemeClr val="tx1"/>
                </a:solidFill>
              </a:rPr>
              <a:t>mas essencialmente por toda a vida</a:t>
            </a:r>
            <a:r>
              <a:rPr lang="pt-PT" dirty="0">
                <a:solidFill>
                  <a:schemeClr val="tx1"/>
                </a:solidFill>
              </a:rPr>
              <a:t>. Ao seguir o exemplo de Jesus, ele ou ela se torna um exemplo para os jovens seguidores</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7" name="Picture 6">
            <a:extLst>
              <a:ext uri="{FF2B5EF4-FFF2-40B4-BE49-F238E27FC236}">
                <a16:creationId xmlns="" xmlns:a16="http://schemas.microsoft.com/office/drawing/2014/main" id="{3D18EF89-2E97-8644-83FD-DF586370090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99457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6-CONCLUSÃO</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Para resumir, um líder jovem que tem um forte compromisso com Cristo, que abraça e incorpora as disciplinas bíblicas e espirituais, e que lidera pelo exemplo claro e honesto, será um modelo que inspirará os jovens seguidores a se comprometerem também com Cristo. Esta é a forma mais eficaz de </a:t>
            </a:r>
            <a:r>
              <a:rPr lang="pt-PT" dirty="0" smtClean="0">
                <a:solidFill>
                  <a:schemeClr val="tx1"/>
                </a:solidFill>
              </a:rPr>
              <a:t>liderança</a:t>
            </a:r>
            <a:r>
              <a:rPr lang="en-US" dirty="0">
                <a:solidFill>
                  <a:schemeClr val="tx1"/>
                </a:solidFill>
              </a:rPr>
              <a:t>.</a:t>
            </a:r>
          </a:p>
        </p:txBody>
      </p:sp>
      <p:pic>
        <p:nvPicPr>
          <p:cNvPr id="6" name="Picture 5">
            <a:extLst>
              <a:ext uri="{FF2B5EF4-FFF2-40B4-BE49-F238E27FC236}">
                <a16:creationId xmlns="" xmlns:a16="http://schemas.microsoft.com/office/drawing/2014/main" id="{C5788CAC-5863-4F44-893B-3A1F681170D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85417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6-CONCLUSÃO</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Foi isso que Paulo procurou transmitir como princípio de liderança ao jovem Timóteo quando escreveu: "Recomende e ensine estas coisas. Não deixe que ninguém o despreze por ser jovem. </a:t>
            </a:r>
            <a:r>
              <a:rPr lang="pt-PT" b="1" dirty="0">
                <a:solidFill>
                  <a:schemeClr val="tx1"/>
                </a:solidFill>
              </a:rPr>
              <a:t>Mas para os que </a:t>
            </a:r>
            <a:r>
              <a:rPr lang="pt-PT" b="1" dirty="0" err="1">
                <a:solidFill>
                  <a:schemeClr val="tx1"/>
                </a:solidFill>
              </a:rPr>
              <a:t>crêem</a:t>
            </a:r>
            <a:r>
              <a:rPr lang="pt-PT" b="1" dirty="0">
                <a:solidFill>
                  <a:schemeClr val="tx1"/>
                </a:solidFill>
              </a:rPr>
              <a:t>, seja um exemplo na maneira de </a:t>
            </a:r>
            <a:r>
              <a:rPr lang="pt-PT" b="1" dirty="0" smtClean="0">
                <a:solidFill>
                  <a:schemeClr val="tx1"/>
                </a:solidFill>
              </a:rPr>
              <a:t>falar, </a:t>
            </a:r>
            <a:r>
              <a:rPr lang="pt-PT" b="1" dirty="0">
                <a:solidFill>
                  <a:schemeClr val="tx1"/>
                </a:solidFill>
              </a:rPr>
              <a:t>no comportamento, no amor, na fé e na pureza</a:t>
            </a:r>
            <a:r>
              <a:rPr lang="pt-PT" b="1" dirty="0" smtClean="0">
                <a:solidFill>
                  <a:schemeClr val="tx1"/>
                </a:solidFill>
              </a:rPr>
              <a:t>.</a:t>
            </a:r>
            <a:r>
              <a:rPr lang="en-US" b="1" dirty="0" smtClean="0">
                <a:solidFill>
                  <a:schemeClr val="tx1"/>
                </a:solidFill>
              </a:rPr>
              <a:t> </a:t>
            </a:r>
            <a:endParaRPr lang="en-US" b="1" dirty="0">
              <a:solidFill>
                <a:schemeClr val="tx1"/>
              </a:solidFill>
            </a:endParaRPr>
          </a:p>
        </p:txBody>
      </p:sp>
      <p:pic>
        <p:nvPicPr>
          <p:cNvPr id="6" name="Picture 5">
            <a:extLst>
              <a:ext uri="{FF2B5EF4-FFF2-40B4-BE49-F238E27FC236}">
                <a16:creationId xmlns="" xmlns:a16="http://schemas.microsoft.com/office/drawing/2014/main" id="{01F105A5-C589-CD4A-A470-0E49FF4509D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440521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7-ACTIVIDADE</a:t>
            </a:r>
            <a:endParaRPr lang="en-US" dirty="0"/>
          </a:p>
        </p:txBody>
      </p:sp>
      <p:sp>
        <p:nvSpPr>
          <p:cNvPr id="9" name="Content Placeholder 8"/>
          <p:cNvSpPr>
            <a:spLocks noGrp="1"/>
          </p:cNvSpPr>
          <p:nvPr>
            <p:ph idx="1"/>
          </p:nvPr>
        </p:nvSpPr>
        <p:spPr/>
        <p:txBody>
          <a:bodyPr>
            <a:normAutofit/>
          </a:bodyPr>
          <a:lstStyle/>
          <a:p>
            <a:r>
              <a:rPr lang="en-US" b="1" dirty="0">
                <a:solidFill>
                  <a:schemeClr val="tx1"/>
                </a:solidFill>
              </a:rPr>
              <a:t>Individual:</a:t>
            </a:r>
            <a:r>
              <a:rPr lang="en-US" dirty="0">
                <a:solidFill>
                  <a:schemeClr val="tx1"/>
                </a:solidFill>
              </a:rPr>
              <a:t> </a:t>
            </a:r>
            <a:r>
              <a:rPr lang="pt-PT" dirty="0">
                <a:solidFill>
                  <a:schemeClr val="tx1"/>
                </a:solidFill>
              </a:rPr>
              <a:t>Anote e guarde as três coisas desta lição que você considera mais úteis em sua própria situação</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F67AE7B0-2E06-C942-9E2C-4B85BD9CF922}"/>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200981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7-ACTIVIDADE</a:t>
            </a:r>
            <a:endParaRPr lang="en-US" dirty="0"/>
          </a:p>
        </p:txBody>
      </p:sp>
      <p:sp>
        <p:nvSpPr>
          <p:cNvPr id="9" name="Content Placeholder 8"/>
          <p:cNvSpPr>
            <a:spLocks noGrp="1"/>
          </p:cNvSpPr>
          <p:nvPr>
            <p:ph idx="1"/>
          </p:nvPr>
        </p:nvSpPr>
        <p:spPr/>
        <p:txBody>
          <a:bodyPr>
            <a:normAutofit/>
          </a:bodyPr>
          <a:lstStyle/>
          <a:p>
            <a:r>
              <a:rPr lang="en-US" b="1" dirty="0" err="1" smtClean="0">
                <a:solidFill>
                  <a:schemeClr val="tx1"/>
                </a:solidFill>
              </a:rPr>
              <a:t>Gropo</a:t>
            </a:r>
            <a:r>
              <a:rPr lang="en-US" b="1" dirty="0" smtClean="0">
                <a:solidFill>
                  <a:schemeClr val="tx1"/>
                </a:solidFill>
              </a:rPr>
              <a:t>:</a:t>
            </a:r>
            <a:r>
              <a:rPr lang="en-US" dirty="0" smtClean="0">
                <a:solidFill>
                  <a:schemeClr val="tx1"/>
                </a:solidFill>
              </a:rPr>
              <a:t> </a:t>
            </a:r>
            <a:r>
              <a:rPr lang="pt-PT" dirty="0">
                <a:solidFill>
                  <a:schemeClr val="tx1"/>
                </a:solidFill>
              </a:rPr>
              <a:t>Reúna-se com três ou quatro outras pessoas e pense em maneiras de melhorar seu ministério local de jovens usando os princípios descritos nesta lição</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1C99661B-B451-6649-850C-252A598CF90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48199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8-RECURSOS</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Visite nosso site: </a:t>
            </a:r>
            <a:r>
              <a:rPr lang="pt-PT" u="sng" dirty="0">
                <a:solidFill>
                  <a:schemeClr val="accent1">
                    <a:lumMod val="75000"/>
                  </a:schemeClr>
                </a:solidFill>
              </a:rPr>
              <a:t>youth.adventist.org</a:t>
            </a:r>
            <a:r>
              <a:rPr lang="pt-PT" dirty="0">
                <a:solidFill>
                  <a:schemeClr val="tx1"/>
                </a:solidFill>
              </a:rPr>
              <a:t> para orientação, devocional e outros recursos</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371CEEA4-2B44-4047-A333-4C58D00A520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96247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smtClean="0">
                <a:solidFill>
                  <a:srgbClr val="2E75B6"/>
                </a:solidFill>
              </a:rPr>
              <a:t>1-INTRODUÇÃO</a:t>
            </a:r>
            <a:endParaRPr lang="en-US" dirty="0">
              <a:solidFill>
                <a:srgbClr val="2E75B6"/>
              </a:solidFill>
            </a:endParaRPr>
          </a:p>
        </p:txBody>
      </p:sp>
      <p:sp>
        <p:nvSpPr>
          <p:cNvPr id="9" name="Content Placeholder 8"/>
          <p:cNvSpPr>
            <a:spLocks noGrp="1"/>
          </p:cNvSpPr>
          <p:nvPr>
            <p:ph idx="1"/>
          </p:nvPr>
        </p:nvSpPr>
        <p:spPr/>
        <p:txBody>
          <a:bodyPr/>
          <a:lstStyle/>
          <a:p>
            <a:r>
              <a:rPr lang="pt-PT" dirty="0">
                <a:solidFill>
                  <a:schemeClr val="tx1"/>
                </a:solidFill>
              </a:rPr>
              <a:t>O Líder do Ministério Jovem </a:t>
            </a:r>
            <a:r>
              <a:rPr lang="pt-PT" b="1" dirty="0">
                <a:solidFill>
                  <a:schemeClr val="tx1"/>
                </a:solidFill>
              </a:rPr>
              <a:t>precisa ser uma tradução da linguagem humana</a:t>
            </a:r>
            <a:r>
              <a:rPr lang="pt-PT" dirty="0">
                <a:solidFill>
                  <a:schemeClr val="tx1"/>
                </a:solidFill>
              </a:rPr>
              <a:t> do que Jesus é</a:t>
            </a:r>
            <a:r>
              <a:rPr lang="pt-PT" dirty="0" smtClean="0">
                <a:solidFill>
                  <a:schemeClr val="tx1"/>
                </a:solidFill>
              </a:rPr>
              <a:t>.</a:t>
            </a:r>
            <a:r>
              <a:rPr lang="en-US" dirty="0" smtClean="0">
                <a:solidFill>
                  <a:schemeClr val="tx1"/>
                </a:solidFill>
              </a:rPr>
              <a:t> </a:t>
            </a:r>
            <a:endParaRPr lang="en-US" dirty="0">
              <a:solidFill>
                <a:schemeClr val="tx1"/>
              </a:solidFill>
            </a:endParaRPr>
          </a:p>
          <a:p>
            <a:pPr marL="0" indent="0">
              <a:buNone/>
            </a:pPr>
            <a:endParaRPr lang="en-US" dirty="0">
              <a:solidFill>
                <a:schemeClr val="tx1"/>
              </a:solidFill>
            </a:endParaRPr>
          </a:p>
        </p:txBody>
      </p:sp>
      <p:pic>
        <p:nvPicPr>
          <p:cNvPr id="6" name="Picture 5">
            <a:extLst>
              <a:ext uri="{FF2B5EF4-FFF2-40B4-BE49-F238E27FC236}">
                <a16:creationId xmlns="" xmlns:a16="http://schemas.microsoft.com/office/drawing/2014/main" id="{82C573B0-9154-8D45-AEB8-4CADF8839DF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4074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2-OBJETIVOS DO </a:t>
            </a:r>
            <a:r>
              <a:rPr lang="en-US" b="1" dirty="0" smtClean="0"/>
              <a:t>SEMINÁRIO</a:t>
            </a:r>
            <a:endParaRPr lang="en-US" dirty="0"/>
          </a:p>
        </p:txBody>
      </p:sp>
      <p:sp>
        <p:nvSpPr>
          <p:cNvPr id="9" name="Content Placeholder 8"/>
          <p:cNvSpPr>
            <a:spLocks noGrp="1"/>
          </p:cNvSpPr>
          <p:nvPr>
            <p:ph idx="1"/>
          </p:nvPr>
        </p:nvSpPr>
        <p:spPr/>
        <p:txBody>
          <a:bodyPr>
            <a:normAutofit/>
          </a:bodyPr>
          <a:lstStyle/>
          <a:p>
            <a:pPr marL="0" indent="0">
              <a:buNone/>
            </a:pPr>
            <a:r>
              <a:rPr lang="pt-PT" dirty="0">
                <a:solidFill>
                  <a:schemeClr val="tx1"/>
                </a:solidFill>
              </a:rPr>
              <a:t>Este seminário de estudo olhará para o líder jovem, primeiro como estudante e seguidor de Cristo – o fundamento de toda a vida cristã e especialmente da liderança, depois como líder espiritual, mentor e amigo dos jovens sob a orientação do líder. Consideraremos alguns parâmetros necessários para manter o respeito e a amizade compassiva</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B3ED85DB-4AD8-7341-9000-C8EA488DDC2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7965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78303" y="365125"/>
            <a:ext cx="9914530" cy="1325563"/>
          </a:xfrm>
        </p:spPr>
        <p:txBody>
          <a:bodyPr>
            <a:normAutofit/>
          </a:bodyPr>
          <a:lstStyle/>
          <a:p>
            <a:r>
              <a:rPr lang="pt-PT" b="1" dirty="0"/>
              <a:t>3-O LÍDER JOVEM COMO LÍDER </a:t>
            </a:r>
            <a:r>
              <a:rPr lang="pt-PT" b="1" dirty="0" smtClean="0"/>
              <a:t>ESPIRITUAL</a:t>
            </a:r>
            <a:endParaRPr lang="en-US" spc="-150" dirty="0"/>
          </a:p>
        </p:txBody>
      </p:sp>
      <p:sp>
        <p:nvSpPr>
          <p:cNvPr id="9" name="Content Placeholder 8"/>
          <p:cNvSpPr>
            <a:spLocks noGrp="1"/>
          </p:cNvSpPr>
          <p:nvPr>
            <p:ph idx="1"/>
          </p:nvPr>
        </p:nvSpPr>
        <p:spPr/>
        <p:txBody>
          <a:bodyPr/>
          <a:lstStyle/>
          <a:p>
            <a:pPr marL="0" indent="0">
              <a:buNone/>
            </a:pPr>
            <a:r>
              <a:rPr lang="pt-PT" dirty="0">
                <a:solidFill>
                  <a:schemeClr val="tx1"/>
                </a:solidFill>
              </a:rPr>
              <a:t>O primeiro compromisso de um líder jovem, portanto, deve ser com Cristo. </a:t>
            </a:r>
            <a:r>
              <a:rPr lang="pt-PT" b="1" dirty="0">
                <a:solidFill>
                  <a:schemeClr val="tx1"/>
                </a:solidFill>
              </a:rPr>
              <a:t>Antes de liderar, devemos seguir</a:t>
            </a:r>
            <a:r>
              <a:rPr lang="pt-PT" dirty="0">
                <a:solidFill>
                  <a:schemeClr val="tx1"/>
                </a:solidFill>
              </a:rPr>
              <a:t>. Todo líder é uma ovelha do Pastor supremo, seguindo a orientação do Grande Pastor</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6135B1EB-2B64-1844-A92C-DE616C1C87E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0542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203" y="365125"/>
            <a:ext cx="10607040" cy="1325563"/>
          </a:xfrm>
        </p:spPr>
        <p:txBody>
          <a:bodyPr>
            <a:normAutofit/>
          </a:bodyPr>
          <a:lstStyle/>
          <a:p>
            <a:r>
              <a:rPr lang="pt-PT" b="1" dirty="0"/>
              <a:t>O líder deve ser um seguidor de Cristo </a:t>
            </a:r>
            <a:r>
              <a:rPr lang="pt-PT" b="1" dirty="0" smtClean="0"/>
              <a:t>primeiro</a:t>
            </a:r>
            <a:r>
              <a:rPr lang="en-US" b="1" dirty="0" smtClean="0"/>
              <a:t> </a:t>
            </a:r>
            <a:endParaRPr lang="en-US" dirty="0"/>
          </a:p>
        </p:txBody>
      </p:sp>
      <p:sp>
        <p:nvSpPr>
          <p:cNvPr id="9" name="Content Placeholder 8"/>
          <p:cNvSpPr>
            <a:spLocks noGrp="1"/>
          </p:cNvSpPr>
          <p:nvPr>
            <p:ph idx="1"/>
          </p:nvPr>
        </p:nvSpPr>
        <p:spPr/>
        <p:txBody>
          <a:bodyPr/>
          <a:lstStyle/>
          <a:p>
            <a:pPr marL="0" indent="0">
              <a:buNone/>
            </a:pPr>
            <a:r>
              <a:rPr lang="pt-PT" dirty="0">
                <a:solidFill>
                  <a:schemeClr val="tx1"/>
                </a:solidFill>
              </a:rPr>
              <a:t>O compromisso fundamental com o cristianismo deve guiar a vida do líder jovem. Só então seremos capazes de desenvolver a liderança no contexto certo. </a:t>
            </a:r>
            <a:r>
              <a:rPr lang="pt-PT" b="1" dirty="0">
                <a:solidFill>
                  <a:schemeClr val="tx1"/>
                </a:solidFill>
              </a:rPr>
              <a:t>Um verdadeiro líder cristão desenvolverá naturalmente um estilo de liderança semelhante ao de Cristo</a:t>
            </a:r>
            <a:r>
              <a:rPr lang="pt-PT" b="1" dirty="0" smtClean="0">
                <a:solidFill>
                  <a:schemeClr val="tx1"/>
                </a:solidFill>
              </a:rPr>
              <a:t>.</a:t>
            </a:r>
            <a:r>
              <a:rPr lang="en-US" b="1" dirty="0" smtClean="0">
                <a:solidFill>
                  <a:schemeClr val="tx1"/>
                </a:solidFill>
              </a:rPr>
              <a:t> </a:t>
            </a:r>
            <a:endParaRPr lang="en-US" b="1" dirty="0">
              <a:solidFill>
                <a:schemeClr val="tx1"/>
              </a:solidFill>
            </a:endParaRPr>
          </a:p>
        </p:txBody>
      </p:sp>
      <p:pic>
        <p:nvPicPr>
          <p:cNvPr id="6" name="Picture 5">
            <a:extLst>
              <a:ext uri="{FF2B5EF4-FFF2-40B4-BE49-F238E27FC236}">
                <a16:creationId xmlns="" xmlns:a16="http://schemas.microsoft.com/office/drawing/2014/main" id="{132F474D-1537-4343-AD79-AC155BB523E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4713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normAutofit/>
          </a:bodyPr>
          <a:lstStyle/>
          <a:p>
            <a:pPr algn="ctr"/>
            <a:r>
              <a:rPr lang="pt-PT" b="1" dirty="0"/>
              <a:t>A espiritualidade impulsiona o ritmo e a qualidade de nossas interações </a:t>
            </a:r>
            <a:r>
              <a:rPr lang="pt-PT" b="1" dirty="0" smtClean="0"/>
              <a:t>sociais</a:t>
            </a:r>
            <a:r>
              <a:rPr lang="en-US" b="1" dirty="0" smtClean="0"/>
              <a:t> </a:t>
            </a:r>
            <a:endParaRPr lang="en-US" dirty="0"/>
          </a:p>
        </p:txBody>
      </p:sp>
      <p:sp>
        <p:nvSpPr>
          <p:cNvPr id="9" name="Content Placeholder 8"/>
          <p:cNvSpPr>
            <a:spLocks noGrp="1"/>
          </p:cNvSpPr>
          <p:nvPr>
            <p:ph idx="1"/>
          </p:nvPr>
        </p:nvSpPr>
        <p:spPr>
          <a:xfrm>
            <a:off x="949712" y="1959440"/>
            <a:ext cx="9149862" cy="4351338"/>
          </a:xfrm>
        </p:spPr>
        <p:txBody>
          <a:bodyPr>
            <a:normAutofit/>
          </a:bodyPr>
          <a:lstStyle/>
          <a:p>
            <a:r>
              <a:rPr lang="pt-PT" dirty="0">
                <a:solidFill>
                  <a:schemeClr val="tx1"/>
                </a:solidFill>
              </a:rPr>
              <a:t>Somos seres humanos, e a Bíblia entende o ser humano como um ser total e completo. Uma abordagem bíblica da antropologia considera o ser humano de forma holística; física, mental e espiritual. Todas essas camadas do nosso ser são interdependentes. </a:t>
            </a:r>
            <a:r>
              <a:rPr lang="pt-PT" dirty="0" smtClean="0">
                <a:solidFill>
                  <a:schemeClr val="tx1"/>
                </a:solidFill>
              </a:rPr>
              <a:t>Elas </a:t>
            </a:r>
            <a:r>
              <a:rPr lang="pt-PT" dirty="0">
                <a:solidFill>
                  <a:schemeClr val="tx1"/>
                </a:solidFill>
              </a:rPr>
              <a:t>não funcionam corretamente se não estiverem bem equalizados, </a:t>
            </a:r>
            <a:r>
              <a:rPr lang="pt-PT" dirty="0" smtClean="0">
                <a:solidFill>
                  <a:schemeClr val="tx1"/>
                </a:solidFill>
              </a:rPr>
              <a:t>abastecidas </a:t>
            </a:r>
            <a:r>
              <a:rPr lang="pt-PT" dirty="0">
                <a:solidFill>
                  <a:schemeClr val="tx1"/>
                </a:solidFill>
              </a:rPr>
              <a:t>e </a:t>
            </a:r>
            <a:r>
              <a:rPr lang="pt-PT" dirty="0" smtClean="0">
                <a:solidFill>
                  <a:schemeClr val="tx1"/>
                </a:solidFill>
              </a:rPr>
              <a:t>interconectadas</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19835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normAutofit/>
          </a:bodyPr>
          <a:lstStyle/>
          <a:p>
            <a:pPr algn="ctr"/>
            <a:r>
              <a:rPr lang="pt-PT" b="1" dirty="0"/>
              <a:t>A espiritualidade impulsiona o ritmo e a qualidade de nossas interações sociais </a:t>
            </a:r>
            <a:r>
              <a:rPr lang="en-US" b="1" dirty="0" smtClean="0"/>
              <a:t> </a:t>
            </a:r>
            <a:endParaRPr lang="en-US" dirty="0"/>
          </a:p>
        </p:txBody>
      </p:sp>
      <p:sp>
        <p:nvSpPr>
          <p:cNvPr id="9" name="Content Placeholder 8"/>
          <p:cNvSpPr>
            <a:spLocks noGrp="1"/>
          </p:cNvSpPr>
          <p:nvPr>
            <p:ph idx="1"/>
          </p:nvPr>
        </p:nvSpPr>
        <p:spPr/>
        <p:txBody>
          <a:bodyPr>
            <a:normAutofit/>
          </a:bodyPr>
          <a:lstStyle/>
          <a:p>
            <a:r>
              <a:rPr lang="pt-PT" dirty="0">
                <a:solidFill>
                  <a:schemeClr val="tx1"/>
                </a:solidFill>
              </a:rPr>
              <a:t>Todos </a:t>
            </a:r>
            <a:r>
              <a:rPr lang="pt-PT" dirty="0" smtClean="0">
                <a:solidFill>
                  <a:schemeClr val="tx1"/>
                </a:solidFill>
              </a:rPr>
              <a:t>elas </a:t>
            </a:r>
            <a:r>
              <a:rPr lang="pt-PT" dirty="0">
                <a:solidFill>
                  <a:schemeClr val="tx1"/>
                </a:solidFill>
              </a:rPr>
              <a:t>são importantes, mas há uma ordem de fatores que altera o produto final: "Buscai primeiro o Reino de Deus" (</a:t>
            </a:r>
            <a:r>
              <a:rPr lang="pt-PT" dirty="0" err="1">
                <a:solidFill>
                  <a:schemeClr val="tx1"/>
                </a:solidFill>
              </a:rPr>
              <a:t>Mt</a:t>
            </a:r>
            <a:r>
              <a:rPr lang="pt-PT" dirty="0">
                <a:solidFill>
                  <a:schemeClr val="tx1"/>
                </a:solidFill>
              </a:rPr>
              <a:t> 6:33). Quando Jesus falou essas palavras, Ele estava estabelecendo a supremacia da espiritualidade como combustível para todas as áreas de nossas vidas. O sucesso de nossa espiritualidade é o lastro para o sucesso de tudo </a:t>
            </a:r>
            <a:r>
              <a:rPr lang="pt-PT" dirty="0" smtClean="0">
                <a:solidFill>
                  <a:schemeClr val="tx1"/>
                </a:solidFill>
              </a:rPr>
              <a:t>e  </a:t>
            </a:r>
            <a:r>
              <a:rPr lang="pt-PT" dirty="0">
                <a:solidFill>
                  <a:schemeClr val="tx1"/>
                </a:solidFill>
              </a:rPr>
              <a:t>mais</a:t>
            </a:r>
            <a:r>
              <a:rPr lang="pt-PT" dirty="0" smtClean="0">
                <a:solidFill>
                  <a:schemeClr val="tx1"/>
                </a:solidFill>
              </a:rPr>
              <a:t>.</a:t>
            </a:r>
            <a:r>
              <a:rPr lang="en-US" dirty="0" smtClean="0">
                <a:solidFill>
                  <a:schemeClr val="tx1"/>
                </a:solidFill>
              </a:rPr>
              <a:t> </a:t>
            </a:r>
            <a:endParaRPr lang="en-US" b="1" dirty="0">
              <a:solidFill>
                <a:schemeClr val="tx1"/>
              </a:solidFill>
            </a:endParaRPr>
          </a:p>
        </p:txBody>
      </p:sp>
      <p:pic>
        <p:nvPicPr>
          <p:cNvPr id="6" name="Picture 5">
            <a:extLst>
              <a:ext uri="{FF2B5EF4-FFF2-40B4-BE49-F238E27FC236}">
                <a16:creationId xmlns="" xmlns:a16="http://schemas.microsoft.com/office/drawing/2014/main" id="{63940144-B382-9C45-9B18-F52970FB76F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6898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pt-PT" b="1" dirty="0"/>
              <a:t>4-O LÍDER DE JOVENS COMO </a:t>
            </a:r>
            <a:r>
              <a:rPr lang="pt-PT" b="1" dirty="0" smtClean="0"/>
              <a:t>MENTOR</a:t>
            </a:r>
            <a:r>
              <a:rPr lang="en-US" b="1" dirty="0" smtClean="0"/>
              <a:t> </a:t>
            </a:r>
            <a:endParaRPr lang="en-US" dirty="0"/>
          </a:p>
        </p:txBody>
      </p:sp>
      <p:sp>
        <p:nvSpPr>
          <p:cNvPr id="9" name="Content Placeholder 8"/>
          <p:cNvSpPr>
            <a:spLocks noGrp="1"/>
          </p:cNvSpPr>
          <p:nvPr>
            <p:ph idx="1"/>
          </p:nvPr>
        </p:nvSpPr>
        <p:spPr/>
        <p:txBody>
          <a:bodyPr>
            <a:normAutofit/>
          </a:bodyPr>
          <a:lstStyle/>
          <a:p>
            <a:pPr marL="0" indent="0">
              <a:buNone/>
            </a:pPr>
            <a:r>
              <a:rPr lang="pt-PT" dirty="0">
                <a:solidFill>
                  <a:schemeClr val="tx1"/>
                </a:solidFill>
              </a:rPr>
              <a:t>É privilégio do líder de jovens ser um guia para esta fase da vida. Mas este privilégio traz consigo uma responsabilidade: </a:t>
            </a:r>
            <a:r>
              <a:rPr lang="pt-PT" b="1" dirty="0">
                <a:solidFill>
                  <a:schemeClr val="tx1"/>
                </a:solidFill>
              </a:rPr>
              <a:t>ter uma consciência contextualizada das necessidades dos jovens,</a:t>
            </a:r>
            <a:r>
              <a:rPr lang="pt-PT" dirty="0">
                <a:solidFill>
                  <a:schemeClr val="tx1"/>
                </a:solidFill>
              </a:rPr>
              <a:t> proporcionando-lhes a oportunidade de experimentar um verdadeiro cristianismo pertinente ao tempo e contexto em que vivem</a:t>
            </a:r>
            <a:r>
              <a:rPr lang="pt-PT" dirty="0" smtClean="0">
                <a:solidFill>
                  <a:schemeClr val="tx1"/>
                </a:solidFill>
              </a:rPr>
              <a:t>.</a:t>
            </a:r>
            <a:r>
              <a:rPr lang="en-US" dirty="0" smtClean="0">
                <a:solidFill>
                  <a:schemeClr val="tx1"/>
                </a:solidFill>
              </a:rPr>
              <a:t> </a:t>
            </a:r>
            <a:endParaRPr lang="en-US" dirty="0">
              <a:solidFill>
                <a:schemeClr val="tx1"/>
              </a:solidFill>
            </a:endParaRPr>
          </a:p>
        </p:txBody>
      </p:sp>
      <p:pic>
        <p:nvPicPr>
          <p:cNvPr id="6" name="Picture 5">
            <a:extLst>
              <a:ext uri="{FF2B5EF4-FFF2-40B4-BE49-F238E27FC236}">
                <a16:creationId xmlns="" xmlns:a16="http://schemas.microsoft.com/office/drawing/2014/main" id="{D52AB144-80B7-3C4C-A9EA-8807C60FEAB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758543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3052</TotalTime>
  <Words>1211</Words>
  <Application>Microsoft Office PowerPoint</Application>
  <PresentationFormat>Ecrã Panorâmico</PresentationFormat>
  <Paragraphs>48</Paragraphs>
  <Slides>24</Slides>
  <Notes>0</Notes>
  <HiddenSlides>0</HiddenSlides>
  <MMClips>0</MMClips>
  <ScaleCrop>false</ScaleCrop>
  <HeadingPairs>
    <vt:vector size="6" baseType="variant">
      <vt:variant>
        <vt:lpstr>Tipos de letra usados</vt:lpstr>
      </vt:variant>
      <vt:variant>
        <vt:i4>3</vt:i4>
      </vt:variant>
      <vt:variant>
        <vt:lpstr>Tema</vt:lpstr>
      </vt:variant>
      <vt:variant>
        <vt:i4>4</vt:i4>
      </vt:variant>
      <vt:variant>
        <vt:lpstr>Títulos dos diapositivos</vt:lpstr>
      </vt:variant>
      <vt:variant>
        <vt:i4>24</vt:i4>
      </vt:variant>
    </vt:vector>
  </HeadingPairs>
  <TitlesOfParts>
    <vt:vector size="31" baseType="lpstr">
      <vt:lpstr>Arial</vt:lpstr>
      <vt:lpstr>Calibri</vt:lpstr>
      <vt:lpstr>Calibri Light</vt:lpstr>
      <vt:lpstr>Office Theme</vt:lpstr>
      <vt:lpstr>2_Custom Design</vt:lpstr>
      <vt:lpstr>1_Custom Design</vt:lpstr>
      <vt:lpstr>Custom Design</vt:lpstr>
      <vt:lpstr>Seminário 4: Liderança</vt:lpstr>
      <vt:lpstr>1-INTRODUÇÃO</vt:lpstr>
      <vt:lpstr>1-INTRODUÇÃO</vt:lpstr>
      <vt:lpstr>2-OBJETIVOS DO SEMINÁRIO</vt:lpstr>
      <vt:lpstr>3-O LÍDER JOVEM COMO LÍDER ESPIRITUAL</vt:lpstr>
      <vt:lpstr>O líder deve ser um seguidor de Cristo primeiro </vt:lpstr>
      <vt:lpstr>A espiritualidade impulsiona o ritmo e a qualidade de nossas interações sociais </vt:lpstr>
      <vt:lpstr>A espiritualidade impulsiona o ritmo e a qualidade de nossas interações sociais  </vt:lpstr>
      <vt:lpstr>4-O LÍDER DE JOVENS COMO MENTOR </vt:lpstr>
      <vt:lpstr>Os jovens de hoje estão constantemente à procura de modelos. </vt:lpstr>
      <vt:lpstr>Os jovens de hoje estão constantemente à procura de modelos.  </vt:lpstr>
      <vt:lpstr>Os jovens de hoje estão constantemente à procura de modelos.  </vt:lpstr>
      <vt:lpstr>Eles também estão dispostos a seguir líderes que são reais.</vt:lpstr>
      <vt:lpstr>Eles também estão dispostos a seguir líderes que são reais. </vt:lpstr>
      <vt:lpstr>Eles também estão dispostos a seguir líderes que são reais.  </vt:lpstr>
      <vt:lpstr>Eles também estão dispostos a seguir líderes que são reais.  </vt:lpstr>
      <vt:lpstr>Eles também estão dispostos a seguir líderes que são reais.  </vt:lpstr>
      <vt:lpstr>5-O LÍDER JOVEM COMO AMIGO </vt:lpstr>
      <vt:lpstr>5-O LÍDER JOVEM COMO AMIGO  </vt:lpstr>
      <vt:lpstr>6-CONCLUSÃO</vt:lpstr>
      <vt:lpstr>6-CONCLUSÃO</vt:lpstr>
      <vt:lpstr>7-ACTIVIDADE</vt:lpstr>
      <vt:lpstr>7-ACTIVIDADE</vt:lpstr>
      <vt:lpstr>8-RECURSOS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Horácio Pongolola</cp:lastModifiedBy>
  <cp:revision>44</cp:revision>
  <dcterms:created xsi:type="dcterms:W3CDTF">2018-05-31T05:51:27Z</dcterms:created>
  <dcterms:modified xsi:type="dcterms:W3CDTF">2022-05-03T14:25:51Z</dcterms:modified>
</cp:coreProperties>
</file>