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7" r:id="rId2"/>
    <p:sldMasterId id="2147483674" r:id="rId3"/>
    <p:sldMasterId id="2147483661" r:id="rId4"/>
  </p:sldMasterIdLst>
  <p:notesMasterIdLst>
    <p:notesMasterId r:id="rId33"/>
  </p:notesMasterIdLst>
  <p:handoutMasterIdLst>
    <p:handoutMasterId r:id="rId34"/>
  </p:handoutMasterIdLst>
  <p:sldIdLst>
    <p:sldId id="256" r:id="rId5"/>
    <p:sldId id="257" r:id="rId6"/>
    <p:sldId id="260" r:id="rId7"/>
    <p:sldId id="261" r:id="rId8"/>
    <p:sldId id="263" r:id="rId9"/>
    <p:sldId id="328" r:id="rId10"/>
    <p:sldId id="267" r:id="rId11"/>
    <p:sldId id="329" r:id="rId12"/>
    <p:sldId id="330" r:id="rId13"/>
    <p:sldId id="331" r:id="rId14"/>
    <p:sldId id="332" r:id="rId15"/>
    <p:sldId id="333" r:id="rId16"/>
    <p:sldId id="271" r:id="rId17"/>
    <p:sldId id="334" r:id="rId18"/>
    <p:sldId id="335" r:id="rId19"/>
    <p:sldId id="272" r:id="rId20"/>
    <p:sldId id="275" r:id="rId21"/>
    <p:sldId id="282" r:id="rId22"/>
    <p:sldId id="283" r:id="rId23"/>
    <p:sldId id="286" r:id="rId24"/>
    <p:sldId id="290" r:id="rId25"/>
    <p:sldId id="336" r:id="rId26"/>
    <p:sldId id="291" r:id="rId27"/>
    <p:sldId id="296" r:id="rId28"/>
    <p:sldId id="318" r:id="rId29"/>
    <p:sldId id="321" r:id="rId30"/>
    <p:sldId id="324" r:id="rId31"/>
    <p:sldId id="327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0820E36-C96D-8A46-B326-9CBA8DE68E42}">
          <p14:sldIdLst>
            <p14:sldId id="256"/>
            <p14:sldId id="257"/>
            <p14:sldId id="260"/>
            <p14:sldId id="261"/>
            <p14:sldId id="263"/>
            <p14:sldId id="328"/>
            <p14:sldId id="267"/>
            <p14:sldId id="329"/>
            <p14:sldId id="330"/>
            <p14:sldId id="331"/>
            <p14:sldId id="332"/>
            <p14:sldId id="333"/>
            <p14:sldId id="271"/>
            <p14:sldId id="334"/>
            <p14:sldId id="335"/>
            <p14:sldId id="272"/>
            <p14:sldId id="275"/>
            <p14:sldId id="282"/>
            <p14:sldId id="283"/>
            <p14:sldId id="286"/>
            <p14:sldId id="290"/>
            <p14:sldId id="336"/>
            <p14:sldId id="291"/>
            <p14:sldId id="296"/>
            <p14:sldId id="318"/>
            <p14:sldId id="321"/>
            <p14:sldId id="324"/>
            <p14:sldId id="327"/>
          </p14:sldIdLst>
        </p14:section>
        <p14:section name="Untitled Section" id="{94477824-1078-8C46-945F-3B8A573AC76B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6"/>
    <p:restoredTop sz="92800"/>
  </p:normalViewPr>
  <p:slideViewPr>
    <p:cSldViewPr snapToGrid="0" snapToObjects="1">
      <p:cViewPr varScale="1">
        <p:scale>
          <a:sx n="46" d="100"/>
          <a:sy n="46" d="100"/>
        </p:scale>
        <p:origin x="-9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6" d="100"/>
          <a:sy n="146" d="100"/>
        </p:scale>
        <p:origin x="41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81200757-3EAA-6646-8780-0FECAB3459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952BA13-8550-474B-A91E-D724DF63966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BC235-2459-264C-8858-1C3188AD5348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B6A7454-B891-624A-A350-3B662924B6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2A4547A-E22A-2F4E-A561-0233970BB60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8EC65-90FA-1743-A13B-409402AF089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795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3D297-4040-5A4B-8421-CF2430CAB508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E1EA7-A93D-BA49-BDA3-4E42378B748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56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E1EA7-A93D-BA49-BDA3-4E42378B748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58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E1EA7-A93D-BA49-BDA3-4E42378B748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6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4158" y="1122363"/>
            <a:ext cx="912390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4158" y="3602038"/>
            <a:ext cx="912390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16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4804874" cy="458855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5185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867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4804874" cy="452100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4510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63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9149862" cy="387009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50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42579" y="365125"/>
            <a:ext cx="1745483" cy="52865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315200" cy="528652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63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71357C-11C5-F64B-80A1-179A53FEA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2C514C5-717E-FA42-924E-41A15677D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C2BF8D1-F08C-4B4B-8FBD-B9A51D893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0D2542C-15C0-7F4E-A2EC-156AC0625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00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ABB1F3-2F79-F846-A1CB-992303CE7D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3980858-259F-AC40-B14C-3FF49C2F85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E069594-5E57-5342-B30C-6783C97FD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2B66AEB-FBD4-6746-86B8-78B4F52AE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623BA5E-E67C-0B4C-9238-6B242BCDA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65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FB99D2-C797-0F48-9ABD-171893FE5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F4318D-0359-3C4B-9D07-B5EC6CE85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1CA1F22-3F23-2A45-8242-4E20BB979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D8EDDB2-8821-814A-AFCB-FB011EA76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EE04ADE-8591-D54D-82C0-8CA9A835C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010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4B65A4-CD34-E542-AA3B-410F99F5C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0336E2E-A226-6E4B-A0BF-59936A911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76ECF6-06B1-1042-9703-D25028AEB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F574429-843C-AE4C-879F-09208EB68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713CF58-EB45-EE45-AB88-CE542A8C9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386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C7590B-D6EA-2843-A98D-0BF4416D2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C0711A-2741-5245-BFBE-542A2F566C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01226C9-E965-3748-B951-554080869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8453920-1A77-3441-B716-C87809F21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580F5CA-0C05-DF49-8CFB-0F7715D6E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2B5DE6D-D58D-6246-8560-6B48561F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922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5C120D-9C98-7541-A4D1-ECDDBCE36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081D796-17A2-6D43-9454-BAD3FEB1F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7166ED1-50C0-D648-B865-172DA5AA27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E61E471-E208-3546-857E-10892FC3C6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C319FF5-6763-2047-B0CB-67E2B43241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1B036FF-1BB5-614A-AB87-E9F39D61E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8FA02C5-07EA-A94F-8E2E-932EC50AA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E1B4373-3B73-AD43-AAAC-28A7D8361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5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325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4ED90F-BA98-264C-A85A-FA17BB104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E997709-99BE-384F-AF93-DB01D29AD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1418142-6FC2-7443-A565-C33D93A7B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246F0CE-1BB1-7747-8F15-75898CB4A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790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E855655-5E02-734C-8B17-5354E364B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20B04DA-AB26-D94B-BC45-36F3609B8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D98A3A1-20D2-074B-AFFF-E88912E45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677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E3A0B5-B39D-2A45-A906-F7C446219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F896DB-D884-D547-8A87-1C4B13253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BB1E257-B35C-B941-8052-F0A6552FE0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19EFA63-6AE3-9B4B-8A64-B5725176B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3ED90D7-192D-E34A-A129-603DA2806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E2F575-0AB5-ED40-B5A7-8443E9F80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9689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F9253A-1B2D-7542-9B6F-FA42D8613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497BB3B-A3FF-F442-BA29-C194E7F395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CC1370F-B2CB-984E-9BEA-F72D0F7113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1938331-EB46-A241-945E-A9E29C5A8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E3BF304-2F66-0D4A-A0C9-740E3F587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5082B4A-2276-9647-AE95-D82B839AD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465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A41937-BF20-1646-BBD2-3DD84A9B6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B408E7C-DC3E-BA43-90E0-7C30EEDE1B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7319338-EAE0-7A40-ABC4-13A8A4D6E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AAC90C6-4159-024A-93C1-DC92D77C3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A47F38-1C00-1A43-8EE6-78C364B37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920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423120A-C540-014D-A196-81DC0AE194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6E69A46-BF32-C540-A37E-7711961970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CE7306-3DCD-794D-8DEC-0C27A7C0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1D85206-AC06-CE4A-A628-FAFFF43D6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E8BA3D5-9294-F940-B031-FD487FB58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916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AB2E44-36DA-4743-803D-A0C615B5C2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8E14E84-EAA2-0943-970C-C978FC477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30744B4-977F-524D-98D3-5F8270BA8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D3C28C-5E07-F041-8436-A1A6AF5D5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A61D60-843C-CA49-BA6D-C4FFE484E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469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0138C7-0795-CB4E-995F-0C7059F9A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1BD73C-200E-464F-86B0-3B878E416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46AD399-A317-EA4F-BB28-D4C07E70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DA4670C-6D8A-5746-B623-9E521F602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2813A48-745C-5947-950A-E72406D27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454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A5B10A-60AE-EB49-98E1-D957426E5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9F78C1C-9F0D-034A-AFCE-15B725192D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13AE335-518E-D744-A806-4CEAED111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0307580-6999-9640-BE6D-5328398E1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DDAB0F4-4663-3844-B795-6568E0E5D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67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5DCEB2-EAAE-2E48-8AE9-747A0C350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041903-8308-514C-80B9-443CF2BDBC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37814B1-0E8C-D547-8CDD-98A742DE32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E6EDF7C-3A62-3B46-83A9-0097A8525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CCA6D9A-F34D-9145-A6E1-E71CE6F49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F86A584-920A-2E47-9098-CA1C7D4D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21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908587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908587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149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2CAF7D-9335-7044-81B5-F1A113C50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C2FA63E-7181-624C-857B-1B56214FE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F829E0D-A137-DD47-8B7C-7854873857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CA01913-C7BB-DC43-A030-D88B3AF8E5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FCE15A7-A0FF-F840-A145-60B40D0C7E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F6704BD-3FD1-F347-B63B-0213B2250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30A167C-807D-FF49-939E-C6F2C67E0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7699041-3DA0-E042-8338-BE17C8AB7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973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B5BF22-797A-0E42-A2B4-7616EF973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A907525-F63E-BC4D-9FAF-9CAB1B6EC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5B0DAF4-7A33-E942-AD94-FFBC78E44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57115B0-7B7D-C347-81FC-FBBDE7EE8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295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A952BBB-52A2-BD4B-A650-63066A27C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23FAFAF-7055-8C45-8986-D313F0432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1F3315E-3604-9940-A45C-CBD3E9496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632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43DF9F-03E4-2D4A-8C73-CD9EB1FA9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AAA636-196C-B34E-8E36-12C762671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D03DB71-D964-1A46-88EB-6AB4CAE830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E711710-A939-F84B-8683-D705642BD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DC4CD12-B6BA-B74D-9975-6567C6D5E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1A894F0-A094-EB45-B854-AC2CE5688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884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323784-3503-DB46-90AD-920C280BE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11A924F-C866-FA4F-81F5-986CD8DC4B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A0913A9-EF05-5649-A644-8DACEFEC57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A61A965-8549-F843-B612-179E96B3A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BDA3CF1-CD91-C545-9FD1-EBB9EDE2C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78F200D-E0C3-FB42-A1DF-04C09CC92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584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A6F4E8-F804-874B-9E68-F54835CA2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3BF5CF5-A071-764F-8C6B-48CB0A79A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07B74B-AB68-2045-99A1-E8B25789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1C3105-9829-6F43-BE60-D98DAC434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18B794E-1320-FA42-917A-2541BF860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742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009B6CE-2456-1249-8C68-424B406C89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EF72CC3-927E-7441-B8F7-46FB767535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4C4C5B6-C1ED-A549-BD3D-D07FC4B6F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E65298-2108-3047-95A6-75A51769A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0D47221-4CDC-8E41-B068-74C6425F9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485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9FB34B-5C59-7E45-B149-91B0EB7D24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ED5BB3-1B6F-F94E-8365-6F338F63D3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42DD81-683F-184F-8DE6-5BFDD5280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D32C1F1-5711-1246-A682-95FB94050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6D14F5-F8BF-4E49-99A4-631A7CE14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7681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58E500-26A4-BF4F-A737-D527D1476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3B1977-3A19-9F4B-9D72-F14AC6501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B89315B-8C77-6045-9642-3852233C8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76156D-E3F5-CB4E-BD60-305930FA7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30D8C6-0F64-6F4B-A792-8B2C37872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85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56DE52-1EA5-3643-AE0D-AE2268B19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FFD3437-7A68-AB4C-9F06-D39851956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6D76892-DD3E-4845-BEE5-54E46F8D2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D591A1-A767-AC49-A16C-3F3C9E94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0272BC-724E-F341-A4FC-941E8745D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49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497475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381586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176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0933AE-6685-1348-AEC6-F1848186B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295CBB-BDDB-584B-B414-5F58112306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2724C79-869E-7C4C-8756-EA02DA39DD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BA54D99-9257-1B46-A005-DFB653607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5850664-35B1-B047-B5D7-C90877EBC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7FB4789-7BC4-034E-BFF7-CB4F57453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215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9FE63B-2C5C-1C44-9BB2-A00C4A792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23E7CB3-DCBF-3143-A630-196FE83CF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7DDF094-D769-004E-9C71-EF9FC1F95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D5BA426-1A7D-6D4C-ACF1-9E6D0EE625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989A5B4-ADC1-4E42-88AB-5E7B2574C9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1F52982-232C-0C4F-9261-13021D491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705F16B-0731-3348-8178-EE39154FE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6220632-D22D-7445-B873-201B8F629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475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D0C4A9-F0A8-6A40-9CB8-1124CAC3E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EA5B138-8849-A84D-B966-9DF1E94FE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0C1E746-A580-3A49-A4C0-FBB9C3B77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8485002-354D-3147-A2CB-3BEDFCDF6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955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15B674F-B1BD-DA40-A3B1-AD8CFF1C3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388047D-DD3C-A24E-81B1-ECA252FDA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434987D-AB8F-6B41-8A85-19B75E7EF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658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171AC9-9FCD-E547-88D9-0D094C19A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28DEFD-AA86-5E40-BEED-B07B024AC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82EA183-3F13-A14B-BD5B-F62D5A294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CAD7809-EFDD-E44E-B686-B3036990D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9304834-14F4-4641-8484-CFEBBB33B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7185205-C7A1-C64A-BC8F-B33E8216D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4305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603BCB-0634-7145-8E29-751A605BA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9C88CA3-19F4-B04C-B305-D1D587DC48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D56B339-520D-7A44-A611-AFCDE7DBB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13516B3-49BE-644D-B2AD-37D31EE60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314D71E-144F-5146-9B99-6F6C57BD9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1FE1F07-9E19-D84B-8B07-44C71D701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7707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C8FCA7-8049-5944-BC40-899EC310B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BA5B9E7-F084-E446-977D-A714F4044A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B3506D-C34A-BD4B-B2C9-09835248A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9348CAB-F026-1944-8450-22FB8AEF5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A0AC33F-A3A2-A041-A466-194880C11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9909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CCE98BF-17AF-6D44-860E-84A164CC95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6759389-EC9F-4F4D-B304-D1C6DA50E8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FFF43E0-90FA-324A-986B-08FC997C9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1C5A636-47EE-BA40-AE36-BEEDDD6F4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7CC01C5-F166-5E4B-84F0-C33D55B49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8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9148274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443559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443559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19538" y="1681163"/>
            <a:ext cx="436852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19538" y="2505075"/>
            <a:ext cx="4368524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32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69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12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42B613-51B8-EF49-801F-A9C1E5F10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B41070F-DAFA-AC48-96DC-8C2A8EC5C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3C6356E-C245-B24B-8035-3237210E9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F4A1AEB-EEEB-0C47-9ED3-85824FCBA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52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24DF4F-20C9-8B4B-AB57-B9656C2DC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DE629DB-5AFB-314F-8E99-CA7CF304A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B9AD1C8-12BC-7643-8934-5D5ED5A99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66B42E7-4C66-734D-A8C1-531DF6B2A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81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49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149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8DA99-1ED3-F944-BC99-F7C71722FEC6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1377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67FAC88F-3079-6C41-B97E-AB507D54E544}"/>
              </a:ext>
            </a:extLst>
          </p:cNvPr>
          <p:cNvSpPr/>
          <p:nvPr userDrawn="1"/>
        </p:nvSpPr>
        <p:spPr>
          <a:xfrm>
            <a:off x="10451364" y="0"/>
            <a:ext cx="1740635" cy="6858000"/>
          </a:xfrm>
          <a:prstGeom prst="rect">
            <a:avLst/>
          </a:prstGeom>
          <a:solidFill>
            <a:srgbClr val="2E55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B75AAFAF-2663-1B4A-953A-5BDE35D35E62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0800248" y="5441186"/>
            <a:ext cx="1042868" cy="10428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ECEC7F7-E76D-BA4C-9E1D-7856473E0BC1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750064" y="5749111"/>
            <a:ext cx="2225407" cy="73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59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86" r:id="rId8"/>
    <p:sldLayoutId id="2147483673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42FE335-DF36-EC49-AEB9-1F17E90F6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D9C8947-963D-5A43-83DE-6AEA3F6005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433340A-C86D-194E-AA81-2891DF2200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56663-F467-724F-9C4A-7CBA8A3563E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6989F4A-AF3F-7945-B25B-38FA0354FA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53EE52A-4F22-4F49-86EE-7AC85B3CFA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5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D5C23F2-2025-A948-A822-6DF144B15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0F2833-791A-5449-92AD-C8EAF61BB4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4A85A-F517-B84D-9214-7EC82D2BC1F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FE07BAE-4438-9347-900A-30D5B7185B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2726F4-93B9-9446-8A73-FC80042A33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CA7BE19C-4919-1944-BC61-CC284F92E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3752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40065B8-E642-2C45-BEC2-BA06987F4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D7E7E25-6EC5-B14A-8805-206FBEEB1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C329F1-DD7D-934E-8EF4-0A2C3FCFD3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1076E-769D-994D-AD12-AED9E0FB0F75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2D288B-85DB-3249-BFAB-8630C92CEC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272F85-E71C-8B4E-A8FC-E4236B4274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1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youth.adventist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864158" y="1122363"/>
            <a:ext cx="9123904" cy="333171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Seminario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Nº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3: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Asuntos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Actuales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4800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48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400" b="1" i="1" dirty="0" smtClean="0">
                <a:solidFill>
                  <a:schemeClr val="tx1"/>
                </a:solidFill>
                <a:latin typeface="+mn-lt"/>
              </a:rPr>
              <a:t>La </a:t>
            </a:r>
            <a:r>
              <a:rPr lang="en-US" sz="2400" b="1" i="1" dirty="0" err="1" smtClean="0">
                <a:solidFill>
                  <a:schemeClr val="tx1"/>
                </a:solidFill>
                <a:latin typeface="+mn-lt"/>
              </a:rPr>
              <a:t>Necesidad</a:t>
            </a:r>
            <a:r>
              <a:rPr lang="en-US" sz="2400" b="1" i="1" dirty="0" smtClean="0">
                <a:solidFill>
                  <a:schemeClr val="tx1"/>
                </a:solidFill>
                <a:latin typeface="+mn-lt"/>
              </a:rPr>
              <a:t> de un </a:t>
            </a:r>
            <a:r>
              <a:rPr lang="en-US" sz="2400" b="1" i="1" dirty="0" err="1" smtClean="0">
                <a:solidFill>
                  <a:schemeClr val="tx1"/>
                </a:solidFill>
                <a:latin typeface="+mn-lt"/>
              </a:rPr>
              <a:t>Ministerio</a:t>
            </a:r>
            <a:r>
              <a:rPr lang="en-US" sz="2400" b="1" i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+mn-lt"/>
              </a:rPr>
              <a:t>Juvenil</a:t>
            </a:r>
            <a:r>
              <a:rPr lang="en-US" sz="2400" b="1" i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+mn-lt"/>
              </a:rPr>
              <a:t>Especializado</a:t>
            </a:r>
            <a:endParaRPr lang="en-US" sz="2400" i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305096F-FB45-F34D-9194-0E4736BB66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550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75167" y="365125"/>
            <a:ext cx="10117666" cy="1325563"/>
          </a:xfrm>
        </p:spPr>
        <p:txBody>
          <a:bodyPr/>
          <a:lstStyle/>
          <a:p>
            <a:r>
              <a:rPr lang="en-US" b="1" dirty="0" smtClean="0"/>
              <a:t>4-Ministerio </a:t>
            </a:r>
            <a:r>
              <a:rPr lang="en-US" b="1" dirty="0" err="1" smtClean="0"/>
              <a:t>Juvenil</a:t>
            </a:r>
            <a:r>
              <a:rPr lang="en-US" b="1" dirty="0" smtClean="0"/>
              <a:t> </a:t>
            </a:r>
            <a:r>
              <a:rPr lang="en-US" b="1" dirty="0" err="1" smtClean="0"/>
              <a:t>Especializado</a:t>
            </a:r>
            <a:endParaRPr lang="fr-CA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765313" y="1520687"/>
            <a:ext cx="9222749" cy="4656276"/>
          </a:xfrm>
        </p:spPr>
        <p:txBody>
          <a:bodyPr/>
          <a:lstStyle/>
          <a:p>
            <a:pPr marL="0" indent="0" algn="just">
              <a:buNone/>
            </a:pPr>
            <a:r>
              <a:rPr lang="es-VE" dirty="0" smtClean="0">
                <a:solidFill>
                  <a:schemeClr val="tx1"/>
                </a:solidFill>
              </a:rPr>
              <a:t>El </a:t>
            </a:r>
            <a:r>
              <a:rPr lang="es-VE" dirty="0">
                <a:solidFill>
                  <a:schemeClr val="tx1"/>
                </a:solidFill>
              </a:rPr>
              <a:t>Ministerio Juvenil debería ser un espacio donde la </a:t>
            </a:r>
            <a:r>
              <a:rPr lang="es-VE" dirty="0" smtClean="0">
                <a:solidFill>
                  <a:schemeClr val="tx1"/>
                </a:solidFill>
              </a:rPr>
              <a:t>juventud pueda </a:t>
            </a:r>
            <a:r>
              <a:rPr lang="es-VE" dirty="0">
                <a:solidFill>
                  <a:schemeClr val="tx1"/>
                </a:solidFill>
              </a:rPr>
              <a:t>conversar, debatir y estudiar abiertamente, para abordar estos problemas </a:t>
            </a:r>
            <a:r>
              <a:rPr lang="es-VE" dirty="0" smtClean="0">
                <a:solidFill>
                  <a:schemeClr val="tx1"/>
                </a:solidFill>
              </a:rPr>
              <a:t>y ayudarlos </a:t>
            </a:r>
            <a:r>
              <a:rPr lang="es-VE" dirty="0">
                <a:solidFill>
                  <a:schemeClr val="tx1"/>
                </a:solidFill>
              </a:rPr>
              <a:t>a ver cómo pueden conectar su fe en Cristo con la realidad que </a:t>
            </a:r>
            <a:r>
              <a:rPr lang="es-VE" dirty="0" smtClean="0">
                <a:solidFill>
                  <a:schemeClr val="tx1"/>
                </a:solidFill>
              </a:rPr>
              <a:t>viven diariamente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endParaRPr lang="en-US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s-VE" dirty="0">
                <a:solidFill>
                  <a:schemeClr val="tx1"/>
                </a:solidFill>
              </a:rPr>
              <a:t>Nuestra juventud necesita un lugar seguro para refugiarse sin el temor </a:t>
            </a:r>
            <a:r>
              <a:rPr lang="es-VE" dirty="0" smtClean="0">
                <a:solidFill>
                  <a:schemeClr val="tx1"/>
                </a:solidFill>
              </a:rPr>
              <a:t>de ser </a:t>
            </a:r>
            <a:r>
              <a:rPr lang="es-VE" dirty="0">
                <a:solidFill>
                  <a:schemeClr val="tx1"/>
                </a:solidFill>
              </a:rPr>
              <a:t>juzgados o rechazados</a:t>
            </a:r>
            <a:r>
              <a:rPr lang="es-VE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32F474D-1537-4343-AD79-AC155BB523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992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75167" y="365125"/>
            <a:ext cx="10117666" cy="1325563"/>
          </a:xfrm>
        </p:spPr>
        <p:txBody>
          <a:bodyPr/>
          <a:lstStyle/>
          <a:p>
            <a:r>
              <a:rPr lang="en-US" b="1" dirty="0" smtClean="0"/>
              <a:t>4-Ministerio </a:t>
            </a:r>
            <a:r>
              <a:rPr lang="en-US" b="1" dirty="0" err="1" smtClean="0"/>
              <a:t>Juvenil</a:t>
            </a:r>
            <a:r>
              <a:rPr lang="en-US" b="1" dirty="0" smtClean="0"/>
              <a:t> </a:t>
            </a:r>
            <a:r>
              <a:rPr lang="en-US" b="1" dirty="0" err="1" smtClean="0"/>
              <a:t>Especializado</a:t>
            </a:r>
            <a:endParaRPr lang="fr-CA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974273" y="1520687"/>
            <a:ext cx="8123883" cy="46562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VE" i="1" dirty="0" smtClean="0">
                <a:solidFill>
                  <a:schemeClr val="tx1"/>
                </a:solidFill>
              </a:rPr>
              <a:t>“</a:t>
            </a:r>
            <a:r>
              <a:rPr lang="es-VE" i="1" dirty="0">
                <a:solidFill>
                  <a:schemeClr val="tx1"/>
                </a:solidFill>
              </a:rPr>
              <a:t>Todo ser humano, creado a la imagen de Dios, está dotado de una </a:t>
            </a:r>
            <a:r>
              <a:rPr lang="es-VE" i="1" dirty="0" smtClean="0">
                <a:solidFill>
                  <a:schemeClr val="tx1"/>
                </a:solidFill>
              </a:rPr>
              <a:t>facultad semejante </a:t>
            </a:r>
            <a:r>
              <a:rPr lang="es-VE" i="1" dirty="0">
                <a:solidFill>
                  <a:schemeClr val="tx1"/>
                </a:solidFill>
              </a:rPr>
              <a:t>a la del Creador: la individualidad, la facultad de pensar y </a:t>
            </a:r>
            <a:r>
              <a:rPr lang="es-VE" i="1" dirty="0" smtClean="0">
                <a:solidFill>
                  <a:schemeClr val="tx1"/>
                </a:solidFill>
              </a:rPr>
              <a:t>hacer. Los </a:t>
            </a:r>
            <a:r>
              <a:rPr lang="es-VE" i="1" dirty="0">
                <a:solidFill>
                  <a:schemeClr val="tx1"/>
                </a:solidFill>
              </a:rPr>
              <a:t>hombres en quienes se desarrolla esta facultad son los que </a:t>
            </a:r>
            <a:r>
              <a:rPr lang="es-VE" i="1" dirty="0" smtClean="0">
                <a:solidFill>
                  <a:schemeClr val="tx1"/>
                </a:solidFill>
              </a:rPr>
              <a:t>llevan responsabilidades</a:t>
            </a:r>
            <a:r>
              <a:rPr lang="es-VE" i="1" dirty="0">
                <a:solidFill>
                  <a:schemeClr val="tx1"/>
                </a:solidFill>
              </a:rPr>
              <a:t>, los que dirigen empresas, los que influyen sobre </a:t>
            </a:r>
            <a:r>
              <a:rPr lang="es-VE" i="1" dirty="0" smtClean="0">
                <a:solidFill>
                  <a:schemeClr val="tx1"/>
                </a:solidFill>
              </a:rPr>
              <a:t>el carácter</a:t>
            </a:r>
            <a:r>
              <a:rPr lang="es-VE" i="1" dirty="0">
                <a:solidFill>
                  <a:schemeClr val="tx1"/>
                </a:solidFill>
              </a:rPr>
              <a:t>. </a:t>
            </a:r>
            <a:r>
              <a:rPr lang="es-VE" i="1" u="sng" dirty="0">
                <a:solidFill>
                  <a:schemeClr val="tx1"/>
                </a:solidFill>
              </a:rPr>
              <a:t>La obra de la verdadera educación consiste en desarrollar </a:t>
            </a:r>
            <a:r>
              <a:rPr lang="es-VE" i="1" u="sng" dirty="0" smtClean="0">
                <a:solidFill>
                  <a:schemeClr val="tx1"/>
                </a:solidFill>
              </a:rPr>
              <a:t>esta facultad</a:t>
            </a:r>
            <a:r>
              <a:rPr lang="es-VE" i="1" u="sng" dirty="0">
                <a:solidFill>
                  <a:schemeClr val="tx1"/>
                </a:solidFill>
              </a:rPr>
              <a:t>, </a:t>
            </a:r>
            <a:r>
              <a:rPr lang="es-VE" i="1" u="sng" dirty="0" smtClean="0">
                <a:solidFill>
                  <a:schemeClr val="tx1"/>
                </a:solidFill>
              </a:rPr>
              <a:t>en educar </a:t>
            </a:r>
            <a:r>
              <a:rPr lang="es-VE" i="1" u="sng" dirty="0">
                <a:solidFill>
                  <a:schemeClr val="tx1"/>
                </a:solidFill>
              </a:rPr>
              <a:t>a los jóvenes para que sean pensadores, y no </a:t>
            </a:r>
            <a:r>
              <a:rPr lang="es-VE" i="1" u="sng" dirty="0" smtClean="0">
                <a:solidFill>
                  <a:schemeClr val="tx1"/>
                </a:solidFill>
              </a:rPr>
              <a:t>meros reflectores </a:t>
            </a:r>
            <a:r>
              <a:rPr lang="es-VE" i="1" u="sng" dirty="0">
                <a:solidFill>
                  <a:schemeClr val="tx1"/>
                </a:solidFill>
              </a:rPr>
              <a:t>de los pensamientos de otros hombres</a:t>
            </a:r>
            <a:r>
              <a:rPr lang="es-VE" i="1" dirty="0">
                <a:solidFill>
                  <a:schemeClr val="tx1"/>
                </a:solidFill>
              </a:rPr>
              <a:t>”.</a:t>
            </a:r>
            <a:r>
              <a:rPr lang="en-US" i="1" dirty="0" smtClean="0">
                <a:solidFill>
                  <a:schemeClr val="tx1"/>
                </a:solidFill>
              </a:rPr>
              <a:t> La </a:t>
            </a:r>
            <a:r>
              <a:rPr lang="en-US" i="1" dirty="0" err="1" smtClean="0">
                <a:solidFill>
                  <a:schemeClr val="tx1"/>
                </a:solidFill>
              </a:rPr>
              <a:t>Educación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</a:rPr>
              <a:t>p.16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32F474D-1537-4343-AD79-AC155BB523E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145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75167" y="365125"/>
            <a:ext cx="10117666" cy="1325563"/>
          </a:xfrm>
        </p:spPr>
        <p:txBody>
          <a:bodyPr/>
          <a:lstStyle/>
          <a:p>
            <a:r>
              <a:rPr lang="en-US" b="1" dirty="0" smtClean="0"/>
              <a:t>4-Ministerio </a:t>
            </a:r>
            <a:r>
              <a:rPr lang="en-US" b="1" dirty="0" err="1" smtClean="0"/>
              <a:t>Juvenil</a:t>
            </a:r>
            <a:r>
              <a:rPr lang="en-US" b="1" dirty="0" smtClean="0"/>
              <a:t> </a:t>
            </a:r>
            <a:r>
              <a:rPr lang="en-US" b="1" dirty="0" err="1" smtClean="0"/>
              <a:t>Especializado</a:t>
            </a:r>
            <a:endParaRPr lang="fr-CA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96957" y="1520687"/>
            <a:ext cx="9601200" cy="4656276"/>
          </a:xfrm>
        </p:spPr>
        <p:txBody>
          <a:bodyPr/>
          <a:lstStyle/>
          <a:p>
            <a:pPr algn="just"/>
            <a:r>
              <a:rPr lang="es-VE" dirty="0">
                <a:solidFill>
                  <a:schemeClr val="tx1"/>
                </a:solidFill>
              </a:rPr>
              <a:t>Es importante que los líderes de jóvenes no se limiten a una única manera </a:t>
            </a:r>
            <a:r>
              <a:rPr lang="es-VE" dirty="0" smtClean="0">
                <a:solidFill>
                  <a:schemeClr val="tx1"/>
                </a:solidFill>
              </a:rPr>
              <a:t>de ministrar</a:t>
            </a:r>
            <a:r>
              <a:rPr lang="es-VE" dirty="0">
                <a:solidFill>
                  <a:schemeClr val="tx1"/>
                </a:solidFill>
              </a:rPr>
              <a:t>, sino que </a:t>
            </a:r>
            <a:r>
              <a:rPr lang="es-VE" b="1" dirty="0">
                <a:solidFill>
                  <a:schemeClr val="tx1"/>
                </a:solidFill>
              </a:rPr>
              <a:t>exploren diferentes caminos y enfoques más adaptados a </a:t>
            </a:r>
            <a:r>
              <a:rPr lang="es-VE" b="1" dirty="0" smtClean="0">
                <a:solidFill>
                  <a:schemeClr val="tx1"/>
                </a:solidFill>
              </a:rPr>
              <a:t>los </a:t>
            </a:r>
            <a:r>
              <a:rPr lang="es-VE" b="1" dirty="0" err="1" smtClean="0">
                <a:solidFill>
                  <a:schemeClr val="tx1"/>
                </a:solidFill>
              </a:rPr>
              <a:t>millennials</a:t>
            </a:r>
            <a:r>
              <a:rPr lang="es-VE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Necesitan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entender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características</a:t>
            </a:r>
            <a:r>
              <a:rPr lang="en-US" dirty="0" smtClean="0">
                <a:solidFill>
                  <a:schemeClr val="tx1"/>
                </a:solidFill>
              </a:rPr>
              <a:t> de la </a:t>
            </a:r>
            <a:r>
              <a:rPr lang="en-US" dirty="0" err="1" smtClean="0">
                <a:solidFill>
                  <a:schemeClr val="tx1"/>
                </a:solidFill>
              </a:rPr>
              <a:t>generación</a:t>
            </a:r>
            <a:r>
              <a:rPr lang="en-US" dirty="0" smtClean="0">
                <a:solidFill>
                  <a:schemeClr val="tx1"/>
                </a:solidFill>
              </a:rPr>
              <a:t> EPIC y </a:t>
            </a:r>
            <a:r>
              <a:rPr lang="en-US" dirty="0" err="1" smtClean="0">
                <a:solidFill>
                  <a:schemeClr val="tx1"/>
                </a:solidFill>
              </a:rPr>
              <a:t>actuar</a:t>
            </a:r>
            <a:r>
              <a:rPr lang="en-US" dirty="0" smtClean="0">
                <a:solidFill>
                  <a:schemeClr val="tx1"/>
                </a:solidFill>
              </a:rPr>
              <a:t> en </a:t>
            </a:r>
            <a:r>
              <a:rPr lang="en-US" dirty="0" err="1" smtClean="0">
                <a:solidFill>
                  <a:schemeClr val="tx1"/>
                </a:solidFill>
              </a:rPr>
              <a:t>concordancia</a:t>
            </a:r>
            <a:r>
              <a:rPr lang="en-US" dirty="0" smtClean="0">
                <a:solidFill>
                  <a:schemeClr val="tx1"/>
                </a:solidFill>
              </a:rPr>
              <a:t> con </a:t>
            </a:r>
            <a:r>
              <a:rPr lang="en-US" dirty="0" err="1" smtClean="0">
                <a:solidFill>
                  <a:schemeClr val="tx1"/>
                </a:solidFill>
              </a:rPr>
              <a:t>ellas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fr-CA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i="1" dirty="0">
                <a:solidFill>
                  <a:schemeClr val="tx1"/>
                </a:solidFill>
              </a:rPr>
              <a:t> </a:t>
            </a:r>
            <a:endParaRPr lang="fr-CA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32F474D-1537-4343-AD79-AC155BB523E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798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75167" y="365125"/>
            <a:ext cx="10117666" cy="1325563"/>
          </a:xfrm>
        </p:spPr>
        <p:txBody>
          <a:bodyPr/>
          <a:lstStyle/>
          <a:p>
            <a:pPr algn="ctr"/>
            <a:r>
              <a:rPr lang="en-US" b="1" dirty="0" smtClean="0"/>
              <a:t>GENERACIÓN EPIC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i="1" dirty="0">
                <a:solidFill>
                  <a:schemeClr val="tx1"/>
                </a:solidFill>
              </a:rPr>
              <a:t>E---</a:t>
            </a:r>
            <a:r>
              <a:rPr lang="en-US" b="1" i="1" dirty="0" err="1" smtClean="0">
                <a:solidFill>
                  <a:schemeClr val="tx1"/>
                </a:solidFill>
              </a:rPr>
              <a:t>Experiencial</a:t>
            </a:r>
            <a:r>
              <a:rPr lang="fr-CA" b="1" i="1" dirty="0">
                <a:solidFill>
                  <a:schemeClr val="tx1"/>
                </a:solidFill>
              </a:rPr>
              <a:t>- </a:t>
            </a:r>
            <a:r>
              <a:rPr lang="es-VE" dirty="0">
                <a:solidFill>
                  <a:schemeClr val="tx1"/>
                </a:solidFill>
              </a:rPr>
              <a:t>Los </a:t>
            </a:r>
            <a:r>
              <a:rPr lang="es-VE" dirty="0" err="1">
                <a:solidFill>
                  <a:schemeClr val="tx1"/>
                </a:solidFill>
              </a:rPr>
              <a:t>millennials</a:t>
            </a:r>
            <a:r>
              <a:rPr lang="es-VE" dirty="0">
                <a:solidFill>
                  <a:schemeClr val="tx1"/>
                </a:solidFill>
              </a:rPr>
              <a:t> son experimentales en su aprendizaje. Ellos no están en búsqueda </a:t>
            </a:r>
            <a:r>
              <a:rPr lang="es-VE" dirty="0" smtClean="0">
                <a:solidFill>
                  <a:schemeClr val="tx1"/>
                </a:solidFill>
              </a:rPr>
              <a:t>de un </a:t>
            </a:r>
            <a:r>
              <a:rPr lang="es-VE" dirty="0">
                <a:solidFill>
                  <a:schemeClr val="tx1"/>
                </a:solidFill>
              </a:rPr>
              <a:t>orador pulido y </a:t>
            </a:r>
            <a:r>
              <a:rPr lang="es-VE" dirty="0" smtClean="0">
                <a:solidFill>
                  <a:schemeClr val="tx1"/>
                </a:solidFill>
              </a:rPr>
              <a:t>profesional…</a:t>
            </a:r>
          </a:p>
          <a:p>
            <a:pPr algn="just"/>
            <a:r>
              <a:rPr lang="en-US" b="1" i="1" dirty="0" smtClean="0">
                <a:solidFill>
                  <a:schemeClr val="tx1"/>
                </a:solidFill>
              </a:rPr>
              <a:t>P-</a:t>
            </a:r>
            <a:r>
              <a:rPr lang="en-US" b="1" i="1" dirty="0">
                <a:solidFill>
                  <a:schemeClr val="tx1"/>
                </a:solidFill>
              </a:rPr>
              <a:t>--</a:t>
            </a:r>
            <a:r>
              <a:rPr lang="en-US" b="1" i="1" dirty="0" err="1" smtClean="0">
                <a:solidFill>
                  <a:schemeClr val="tx1"/>
                </a:solidFill>
              </a:rPr>
              <a:t>Participativa</a:t>
            </a:r>
            <a:r>
              <a:rPr lang="fr-CA" b="1" i="1" dirty="0" smtClean="0">
                <a:solidFill>
                  <a:schemeClr val="tx1"/>
                </a:solidFill>
              </a:rPr>
              <a:t> </a:t>
            </a:r>
            <a:r>
              <a:rPr lang="fr-CA" b="1" i="1" dirty="0">
                <a:solidFill>
                  <a:schemeClr val="tx1"/>
                </a:solidFill>
              </a:rPr>
              <a:t>- </a:t>
            </a:r>
            <a:r>
              <a:rPr lang="es-VE" dirty="0">
                <a:solidFill>
                  <a:schemeClr val="tx1"/>
                </a:solidFill>
              </a:rPr>
              <a:t>Cuando </a:t>
            </a:r>
            <a:r>
              <a:rPr lang="es-VE" dirty="0" smtClean="0">
                <a:solidFill>
                  <a:schemeClr val="tx1"/>
                </a:solidFill>
              </a:rPr>
              <a:t>un </a:t>
            </a:r>
            <a:r>
              <a:rPr lang="es-VE" dirty="0" err="1" smtClean="0">
                <a:solidFill>
                  <a:schemeClr val="tx1"/>
                </a:solidFill>
              </a:rPr>
              <a:t>millennial</a:t>
            </a:r>
            <a:r>
              <a:rPr lang="es-VE" dirty="0" smtClean="0">
                <a:solidFill>
                  <a:schemeClr val="tx1"/>
                </a:solidFill>
              </a:rPr>
              <a:t> </a:t>
            </a:r>
            <a:r>
              <a:rPr lang="es-VE" dirty="0">
                <a:solidFill>
                  <a:schemeClr val="tx1"/>
                </a:solidFill>
              </a:rPr>
              <a:t>puede ver cómo sus acciones afectan el </a:t>
            </a:r>
            <a:r>
              <a:rPr lang="es-VE" dirty="0" smtClean="0">
                <a:solidFill>
                  <a:schemeClr val="tx1"/>
                </a:solidFill>
              </a:rPr>
              <a:t>resultado, se </a:t>
            </a:r>
            <a:r>
              <a:rPr lang="es-VE" dirty="0">
                <a:solidFill>
                  <a:schemeClr val="tx1"/>
                </a:solidFill>
              </a:rPr>
              <a:t>llenan de energía </a:t>
            </a:r>
            <a:r>
              <a:rPr lang="es-VE" dirty="0" smtClean="0">
                <a:solidFill>
                  <a:schemeClr val="tx1"/>
                </a:solidFill>
              </a:rPr>
              <a:t>y motivación </a:t>
            </a:r>
            <a:r>
              <a:rPr lang="es-VE" dirty="0">
                <a:solidFill>
                  <a:schemeClr val="tx1"/>
                </a:solidFill>
              </a:rPr>
              <a:t>para lograr un resultado </a:t>
            </a:r>
            <a:r>
              <a:rPr lang="es-VE" dirty="0" smtClean="0">
                <a:solidFill>
                  <a:schemeClr val="tx1"/>
                </a:solidFill>
              </a:rPr>
              <a:t>aún mejor!</a:t>
            </a:r>
            <a:endParaRPr lang="fr-CA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9B23504-77E1-CB45-8FC5-E98808B1E9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35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75167" y="365125"/>
            <a:ext cx="10117666" cy="1325563"/>
          </a:xfrm>
        </p:spPr>
        <p:txBody>
          <a:bodyPr/>
          <a:lstStyle/>
          <a:p>
            <a:pPr algn="ctr"/>
            <a:r>
              <a:rPr lang="en-US" b="1" dirty="0" smtClean="0"/>
              <a:t>GENERACIÓN EPIC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974272" y="1587088"/>
            <a:ext cx="8213337" cy="393408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CA" b="1" dirty="0">
                <a:solidFill>
                  <a:schemeClr val="tx1"/>
                </a:solidFill>
              </a:rPr>
              <a:t> </a:t>
            </a:r>
            <a:r>
              <a:rPr lang="en-US" b="1" i="1" dirty="0">
                <a:solidFill>
                  <a:schemeClr val="tx1"/>
                </a:solidFill>
              </a:rPr>
              <a:t>I---</a:t>
            </a:r>
            <a:r>
              <a:rPr lang="en-US" b="1" i="1" dirty="0" err="1" smtClean="0">
                <a:solidFill>
                  <a:schemeClr val="tx1"/>
                </a:solidFill>
              </a:rPr>
              <a:t>Imagen-dependiente</a:t>
            </a:r>
            <a:r>
              <a:rPr lang="fr-CA" b="1" i="1" dirty="0" smtClean="0">
                <a:solidFill>
                  <a:schemeClr val="tx1"/>
                </a:solidFill>
              </a:rPr>
              <a:t>- </a:t>
            </a:r>
            <a:r>
              <a:rPr lang="es-VE" dirty="0">
                <a:solidFill>
                  <a:schemeClr val="tx1"/>
                </a:solidFill>
              </a:rPr>
              <a:t>Entre Facebook, </a:t>
            </a:r>
            <a:r>
              <a:rPr lang="es-VE" dirty="0" err="1">
                <a:solidFill>
                  <a:schemeClr val="tx1"/>
                </a:solidFill>
              </a:rPr>
              <a:t>Instagram</a:t>
            </a:r>
            <a:r>
              <a:rPr lang="es-VE" dirty="0">
                <a:solidFill>
                  <a:schemeClr val="tx1"/>
                </a:solidFill>
              </a:rPr>
              <a:t>, </a:t>
            </a:r>
            <a:r>
              <a:rPr lang="es-VE" dirty="0" err="1">
                <a:solidFill>
                  <a:schemeClr val="tx1"/>
                </a:solidFill>
              </a:rPr>
              <a:t>Twitter</a:t>
            </a:r>
            <a:r>
              <a:rPr lang="es-VE" dirty="0">
                <a:solidFill>
                  <a:schemeClr val="tx1"/>
                </a:solidFill>
              </a:rPr>
              <a:t>, y </a:t>
            </a:r>
            <a:r>
              <a:rPr lang="es-VE" dirty="0" err="1">
                <a:solidFill>
                  <a:schemeClr val="tx1"/>
                </a:solidFill>
              </a:rPr>
              <a:t>Snapchat</a:t>
            </a:r>
            <a:r>
              <a:rPr lang="es-VE" dirty="0">
                <a:solidFill>
                  <a:schemeClr val="tx1"/>
                </a:solidFill>
              </a:rPr>
              <a:t>, los </a:t>
            </a:r>
            <a:r>
              <a:rPr lang="es-VE" dirty="0" err="1">
                <a:solidFill>
                  <a:schemeClr val="tx1"/>
                </a:solidFill>
              </a:rPr>
              <a:t>millennials</a:t>
            </a:r>
            <a:r>
              <a:rPr lang="es-VE" dirty="0">
                <a:solidFill>
                  <a:schemeClr val="tx1"/>
                </a:solidFill>
              </a:rPr>
              <a:t> tienen </a:t>
            </a:r>
            <a:r>
              <a:rPr lang="es-VE" dirty="0" smtClean="0">
                <a:solidFill>
                  <a:schemeClr val="tx1"/>
                </a:solidFill>
              </a:rPr>
              <a:t>imágenes disponibles </a:t>
            </a:r>
            <a:r>
              <a:rPr lang="es-VE" dirty="0">
                <a:solidFill>
                  <a:schemeClr val="tx1"/>
                </a:solidFill>
              </a:rPr>
              <a:t>cada vez que miran sus teléfonos. También han crecido con </a:t>
            </a:r>
            <a:r>
              <a:rPr lang="es-VE" dirty="0" smtClean="0">
                <a:solidFill>
                  <a:schemeClr val="tx1"/>
                </a:solidFill>
              </a:rPr>
              <a:t>videos musicales</a:t>
            </a:r>
            <a:r>
              <a:rPr lang="es-VE" dirty="0">
                <a:solidFill>
                  <a:schemeClr val="tx1"/>
                </a:solidFill>
              </a:rPr>
              <a:t>, sitios web, cámaras digitales y teléfonos celulares. Debería </a:t>
            </a:r>
            <a:r>
              <a:rPr lang="es-VE" dirty="0" smtClean="0">
                <a:solidFill>
                  <a:schemeClr val="tx1"/>
                </a:solidFill>
              </a:rPr>
              <a:t>prestarse especial </a:t>
            </a:r>
            <a:r>
              <a:rPr lang="es-VE" dirty="0">
                <a:solidFill>
                  <a:schemeClr val="tx1"/>
                </a:solidFill>
              </a:rPr>
              <a:t>atención a este asunto en particular, que se ha convertido en una </a:t>
            </a:r>
            <a:r>
              <a:rPr lang="es-VE" dirty="0" smtClean="0">
                <a:solidFill>
                  <a:schemeClr val="tx1"/>
                </a:solidFill>
              </a:rPr>
              <a:t>parte vital </a:t>
            </a:r>
            <a:r>
              <a:rPr lang="es-VE" dirty="0">
                <a:solidFill>
                  <a:schemeClr val="tx1"/>
                </a:solidFill>
              </a:rPr>
              <a:t>del estilo de vida de los </a:t>
            </a:r>
            <a:r>
              <a:rPr lang="es-VE" dirty="0" err="1">
                <a:solidFill>
                  <a:schemeClr val="tx1"/>
                </a:solidFill>
              </a:rPr>
              <a:t>millennials</a:t>
            </a:r>
            <a:r>
              <a:rPr lang="es-VE" dirty="0">
                <a:solidFill>
                  <a:schemeClr val="tx1"/>
                </a:solidFill>
              </a:rPr>
              <a:t>. Como líderes, si no estamos en las </a:t>
            </a:r>
            <a:r>
              <a:rPr lang="es-VE" dirty="0" smtClean="0">
                <a:solidFill>
                  <a:schemeClr val="tx1"/>
                </a:solidFill>
              </a:rPr>
              <a:t>redes sociales</a:t>
            </a:r>
            <a:r>
              <a:rPr lang="es-VE" dirty="0">
                <a:solidFill>
                  <a:schemeClr val="tx1"/>
                </a:solidFill>
              </a:rPr>
              <a:t>, o no somos capaces de comunicarnos con simples “íconos de </a:t>
            </a:r>
            <a:r>
              <a:rPr lang="es-VE" dirty="0" smtClean="0">
                <a:solidFill>
                  <a:schemeClr val="tx1"/>
                </a:solidFill>
              </a:rPr>
              <a:t>cara sonriente</a:t>
            </a:r>
            <a:r>
              <a:rPr lang="es-VE" dirty="0">
                <a:solidFill>
                  <a:schemeClr val="tx1"/>
                </a:solidFill>
              </a:rPr>
              <a:t>” mejor conocidos como </a:t>
            </a:r>
            <a:r>
              <a:rPr lang="es-VE" dirty="0" err="1">
                <a:solidFill>
                  <a:schemeClr val="tx1"/>
                </a:solidFill>
              </a:rPr>
              <a:t>emojis</a:t>
            </a:r>
            <a:r>
              <a:rPr lang="es-VE" dirty="0">
                <a:solidFill>
                  <a:schemeClr val="tx1"/>
                </a:solidFill>
              </a:rPr>
              <a:t>, nos estamos perdiendo de una </a:t>
            </a:r>
            <a:r>
              <a:rPr lang="es-VE" dirty="0" smtClean="0">
                <a:solidFill>
                  <a:schemeClr val="tx1"/>
                </a:solidFill>
              </a:rPr>
              <a:t>conexión con </a:t>
            </a:r>
            <a:r>
              <a:rPr lang="es-VE" dirty="0">
                <a:solidFill>
                  <a:schemeClr val="tx1"/>
                </a:solidFill>
              </a:rPr>
              <a:t>la </a:t>
            </a:r>
            <a:r>
              <a:rPr lang="es-VE" dirty="0" smtClean="0">
                <a:solidFill>
                  <a:schemeClr val="tx1"/>
                </a:solidFill>
              </a:rPr>
              <a:t>generación más </a:t>
            </a:r>
            <a:r>
              <a:rPr lang="es-VE" dirty="0">
                <a:solidFill>
                  <a:schemeClr val="tx1"/>
                </a:solidFill>
              </a:rPr>
              <a:t>grande en las comunidades actuales.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9B23504-77E1-CB45-8FC5-E98808B1E9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957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75167" y="365125"/>
            <a:ext cx="10117666" cy="1325563"/>
          </a:xfrm>
        </p:spPr>
        <p:txBody>
          <a:bodyPr/>
          <a:lstStyle/>
          <a:p>
            <a:pPr algn="ctr"/>
            <a:r>
              <a:rPr lang="en-US" b="1" dirty="0" smtClean="0"/>
              <a:t>GENERACIÓN EPIC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927409" y="1690688"/>
            <a:ext cx="9149862" cy="4351338"/>
          </a:xfrm>
        </p:spPr>
        <p:txBody>
          <a:bodyPr>
            <a:normAutofit/>
          </a:bodyPr>
          <a:lstStyle/>
          <a:p>
            <a:pPr algn="just" fontAlgn="base"/>
            <a:r>
              <a:rPr lang="en-US" b="1" i="1" dirty="0">
                <a:solidFill>
                  <a:schemeClr val="tx1"/>
                </a:solidFill>
              </a:rPr>
              <a:t>C-</a:t>
            </a:r>
            <a:r>
              <a:rPr lang="en-US" b="1" i="1" dirty="0" smtClean="0">
                <a:solidFill>
                  <a:schemeClr val="tx1"/>
                </a:solidFill>
              </a:rPr>
              <a:t>--</a:t>
            </a:r>
            <a:r>
              <a:rPr lang="en-US" b="1" i="1" dirty="0" err="1" smtClean="0">
                <a:solidFill>
                  <a:schemeClr val="tx1"/>
                </a:solidFill>
              </a:rPr>
              <a:t>Conectada</a:t>
            </a:r>
            <a:r>
              <a:rPr lang="fr-CA" b="1" i="1" dirty="0" smtClean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s-VE" dirty="0">
                <a:solidFill>
                  <a:schemeClr val="tx1"/>
                </a:solidFill>
              </a:rPr>
              <a:t>Con sus celulares, tienen </a:t>
            </a:r>
            <a:r>
              <a:rPr lang="es-VE" dirty="0" smtClean="0">
                <a:solidFill>
                  <a:schemeClr val="tx1"/>
                </a:solidFill>
              </a:rPr>
              <a:t>conexión constante </a:t>
            </a:r>
            <a:r>
              <a:rPr lang="es-VE" dirty="0">
                <a:solidFill>
                  <a:schemeClr val="tx1"/>
                </a:solidFill>
              </a:rPr>
              <a:t>con el mundo que los rodea y con su círculo de amigos. </a:t>
            </a:r>
            <a:r>
              <a:rPr lang="es-VE" dirty="0" smtClean="0">
                <a:solidFill>
                  <a:schemeClr val="tx1"/>
                </a:solidFill>
              </a:rPr>
              <a:t>Estas generaciones </a:t>
            </a:r>
            <a:r>
              <a:rPr lang="es-VE" dirty="0">
                <a:solidFill>
                  <a:schemeClr val="tx1"/>
                </a:solidFill>
              </a:rPr>
              <a:t>comprenden el inmenso poder de la conexión. Ellos saben que con </a:t>
            </a:r>
            <a:r>
              <a:rPr lang="es-VE" dirty="0" smtClean="0">
                <a:solidFill>
                  <a:schemeClr val="tx1"/>
                </a:solidFill>
              </a:rPr>
              <a:t>un </a:t>
            </a:r>
            <a:r>
              <a:rPr lang="es-VE" dirty="0" err="1" smtClean="0">
                <a:solidFill>
                  <a:schemeClr val="tx1"/>
                </a:solidFill>
              </a:rPr>
              <a:t>tweet</a:t>
            </a:r>
            <a:r>
              <a:rPr lang="es-VE" dirty="0" smtClean="0">
                <a:solidFill>
                  <a:schemeClr val="tx1"/>
                </a:solidFill>
              </a:rPr>
              <a:t> </a:t>
            </a:r>
            <a:r>
              <a:rPr lang="es-VE" dirty="0">
                <a:solidFill>
                  <a:schemeClr val="tx1"/>
                </a:solidFill>
              </a:rPr>
              <a:t>o un </a:t>
            </a:r>
            <a:r>
              <a:rPr lang="es-VE" dirty="0" err="1">
                <a:solidFill>
                  <a:schemeClr val="tx1"/>
                </a:solidFill>
              </a:rPr>
              <a:t>snapchat</a:t>
            </a:r>
            <a:r>
              <a:rPr lang="es-VE" dirty="0">
                <a:solidFill>
                  <a:schemeClr val="tx1"/>
                </a:solidFill>
              </a:rPr>
              <a:t> pueden hacerse virales. Cualquier cosa que digan o </a:t>
            </a:r>
            <a:r>
              <a:rPr lang="es-VE" dirty="0" smtClean="0">
                <a:solidFill>
                  <a:schemeClr val="tx1"/>
                </a:solidFill>
              </a:rPr>
              <a:t>hagan puede </a:t>
            </a:r>
            <a:r>
              <a:rPr lang="es-VE" dirty="0">
                <a:solidFill>
                  <a:schemeClr val="tx1"/>
                </a:solidFill>
              </a:rPr>
              <a:t>ser vista </a:t>
            </a:r>
            <a:r>
              <a:rPr lang="es-VE" dirty="0" smtClean="0">
                <a:solidFill>
                  <a:schemeClr val="tx1"/>
                </a:solidFill>
              </a:rPr>
              <a:t>por millones de millones </a:t>
            </a:r>
            <a:r>
              <a:rPr lang="es-VE" dirty="0">
                <a:solidFill>
                  <a:schemeClr val="tx1"/>
                </a:solidFill>
              </a:rPr>
              <a:t>de personas en todo </a:t>
            </a:r>
            <a:r>
              <a:rPr lang="es-VE" dirty="0" smtClean="0">
                <a:solidFill>
                  <a:schemeClr val="tx1"/>
                </a:solidFill>
              </a:rPr>
              <a:t>el mundo</a:t>
            </a:r>
            <a:r>
              <a:rPr lang="es-VE" dirty="0">
                <a:solidFill>
                  <a:schemeClr val="tx1"/>
                </a:solidFill>
              </a:rPr>
              <a:t>.</a:t>
            </a:r>
            <a:endParaRPr lang="fr-CA" dirty="0">
              <a:solidFill>
                <a:schemeClr val="tx1"/>
              </a:solidFill>
            </a:endParaRPr>
          </a:p>
          <a:p>
            <a:pPr marL="0" indent="0" fontAlgn="base">
              <a:buNone/>
            </a:pPr>
            <a:endParaRPr lang="fr-CA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9B23504-77E1-CB45-8FC5-E98808B1E9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953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54298" y="677359"/>
            <a:ext cx="10117666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5- ¿</a:t>
            </a:r>
            <a:r>
              <a:rPr lang="en-US" b="1" dirty="0" err="1" smtClean="0"/>
              <a:t>Ministerio</a:t>
            </a:r>
            <a:r>
              <a:rPr lang="en-US" b="1" dirty="0" smtClean="0"/>
              <a:t> </a:t>
            </a:r>
            <a:r>
              <a:rPr lang="en-US" b="1" dirty="0" err="1" smtClean="0"/>
              <a:t>Juvenil</a:t>
            </a:r>
            <a:r>
              <a:rPr lang="en-US" b="1" dirty="0" smtClean="0"/>
              <a:t> </a:t>
            </a:r>
            <a:r>
              <a:rPr lang="en-US" b="1" dirty="0" err="1" smtClean="0"/>
              <a:t>Integrado</a:t>
            </a:r>
            <a:r>
              <a:rPr lang="en-US" b="1" dirty="0" smtClean="0"/>
              <a:t> o </a:t>
            </a:r>
            <a:r>
              <a:rPr lang="en-US" b="1" dirty="0" err="1" smtClean="0"/>
              <a:t>Segregado</a:t>
            </a:r>
            <a:r>
              <a:rPr lang="en-US" b="1" dirty="0" smtClean="0"/>
              <a:t>?</a:t>
            </a:r>
            <a:r>
              <a:rPr lang="fr-CA" dirty="0" smtClean="0"/>
              <a:t/>
            </a:r>
            <a:br>
              <a:rPr lang="fr-CA" dirty="0" smtClean="0"/>
            </a:b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911926" y="1825625"/>
            <a:ext cx="8076135" cy="4351338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Debemos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intencionales</a:t>
            </a:r>
            <a:r>
              <a:rPr lang="en-US" dirty="0" smtClean="0">
                <a:solidFill>
                  <a:schemeClr val="tx1"/>
                </a:solidFill>
              </a:rPr>
              <a:t> en la </a:t>
            </a:r>
            <a:r>
              <a:rPr lang="en-US" dirty="0" err="1" smtClean="0">
                <a:solidFill>
                  <a:schemeClr val="tx1"/>
                </a:solidFill>
              </a:rPr>
              <a:t>integración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cada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grupo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específico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dentro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nuestra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familia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eclesiástica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La </a:t>
            </a:r>
            <a:r>
              <a:rPr lang="en-US" dirty="0" err="1" smtClean="0">
                <a:solidFill>
                  <a:schemeClr val="tx1"/>
                </a:solidFill>
              </a:rPr>
              <a:t>palabra</a:t>
            </a:r>
            <a:r>
              <a:rPr lang="en-US" dirty="0" smtClean="0">
                <a:solidFill>
                  <a:schemeClr val="tx1"/>
                </a:solidFill>
              </a:rPr>
              <a:t> “</a:t>
            </a:r>
            <a:r>
              <a:rPr lang="en-US" dirty="0" err="1" smtClean="0">
                <a:solidFill>
                  <a:schemeClr val="tx1"/>
                </a:solidFill>
              </a:rPr>
              <a:t>familia</a:t>
            </a:r>
            <a:r>
              <a:rPr lang="en-US" dirty="0" smtClean="0">
                <a:solidFill>
                  <a:schemeClr val="tx1"/>
                </a:solidFill>
              </a:rPr>
              <a:t>” </a:t>
            </a:r>
            <a:r>
              <a:rPr lang="en-US" dirty="0" err="1" smtClean="0">
                <a:solidFill>
                  <a:schemeClr val="tx1"/>
                </a:solidFill>
              </a:rPr>
              <a:t>es</a:t>
            </a:r>
            <a:r>
              <a:rPr lang="en-US" dirty="0" smtClean="0">
                <a:solidFill>
                  <a:schemeClr val="tx1"/>
                </a:solidFill>
              </a:rPr>
              <a:t> fundamental en </a:t>
            </a:r>
            <a:r>
              <a:rPr lang="en-US" dirty="0" err="1" smtClean="0">
                <a:solidFill>
                  <a:schemeClr val="tx1"/>
                </a:solidFill>
              </a:rPr>
              <a:t>nuestro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entendimiento</a:t>
            </a:r>
            <a:r>
              <a:rPr lang="en-US" dirty="0" smtClean="0">
                <a:solidFill>
                  <a:schemeClr val="tx1"/>
                </a:solidFill>
              </a:rPr>
              <a:t> de la </a:t>
            </a:r>
            <a:r>
              <a:rPr lang="en-US" dirty="0" err="1" smtClean="0">
                <a:solidFill>
                  <a:schemeClr val="tx1"/>
                </a:solidFill>
              </a:rPr>
              <a:t>fe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cristiana</a:t>
            </a:r>
            <a:r>
              <a:rPr lang="en-US" dirty="0" smtClean="0">
                <a:solidFill>
                  <a:schemeClr val="tx1"/>
                </a:solidFill>
              </a:rPr>
              <a:t>. Como </a:t>
            </a:r>
            <a:r>
              <a:rPr lang="en-US" dirty="0" err="1" smtClean="0">
                <a:solidFill>
                  <a:schemeClr val="tx1"/>
                </a:solidFill>
              </a:rPr>
              <a:t>una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familia</a:t>
            </a:r>
            <a:r>
              <a:rPr lang="en-US" dirty="0" smtClean="0">
                <a:solidFill>
                  <a:schemeClr val="tx1"/>
                </a:solidFill>
              </a:rPr>
              <a:t>, el </a:t>
            </a:r>
            <a:r>
              <a:rPr lang="en-US" dirty="0" err="1" smtClean="0">
                <a:solidFill>
                  <a:schemeClr val="tx1"/>
                </a:solidFill>
              </a:rPr>
              <a:t>objetivo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debe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desarrollar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relaciones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saludables</a:t>
            </a:r>
            <a:r>
              <a:rPr lang="en-US" dirty="0" smtClean="0">
                <a:solidFill>
                  <a:schemeClr val="tx1"/>
                </a:solidFill>
              </a:rPr>
              <a:t> entre </a:t>
            </a:r>
            <a:r>
              <a:rPr lang="en-US" dirty="0" err="1" smtClean="0">
                <a:solidFill>
                  <a:schemeClr val="tx1"/>
                </a:solidFill>
              </a:rPr>
              <a:t>las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diferentes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generaciones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que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están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interconectadas</a:t>
            </a:r>
            <a:r>
              <a:rPr lang="en-US" dirty="0" smtClean="0">
                <a:solidFill>
                  <a:schemeClr val="tx1"/>
                </a:solidFill>
              </a:rPr>
              <a:t> en la </a:t>
            </a:r>
            <a:r>
              <a:rPr lang="en-US" dirty="0" err="1" smtClean="0">
                <a:solidFill>
                  <a:schemeClr val="tx1"/>
                </a:solidFill>
              </a:rPr>
              <a:t>composición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nuestra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comunidad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3940144-B382-9C45-9B18-F52970FB76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98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200" y="169513"/>
            <a:ext cx="9149862" cy="110269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/>
              <a:t>5-Ministerios Juveniles </a:t>
            </a:r>
            <a:r>
              <a:rPr lang="en-US" sz="4000" b="1" dirty="0" err="1" smtClean="0"/>
              <a:t>Especializados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Integrados</a:t>
            </a:r>
            <a:endParaRPr lang="en-US" sz="40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66038" y="1272209"/>
            <a:ext cx="9322024" cy="4546950"/>
          </a:xfrm>
        </p:spPr>
        <p:txBody>
          <a:bodyPr>
            <a:normAutofit/>
          </a:bodyPr>
          <a:lstStyle/>
          <a:p>
            <a:pPr algn="just"/>
            <a:r>
              <a:rPr lang="es-VE" dirty="0">
                <a:solidFill>
                  <a:schemeClr val="tx1"/>
                </a:solidFill>
              </a:rPr>
              <a:t>Es una urgencia para nuestros líderes el </a:t>
            </a:r>
            <a:r>
              <a:rPr lang="es-VE" b="1" dirty="0">
                <a:solidFill>
                  <a:schemeClr val="tx1"/>
                </a:solidFill>
              </a:rPr>
              <a:t>orar y buscar la dirección de Dios</a:t>
            </a:r>
            <a:r>
              <a:rPr lang="es-VE" dirty="0">
                <a:solidFill>
                  <a:schemeClr val="tx1"/>
                </a:solidFill>
              </a:rPr>
              <a:t> para </a:t>
            </a:r>
            <a:r>
              <a:rPr lang="es-VE" dirty="0" smtClean="0">
                <a:solidFill>
                  <a:schemeClr val="tx1"/>
                </a:solidFill>
              </a:rPr>
              <a:t>crear puentes </a:t>
            </a:r>
            <a:r>
              <a:rPr lang="es-VE" dirty="0">
                <a:solidFill>
                  <a:schemeClr val="tx1"/>
                </a:solidFill>
              </a:rPr>
              <a:t>entre </a:t>
            </a:r>
            <a:r>
              <a:rPr lang="es-VE" b="1" dirty="0">
                <a:solidFill>
                  <a:schemeClr val="tx1"/>
                </a:solidFill>
              </a:rPr>
              <a:t>los jóvenes y los adultos</a:t>
            </a:r>
            <a:r>
              <a:rPr lang="es-VE" dirty="0">
                <a:solidFill>
                  <a:schemeClr val="tx1"/>
                </a:solidFill>
              </a:rPr>
              <a:t>, que los ayude a transmitir su </a:t>
            </a:r>
            <a:r>
              <a:rPr lang="es-VE" dirty="0" smtClean="0">
                <a:solidFill>
                  <a:schemeClr val="tx1"/>
                </a:solidFill>
              </a:rPr>
              <a:t>experiencia, conocimiento </a:t>
            </a:r>
            <a:r>
              <a:rPr lang="es-VE" dirty="0">
                <a:solidFill>
                  <a:schemeClr val="tx1"/>
                </a:solidFill>
              </a:rPr>
              <a:t>y </a:t>
            </a:r>
            <a:r>
              <a:rPr lang="es-VE" dirty="0" smtClean="0">
                <a:solidFill>
                  <a:schemeClr val="tx1"/>
                </a:solidFill>
              </a:rPr>
              <a:t>destreza.</a:t>
            </a:r>
          </a:p>
          <a:p>
            <a:pPr algn="just"/>
            <a:r>
              <a:rPr lang="es-VE" dirty="0" smtClean="0">
                <a:solidFill>
                  <a:schemeClr val="tx1"/>
                </a:solidFill>
              </a:rPr>
              <a:t>Debemos </a:t>
            </a:r>
            <a:r>
              <a:rPr lang="es-VE" dirty="0">
                <a:solidFill>
                  <a:schemeClr val="tx1"/>
                </a:solidFill>
              </a:rPr>
              <a:t>iniciar un auténtico </a:t>
            </a:r>
            <a:r>
              <a:rPr lang="es-VE" b="1" dirty="0" smtClean="0">
                <a:solidFill>
                  <a:schemeClr val="tx1"/>
                </a:solidFill>
              </a:rPr>
              <a:t>diálogo intergeneracional</a:t>
            </a:r>
            <a:r>
              <a:rPr lang="es-VE" dirty="0">
                <a:solidFill>
                  <a:schemeClr val="tx1"/>
                </a:solidFill>
              </a:rPr>
              <a:t>, darles la oportunidad de expresar creatividad, como también, </a:t>
            </a:r>
            <a:r>
              <a:rPr lang="es-VE" dirty="0" smtClean="0">
                <a:solidFill>
                  <a:schemeClr val="tx1"/>
                </a:solidFill>
              </a:rPr>
              <a:t>facilitar el </a:t>
            </a:r>
            <a:r>
              <a:rPr lang="es-VE" dirty="0">
                <a:solidFill>
                  <a:schemeClr val="tx1"/>
                </a:solidFill>
              </a:rPr>
              <a:t>acceso a las </a:t>
            </a:r>
            <a:r>
              <a:rPr lang="es-VE" b="1" dirty="0">
                <a:solidFill>
                  <a:schemeClr val="tx1"/>
                </a:solidFill>
              </a:rPr>
              <a:t>posiciones de </a:t>
            </a:r>
            <a:r>
              <a:rPr lang="es-VE" b="1" dirty="0" smtClean="0">
                <a:solidFill>
                  <a:schemeClr val="tx1"/>
                </a:solidFill>
              </a:rPr>
              <a:t>liderazgo </a:t>
            </a:r>
            <a:r>
              <a:rPr lang="es-VE" dirty="0">
                <a:solidFill>
                  <a:schemeClr val="tx1"/>
                </a:solidFill>
              </a:rPr>
              <a:t>dentro de nuestras comunidades de </a:t>
            </a:r>
            <a:r>
              <a:rPr lang="es-VE" dirty="0" smtClean="0">
                <a:solidFill>
                  <a:schemeClr val="tx1"/>
                </a:solidFill>
              </a:rPr>
              <a:t>manera significativa</a:t>
            </a:r>
            <a:r>
              <a:rPr lang="es-VE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52AB144-80B7-3C4C-A9EA-8807C60FEA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54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5-Ministerios Juveniles </a:t>
            </a:r>
            <a:r>
              <a:rPr lang="en-US" b="1" dirty="0" err="1" smtClean="0"/>
              <a:t>Especializados</a:t>
            </a:r>
            <a:r>
              <a:rPr lang="en-US" b="1" dirty="0" smtClean="0"/>
              <a:t> </a:t>
            </a:r>
            <a:r>
              <a:rPr lang="en-US" b="1" dirty="0" err="1" smtClean="0"/>
              <a:t>Integrados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El </a:t>
            </a:r>
            <a:r>
              <a:rPr lang="en-US" dirty="0" err="1" smtClean="0">
                <a:solidFill>
                  <a:schemeClr val="tx1"/>
                </a:solidFill>
              </a:rPr>
              <a:t>resultado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nuestra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juventud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será</a:t>
            </a:r>
            <a:r>
              <a:rPr lang="en-US" dirty="0" smtClean="0">
                <a:solidFill>
                  <a:schemeClr val="tx1"/>
                </a:solidFill>
              </a:rPr>
              <a:t> un </a:t>
            </a:r>
            <a:r>
              <a:rPr lang="en-US" dirty="0" err="1" smtClean="0">
                <a:solidFill>
                  <a:schemeClr val="tx1"/>
                </a:solidFill>
              </a:rPr>
              <a:t>sentido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pertenencia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su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comunidad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más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amplio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Y </a:t>
            </a:r>
            <a:r>
              <a:rPr lang="en-US" dirty="0" err="1" smtClean="0">
                <a:solidFill>
                  <a:schemeClr val="tx1"/>
                </a:solidFill>
              </a:rPr>
              <a:t>tomar</a:t>
            </a:r>
            <a:r>
              <a:rPr lang="en-US" dirty="0" smtClean="0">
                <a:solidFill>
                  <a:schemeClr val="tx1"/>
                </a:solidFill>
              </a:rPr>
              <a:t> parte </a:t>
            </a:r>
            <a:r>
              <a:rPr lang="en-US" dirty="0" err="1" smtClean="0">
                <a:solidFill>
                  <a:schemeClr val="tx1"/>
                </a:solidFill>
              </a:rPr>
              <a:t>activa</a:t>
            </a:r>
            <a:r>
              <a:rPr lang="en-US" dirty="0" smtClean="0">
                <a:solidFill>
                  <a:schemeClr val="tx1"/>
                </a:solidFill>
              </a:rPr>
              <a:t> en la gran </a:t>
            </a:r>
            <a:r>
              <a:rPr lang="en-US" dirty="0" err="1" smtClean="0">
                <a:solidFill>
                  <a:schemeClr val="tx1"/>
                </a:solidFill>
              </a:rPr>
              <a:t>comisión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fr-CA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44D4817-CB25-C443-AE9F-8C98E9F0B6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4956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200" y="365126"/>
            <a:ext cx="9149862" cy="49957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/>
              <a:t>Trabajadores</a:t>
            </a:r>
            <a:r>
              <a:rPr lang="en-US" b="1" dirty="0" smtClean="0"/>
              <a:t> </a:t>
            </a:r>
            <a:r>
              <a:rPr lang="en-US" b="1" dirty="0" err="1" smtClean="0"/>
              <a:t>Evangélicos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1043609"/>
            <a:ext cx="9149862" cy="5133354"/>
          </a:xfrm>
        </p:spPr>
        <p:txBody>
          <a:bodyPr>
            <a:normAutofit/>
          </a:bodyPr>
          <a:lstStyle/>
          <a:p>
            <a:pPr algn="just"/>
            <a:r>
              <a:rPr lang="es-VE" i="1" dirty="0">
                <a:solidFill>
                  <a:schemeClr val="tx1"/>
                </a:solidFill>
              </a:rPr>
              <a:t>“Con el fin de que la obra pueda avanzar en todos los ramos, Dios pide </a:t>
            </a:r>
            <a:r>
              <a:rPr lang="es-VE" i="1" dirty="0" smtClean="0">
                <a:solidFill>
                  <a:schemeClr val="tx1"/>
                </a:solidFill>
              </a:rPr>
              <a:t>vigor, celo </a:t>
            </a:r>
            <a:r>
              <a:rPr lang="es-VE" i="1" dirty="0">
                <a:solidFill>
                  <a:schemeClr val="tx1"/>
                </a:solidFill>
              </a:rPr>
              <a:t>y valor juveniles. Él ha escogido a los jóvenes para que ayuden en </a:t>
            </a:r>
            <a:r>
              <a:rPr lang="es-VE" i="1" dirty="0" smtClean="0">
                <a:solidFill>
                  <a:schemeClr val="tx1"/>
                </a:solidFill>
              </a:rPr>
              <a:t>el progreso </a:t>
            </a:r>
            <a:r>
              <a:rPr lang="es-VE" i="1" dirty="0">
                <a:solidFill>
                  <a:schemeClr val="tx1"/>
                </a:solidFill>
              </a:rPr>
              <a:t>de su causa. El hacer planes con mente clara y ejecutarlos </a:t>
            </a:r>
            <a:r>
              <a:rPr lang="es-VE" i="1" dirty="0" smtClean="0">
                <a:solidFill>
                  <a:schemeClr val="tx1"/>
                </a:solidFill>
              </a:rPr>
              <a:t>con mano </a:t>
            </a:r>
            <a:r>
              <a:rPr lang="es-VE" i="1" dirty="0">
                <a:solidFill>
                  <a:schemeClr val="tx1"/>
                </a:solidFill>
              </a:rPr>
              <a:t>valerosa requiere energía fresca y no estropeada. Los jóvenes </a:t>
            </a:r>
            <a:r>
              <a:rPr lang="es-VE" i="1" dirty="0" smtClean="0">
                <a:solidFill>
                  <a:schemeClr val="tx1"/>
                </a:solidFill>
              </a:rPr>
              <a:t>están invitados </a:t>
            </a:r>
            <a:r>
              <a:rPr lang="es-VE" i="1" dirty="0">
                <a:solidFill>
                  <a:schemeClr val="tx1"/>
                </a:solidFill>
              </a:rPr>
              <a:t>a dar a Dios la fuerza de su juventud para que, por el ejercicio </a:t>
            </a:r>
            <a:r>
              <a:rPr lang="es-VE" i="1" dirty="0" smtClean="0">
                <a:solidFill>
                  <a:schemeClr val="tx1"/>
                </a:solidFill>
              </a:rPr>
              <a:t>de sus </a:t>
            </a:r>
            <a:r>
              <a:rPr lang="es-VE" i="1" dirty="0">
                <a:solidFill>
                  <a:schemeClr val="tx1"/>
                </a:solidFill>
              </a:rPr>
              <a:t>poderes y por medio de la reflexión aguda y la acción vigorosa, </a:t>
            </a:r>
            <a:r>
              <a:rPr lang="es-VE" i="1" dirty="0" smtClean="0">
                <a:solidFill>
                  <a:schemeClr val="tx1"/>
                </a:solidFill>
              </a:rPr>
              <a:t>le tributen </a:t>
            </a:r>
            <a:r>
              <a:rPr lang="es-VE" i="1" dirty="0">
                <a:solidFill>
                  <a:schemeClr val="tx1"/>
                </a:solidFill>
              </a:rPr>
              <a:t>gloria e impartan salvación a sus semejantes”</a:t>
            </a:r>
            <a:r>
              <a:rPr lang="en-US" i="1" dirty="0" smtClean="0">
                <a:solidFill>
                  <a:schemeClr val="tx1"/>
                </a:solidFill>
              </a:rPr>
              <a:t>  </a:t>
            </a:r>
            <a:r>
              <a:rPr lang="en-US" i="1" dirty="0" err="1" smtClean="0">
                <a:solidFill>
                  <a:schemeClr val="tx1"/>
                </a:solidFill>
              </a:rPr>
              <a:t>página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67</a:t>
            </a:r>
            <a:endParaRPr lang="fr-CA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24EFB749-8732-954D-B9A6-6FB961077A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90656" y="4593220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436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2E75B6"/>
                </a:solidFill>
              </a:rPr>
              <a:t>1-INTRODUCCIÓN</a:t>
            </a:r>
            <a:endParaRPr lang="en-US" dirty="0">
              <a:solidFill>
                <a:srgbClr val="2E75B6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US" b="1" dirty="0" smtClean="0">
                <a:solidFill>
                  <a:schemeClr val="tx1"/>
                </a:solidFill>
              </a:rPr>
              <a:t>El </a:t>
            </a:r>
            <a:r>
              <a:rPr lang="en-US" b="1" dirty="0" err="1" smtClean="0">
                <a:solidFill>
                  <a:schemeClr val="tx1"/>
                </a:solidFill>
              </a:rPr>
              <a:t>ministerio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juvenil</a:t>
            </a:r>
            <a:r>
              <a:rPr lang="en-US" b="1" dirty="0" smtClean="0">
                <a:solidFill>
                  <a:schemeClr val="tx1"/>
                </a:solidFill>
              </a:rPr>
              <a:t> actual no </a:t>
            </a:r>
            <a:r>
              <a:rPr lang="en-US" b="1" dirty="0" err="1" smtClean="0">
                <a:solidFill>
                  <a:schemeClr val="tx1"/>
                </a:solidFill>
              </a:rPr>
              <a:t>será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nunca</a:t>
            </a:r>
            <a:r>
              <a:rPr lang="en-US" b="1" dirty="0" smtClean="0">
                <a:solidFill>
                  <a:schemeClr val="tx1"/>
                </a:solidFill>
              </a:rPr>
              <a:t> lo </a:t>
            </a:r>
            <a:r>
              <a:rPr lang="en-US" b="1" dirty="0" err="1" smtClean="0">
                <a:solidFill>
                  <a:schemeClr val="tx1"/>
                </a:solidFill>
              </a:rPr>
              <a:t>mismo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que</a:t>
            </a:r>
            <a:r>
              <a:rPr lang="en-US" b="1" dirty="0" smtClean="0">
                <a:solidFill>
                  <a:schemeClr val="tx1"/>
                </a:solidFill>
              </a:rPr>
              <a:t> era antes… </a:t>
            </a:r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dirty="0" err="1" smtClean="0">
                <a:solidFill>
                  <a:schemeClr val="tx1"/>
                </a:solidFill>
              </a:rPr>
              <a:t>Esta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declaración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puede</a:t>
            </a:r>
            <a:r>
              <a:rPr lang="en-US" dirty="0" smtClean="0">
                <a:solidFill>
                  <a:schemeClr val="tx1"/>
                </a:solidFill>
              </a:rPr>
              <a:t> sonar radical; sin embargo, </a:t>
            </a:r>
            <a:r>
              <a:rPr lang="en-US" dirty="0" err="1" smtClean="0">
                <a:solidFill>
                  <a:schemeClr val="tx1"/>
                </a:solidFill>
              </a:rPr>
              <a:t>debe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considerarse</a:t>
            </a:r>
            <a:r>
              <a:rPr lang="en-US" dirty="0" smtClean="0">
                <a:solidFill>
                  <a:schemeClr val="tx1"/>
                </a:solidFill>
              </a:rPr>
              <a:t> el </a:t>
            </a:r>
            <a:r>
              <a:rPr lang="en-US" dirty="0" err="1" smtClean="0">
                <a:solidFill>
                  <a:schemeClr val="tx1"/>
                </a:solidFill>
              </a:rPr>
              <a:t>punto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partida</a:t>
            </a:r>
            <a:r>
              <a:rPr lang="en-US" dirty="0" smtClean="0">
                <a:solidFill>
                  <a:schemeClr val="tx1"/>
                </a:solidFill>
              </a:rPr>
              <a:t> de un </a:t>
            </a:r>
            <a:r>
              <a:rPr lang="en-US" dirty="0" err="1" smtClean="0">
                <a:solidFill>
                  <a:schemeClr val="tx1"/>
                </a:solidFill>
              </a:rPr>
              <a:t>completo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nuevo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planteamiento</a:t>
            </a:r>
            <a:r>
              <a:rPr lang="en-US" dirty="0" smtClean="0">
                <a:solidFill>
                  <a:schemeClr val="tx1"/>
                </a:solidFill>
              </a:rPr>
              <a:t> de la </a:t>
            </a:r>
            <a:r>
              <a:rPr lang="en-US" dirty="0" err="1" smtClean="0">
                <a:solidFill>
                  <a:schemeClr val="tx1"/>
                </a:solidFill>
              </a:rPr>
              <a:t>manera</a:t>
            </a:r>
            <a:r>
              <a:rPr lang="en-US" dirty="0" smtClean="0">
                <a:solidFill>
                  <a:schemeClr val="tx1"/>
                </a:solidFill>
              </a:rPr>
              <a:t> en la </a:t>
            </a:r>
            <a:r>
              <a:rPr lang="en-US" dirty="0" err="1" smtClean="0">
                <a:solidFill>
                  <a:schemeClr val="tx1"/>
                </a:solidFill>
              </a:rPr>
              <a:t>que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vemos</a:t>
            </a:r>
            <a:r>
              <a:rPr lang="en-US" dirty="0" smtClean="0">
                <a:solidFill>
                  <a:schemeClr val="tx1"/>
                </a:solidFill>
              </a:rPr>
              <a:t> el </a:t>
            </a:r>
            <a:r>
              <a:rPr lang="en-US" dirty="0" err="1" smtClean="0">
                <a:solidFill>
                  <a:schemeClr val="tx1"/>
                </a:solidFill>
              </a:rPr>
              <a:t>desarrollo</a:t>
            </a:r>
            <a:r>
              <a:rPr lang="en-US" dirty="0" smtClean="0">
                <a:solidFill>
                  <a:schemeClr val="tx1"/>
                </a:solidFill>
              </a:rPr>
              <a:t> del </a:t>
            </a:r>
            <a:r>
              <a:rPr lang="en-US" dirty="0" err="1" smtClean="0">
                <a:solidFill>
                  <a:schemeClr val="tx1"/>
                </a:solidFill>
              </a:rPr>
              <a:t>ministerio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juvenil</a:t>
            </a:r>
            <a:r>
              <a:rPr lang="en-US" dirty="0" smtClean="0">
                <a:solidFill>
                  <a:schemeClr val="tx1"/>
                </a:solidFill>
              </a:rPr>
              <a:t> y el </a:t>
            </a:r>
            <a:r>
              <a:rPr lang="en-US" dirty="0" err="1" smtClean="0">
                <a:solidFill>
                  <a:schemeClr val="tx1"/>
                </a:solidFill>
              </a:rPr>
              <a:t>tipo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actividades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que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promovemos</a:t>
            </a:r>
            <a:r>
              <a:rPr lang="en-US" dirty="0" smtClean="0">
                <a:solidFill>
                  <a:schemeClr val="tx1"/>
                </a:solidFill>
              </a:rPr>
              <a:t> en </a:t>
            </a:r>
            <a:r>
              <a:rPr lang="en-US" dirty="0" err="1" smtClean="0">
                <a:solidFill>
                  <a:schemeClr val="tx1"/>
                </a:solidFill>
              </a:rPr>
              <a:t>nuestra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iglesia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actualmente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D18EF89-2E97-8644-83FD-DF58637009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4579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5 </a:t>
            </a:r>
            <a:r>
              <a:rPr lang="en-US" b="1" dirty="0" err="1" smtClean="0"/>
              <a:t>Áreas</a:t>
            </a:r>
            <a:r>
              <a:rPr lang="en-US" b="1" dirty="0" smtClean="0"/>
              <a:t> </a:t>
            </a:r>
            <a:r>
              <a:rPr lang="en-US" b="1" dirty="0" err="1" smtClean="0"/>
              <a:t>para</a:t>
            </a:r>
            <a:r>
              <a:rPr lang="en-US" b="1" dirty="0" smtClean="0"/>
              <a:t> </a:t>
            </a:r>
            <a:r>
              <a:rPr lang="en-US" b="1" dirty="0" err="1"/>
              <a:t>A</a:t>
            </a:r>
            <a:r>
              <a:rPr lang="en-US" b="1" dirty="0" err="1" smtClean="0"/>
              <a:t>yudar</a:t>
            </a:r>
            <a:r>
              <a:rPr lang="en-US" b="1" dirty="0" smtClean="0"/>
              <a:t> a </a:t>
            </a:r>
            <a:r>
              <a:rPr lang="en-US" b="1" dirty="0" smtClean="0"/>
              <a:t>los </a:t>
            </a:r>
            <a:r>
              <a:rPr lang="en-US" b="1" dirty="0" err="1" smtClean="0"/>
              <a:t>Jóvenes</a:t>
            </a:r>
            <a:r>
              <a:rPr lang="en-US" b="1" dirty="0" smtClean="0"/>
              <a:t> </a:t>
            </a:r>
            <a:r>
              <a:rPr lang="en-US" b="1" dirty="0" err="1" smtClean="0"/>
              <a:t>Adultos</a:t>
            </a:r>
            <a:r>
              <a:rPr lang="en-US" b="1" dirty="0" smtClean="0"/>
              <a:t> a </a:t>
            </a:r>
            <a:r>
              <a:rPr lang="en-US" b="1" dirty="0" err="1" smtClean="0"/>
              <a:t>Mantenerse</a:t>
            </a:r>
            <a:r>
              <a:rPr lang="en-US" b="1" dirty="0" smtClean="0"/>
              <a:t> </a:t>
            </a:r>
            <a:r>
              <a:rPr lang="en-US" b="1" dirty="0" err="1" smtClean="0"/>
              <a:t>Conectados</a:t>
            </a:r>
            <a:r>
              <a:rPr lang="en-US" b="1" dirty="0" smtClean="0"/>
              <a:t> con </a:t>
            </a:r>
            <a:r>
              <a:rPr lang="en-US" b="1" dirty="0" err="1" smtClean="0"/>
              <a:t>sus</a:t>
            </a:r>
            <a:r>
              <a:rPr lang="en-US" b="1" dirty="0" smtClean="0"/>
              <a:t> </a:t>
            </a:r>
            <a:r>
              <a:rPr lang="en-US" b="1" dirty="0" err="1" smtClean="0"/>
              <a:t>Comunidades</a:t>
            </a:r>
            <a:r>
              <a:rPr lang="en-US" b="1" dirty="0" smtClean="0"/>
              <a:t>. </a:t>
            </a:r>
            <a:endParaRPr lang="fr-CA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1908753"/>
            <a:ext cx="9149862" cy="435133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Cree </a:t>
            </a:r>
            <a:r>
              <a:rPr lang="en-US" dirty="0" err="1" smtClean="0">
                <a:solidFill>
                  <a:schemeClr val="tx1"/>
                </a:solidFill>
              </a:rPr>
              <a:t>espacios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relaciones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significativas</a:t>
            </a:r>
            <a:endParaRPr lang="fr-CA" dirty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Enseñe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discernimiento</a:t>
            </a:r>
            <a:r>
              <a:rPr lang="en-US" dirty="0" smtClean="0">
                <a:solidFill>
                  <a:schemeClr val="tx1"/>
                </a:solidFill>
              </a:rPr>
              <a:t> cultural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Haga</a:t>
            </a:r>
            <a:r>
              <a:rPr lang="en-US" dirty="0" smtClean="0">
                <a:solidFill>
                  <a:schemeClr val="tx1"/>
                </a:solidFill>
              </a:rPr>
              <a:t> de la </a:t>
            </a:r>
            <a:r>
              <a:rPr lang="en-US" dirty="0" err="1" smtClean="0">
                <a:solidFill>
                  <a:schemeClr val="tx1"/>
                </a:solidFill>
              </a:rPr>
              <a:t>consejería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inversa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prioridad</a:t>
            </a:r>
            <a:endParaRPr lang="fr-CA" dirty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Adopte</a:t>
            </a:r>
            <a:r>
              <a:rPr lang="en-US" dirty="0" smtClean="0">
                <a:solidFill>
                  <a:schemeClr val="tx1"/>
                </a:solidFill>
              </a:rPr>
              <a:t> los </a:t>
            </a:r>
            <a:r>
              <a:rPr lang="en-US" dirty="0" err="1" smtClean="0">
                <a:solidFill>
                  <a:schemeClr val="tx1"/>
                </a:solidFill>
              </a:rPr>
              <a:t>potenciales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discipulado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vocacional</a:t>
            </a:r>
            <a:endParaRPr lang="fr-CA" dirty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Facilite</a:t>
            </a:r>
            <a:r>
              <a:rPr lang="en-US" dirty="0" smtClean="0">
                <a:solidFill>
                  <a:schemeClr val="tx1"/>
                </a:solidFill>
              </a:rPr>
              <a:t> la </a:t>
            </a:r>
            <a:r>
              <a:rPr lang="en-US" dirty="0" err="1" smtClean="0">
                <a:solidFill>
                  <a:schemeClr val="tx1"/>
                </a:solidFill>
              </a:rPr>
              <a:t>conexión</a:t>
            </a:r>
            <a:r>
              <a:rPr lang="en-US" dirty="0" smtClean="0">
                <a:solidFill>
                  <a:schemeClr val="tx1"/>
                </a:solidFill>
              </a:rPr>
              <a:t> con </a:t>
            </a:r>
            <a:r>
              <a:rPr lang="en-US" dirty="0" err="1" smtClean="0">
                <a:solidFill>
                  <a:schemeClr val="tx1"/>
                </a:solidFill>
              </a:rPr>
              <a:t>Jesús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17BBE8C-2DFC-2A41-B7D6-61CCFB2E2E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47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49862" cy="73316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Los </a:t>
            </a:r>
            <a:r>
              <a:rPr lang="en-US" b="1" dirty="0" err="1" smtClean="0"/>
              <a:t>Líderes</a:t>
            </a:r>
            <a:r>
              <a:rPr lang="en-US" b="1" dirty="0" smtClean="0"/>
              <a:t> Juveniles </a:t>
            </a:r>
            <a:r>
              <a:rPr lang="en-US" b="1" dirty="0" err="1" smtClean="0"/>
              <a:t>deben</a:t>
            </a:r>
            <a:r>
              <a:rPr lang="en-US" b="1" dirty="0" smtClean="0"/>
              <a:t> velar </a:t>
            </a:r>
            <a:r>
              <a:rPr lang="en-US" b="1" dirty="0" err="1" smtClean="0"/>
              <a:t>porque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995054" y="1560445"/>
            <a:ext cx="7993007" cy="4845120"/>
          </a:xfrm>
        </p:spPr>
        <p:txBody>
          <a:bodyPr>
            <a:normAutofit/>
          </a:bodyPr>
          <a:lstStyle/>
          <a:p>
            <a:pPr lvl="0"/>
            <a:r>
              <a:rPr lang="es-VE" dirty="0">
                <a:solidFill>
                  <a:schemeClr val="tx1"/>
                </a:solidFill>
              </a:rPr>
              <a:t>Los jóvenes sean involucrados </a:t>
            </a:r>
            <a:r>
              <a:rPr lang="es-VE" b="1" dirty="0">
                <a:solidFill>
                  <a:schemeClr val="tx1"/>
                </a:solidFill>
              </a:rPr>
              <a:t>más frecuentemente </a:t>
            </a:r>
            <a:r>
              <a:rPr lang="es-VE" dirty="0">
                <a:solidFill>
                  <a:schemeClr val="tx1"/>
                </a:solidFill>
              </a:rPr>
              <a:t>en diversas </a:t>
            </a:r>
            <a:r>
              <a:rPr lang="es-VE" b="1" dirty="0" smtClean="0">
                <a:solidFill>
                  <a:schemeClr val="tx1"/>
                </a:solidFill>
              </a:rPr>
              <a:t>actividades intergeneracionales</a:t>
            </a:r>
            <a:r>
              <a:rPr lang="es-VE" b="1" dirty="0">
                <a:solidFill>
                  <a:schemeClr val="tx1"/>
                </a:solidFill>
              </a:rPr>
              <a:t>; intencionales, inclusivas </a:t>
            </a:r>
            <a:r>
              <a:rPr lang="es-VE" b="1" dirty="0" smtClean="0">
                <a:solidFill>
                  <a:schemeClr val="tx1"/>
                </a:solidFill>
              </a:rPr>
              <a:t>y participativas</a:t>
            </a:r>
            <a:r>
              <a:rPr lang="es-VE" dirty="0" smtClean="0">
                <a:solidFill>
                  <a:schemeClr val="tx1"/>
                </a:solidFill>
              </a:rPr>
              <a:t>.</a:t>
            </a:r>
          </a:p>
          <a:p>
            <a:pPr lvl="0"/>
            <a:r>
              <a:rPr lang="es-VE" dirty="0">
                <a:solidFill>
                  <a:schemeClr val="tx1"/>
                </a:solidFill>
              </a:rPr>
              <a:t>Se recuerden las </a:t>
            </a:r>
            <a:r>
              <a:rPr lang="es-VE" b="1" dirty="0">
                <a:solidFill>
                  <a:schemeClr val="tx1"/>
                </a:solidFill>
              </a:rPr>
              <a:t>necesidades esenciales de la juventud </a:t>
            </a:r>
            <a:r>
              <a:rPr lang="es-VE" dirty="0" smtClean="0">
                <a:solidFill>
                  <a:schemeClr val="tx1"/>
                </a:solidFill>
              </a:rPr>
              <a:t>al momento </a:t>
            </a:r>
            <a:r>
              <a:rPr lang="es-VE" dirty="0">
                <a:solidFill>
                  <a:schemeClr val="tx1"/>
                </a:solidFill>
              </a:rPr>
              <a:t>de </a:t>
            </a:r>
            <a:r>
              <a:rPr lang="es-VE" dirty="0" smtClean="0">
                <a:solidFill>
                  <a:schemeClr val="tx1"/>
                </a:solidFill>
              </a:rPr>
              <a:t>planificar estratégicamente</a:t>
            </a:r>
          </a:p>
          <a:p>
            <a:pPr lvl="0"/>
            <a:r>
              <a:rPr lang="es-VE" dirty="0">
                <a:solidFill>
                  <a:schemeClr val="tx1"/>
                </a:solidFill>
              </a:rPr>
              <a:t>Se </a:t>
            </a:r>
            <a:r>
              <a:rPr lang="es-VE" b="1" dirty="0">
                <a:solidFill>
                  <a:schemeClr val="tx1"/>
                </a:solidFill>
              </a:rPr>
              <a:t>empodere a los jóvenes y se los encuentre en los lugares en los que están</a:t>
            </a:r>
            <a:r>
              <a:rPr lang="es-VE" dirty="0">
                <a:solidFill>
                  <a:schemeClr val="tx1"/>
                </a:solidFill>
              </a:rPr>
              <a:t> </a:t>
            </a:r>
            <a:r>
              <a:rPr lang="es-VE" dirty="0" smtClean="0">
                <a:solidFill>
                  <a:schemeClr val="tx1"/>
                </a:solidFill>
              </a:rPr>
              <a:t>en términos </a:t>
            </a:r>
            <a:r>
              <a:rPr lang="es-VE" dirty="0">
                <a:solidFill>
                  <a:schemeClr val="tx1"/>
                </a:solidFill>
              </a:rPr>
              <a:t>de sus asuntos personales </a:t>
            </a:r>
            <a:r>
              <a:rPr lang="es-VE" dirty="0" smtClean="0">
                <a:solidFill>
                  <a:schemeClr val="tx1"/>
                </a:solidFill>
              </a:rPr>
              <a:t>y crecimiento </a:t>
            </a:r>
            <a:r>
              <a:rPr lang="es-VE" dirty="0">
                <a:solidFill>
                  <a:schemeClr val="tx1"/>
                </a:solidFill>
              </a:rPr>
              <a:t>espiritual.</a:t>
            </a:r>
            <a:endParaRPr lang="fr-CA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8483EE4-989C-3840-93BE-4387FEE6F7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234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49862" cy="73316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Los </a:t>
            </a:r>
            <a:r>
              <a:rPr lang="en-US" b="1" dirty="0" err="1" smtClean="0"/>
              <a:t>Líderes</a:t>
            </a:r>
            <a:r>
              <a:rPr lang="en-US" b="1" dirty="0" smtClean="0"/>
              <a:t> Juveniles </a:t>
            </a:r>
            <a:r>
              <a:rPr lang="en-US" b="1" dirty="0" err="1" smtClean="0"/>
              <a:t>deben</a:t>
            </a:r>
            <a:r>
              <a:rPr lang="en-US" b="1" dirty="0" smtClean="0"/>
              <a:t> velar </a:t>
            </a:r>
            <a:r>
              <a:rPr lang="en-US" b="1" dirty="0" err="1" smtClean="0"/>
              <a:t>porque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1500806"/>
            <a:ext cx="9149862" cy="4845120"/>
          </a:xfrm>
        </p:spPr>
        <p:txBody>
          <a:bodyPr>
            <a:normAutofit/>
          </a:bodyPr>
          <a:lstStyle/>
          <a:p>
            <a:pPr lvl="0"/>
            <a:r>
              <a:rPr lang="es-VE" dirty="0">
                <a:solidFill>
                  <a:schemeClr val="tx1"/>
                </a:solidFill>
              </a:rPr>
              <a:t>Se creen </a:t>
            </a:r>
            <a:r>
              <a:rPr lang="es-VE" b="1" dirty="0">
                <a:solidFill>
                  <a:schemeClr val="tx1"/>
                </a:solidFill>
              </a:rPr>
              <a:t>oportunidades para utilizar sus habilidades </a:t>
            </a:r>
            <a:r>
              <a:rPr lang="es-VE" dirty="0">
                <a:solidFill>
                  <a:schemeClr val="tx1"/>
                </a:solidFill>
              </a:rPr>
              <a:t>en proyectos útiles para </a:t>
            </a:r>
            <a:r>
              <a:rPr lang="es-VE" dirty="0" smtClean="0">
                <a:solidFill>
                  <a:schemeClr val="tx1"/>
                </a:solidFill>
              </a:rPr>
              <a:t>sus comunidades </a:t>
            </a:r>
            <a:r>
              <a:rPr lang="es-VE" dirty="0">
                <a:solidFill>
                  <a:schemeClr val="tx1"/>
                </a:solidFill>
              </a:rPr>
              <a:t>locales </a:t>
            </a:r>
            <a:r>
              <a:rPr lang="es-VE" dirty="0" smtClean="0">
                <a:solidFill>
                  <a:schemeClr val="tx1"/>
                </a:solidFill>
              </a:rPr>
              <a:t>y territorios </a:t>
            </a:r>
            <a:r>
              <a:rPr lang="es-VE" dirty="0">
                <a:solidFill>
                  <a:schemeClr val="tx1"/>
                </a:solidFill>
              </a:rPr>
              <a:t>demás largo alcance.</a:t>
            </a:r>
            <a:endParaRPr lang="fr-CA" dirty="0">
              <a:solidFill>
                <a:schemeClr val="tx1"/>
              </a:solidFill>
            </a:endParaRPr>
          </a:p>
          <a:p>
            <a:r>
              <a:rPr lang="es-VE" b="1" dirty="0">
                <a:solidFill>
                  <a:schemeClr val="tx1"/>
                </a:solidFill>
              </a:rPr>
              <a:t>Aliente la interacción entre generaciones</a:t>
            </a:r>
            <a:r>
              <a:rPr lang="es-VE" dirty="0">
                <a:solidFill>
                  <a:schemeClr val="tx1"/>
                </a:solidFill>
              </a:rPr>
              <a:t>; esto ayudará a crear </a:t>
            </a:r>
            <a:r>
              <a:rPr lang="es-VE" b="1" dirty="0" smtClean="0">
                <a:solidFill>
                  <a:schemeClr val="tx1"/>
                </a:solidFill>
              </a:rPr>
              <a:t>sinergia</a:t>
            </a:r>
            <a:r>
              <a:rPr lang="es-VE" dirty="0" smtClean="0">
                <a:solidFill>
                  <a:schemeClr val="tx1"/>
                </a:solidFill>
              </a:rPr>
              <a:t>, enriquecimiento mutuo y </a:t>
            </a:r>
            <a:r>
              <a:rPr lang="es-VE" b="1" dirty="0" smtClean="0">
                <a:solidFill>
                  <a:schemeClr val="tx1"/>
                </a:solidFill>
              </a:rPr>
              <a:t>confraternidad </a:t>
            </a:r>
            <a:r>
              <a:rPr lang="es-VE" b="1" dirty="0">
                <a:solidFill>
                  <a:schemeClr val="tx1"/>
                </a:solidFill>
              </a:rPr>
              <a:t>espiritual</a:t>
            </a:r>
            <a:r>
              <a:rPr lang="es-VE" b="1" dirty="0" smtClean="0">
                <a:solidFill>
                  <a:schemeClr val="tx1"/>
                </a:solidFill>
              </a:rPr>
              <a:t>.</a:t>
            </a:r>
            <a:endParaRPr lang="fr-CA" b="1" dirty="0" smtClean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8483EE4-989C-3840-93BE-4387FEE6F7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65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49862" cy="104324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3 </a:t>
            </a:r>
            <a:r>
              <a:rPr lang="en-US" b="1" dirty="0" smtClean="0"/>
              <a:t>Campos </a:t>
            </a:r>
            <a:r>
              <a:rPr lang="en-US" b="1" dirty="0" err="1" smtClean="0"/>
              <a:t>Positivos</a:t>
            </a:r>
            <a:r>
              <a:rPr lang="en-US" b="1" dirty="0" smtClean="0"/>
              <a:t> </a:t>
            </a:r>
            <a:r>
              <a:rPr lang="en-US" b="1" dirty="0" err="1" smtClean="0"/>
              <a:t>Identificados</a:t>
            </a:r>
            <a:r>
              <a:rPr lang="en-US" b="1" dirty="0" smtClean="0"/>
              <a:t> en un </a:t>
            </a:r>
            <a:r>
              <a:rPr lang="en-US" b="1" dirty="0" err="1" smtClean="0"/>
              <a:t>Estudio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179320" y="1659369"/>
            <a:ext cx="7808741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VE" b="1" i="1" dirty="0" smtClean="0">
                <a:solidFill>
                  <a:schemeClr val="tx1"/>
                </a:solidFill>
              </a:rPr>
              <a:t>1-Relaciones </a:t>
            </a:r>
            <a:r>
              <a:rPr lang="es-VE" b="1" i="1" dirty="0">
                <a:solidFill>
                  <a:schemeClr val="tx1"/>
                </a:solidFill>
              </a:rPr>
              <a:t>intergeneracionales. La primera clave son las </a:t>
            </a:r>
            <a:r>
              <a:rPr lang="es-VE" b="1" i="1" dirty="0" smtClean="0">
                <a:solidFill>
                  <a:schemeClr val="tx1"/>
                </a:solidFill>
              </a:rPr>
              <a:t>relaciones intergeneracionales</a:t>
            </a:r>
            <a:r>
              <a:rPr lang="es-VE" b="1" i="1" dirty="0">
                <a:solidFill>
                  <a:schemeClr val="tx1"/>
                </a:solidFill>
              </a:rPr>
              <a:t>. </a:t>
            </a:r>
            <a:r>
              <a:rPr lang="es-VE" i="1" dirty="0">
                <a:solidFill>
                  <a:schemeClr val="tx1"/>
                </a:solidFill>
              </a:rPr>
              <a:t>Para muchos de nuestros participantes, sus relaciones </a:t>
            </a:r>
            <a:r>
              <a:rPr lang="es-VE" i="1" dirty="0" smtClean="0">
                <a:solidFill>
                  <a:schemeClr val="tx1"/>
                </a:solidFill>
              </a:rPr>
              <a:t>con la </a:t>
            </a:r>
            <a:r>
              <a:rPr lang="es-VE" i="1" dirty="0">
                <a:solidFill>
                  <a:schemeClr val="tx1"/>
                </a:solidFill>
              </a:rPr>
              <a:t>iglesia eran determinadas por sus relaciones con los miembros mayores de </a:t>
            </a:r>
            <a:r>
              <a:rPr lang="es-VE" i="1" dirty="0" smtClean="0">
                <a:solidFill>
                  <a:schemeClr val="tx1"/>
                </a:solidFill>
              </a:rPr>
              <a:t>la congregación.</a:t>
            </a:r>
          </a:p>
          <a:p>
            <a:pPr marL="0" indent="0" algn="just">
              <a:buNone/>
            </a:pPr>
            <a:r>
              <a:rPr lang="en-US" b="1" i="1" dirty="0" smtClean="0">
                <a:solidFill>
                  <a:schemeClr val="tx1"/>
                </a:solidFill>
              </a:rPr>
              <a:t>2-</a:t>
            </a:r>
            <a:r>
              <a:rPr lang="es-VE" b="1" i="1" dirty="0">
                <a:solidFill>
                  <a:schemeClr val="tx1"/>
                </a:solidFill>
              </a:rPr>
              <a:t>Perdón y aceptación. </a:t>
            </a:r>
            <a:r>
              <a:rPr lang="es-VE" i="1" dirty="0">
                <a:solidFill>
                  <a:schemeClr val="tx1"/>
                </a:solidFill>
              </a:rPr>
              <a:t>Nada aleja a los adolescentes y a los jóvenes adultos de </a:t>
            </a:r>
            <a:r>
              <a:rPr lang="es-VE" i="1" dirty="0" smtClean="0">
                <a:solidFill>
                  <a:schemeClr val="tx1"/>
                </a:solidFill>
              </a:rPr>
              <a:t>la Iglesia más </a:t>
            </a:r>
            <a:r>
              <a:rPr lang="es-VE" i="1" dirty="0">
                <a:solidFill>
                  <a:schemeClr val="tx1"/>
                </a:solidFill>
              </a:rPr>
              <a:t>rápido que el ser rechazados; y nada </a:t>
            </a:r>
            <a:r>
              <a:rPr lang="es-VE" i="1" dirty="0" smtClean="0">
                <a:solidFill>
                  <a:schemeClr val="tx1"/>
                </a:solidFill>
              </a:rPr>
              <a:t>los atrae más </a:t>
            </a:r>
            <a:r>
              <a:rPr lang="es-VE" i="1" dirty="0">
                <a:solidFill>
                  <a:schemeClr val="tx1"/>
                </a:solidFill>
              </a:rPr>
              <a:t>rápido que </a:t>
            </a:r>
            <a:r>
              <a:rPr lang="es-VE" i="1" dirty="0" smtClean="0">
                <a:solidFill>
                  <a:schemeClr val="tx1"/>
                </a:solidFill>
              </a:rPr>
              <a:t>sentirse aceptados</a:t>
            </a:r>
            <a:r>
              <a:rPr lang="es-VE" i="1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59639C2-630D-4E44-988A-47754BB221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89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3 </a:t>
            </a:r>
            <a:r>
              <a:rPr lang="en-US" b="1" dirty="0" smtClean="0"/>
              <a:t>Campos </a:t>
            </a:r>
            <a:r>
              <a:rPr lang="en-US" b="1" dirty="0" err="1" smtClean="0"/>
              <a:t>Positivos</a:t>
            </a:r>
            <a:r>
              <a:rPr lang="en-US" b="1" dirty="0" smtClean="0"/>
              <a:t> </a:t>
            </a:r>
            <a:r>
              <a:rPr lang="en-US" b="1" dirty="0" err="1" smtClean="0"/>
              <a:t>Identificados</a:t>
            </a:r>
            <a:r>
              <a:rPr lang="en-US" b="1" dirty="0" smtClean="0"/>
              <a:t> en un </a:t>
            </a:r>
            <a:r>
              <a:rPr lang="en-US" b="1" dirty="0" err="1" smtClean="0"/>
              <a:t>Estudio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>
                <a:solidFill>
                  <a:schemeClr val="tx1"/>
                </a:solidFill>
              </a:rPr>
              <a:t>3-Plataformas </a:t>
            </a:r>
            <a:r>
              <a:rPr lang="en-US" b="1" i="1" dirty="0" err="1" smtClean="0">
                <a:solidFill>
                  <a:schemeClr val="tx1"/>
                </a:solidFill>
              </a:rPr>
              <a:t>para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</a:rPr>
              <a:t>compartir</a:t>
            </a:r>
            <a:r>
              <a:rPr lang="en-US" i="1" dirty="0" smtClean="0">
                <a:solidFill>
                  <a:schemeClr val="tx1"/>
                </a:solidFill>
              </a:rPr>
              <a:t>. </a:t>
            </a:r>
            <a:endParaRPr lang="en-US" i="1" dirty="0">
              <a:solidFill>
                <a:schemeClr val="tx1"/>
              </a:solidFill>
            </a:endParaRPr>
          </a:p>
          <a:p>
            <a:r>
              <a:rPr lang="es-VE" dirty="0" smtClean="0">
                <a:solidFill>
                  <a:schemeClr val="tx1"/>
                </a:solidFill>
              </a:rPr>
              <a:t>Hay poder </a:t>
            </a:r>
            <a:r>
              <a:rPr lang="es-VE" dirty="0">
                <a:solidFill>
                  <a:schemeClr val="tx1"/>
                </a:solidFill>
              </a:rPr>
              <a:t>en </a:t>
            </a:r>
            <a:r>
              <a:rPr lang="es-VE" b="1" dirty="0">
                <a:solidFill>
                  <a:schemeClr val="tx1"/>
                </a:solidFill>
              </a:rPr>
              <a:t>experimentar el amor </a:t>
            </a:r>
            <a:r>
              <a:rPr lang="es-VE" dirty="0" smtClean="0">
                <a:solidFill>
                  <a:schemeClr val="tx1"/>
                </a:solidFill>
              </a:rPr>
              <a:t>y el </a:t>
            </a:r>
            <a:r>
              <a:rPr lang="es-VE" dirty="0">
                <a:solidFill>
                  <a:schemeClr val="tx1"/>
                </a:solidFill>
              </a:rPr>
              <a:t>poder de Dios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s-VE" dirty="0" smtClean="0">
                <a:solidFill>
                  <a:schemeClr val="tx1"/>
                </a:solidFill>
              </a:rPr>
              <a:t>Hay poder </a:t>
            </a:r>
            <a:r>
              <a:rPr lang="es-VE" dirty="0">
                <a:solidFill>
                  <a:schemeClr val="tx1"/>
                </a:solidFill>
              </a:rPr>
              <a:t>en </a:t>
            </a:r>
            <a:r>
              <a:rPr lang="es-VE" b="1" dirty="0">
                <a:solidFill>
                  <a:schemeClr val="tx1"/>
                </a:solidFill>
              </a:rPr>
              <a:t>compartir nuestra experien</a:t>
            </a:r>
            <a:r>
              <a:rPr lang="es-VE" dirty="0">
                <a:solidFill>
                  <a:schemeClr val="tx1"/>
                </a:solidFill>
              </a:rPr>
              <a:t>cia con otros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s-VE" dirty="0" smtClean="0">
                <a:solidFill>
                  <a:schemeClr val="tx1"/>
                </a:solidFill>
              </a:rPr>
              <a:t>Y hay </a:t>
            </a:r>
            <a:r>
              <a:rPr lang="es-VE" dirty="0">
                <a:solidFill>
                  <a:schemeClr val="tx1"/>
                </a:solidFill>
              </a:rPr>
              <a:t>poder en </a:t>
            </a:r>
            <a:r>
              <a:rPr lang="es-VE" b="1" dirty="0">
                <a:solidFill>
                  <a:schemeClr val="tx1"/>
                </a:solidFill>
              </a:rPr>
              <a:t>escuchar </a:t>
            </a:r>
            <a:r>
              <a:rPr lang="es-VE" b="1" dirty="0" smtClean="0">
                <a:solidFill>
                  <a:schemeClr val="tx1"/>
                </a:solidFill>
              </a:rPr>
              <a:t>la historia </a:t>
            </a:r>
            <a:r>
              <a:rPr lang="es-VE" dirty="0">
                <a:solidFill>
                  <a:schemeClr val="tx1"/>
                </a:solidFill>
              </a:rPr>
              <a:t>de la </a:t>
            </a:r>
            <a:r>
              <a:rPr lang="es-VE" b="1" dirty="0">
                <a:solidFill>
                  <a:schemeClr val="tx1"/>
                </a:solidFill>
              </a:rPr>
              <a:t>experiencia de otros con </a:t>
            </a:r>
            <a:r>
              <a:rPr lang="es-VE" b="1" dirty="0" smtClean="0">
                <a:solidFill>
                  <a:schemeClr val="tx1"/>
                </a:solidFill>
              </a:rPr>
              <a:t>Dios.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803F193-6EE2-754A-A07D-BBD387EF03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13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6-CONCLUSIÓN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1579857"/>
            <a:ext cx="9149862" cy="435133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En vista del </a:t>
            </a:r>
            <a:r>
              <a:rPr lang="en-US" dirty="0" err="1" smtClean="0">
                <a:solidFill>
                  <a:schemeClr val="tx1"/>
                </a:solidFill>
              </a:rPr>
              <a:t>número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significativo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jóvenes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que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dejan</a:t>
            </a:r>
            <a:r>
              <a:rPr lang="en-US" dirty="0" smtClean="0">
                <a:solidFill>
                  <a:schemeClr val="tx1"/>
                </a:solidFill>
              </a:rPr>
              <a:t> la </a:t>
            </a:r>
            <a:r>
              <a:rPr lang="en-US" dirty="0" err="1" smtClean="0">
                <a:solidFill>
                  <a:schemeClr val="tx1"/>
                </a:solidFill>
              </a:rPr>
              <a:t>iglesia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b="1" dirty="0" smtClean="0">
                <a:solidFill>
                  <a:schemeClr val="tx1"/>
                </a:solidFill>
              </a:rPr>
              <a:t>el </a:t>
            </a:r>
            <a:r>
              <a:rPr lang="en-US" b="1" dirty="0" err="1" smtClean="0">
                <a:solidFill>
                  <a:schemeClr val="tx1"/>
                </a:solidFill>
              </a:rPr>
              <a:t>ministerio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juvenil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sigue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siendo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relevante</a:t>
            </a:r>
            <a:r>
              <a:rPr lang="en-US" b="1" dirty="0" smtClean="0">
                <a:solidFill>
                  <a:schemeClr val="tx1"/>
                </a:solidFill>
              </a:rPr>
              <a:t> en la </a:t>
            </a:r>
            <a:r>
              <a:rPr lang="en-US" b="1" dirty="0" err="1" smtClean="0">
                <a:solidFill>
                  <a:schemeClr val="tx1"/>
                </a:solidFill>
              </a:rPr>
              <a:t>actualidad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y </a:t>
            </a:r>
            <a:r>
              <a:rPr lang="en-US" dirty="0" err="1" smtClean="0">
                <a:solidFill>
                  <a:schemeClr val="tx1"/>
                </a:solidFill>
              </a:rPr>
              <a:t>puede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jugar</a:t>
            </a:r>
            <a:r>
              <a:rPr lang="en-US" dirty="0" smtClean="0">
                <a:solidFill>
                  <a:schemeClr val="tx1"/>
                </a:solidFill>
              </a:rPr>
              <a:t> un </a:t>
            </a:r>
            <a:r>
              <a:rPr lang="en-US" dirty="0" err="1" smtClean="0">
                <a:solidFill>
                  <a:schemeClr val="tx1"/>
                </a:solidFill>
              </a:rPr>
              <a:t>rol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decisivo</a:t>
            </a:r>
            <a:r>
              <a:rPr lang="en-US" dirty="0" smtClean="0">
                <a:solidFill>
                  <a:schemeClr val="tx1"/>
                </a:solidFill>
              </a:rPr>
              <a:t> en el </a:t>
            </a:r>
            <a:r>
              <a:rPr lang="en-US" dirty="0" err="1" smtClean="0">
                <a:solidFill>
                  <a:schemeClr val="tx1"/>
                </a:solidFill>
              </a:rPr>
              <a:t>crecimiento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espiritual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Los </a:t>
            </a:r>
            <a:r>
              <a:rPr lang="en-US" dirty="0" err="1" smtClean="0">
                <a:solidFill>
                  <a:schemeClr val="tx1"/>
                </a:solidFill>
              </a:rPr>
              <a:t>líderes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deben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estar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abiertos</a:t>
            </a:r>
            <a:r>
              <a:rPr lang="en-US" dirty="0" smtClean="0">
                <a:solidFill>
                  <a:schemeClr val="tx1"/>
                </a:solidFill>
              </a:rPr>
              <a:t> a </a:t>
            </a:r>
            <a:r>
              <a:rPr lang="en-US" dirty="0" err="1" smtClean="0">
                <a:solidFill>
                  <a:schemeClr val="tx1"/>
                </a:solidFill>
              </a:rPr>
              <a:t>tratar</a:t>
            </a:r>
            <a:r>
              <a:rPr lang="en-US" dirty="0" smtClean="0">
                <a:solidFill>
                  <a:schemeClr val="tx1"/>
                </a:solidFill>
              </a:rPr>
              <a:t> con los </a:t>
            </a:r>
            <a:r>
              <a:rPr lang="en-US" dirty="0" err="1" smtClean="0">
                <a:solidFill>
                  <a:schemeClr val="tx1"/>
                </a:solidFill>
              </a:rPr>
              <a:t>problemas</a:t>
            </a:r>
            <a:r>
              <a:rPr lang="en-US" dirty="0" smtClean="0">
                <a:solidFill>
                  <a:schemeClr val="tx1"/>
                </a:solidFill>
              </a:rPr>
              <a:t> y </a:t>
            </a:r>
            <a:r>
              <a:rPr lang="en-US" dirty="0" err="1" smtClean="0">
                <a:solidFill>
                  <a:schemeClr val="tx1"/>
                </a:solidFill>
              </a:rPr>
              <a:t>las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necesidades</a:t>
            </a:r>
            <a:r>
              <a:rPr lang="en-US" dirty="0" smtClean="0">
                <a:solidFill>
                  <a:schemeClr val="tx1"/>
                </a:solidFill>
              </a:rPr>
              <a:t> de la </a:t>
            </a:r>
            <a:r>
              <a:rPr lang="en-US" dirty="0" err="1" smtClean="0">
                <a:solidFill>
                  <a:schemeClr val="tx1"/>
                </a:solidFill>
              </a:rPr>
              <a:t>juventud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desde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perspectiva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intencional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inclusiva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5788CAC-5863-4F44-893B-3A1F681170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417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49862" cy="897145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6-CONCLUSIÓN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1557272"/>
            <a:ext cx="9149862" cy="4351338"/>
          </a:xfrm>
        </p:spPr>
        <p:txBody>
          <a:bodyPr>
            <a:normAutofit/>
          </a:bodyPr>
          <a:lstStyle/>
          <a:p>
            <a:pPr algn="just"/>
            <a:r>
              <a:rPr lang="es-VE" dirty="0">
                <a:solidFill>
                  <a:schemeClr val="tx1"/>
                </a:solidFill>
              </a:rPr>
              <a:t>Esta generación necesita ser abrazada </a:t>
            </a:r>
            <a:r>
              <a:rPr lang="es-VE" b="1" dirty="0">
                <a:solidFill>
                  <a:schemeClr val="tx1"/>
                </a:solidFill>
              </a:rPr>
              <a:t>mediante </a:t>
            </a:r>
            <a:r>
              <a:rPr lang="es-VE" b="1" dirty="0" smtClean="0">
                <a:solidFill>
                  <a:schemeClr val="tx1"/>
                </a:solidFill>
              </a:rPr>
              <a:t>relaciones auténticas</a:t>
            </a:r>
            <a:r>
              <a:rPr lang="es-VE" b="1" dirty="0">
                <a:solidFill>
                  <a:schemeClr val="tx1"/>
                </a:solidFill>
              </a:rPr>
              <a:t>, consejería generosa</a:t>
            </a:r>
            <a:r>
              <a:rPr lang="es-VE" dirty="0">
                <a:solidFill>
                  <a:schemeClr val="tx1"/>
                </a:solidFill>
              </a:rPr>
              <a:t> </a:t>
            </a:r>
            <a:r>
              <a:rPr lang="es-VE" dirty="0" smtClean="0">
                <a:solidFill>
                  <a:schemeClr val="tx1"/>
                </a:solidFill>
              </a:rPr>
              <a:t>y una </a:t>
            </a:r>
            <a:r>
              <a:rPr lang="es-VE" b="1" dirty="0">
                <a:solidFill>
                  <a:schemeClr val="tx1"/>
                </a:solidFill>
              </a:rPr>
              <a:t>fuerte conexión con Jesús</a:t>
            </a:r>
            <a:r>
              <a:rPr lang="en-US" b="1" dirty="0" smtClean="0">
                <a:solidFill>
                  <a:schemeClr val="tx1"/>
                </a:solidFill>
              </a:rPr>
              <a:t>. </a:t>
            </a:r>
            <a:endParaRPr lang="en-US" b="1" dirty="0">
              <a:solidFill>
                <a:schemeClr val="tx1"/>
              </a:solidFill>
            </a:endParaRPr>
          </a:p>
          <a:p>
            <a:pPr algn="just"/>
            <a:r>
              <a:rPr lang="es-VE" dirty="0" smtClean="0">
                <a:solidFill>
                  <a:schemeClr val="tx1"/>
                </a:solidFill>
              </a:rPr>
              <a:t>Los </a:t>
            </a:r>
            <a:r>
              <a:rPr lang="es-VE" dirty="0">
                <a:solidFill>
                  <a:schemeClr val="tx1"/>
                </a:solidFill>
              </a:rPr>
              <a:t>líderes juveniles </a:t>
            </a:r>
            <a:r>
              <a:rPr lang="es-VE" dirty="0" smtClean="0">
                <a:solidFill>
                  <a:schemeClr val="tx1"/>
                </a:solidFill>
              </a:rPr>
              <a:t>deben </a:t>
            </a:r>
            <a:r>
              <a:rPr lang="es-VE" dirty="0">
                <a:solidFill>
                  <a:schemeClr val="tx1"/>
                </a:solidFill>
              </a:rPr>
              <a:t>iniciar diligentemente una </a:t>
            </a:r>
            <a:r>
              <a:rPr lang="es-VE" b="1" dirty="0">
                <a:solidFill>
                  <a:schemeClr val="tx1"/>
                </a:solidFill>
              </a:rPr>
              <a:t>conversación con el </a:t>
            </a:r>
            <a:r>
              <a:rPr lang="es-VE" b="1" dirty="0" smtClean="0">
                <a:solidFill>
                  <a:schemeClr val="tx1"/>
                </a:solidFill>
              </a:rPr>
              <a:t>liderazgo de sus </a:t>
            </a:r>
            <a:r>
              <a:rPr lang="es-VE" b="1" dirty="0">
                <a:solidFill>
                  <a:schemeClr val="tx1"/>
                </a:solidFill>
              </a:rPr>
              <a:t>iglesias loc</a:t>
            </a:r>
            <a:r>
              <a:rPr lang="es-VE" dirty="0">
                <a:solidFill>
                  <a:schemeClr val="tx1"/>
                </a:solidFill>
              </a:rPr>
              <a:t>ales, para crear conciencia de lo </a:t>
            </a:r>
            <a:r>
              <a:rPr lang="es-VE" b="1" dirty="0">
                <a:solidFill>
                  <a:schemeClr val="tx1"/>
                </a:solidFill>
              </a:rPr>
              <a:t>importante</a:t>
            </a:r>
            <a:r>
              <a:rPr lang="es-VE" dirty="0">
                <a:solidFill>
                  <a:schemeClr val="tx1"/>
                </a:solidFill>
              </a:rPr>
              <a:t> que es esto para el </a:t>
            </a:r>
            <a:r>
              <a:rPr lang="es-VE" dirty="0" smtClean="0">
                <a:solidFill>
                  <a:schemeClr val="tx1"/>
                </a:solidFill>
              </a:rPr>
              <a:t>desarrollo de </a:t>
            </a:r>
            <a:r>
              <a:rPr lang="es-VE" dirty="0">
                <a:solidFill>
                  <a:schemeClr val="tx1"/>
                </a:solidFill>
              </a:rPr>
              <a:t>nuestro ministerio juvenil.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1F105A5-C589-CD4A-A470-0E49FF4509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52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7-ACTIVIDAD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680854" y="1825625"/>
            <a:ext cx="7307207" cy="4351338"/>
          </a:xfrm>
        </p:spPr>
        <p:txBody>
          <a:bodyPr>
            <a:normAutofit/>
          </a:bodyPr>
          <a:lstStyle/>
          <a:p>
            <a:pPr algn="just"/>
            <a:r>
              <a:rPr lang="en-US" b="1" dirty="0">
                <a:solidFill>
                  <a:schemeClr val="tx1"/>
                </a:solidFill>
              </a:rPr>
              <a:t>Individual: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Nombre</a:t>
            </a:r>
            <a:r>
              <a:rPr lang="en-US" dirty="0" smtClean="0">
                <a:solidFill>
                  <a:schemeClr val="tx1"/>
                </a:solidFill>
              </a:rPr>
              <a:t> y </a:t>
            </a:r>
            <a:r>
              <a:rPr lang="en-US" dirty="0" err="1" smtClean="0">
                <a:solidFill>
                  <a:schemeClr val="tx1"/>
                </a:solidFill>
              </a:rPr>
              <a:t>explique</a:t>
            </a:r>
            <a:r>
              <a:rPr lang="en-US" dirty="0" smtClean="0">
                <a:solidFill>
                  <a:schemeClr val="tx1"/>
                </a:solidFill>
              </a:rPr>
              <a:t> el </a:t>
            </a:r>
            <a:r>
              <a:rPr lang="en-US" dirty="0" err="1" smtClean="0">
                <a:solidFill>
                  <a:schemeClr val="tx1"/>
                </a:solidFill>
              </a:rPr>
              <a:t>acrónimo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usado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describir</a:t>
            </a:r>
            <a:r>
              <a:rPr lang="en-US" dirty="0" smtClean="0">
                <a:solidFill>
                  <a:schemeClr val="tx1"/>
                </a:solidFill>
              </a:rPr>
              <a:t> a </a:t>
            </a:r>
            <a:r>
              <a:rPr lang="en-US" dirty="0" err="1" smtClean="0">
                <a:solidFill>
                  <a:schemeClr val="tx1"/>
                </a:solidFill>
              </a:rPr>
              <a:t>esta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generación</a:t>
            </a:r>
            <a:endParaRPr lang="en-US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b="1" dirty="0" err="1" smtClean="0">
                <a:solidFill>
                  <a:schemeClr val="tx1"/>
                </a:solidFill>
              </a:rPr>
              <a:t>Grupal</a:t>
            </a:r>
            <a:r>
              <a:rPr lang="en-US" b="1" dirty="0" smtClean="0">
                <a:solidFill>
                  <a:schemeClr val="tx1"/>
                </a:solidFill>
              </a:rPr>
              <a:t>: </a:t>
            </a:r>
            <a:r>
              <a:rPr lang="es-VE" dirty="0">
                <a:solidFill>
                  <a:schemeClr val="tx1"/>
                </a:solidFill>
              </a:rPr>
              <a:t>Discuta cómo los líderes </a:t>
            </a:r>
            <a:r>
              <a:rPr lang="es-VE" dirty="0" smtClean="0">
                <a:solidFill>
                  <a:schemeClr val="tx1"/>
                </a:solidFill>
              </a:rPr>
              <a:t>del ministerio </a:t>
            </a:r>
            <a:r>
              <a:rPr lang="es-VE" dirty="0">
                <a:solidFill>
                  <a:schemeClr val="tx1"/>
                </a:solidFill>
              </a:rPr>
              <a:t>juvenil pueden involucrar </a:t>
            </a:r>
            <a:r>
              <a:rPr lang="es-VE" dirty="0" smtClean="0">
                <a:solidFill>
                  <a:schemeClr val="tx1"/>
                </a:solidFill>
              </a:rPr>
              <a:t>a la </a:t>
            </a:r>
            <a:r>
              <a:rPr lang="es-VE" dirty="0">
                <a:solidFill>
                  <a:schemeClr val="tx1"/>
                </a:solidFill>
              </a:rPr>
              <a:t>juventud en la conexión con otros jóvenes alrededor del mundo, usando </a:t>
            </a:r>
            <a:r>
              <a:rPr lang="es-VE" dirty="0" smtClean="0">
                <a:solidFill>
                  <a:schemeClr val="tx1"/>
                </a:solidFill>
              </a:rPr>
              <a:t>las redes </a:t>
            </a:r>
            <a:r>
              <a:rPr lang="es-VE" dirty="0">
                <a:solidFill>
                  <a:schemeClr val="tx1"/>
                </a:solidFill>
              </a:rPr>
              <a:t>sociales para impactar </a:t>
            </a:r>
            <a:r>
              <a:rPr lang="es-VE" dirty="0" smtClean="0">
                <a:solidFill>
                  <a:schemeClr val="tx1"/>
                </a:solidFill>
              </a:rPr>
              <a:t>el mundo </a:t>
            </a:r>
            <a:r>
              <a:rPr lang="es-VE" dirty="0">
                <a:solidFill>
                  <a:schemeClr val="tx1"/>
                </a:solidFill>
              </a:rPr>
              <a:t>con </a:t>
            </a:r>
            <a:r>
              <a:rPr lang="es-VE" dirty="0" smtClean="0">
                <a:solidFill>
                  <a:schemeClr val="tx1"/>
                </a:solidFill>
              </a:rPr>
              <a:t>el Evangelio</a:t>
            </a:r>
            <a:r>
              <a:rPr lang="es-VE" dirty="0">
                <a:solidFill>
                  <a:schemeClr val="tx1"/>
                </a:solidFill>
              </a:rPr>
              <a:t>.</a:t>
            </a:r>
            <a:endParaRPr lang="fr-CA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67AE7B0-2E06-C942-9E2C-4B85BD9CF92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9819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8-RECURSOS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Visite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nuestro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sitio</a:t>
            </a:r>
            <a:r>
              <a:rPr lang="en-US" dirty="0" smtClean="0">
                <a:solidFill>
                  <a:schemeClr val="tx1"/>
                </a:solidFill>
              </a:rPr>
              <a:t> web: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youth.adventist.org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recursos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consejería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devocional</a:t>
            </a:r>
            <a:r>
              <a:rPr lang="en-US" dirty="0" smtClean="0">
                <a:solidFill>
                  <a:schemeClr val="tx1"/>
                </a:solidFill>
              </a:rPr>
              <a:t> y </a:t>
            </a:r>
            <a:r>
              <a:rPr lang="en-US" dirty="0" err="1" smtClean="0">
                <a:solidFill>
                  <a:schemeClr val="tx1"/>
                </a:solidFill>
              </a:rPr>
              <a:t>más</a:t>
            </a:r>
            <a:r>
              <a:rPr lang="en-US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371CEEA4-2B44-4047-A333-4C58D00A520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479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2E75B6"/>
                </a:solidFill>
              </a:rPr>
              <a:t>1-INTRODUCCIÓN</a:t>
            </a:r>
            <a:endParaRPr lang="en-US" dirty="0">
              <a:solidFill>
                <a:srgbClr val="2E75B6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Necesitamos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cuestionarnos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nuestra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eficiencia</a:t>
            </a:r>
            <a:r>
              <a:rPr lang="en-US" dirty="0" smtClean="0">
                <a:solidFill>
                  <a:schemeClr val="tx1"/>
                </a:solidFill>
              </a:rPr>
              <a:t> al </a:t>
            </a:r>
            <a:r>
              <a:rPr lang="en-US" dirty="0" err="1" smtClean="0">
                <a:solidFill>
                  <a:schemeClr val="tx1"/>
                </a:solidFill>
              </a:rPr>
              <a:t>alcanzar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nuestra</a:t>
            </a:r>
            <a:r>
              <a:rPr lang="en-US" dirty="0" smtClean="0">
                <a:solidFill>
                  <a:schemeClr val="tx1"/>
                </a:solidFill>
              </a:rPr>
              <a:t> meta con la </a:t>
            </a:r>
            <a:r>
              <a:rPr lang="en-US" dirty="0" err="1" smtClean="0">
                <a:solidFill>
                  <a:schemeClr val="tx1"/>
                </a:solidFill>
              </a:rPr>
              <a:t>juventud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que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está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bajo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nuestro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cuidado</a:t>
            </a:r>
            <a:r>
              <a:rPr lang="en-US" dirty="0" smtClean="0">
                <a:solidFill>
                  <a:schemeClr val="tx1"/>
                </a:solidFill>
              </a:rPr>
              <a:t>. ¿</a:t>
            </a:r>
            <a:r>
              <a:rPr lang="en-US" dirty="0" err="1" smtClean="0">
                <a:solidFill>
                  <a:schemeClr val="tx1"/>
                </a:solidFill>
              </a:rPr>
              <a:t>Qué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podemos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hacer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manera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diferente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ayudar</a:t>
            </a:r>
            <a:r>
              <a:rPr lang="en-US" b="1" dirty="0" smtClean="0">
                <a:solidFill>
                  <a:schemeClr val="tx1"/>
                </a:solidFill>
              </a:rPr>
              <a:t> a </a:t>
            </a:r>
            <a:r>
              <a:rPr lang="en-US" b="1" dirty="0" err="1" smtClean="0">
                <a:solidFill>
                  <a:schemeClr val="tx1"/>
                </a:solidFill>
              </a:rPr>
              <a:t>nuestra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juventud</a:t>
            </a:r>
            <a:r>
              <a:rPr lang="en-US" b="1" dirty="0" smtClean="0">
                <a:solidFill>
                  <a:schemeClr val="tx1"/>
                </a:solidFill>
              </a:rPr>
              <a:t> a </a:t>
            </a:r>
            <a:r>
              <a:rPr lang="en-US" b="1" dirty="0" err="1" smtClean="0">
                <a:solidFill>
                  <a:schemeClr val="tx1"/>
                </a:solidFill>
              </a:rPr>
              <a:t>conectarse</a:t>
            </a:r>
            <a:r>
              <a:rPr lang="en-US" b="1" dirty="0" smtClean="0">
                <a:solidFill>
                  <a:schemeClr val="tx1"/>
                </a:solidFill>
              </a:rPr>
              <a:t> con Dios y </a:t>
            </a:r>
            <a:r>
              <a:rPr lang="en-US" b="1" dirty="0" err="1" smtClean="0">
                <a:solidFill>
                  <a:schemeClr val="tx1"/>
                </a:solidFill>
              </a:rPr>
              <a:t>desarrollar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convicciones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fuertes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basadas</a:t>
            </a:r>
            <a:r>
              <a:rPr lang="en-US" b="1" dirty="0" smtClean="0">
                <a:solidFill>
                  <a:schemeClr val="tx1"/>
                </a:solidFill>
              </a:rPr>
              <a:t> en la </a:t>
            </a:r>
            <a:r>
              <a:rPr lang="en-US" b="1" dirty="0" err="1" smtClean="0">
                <a:solidFill>
                  <a:schemeClr val="tx1"/>
                </a:solidFill>
              </a:rPr>
              <a:t>fe</a:t>
            </a:r>
            <a:r>
              <a:rPr lang="en-US" b="1" dirty="0" smtClean="0">
                <a:solidFill>
                  <a:schemeClr val="tx1"/>
                </a:solidFill>
              </a:rPr>
              <a:t>?</a:t>
            </a:r>
            <a:endParaRPr lang="fr-CA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2C573B0-9154-8D45-AEB8-4CADF8839DF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740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200" y="245857"/>
            <a:ext cx="9149862" cy="1325563"/>
          </a:xfrm>
        </p:spPr>
        <p:txBody>
          <a:bodyPr/>
          <a:lstStyle/>
          <a:p>
            <a:pPr algn="ctr"/>
            <a:r>
              <a:rPr lang="en-US" b="1" dirty="0" smtClean="0"/>
              <a:t>2-OBJETIVOS DEL SEMINARIO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974272" y="1487699"/>
            <a:ext cx="8013789" cy="4351338"/>
          </a:xfrm>
        </p:spPr>
        <p:txBody>
          <a:bodyPr/>
          <a:lstStyle/>
          <a:p>
            <a:pPr lvl="0" algn="just"/>
            <a:r>
              <a:rPr lang="en-US" dirty="0" err="1" smtClean="0">
                <a:solidFill>
                  <a:schemeClr val="tx1"/>
                </a:solidFill>
              </a:rPr>
              <a:t>Crear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conciencia</a:t>
            </a:r>
            <a:r>
              <a:rPr lang="en-US" dirty="0" smtClean="0">
                <a:solidFill>
                  <a:schemeClr val="tx1"/>
                </a:solidFill>
              </a:rPr>
              <a:t> entre los </a:t>
            </a:r>
            <a:r>
              <a:rPr lang="en-US" dirty="0" err="1" smtClean="0">
                <a:solidFill>
                  <a:schemeClr val="tx1"/>
                </a:solidFill>
              </a:rPr>
              <a:t>líderes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para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mejorar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minsterio</a:t>
            </a:r>
            <a:r>
              <a:rPr lang="en-US" dirty="0" smtClean="0">
                <a:solidFill>
                  <a:schemeClr val="tx1"/>
                </a:solidFill>
              </a:rPr>
              <a:t> y </a:t>
            </a:r>
            <a:r>
              <a:rPr lang="en-US" dirty="0" err="1" smtClean="0">
                <a:solidFill>
                  <a:schemeClr val="tx1"/>
                </a:solidFill>
              </a:rPr>
              <a:t>movilizar</a:t>
            </a:r>
            <a:r>
              <a:rPr lang="en-US" dirty="0" smtClean="0">
                <a:solidFill>
                  <a:schemeClr val="tx1"/>
                </a:solidFill>
              </a:rPr>
              <a:t> a </a:t>
            </a:r>
            <a:r>
              <a:rPr lang="en-US" dirty="0" err="1" smtClean="0">
                <a:solidFill>
                  <a:schemeClr val="tx1"/>
                </a:solidFill>
              </a:rPr>
              <a:t>su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juventud</a:t>
            </a:r>
            <a:r>
              <a:rPr lang="en-US" dirty="0" smtClean="0">
                <a:solidFill>
                  <a:schemeClr val="tx1"/>
                </a:solidFill>
              </a:rPr>
              <a:t> al </a:t>
            </a:r>
            <a:r>
              <a:rPr lang="en-US" dirty="0" err="1" smtClean="0">
                <a:solidFill>
                  <a:schemeClr val="tx1"/>
                </a:solidFill>
              </a:rPr>
              <a:t>servicio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fr-CA" dirty="0">
              <a:solidFill>
                <a:schemeClr val="tx1"/>
              </a:solidFill>
            </a:endParaRPr>
          </a:p>
          <a:p>
            <a:pPr lvl="0" algn="just"/>
            <a:r>
              <a:rPr lang="en-US" dirty="0" err="1" smtClean="0">
                <a:solidFill>
                  <a:schemeClr val="tx1"/>
                </a:solidFill>
              </a:rPr>
              <a:t>Mantener</a:t>
            </a:r>
            <a:r>
              <a:rPr lang="en-US" dirty="0" smtClean="0">
                <a:solidFill>
                  <a:schemeClr val="tx1"/>
                </a:solidFill>
              </a:rPr>
              <a:t> un </a:t>
            </a:r>
            <a:r>
              <a:rPr lang="en-US" dirty="0" err="1" smtClean="0">
                <a:solidFill>
                  <a:schemeClr val="tx1"/>
                </a:solidFill>
              </a:rPr>
              <a:t>ministerio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específico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adaptado</a:t>
            </a:r>
            <a:r>
              <a:rPr lang="en-US" dirty="0" smtClean="0">
                <a:solidFill>
                  <a:schemeClr val="tx1"/>
                </a:solidFill>
              </a:rPr>
              <a:t> a </a:t>
            </a:r>
            <a:r>
              <a:rPr lang="en-US" dirty="0" err="1" smtClean="0">
                <a:solidFill>
                  <a:schemeClr val="tx1"/>
                </a:solidFill>
              </a:rPr>
              <a:t>las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necesidades</a:t>
            </a:r>
            <a:r>
              <a:rPr lang="en-US" dirty="0" smtClean="0">
                <a:solidFill>
                  <a:schemeClr val="tx1"/>
                </a:solidFill>
              </a:rPr>
              <a:t> del </a:t>
            </a:r>
            <a:r>
              <a:rPr lang="en-US" dirty="0" err="1" smtClean="0">
                <a:solidFill>
                  <a:schemeClr val="tx1"/>
                </a:solidFill>
              </a:rPr>
              <a:t>grupo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edad</a:t>
            </a:r>
            <a:r>
              <a:rPr lang="en-US" dirty="0" smtClean="0">
                <a:solidFill>
                  <a:schemeClr val="tx1"/>
                </a:solidFill>
              </a:rPr>
              <a:t> de los </a:t>
            </a:r>
            <a:r>
              <a:rPr lang="en-US" dirty="0" err="1" smtClean="0">
                <a:solidFill>
                  <a:schemeClr val="tx1"/>
                </a:solidFill>
              </a:rPr>
              <a:t>Embajadores</a:t>
            </a:r>
            <a:r>
              <a:rPr lang="en-US" dirty="0" smtClean="0">
                <a:solidFill>
                  <a:schemeClr val="tx1"/>
                </a:solidFill>
              </a:rPr>
              <a:t> y de los </a:t>
            </a:r>
            <a:r>
              <a:rPr lang="en-US" dirty="0" err="1" smtClean="0">
                <a:solidFill>
                  <a:schemeClr val="tx1"/>
                </a:solidFill>
              </a:rPr>
              <a:t>Jóvenes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Adultos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fr-CA" dirty="0">
              <a:solidFill>
                <a:schemeClr val="tx1"/>
              </a:solidFill>
            </a:endParaRPr>
          </a:p>
          <a:p>
            <a:pPr lvl="0" algn="just"/>
            <a:r>
              <a:rPr lang="en-US" dirty="0" err="1" smtClean="0">
                <a:solidFill>
                  <a:schemeClr val="tx1"/>
                </a:solidFill>
              </a:rPr>
              <a:t>Delimitar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estrategias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ayudar</a:t>
            </a:r>
            <a:r>
              <a:rPr lang="en-US" dirty="0" smtClean="0">
                <a:solidFill>
                  <a:schemeClr val="tx1"/>
                </a:solidFill>
              </a:rPr>
              <a:t> a </a:t>
            </a:r>
            <a:r>
              <a:rPr lang="en-US" dirty="0" err="1" smtClean="0">
                <a:solidFill>
                  <a:schemeClr val="tx1"/>
                </a:solidFill>
              </a:rPr>
              <a:t>enfrentar</a:t>
            </a:r>
            <a:r>
              <a:rPr lang="en-US" dirty="0" smtClean="0">
                <a:solidFill>
                  <a:schemeClr val="tx1"/>
                </a:solidFill>
              </a:rPr>
              <a:t> los </a:t>
            </a:r>
            <a:r>
              <a:rPr lang="en-US" dirty="0" err="1" smtClean="0">
                <a:solidFill>
                  <a:schemeClr val="tx1"/>
                </a:solidFill>
              </a:rPr>
              <a:t>desafíos</a:t>
            </a:r>
            <a:r>
              <a:rPr lang="en-US" dirty="0" smtClean="0">
                <a:solidFill>
                  <a:schemeClr val="tx1"/>
                </a:solidFill>
              </a:rPr>
              <a:t> del </a:t>
            </a:r>
            <a:r>
              <a:rPr lang="en-US" dirty="0" err="1" smtClean="0">
                <a:solidFill>
                  <a:schemeClr val="tx1"/>
                </a:solidFill>
              </a:rPr>
              <a:t>siglo</a:t>
            </a:r>
            <a:r>
              <a:rPr lang="en-US" dirty="0" smtClean="0">
                <a:solidFill>
                  <a:schemeClr val="tx1"/>
                </a:solidFill>
              </a:rPr>
              <a:t> 21 y </a:t>
            </a:r>
            <a:r>
              <a:rPr lang="en-US" dirty="0" err="1" smtClean="0">
                <a:solidFill>
                  <a:schemeClr val="tx1"/>
                </a:solidFill>
              </a:rPr>
              <a:t>desarrollar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una</a:t>
            </a:r>
            <a:r>
              <a:rPr lang="en-US" dirty="0" smtClean="0">
                <a:solidFill>
                  <a:schemeClr val="tx1"/>
                </a:solidFill>
              </a:rPr>
              <a:t> “</a:t>
            </a:r>
            <a:r>
              <a:rPr lang="en-US" dirty="0" err="1" smtClean="0">
                <a:solidFill>
                  <a:schemeClr val="tx1"/>
                </a:solidFill>
              </a:rPr>
              <a:t>madurez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espiritual</a:t>
            </a:r>
            <a:r>
              <a:rPr lang="en-US" dirty="0" smtClean="0">
                <a:solidFill>
                  <a:schemeClr val="tx1"/>
                </a:solidFill>
              </a:rPr>
              <a:t>” </a:t>
            </a:r>
            <a:r>
              <a:rPr lang="en-US" dirty="0" err="1" smtClean="0">
                <a:solidFill>
                  <a:schemeClr val="tx1"/>
                </a:solidFill>
              </a:rPr>
              <a:t>sólida</a:t>
            </a:r>
            <a:r>
              <a:rPr lang="en-US" dirty="0" smtClean="0">
                <a:solidFill>
                  <a:schemeClr val="tx1"/>
                </a:solidFill>
              </a:rPr>
              <a:t> y </a:t>
            </a:r>
            <a:r>
              <a:rPr lang="en-US" dirty="0" err="1" smtClean="0">
                <a:solidFill>
                  <a:schemeClr val="tx1"/>
                </a:solidFill>
              </a:rPr>
              <a:t>una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relación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cercana</a:t>
            </a:r>
            <a:r>
              <a:rPr lang="en-US" dirty="0" smtClean="0">
                <a:solidFill>
                  <a:schemeClr val="tx1"/>
                </a:solidFill>
              </a:rPr>
              <a:t> con Dios.</a:t>
            </a:r>
            <a:endParaRPr lang="fr-CA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3ED85DB-4AD8-7341-9000-C8EA488DDC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65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199" y="365125"/>
            <a:ext cx="9554633" cy="1325563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3-Base </a:t>
            </a:r>
            <a:r>
              <a:rPr lang="en-US" sz="4000" b="1" dirty="0" err="1" smtClean="0"/>
              <a:t>Bíblica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para</a:t>
            </a:r>
            <a:r>
              <a:rPr lang="en-US" sz="4000" b="1" dirty="0" smtClean="0"/>
              <a:t> los </a:t>
            </a:r>
            <a:r>
              <a:rPr lang="en-US" sz="4000" b="1" dirty="0" err="1" smtClean="0"/>
              <a:t>Ministerios</a:t>
            </a:r>
            <a:r>
              <a:rPr lang="en-US" sz="4000" b="1" dirty="0" smtClean="0"/>
              <a:t> Juveniles </a:t>
            </a:r>
            <a:r>
              <a:rPr lang="en-US" sz="4000" b="1" dirty="0" err="1" smtClean="0"/>
              <a:t>Especializados</a:t>
            </a:r>
            <a:endParaRPr lang="en-US" sz="4000" spc="-15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VE" dirty="0">
                <a:solidFill>
                  <a:schemeClr val="tx1"/>
                </a:solidFill>
              </a:rPr>
              <a:t>El primer elemento es </a:t>
            </a:r>
            <a:r>
              <a:rPr lang="es-VE" b="1" dirty="0">
                <a:solidFill>
                  <a:schemeClr val="tx1"/>
                </a:solidFill>
              </a:rPr>
              <a:t>“amarás al Señor tu Dios</a:t>
            </a:r>
            <a:r>
              <a:rPr lang="es-VE" b="1" dirty="0" smtClean="0">
                <a:solidFill>
                  <a:schemeClr val="tx1"/>
                </a:solidFill>
              </a:rPr>
              <a:t>…”</a:t>
            </a:r>
            <a:r>
              <a:rPr lang="es-VE" dirty="0" smtClean="0">
                <a:solidFill>
                  <a:schemeClr val="tx1"/>
                </a:solidFill>
              </a:rPr>
              <a:t> </a:t>
            </a:r>
            <a:r>
              <a:rPr lang="es-VE" b="1" dirty="0" smtClean="0">
                <a:solidFill>
                  <a:schemeClr val="tx1"/>
                </a:solidFill>
              </a:rPr>
              <a:t>(</a:t>
            </a:r>
            <a:r>
              <a:rPr lang="es-VE" b="1" dirty="0">
                <a:solidFill>
                  <a:schemeClr val="tx1"/>
                </a:solidFill>
              </a:rPr>
              <a:t>Deuteronomio 6:5)</a:t>
            </a:r>
            <a:r>
              <a:rPr lang="es-VE" dirty="0">
                <a:solidFill>
                  <a:schemeClr val="tx1"/>
                </a:solidFill>
              </a:rPr>
              <a:t> como un </a:t>
            </a:r>
            <a:r>
              <a:rPr lang="es-VE" dirty="0" smtClean="0">
                <a:solidFill>
                  <a:schemeClr val="tx1"/>
                </a:solidFill>
              </a:rPr>
              <a:t>elemento fundamental </a:t>
            </a:r>
            <a:r>
              <a:rPr lang="es-VE" dirty="0">
                <a:solidFill>
                  <a:schemeClr val="tx1"/>
                </a:solidFill>
              </a:rPr>
              <a:t>del crecimiento espiritual </a:t>
            </a:r>
            <a:r>
              <a:rPr lang="es-VE" dirty="0" smtClean="0">
                <a:solidFill>
                  <a:schemeClr val="tx1"/>
                </a:solidFill>
              </a:rPr>
              <a:t>personal. Debía </a:t>
            </a:r>
            <a:r>
              <a:rPr lang="es-VE" dirty="0">
                <a:solidFill>
                  <a:schemeClr val="tx1"/>
                </a:solidFill>
              </a:rPr>
              <a:t>ser enseñado en Israel de padres a </a:t>
            </a:r>
            <a:r>
              <a:rPr lang="es-VE" dirty="0" smtClean="0">
                <a:solidFill>
                  <a:schemeClr val="tx1"/>
                </a:solidFill>
              </a:rPr>
              <a:t>hijos desde </a:t>
            </a:r>
            <a:r>
              <a:rPr lang="es-VE" dirty="0">
                <a:solidFill>
                  <a:schemeClr val="tx1"/>
                </a:solidFill>
              </a:rPr>
              <a:t>su nacimiento hasta la adultez. En </a:t>
            </a:r>
            <a:r>
              <a:rPr lang="es-VE" dirty="0" smtClean="0">
                <a:solidFill>
                  <a:schemeClr val="tx1"/>
                </a:solidFill>
              </a:rPr>
              <a:t>el Nuevo </a:t>
            </a:r>
            <a:r>
              <a:rPr lang="es-VE" dirty="0">
                <a:solidFill>
                  <a:schemeClr val="tx1"/>
                </a:solidFill>
              </a:rPr>
              <a:t>Testamento es considerado el primer </a:t>
            </a:r>
            <a:r>
              <a:rPr lang="es-VE" dirty="0" smtClean="0">
                <a:solidFill>
                  <a:schemeClr val="tx1"/>
                </a:solidFill>
              </a:rPr>
              <a:t>gran mandamiento </a:t>
            </a:r>
            <a:r>
              <a:rPr lang="es-VE" dirty="0">
                <a:solidFill>
                  <a:schemeClr val="tx1"/>
                </a:solidFill>
              </a:rPr>
              <a:t>junto con </a:t>
            </a:r>
            <a:r>
              <a:rPr lang="es-VE" b="1" dirty="0">
                <a:solidFill>
                  <a:schemeClr val="tx1"/>
                </a:solidFill>
              </a:rPr>
              <a:t>“amarás a tu </a:t>
            </a:r>
            <a:r>
              <a:rPr lang="es-VE" b="1" dirty="0" smtClean="0">
                <a:solidFill>
                  <a:schemeClr val="tx1"/>
                </a:solidFill>
              </a:rPr>
              <a:t>prójimo” </a:t>
            </a:r>
            <a:r>
              <a:rPr lang="es-VE" dirty="0" smtClean="0">
                <a:solidFill>
                  <a:schemeClr val="tx1"/>
                </a:solidFill>
              </a:rPr>
              <a:t>como </a:t>
            </a:r>
            <a:r>
              <a:rPr lang="es-VE" dirty="0">
                <a:solidFill>
                  <a:schemeClr val="tx1"/>
                </a:solidFill>
              </a:rPr>
              <a:t>el segundo </a:t>
            </a:r>
            <a:r>
              <a:rPr lang="es-VE" b="1" dirty="0">
                <a:solidFill>
                  <a:schemeClr val="tx1"/>
                </a:solidFill>
              </a:rPr>
              <a:t>(Mateo 22:37,38).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135B1EB-2B64-1844-A92C-DE616C1C87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427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199" y="365125"/>
            <a:ext cx="9554633" cy="1325563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3-Base </a:t>
            </a:r>
            <a:r>
              <a:rPr lang="en-US" sz="4000" b="1" dirty="0" err="1" smtClean="0"/>
              <a:t>Bíblica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para</a:t>
            </a:r>
            <a:r>
              <a:rPr lang="en-US" sz="4000" b="1" dirty="0" smtClean="0"/>
              <a:t> los </a:t>
            </a:r>
            <a:r>
              <a:rPr lang="en-US" sz="4000" b="1" dirty="0" err="1" smtClean="0"/>
              <a:t>Ministerios</a:t>
            </a:r>
            <a:r>
              <a:rPr lang="en-US" sz="4000" b="1" dirty="0" smtClean="0"/>
              <a:t> Juveniles </a:t>
            </a:r>
            <a:r>
              <a:rPr lang="en-US" sz="4000" b="1" dirty="0" err="1" smtClean="0"/>
              <a:t>Especializados</a:t>
            </a:r>
            <a:endParaRPr lang="en-US" sz="4000" spc="-15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179320" y="1706357"/>
            <a:ext cx="7808742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es-VE" dirty="0">
                <a:solidFill>
                  <a:schemeClr val="tx1"/>
                </a:solidFill>
              </a:rPr>
              <a:t>El segundo elemento se encuentra en </a:t>
            </a:r>
            <a:r>
              <a:rPr lang="es-VE" b="1" dirty="0" smtClean="0">
                <a:solidFill>
                  <a:schemeClr val="tx1"/>
                </a:solidFill>
              </a:rPr>
              <a:t>1Corintios 12:12-26</a:t>
            </a:r>
            <a:r>
              <a:rPr lang="es-VE" dirty="0" smtClean="0">
                <a:solidFill>
                  <a:schemeClr val="tx1"/>
                </a:solidFill>
              </a:rPr>
              <a:t> </a:t>
            </a:r>
            <a:r>
              <a:rPr lang="es-VE" dirty="0">
                <a:solidFill>
                  <a:schemeClr val="tx1"/>
                </a:solidFill>
              </a:rPr>
              <a:t>donde el apóstol Pablo resalta </a:t>
            </a:r>
            <a:r>
              <a:rPr lang="es-VE" dirty="0" smtClean="0">
                <a:solidFill>
                  <a:schemeClr val="tx1"/>
                </a:solidFill>
              </a:rPr>
              <a:t>la importancia </a:t>
            </a:r>
            <a:r>
              <a:rPr lang="es-VE" dirty="0">
                <a:solidFill>
                  <a:schemeClr val="tx1"/>
                </a:solidFill>
              </a:rPr>
              <a:t>y el valor de cada parte del </a:t>
            </a:r>
            <a:r>
              <a:rPr lang="es-VE" dirty="0" smtClean="0">
                <a:solidFill>
                  <a:schemeClr val="tx1"/>
                </a:solidFill>
              </a:rPr>
              <a:t>cuerpo humano</a:t>
            </a:r>
            <a:r>
              <a:rPr lang="es-VE" dirty="0">
                <a:solidFill>
                  <a:schemeClr val="tx1"/>
                </a:solidFill>
              </a:rPr>
              <a:t>, describiendo a la iglesia como el </a:t>
            </a:r>
            <a:r>
              <a:rPr lang="es-VE" dirty="0" smtClean="0">
                <a:solidFill>
                  <a:schemeClr val="tx1"/>
                </a:solidFill>
              </a:rPr>
              <a:t>cuerpo de </a:t>
            </a:r>
            <a:r>
              <a:rPr lang="es-VE" dirty="0">
                <a:solidFill>
                  <a:schemeClr val="tx1"/>
                </a:solidFill>
              </a:rPr>
              <a:t>Cristo. Pablo usa esta metáfora para </a:t>
            </a:r>
            <a:r>
              <a:rPr lang="es-VE" dirty="0" smtClean="0">
                <a:solidFill>
                  <a:schemeClr val="tx1"/>
                </a:solidFill>
              </a:rPr>
              <a:t>indicar que </a:t>
            </a:r>
            <a:r>
              <a:rPr lang="es-VE" dirty="0">
                <a:solidFill>
                  <a:schemeClr val="tx1"/>
                </a:solidFill>
              </a:rPr>
              <a:t>hay una necesidad de </a:t>
            </a:r>
            <a:r>
              <a:rPr lang="es-VE" b="1" dirty="0">
                <a:solidFill>
                  <a:schemeClr val="tx1"/>
                </a:solidFill>
              </a:rPr>
              <a:t>diversidad dentro </a:t>
            </a:r>
            <a:r>
              <a:rPr lang="es-VE" b="1" dirty="0" smtClean="0">
                <a:solidFill>
                  <a:schemeClr val="tx1"/>
                </a:solidFill>
              </a:rPr>
              <a:t>del cuerpo </a:t>
            </a:r>
            <a:r>
              <a:rPr lang="es-VE" dirty="0">
                <a:solidFill>
                  <a:schemeClr val="tx1"/>
                </a:solidFill>
              </a:rPr>
              <a:t>de Cristo, el cual es la comunidad </a:t>
            </a:r>
            <a:r>
              <a:rPr lang="es-VE" dirty="0" smtClean="0">
                <a:solidFill>
                  <a:schemeClr val="tx1"/>
                </a:solidFill>
              </a:rPr>
              <a:t>de creyentes</a:t>
            </a:r>
            <a:r>
              <a:rPr lang="es-VE" dirty="0">
                <a:solidFill>
                  <a:schemeClr val="tx1"/>
                </a:solidFill>
              </a:rPr>
              <a:t>. Él continua diciendo que </a:t>
            </a:r>
            <a:r>
              <a:rPr lang="es-VE" dirty="0" smtClean="0">
                <a:solidFill>
                  <a:schemeClr val="tx1"/>
                </a:solidFill>
              </a:rPr>
              <a:t>también existe </a:t>
            </a:r>
            <a:r>
              <a:rPr lang="es-VE" dirty="0">
                <a:solidFill>
                  <a:schemeClr val="tx1"/>
                </a:solidFill>
              </a:rPr>
              <a:t>una necesidad de independencia entre </a:t>
            </a:r>
            <a:r>
              <a:rPr lang="es-VE" dirty="0" smtClean="0">
                <a:solidFill>
                  <a:schemeClr val="tx1"/>
                </a:solidFill>
              </a:rPr>
              <a:t>los miembros </a:t>
            </a:r>
            <a:r>
              <a:rPr lang="es-VE" dirty="0">
                <a:solidFill>
                  <a:schemeClr val="tx1"/>
                </a:solidFill>
              </a:rPr>
              <a:t>y que </a:t>
            </a:r>
            <a:r>
              <a:rPr lang="es-VE" b="1" dirty="0">
                <a:solidFill>
                  <a:schemeClr val="tx1"/>
                </a:solidFill>
              </a:rPr>
              <a:t>todos los miembros </a:t>
            </a:r>
            <a:r>
              <a:rPr lang="es-VE" b="1" dirty="0" smtClean="0">
                <a:solidFill>
                  <a:schemeClr val="tx1"/>
                </a:solidFill>
              </a:rPr>
              <a:t>son importantes </a:t>
            </a:r>
            <a:r>
              <a:rPr lang="es-VE" b="1" dirty="0">
                <a:solidFill>
                  <a:schemeClr val="tx1"/>
                </a:solidFill>
              </a:rPr>
              <a:t>para el funcionamiento </a:t>
            </a:r>
            <a:r>
              <a:rPr lang="es-VE" b="1" dirty="0" smtClean="0">
                <a:solidFill>
                  <a:schemeClr val="tx1"/>
                </a:solidFill>
              </a:rPr>
              <a:t>adecuado del cuerpo</a:t>
            </a:r>
            <a:r>
              <a:rPr lang="en-US" b="1" dirty="0" smtClean="0">
                <a:solidFill>
                  <a:schemeClr val="tx1"/>
                </a:solidFill>
              </a:rPr>
              <a:t>. 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135B1EB-2B64-1844-A92C-DE616C1C87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71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75167" y="365125"/>
            <a:ext cx="10117666" cy="1325563"/>
          </a:xfrm>
        </p:spPr>
        <p:txBody>
          <a:bodyPr>
            <a:normAutofit/>
          </a:bodyPr>
          <a:lstStyle/>
          <a:p>
            <a:r>
              <a:rPr lang="en-US" b="1" dirty="0" smtClean="0"/>
              <a:t>4-Ministerio </a:t>
            </a:r>
            <a:r>
              <a:rPr lang="en-US" b="1" dirty="0" err="1" smtClean="0"/>
              <a:t>Juvenil</a:t>
            </a:r>
            <a:r>
              <a:rPr lang="en-US" b="1" dirty="0" smtClean="0"/>
              <a:t> </a:t>
            </a:r>
            <a:r>
              <a:rPr lang="en-US" b="1" dirty="0" err="1" smtClean="0"/>
              <a:t>Especializado</a:t>
            </a:r>
            <a:endParaRPr lang="fr-CA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El </a:t>
            </a:r>
            <a:r>
              <a:rPr lang="en-US" dirty="0" err="1" smtClean="0">
                <a:solidFill>
                  <a:schemeClr val="tx1"/>
                </a:solidFill>
              </a:rPr>
              <a:t>liderazgo</a:t>
            </a:r>
            <a:r>
              <a:rPr lang="en-US" dirty="0" smtClean="0">
                <a:solidFill>
                  <a:schemeClr val="tx1"/>
                </a:solidFill>
              </a:rPr>
              <a:t> de la </a:t>
            </a:r>
            <a:r>
              <a:rPr lang="en-US" dirty="0" err="1" smtClean="0">
                <a:solidFill>
                  <a:schemeClr val="tx1"/>
                </a:solidFill>
              </a:rPr>
              <a:t>Iglesia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Adventista</a:t>
            </a:r>
            <a:r>
              <a:rPr lang="en-US" dirty="0" smtClean="0">
                <a:solidFill>
                  <a:schemeClr val="tx1"/>
                </a:solidFill>
              </a:rPr>
              <a:t> en </a:t>
            </a:r>
            <a:r>
              <a:rPr lang="en-US" dirty="0" err="1" smtClean="0">
                <a:solidFill>
                  <a:schemeClr val="tx1"/>
                </a:solidFill>
              </a:rPr>
              <a:t>Norteamérica</a:t>
            </a:r>
            <a:r>
              <a:rPr lang="en-US" dirty="0" smtClean="0">
                <a:solidFill>
                  <a:schemeClr val="tx1"/>
                </a:solidFill>
              </a:rPr>
              <a:t> ha </a:t>
            </a:r>
            <a:r>
              <a:rPr lang="en-US" dirty="0" err="1" smtClean="0">
                <a:solidFill>
                  <a:schemeClr val="tx1"/>
                </a:solidFill>
              </a:rPr>
              <a:t>publicado</a:t>
            </a:r>
            <a:r>
              <a:rPr lang="en-US" dirty="0" smtClean="0">
                <a:solidFill>
                  <a:schemeClr val="tx1"/>
                </a:solidFill>
              </a:rPr>
              <a:t> un </a:t>
            </a:r>
            <a:r>
              <a:rPr lang="en-US" dirty="0" err="1" smtClean="0">
                <a:solidFill>
                  <a:schemeClr val="tx1"/>
                </a:solidFill>
              </a:rPr>
              <a:t>estudio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realizado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por</a:t>
            </a:r>
            <a:r>
              <a:rPr lang="en-US" dirty="0" smtClean="0">
                <a:solidFill>
                  <a:schemeClr val="tx1"/>
                </a:solidFill>
              </a:rPr>
              <a:t> el GRUPO BARNA </a:t>
            </a:r>
            <a:r>
              <a:rPr lang="en-US" dirty="0" err="1" smtClean="0">
                <a:solidFill>
                  <a:schemeClr val="tx1"/>
                </a:solidFill>
              </a:rPr>
              <a:t>que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deberíamos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tomar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seriamente</a:t>
            </a:r>
            <a:r>
              <a:rPr lang="en-US" dirty="0" smtClean="0">
                <a:solidFill>
                  <a:schemeClr val="tx1"/>
                </a:solidFill>
              </a:rPr>
              <a:t> en </a:t>
            </a:r>
            <a:r>
              <a:rPr lang="en-US" dirty="0" err="1" smtClean="0">
                <a:solidFill>
                  <a:schemeClr val="tx1"/>
                </a:solidFill>
              </a:rPr>
              <a:t>consideración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b="1" dirty="0" err="1" smtClean="0">
                <a:solidFill>
                  <a:schemeClr val="tx1"/>
                </a:solidFill>
              </a:rPr>
              <a:t>Ellos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estiman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que</a:t>
            </a:r>
            <a:r>
              <a:rPr lang="en-US" b="1" dirty="0" smtClean="0">
                <a:solidFill>
                  <a:schemeClr val="tx1"/>
                </a:solidFill>
              </a:rPr>
              <a:t> el 80 </a:t>
            </a:r>
            <a:r>
              <a:rPr lang="en-US" b="1" dirty="0" err="1" smtClean="0">
                <a:solidFill>
                  <a:schemeClr val="tx1"/>
                </a:solidFill>
              </a:rPr>
              <a:t>por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ciento</a:t>
            </a:r>
            <a:r>
              <a:rPr lang="en-US" b="1" dirty="0" smtClean="0">
                <a:solidFill>
                  <a:schemeClr val="tx1"/>
                </a:solidFill>
              </a:rPr>
              <a:t> de </a:t>
            </a:r>
            <a:r>
              <a:rPr lang="en-US" b="1" dirty="0" err="1" smtClean="0">
                <a:solidFill>
                  <a:schemeClr val="tx1"/>
                </a:solidFill>
              </a:rPr>
              <a:t>aquellos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que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han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sido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criados</a:t>
            </a:r>
            <a:r>
              <a:rPr lang="en-US" b="1" dirty="0" smtClean="0">
                <a:solidFill>
                  <a:schemeClr val="tx1"/>
                </a:solidFill>
              </a:rPr>
              <a:t> en la </a:t>
            </a:r>
            <a:r>
              <a:rPr lang="en-US" b="1" dirty="0" err="1" smtClean="0">
                <a:solidFill>
                  <a:schemeClr val="tx1"/>
                </a:solidFill>
              </a:rPr>
              <a:t>iglesia</a:t>
            </a:r>
            <a:r>
              <a:rPr lang="en-US" b="1" dirty="0" smtClean="0">
                <a:solidFill>
                  <a:schemeClr val="tx1"/>
                </a:solidFill>
              </a:rPr>
              <a:t> se “</a:t>
            </a:r>
            <a:r>
              <a:rPr lang="en-US" b="1" dirty="0" err="1" smtClean="0">
                <a:solidFill>
                  <a:schemeClr val="tx1"/>
                </a:solidFill>
              </a:rPr>
              <a:t>desligarán</a:t>
            </a:r>
            <a:r>
              <a:rPr lang="en-US" b="1" dirty="0" smtClean="0">
                <a:solidFill>
                  <a:schemeClr val="tx1"/>
                </a:solidFill>
              </a:rPr>
              <a:t>” </a:t>
            </a:r>
            <a:r>
              <a:rPr lang="en-US" b="1" dirty="0" err="1" smtClean="0">
                <a:solidFill>
                  <a:schemeClr val="tx1"/>
                </a:solidFill>
              </a:rPr>
              <a:t>para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cuando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tengan</a:t>
            </a:r>
            <a:r>
              <a:rPr lang="en-US" b="1" dirty="0" smtClean="0">
                <a:solidFill>
                  <a:schemeClr val="tx1"/>
                </a:solidFill>
              </a:rPr>
              <a:t> la </a:t>
            </a:r>
            <a:r>
              <a:rPr lang="en-US" b="1" dirty="0" err="1" smtClean="0">
                <a:solidFill>
                  <a:schemeClr val="tx1"/>
                </a:solidFill>
              </a:rPr>
              <a:t>edad</a:t>
            </a:r>
            <a:r>
              <a:rPr lang="en-US" b="1" dirty="0" smtClean="0">
                <a:solidFill>
                  <a:schemeClr val="tx1"/>
                </a:solidFill>
              </a:rPr>
              <a:t> de 29 </a:t>
            </a:r>
            <a:r>
              <a:rPr lang="en-US" b="1" dirty="0" err="1" smtClean="0">
                <a:solidFill>
                  <a:schemeClr val="tx1"/>
                </a:solidFill>
              </a:rPr>
              <a:t>años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32F474D-1537-4343-AD79-AC155BB523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13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75167" y="365125"/>
            <a:ext cx="10117666" cy="1325563"/>
          </a:xfrm>
        </p:spPr>
        <p:txBody>
          <a:bodyPr/>
          <a:lstStyle/>
          <a:p>
            <a:r>
              <a:rPr lang="en-US" b="1" dirty="0" smtClean="0"/>
              <a:t>4-Ministerio </a:t>
            </a:r>
            <a:r>
              <a:rPr lang="en-US" b="1" dirty="0" err="1" smtClean="0"/>
              <a:t>Juvenil</a:t>
            </a:r>
            <a:r>
              <a:rPr lang="en-US" b="1" dirty="0" smtClean="0"/>
              <a:t> </a:t>
            </a:r>
            <a:r>
              <a:rPr lang="en-US" b="1" dirty="0" err="1" smtClean="0"/>
              <a:t>Especializado</a:t>
            </a:r>
            <a:endParaRPr lang="fr-CA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VE" b="1" dirty="0">
                <a:solidFill>
                  <a:schemeClr val="tx1"/>
                </a:solidFill>
              </a:rPr>
              <a:t>¿Cómo podemos hacer </a:t>
            </a:r>
            <a:r>
              <a:rPr lang="es-VE" b="1" dirty="0" smtClean="0">
                <a:solidFill>
                  <a:schemeClr val="tx1"/>
                </a:solidFill>
              </a:rPr>
              <a:t>el ministerio juvenil más </a:t>
            </a:r>
            <a:r>
              <a:rPr lang="es-VE" b="1" dirty="0">
                <a:solidFill>
                  <a:schemeClr val="tx1"/>
                </a:solidFill>
              </a:rPr>
              <a:t>relevante para los jóvenes hoy</a:t>
            </a:r>
            <a:r>
              <a:rPr lang="es-VE" b="1" dirty="0" smtClean="0">
                <a:solidFill>
                  <a:schemeClr val="tx1"/>
                </a:solidFill>
              </a:rPr>
              <a:t>?</a:t>
            </a:r>
          </a:p>
          <a:p>
            <a:pPr marL="0" indent="0" algn="just">
              <a:buNone/>
            </a:pPr>
            <a:r>
              <a:rPr lang="en-US" b="1" dirty="0" smtClean="0">
                <a:solidFill>
                  <a:schemeClr val="tx1"/>
                </a:solidFill>
              </a:rPr>
              <a:t>(1)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s-VE" dirty="0" smtClean="0">
                <a:solidFill>
                  <a:schemeClr val="tx1"/>
                </a:solidFill>
              </a:rPr>
              <a:t>Buscar satisfacer las necesidades expresadas por los jóvenes en su propio ambiente, y responder a ellas como lo que son</a:t>
            </a:r>
            <a:r>
              <a:rPr lang="en-US" dirty="0" smtClean="0">
                <a:solidFill>
                  <a:schemeClr val="tx1"/>
                </a:solidFill>
              </a:rPr>
              <a:t>, e </a:t>
            </a:r>
            <a:r>
              <a:rPr lang="en-US" b="1" dirty="0" smtClean="0">
                <a:solidFill>
                  <a:schemeClr val="tx1"/>
                </a:solidFill>
              </a:rPr>
              <a:t>(2)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s-VE" dirty="0">
                <a:solidFill>
                  <a:schemeClr val="tx1"/>
                </a:solidFill>
              </a:rPr>
              <a:t>incorporar a los jóvenes en la confraternidad </a:t>
            </a:r>
            <a:r>
              <a:rPr lang="es-VE" dirty="0" smtClean="0">
                <a:solidFill>
                  <a:schemeClr val="tx1"/>
                </a:solidFill>
              </a:rPr>
              <a:t>de iglesia </a:t>
            </a:r>
            <a:r>
              <a:rPr lang="es-VE" dirty="0">
                <a:solidFill>
                  <a:schemeClr val="tx1"/>
                </a:solidFill>
              </a:rPr>
              <a:t>como una comunidad cristiana</a:t>
            </a:r>
            <a:endParaRPr lang="fr-CA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32F474D-1537-4343-AD79-AC155BB523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58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17854" y="521242"/>
            <a:ext cx="10117666" cy="1325563"/>
          </a:xfrm>
        </p:spPr>
        <p:txBody>
          <a:bodyPr/>
          <a:lstStyle/>
          <a:p>
            <a:r>
              <a:rPr lang="en-US" b="1" dirty="0" smtClean="0"/>
              <a:t>4-Ministerio </a:t>
            </a:r>
            <a:r>
              <a:rPr lang="en-US" b="1" dirty="0" err="1" smtClean="0"/>
              <a:t>Juvenil</a:t>
            </a:r>
            <a:r>
              <a:rPr lang="en-US" b="1" dirty="0" smtClean="0"/>
              <a:t> </a:t>
            </a:r>
            <a:r>
              <a:rPr lang="en-US" b="1" dirty="0" err="1" smtClean="0"/>
              <a:t>Especializado</a:t>
            </a:r>
            <a:endParaRPr lang="fr-CA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765313" y="1520687"/>
            <a:ext cx="9222749" cy="4656276"/>
          </a:xfrm>
        </p:spPr>
        <p:txBody>
          <a:bodyPr/>
          <a:lstStyle/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chemeClr val="tx1"/>
                </a:solidFill>
              </a:rPr>
              <a:t>Considere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las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quejas</a:t>
            </a:r>
            <a:r>
              <a:rPr lang="en-US" b="1" dirty="0" smtClean="0">
                <a:solidFill>
                  <a:schemeClr val="tx1"/>
                </a:solidFill>
              </a:rPr>
              <a:t> de los </a:t>
            </a:r>
            <a:r>
              <a:rPr lang="en-US" b="1" dirty="0" err="1" smtClean="0">
                <a:solidFill>
                  <a:schemeClr val="tx1"/>
                </a:solidFill>
              </a:rPr>
              <a:t>millenials</a:t>
            </a:r>
            <a:r>
              <a:rPr lang="en-US" b="1" dirty="0" smtClean="0">
                <a:solidFill>
                  <a:schemeClr val="tx1"/>
                </a:solidFill>
              </a:rPr>
              <a:t> y </a:t>
            </a:r>
            <a:r>
              <a:rPr lang="en-US" b="1" dirty="0" err="1" smtClean="0">
                <a:solidFill>
                  <a:schemeClr val="tx1"/>
                </a:solidFill>
              </a:rPr>
              <a:t>manéjelas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abiertamente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i="1" dirty="0" err="1" smtClean="0">
                <a:solidFill>
                  <a:schemeClr val="tx1"/>
                </a:solidFill>
              </a:rPr>
              <a:t>Estas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quejas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sostienen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que</a:t>
            </a:r>
            <a:r>
              <a:rPr lang="en-US" i="1" dirty="0" smtClean="0">
                <a:solidFill>
                  <a:schemeClr val="tx1"/>
                </a:solidFill>
              </a:rPr>
              <a:t> la </a:t>
            </a:r>
            <a:r>
              <a:rPr lang="en-US" i="1" dirty="0" err="1" smtClean="0">
                <a:solidFill>
                  <a:schemeClr val="tx1"/>
                </a:solidFill>
              </a:rPr>
              <a:t>iglesia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es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intolerante</a:t>
            </a:r>
            <a:r>
              <a:rPr lang="en-US" i="1" dirty="0" smtClean="0">
                <a:solidFill>
                  <a:schemeClr val="tx1"/>
                </a:solidFill>
              </a:rPr>
              <a:t> con </a:t>
            </a:r>
            <a:r>
              <a:rPr lang="en-US" i="1" dirty="0" err="1" smtClean="0">
                <a:solidFill>
                  <a:schemeClr val="tx1"/>
                </a:solidFill>
              </a:rPr>
              <a:t>las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dudas</a:t>
            </a:r>
            <a:r>
              <a:rPr lang="en-US" i="1" dirty="0" smtClean="0">
                <a:solidFill>
                  <a:schemeClr val="tx1"/>
                </a:solidFill>
              </a:rPr>
              <a:t>, </a:t>
            </a:r>
            <a:r>
              <a:rPr lang="en-US" i="1" dirty="0" err="1" smtClean="0">
                <a:solidFill>
                  <a:schemeClr val="tx1"/>
                </a:solidFill>
              </a:rPr>
              <a:t>elitista</a:t>
            </a:r>
            <a:r>
              <a:rPr lang="en-US" i="1" dirty="0" smtClean="0">
                <a:solidFill>
                  <a:schemeClr val="tx1"/>
                </a:solidFill>
              </a:rPr>
              <a:t> en </a:t>
            </a:r>
            <a:r>
              <a:rPr lang="en-US" i="1" dirty="0" err="1" smtClean="0">
                <a:solidFill>
                  <a:schemeClr val="tx1"/>
                </a:solidFill>
              </a:rPr>
              <a:t>sus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relaciones</a:t>
            </a:r>
            <a:r>
              <a:rPr lang="en-US" i="1" dirty="0" smtClean="0">
                <a:solidFill>
                  <a:schemeClr val="tx1"/>
                </a:solidFill>
              </a:rPr>
              <a:t>, anti-</a:t>
            </a:r>
            <a:r>
              <a:rPr lang="en-US" i="1" dirty="0" err="1" smtClean="0">
                <a:solidFill>
                  <a:schemeClr val="tx1"/>
                </a:solidFill>
              </a:rPr>
              <a:t>científica</a:t>
            </a:r>
            <a:r>
              <a:rPr lang="en-US" i="1" dirty="0" smtClean="0">
                <a:solidFill>
                  <a:schemeClr val="tx1"/>
                </a:solidFill>
              </a:rPr>
              <a:t> en </a:t>
            </a:r>
            <a:r>
              <a:rPr lang="en-US" i="1" dirty="0" err="1" smtClean="0">
                <a:solidFill>
                  <a:schemeClr val="tx1"/>
                </a:solidFill>
              </a:rPr>
              <a:t>sus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creencias</a:t>
            </a:r>
            <a:r>
              <a:rPr lang="en-US" i="1" dirty="0" smtClean="0">
                <a:solidFill>
                  <a:schemeClr val="tx1"/>
                </a:solidFill>
              </a:rPr>
              <a:t>, </a:t>
            </a:r>
            <a:r>
              <a:rPr lang="en-US" i="1" dirty="0" err="1" smtClean="0">
                <a:solidFill>
                  <a:schemeClr val="tx1"/>
                </a:solidFill>
              </a:rPr>
              <a:t>sobreprotectora</a:t>
            </a:r>
            <a:r>
              <a:rPr lang="en-US" i="1" dirty="0" smtClean="0">
                <a:solidFill>
                  <a:schemeClr val="tx1"/>
                </a:solidFill>
              </a:rPr>
              <a:t> de </a:t>
            </a:r>
            <a:r>
              <a:rPr lang="en-US" i="1" dirty="0" err="1" smtClean="0">
                <a:solidFill>
                  <a:schemeClr val="tx1"/>
                </a:solidFill>
              </a:rPr>
              <a:t>sus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miembros</a:t>
            </a:r>
            <a:r>
              <a:rPr lang="en-US" i="1" dirty="0" smtClean="0">
                <a:solidFill>
                  <a:schemeClr val="tx1"/>
                </a:solidFill>
              </a:rPr>
              <a:t>, superficial en </a:t>
            </a:r>
            <a:r>
              <a:rPr lang="en-US" i="1" dirty="0" err="1" smtClean="0">
                <a:solidFill>
                  <a:schemeClr val="tx1"/>
                </a:solidFill>
              </a:rPr>
              <a:t>sus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enseñanzas</a:t>
            </a:r>
            <a:r>
              <a:rPr lang="en-US" i="1" dirty="0" smtClean="0">
                <a:solidFill>
                  <a:schemeClr val="tx1"/>
                </a:solidFill>
              </a:rPr>
              <a:t> y </a:t>
            </a:r>
            <a:r>
              <a:rPr lang="en-US" i="1" dirty="0" err="1" smtClean="0">
                <a:solidFill>
                  <a:schemeClr val="tx1"/>
                </a:solidFill>
              </a:rPr>
              <a:t>represiva</a:t>
            </a:r>
            <a:r>
              <a:rPr lang="en-US" i="1" dirty="0" smtClean="0">
                <a:solidFill>
                  <a:schemeClr val="tx1"/>
                </a:solidFill>
              </a:rPr>
              <a:t> de </a:t>
            </a:r>
            <a:r>
              <a:rPr lang="en-US" i="1" dirty="0" err="1" smtClean="0">
                <a:solidFill>
                  <a:schemeClr val="tx1"/>
                </a:solidFill>
              </a:rPr>
              <a:t>las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diferencias</a:t>
            </a:r>
            <a:r>
              <a:rPr lang="en-US" i="1" dirty="0" smtClean="0">
                <a:solidFill>
                  <a:schemeClr val="tx1"/>
                </a:solidFill>
              </a:rPr>
              <a:t>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32F474D-1537-4343-AD79-AC155BB523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438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-generic" id="{ACA73D23-0390-324A-B1A6-F777AECDA15E}" vid="{28BE8ECC-1DC8-0F49-9095-E8E2529F670D}"/>
    </a:ext>
  </a:ext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-generic" id="{ACA73D23-0390-324A-B1A6-F777AECDA15E}" vid="{ABFD6636-1C50-484E-97FF-B60211784245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-generic" id="{ACA73D23-0390-324A-B1A6-F777AECDA15E}" vid="{537D9AF6-9B68-4D41-B70E-B8DC8B398F0D}"/>
    </a:ext>
  </a:extLst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-generic" id="{ACA73D23-0390-324A-B1A6-F777AECDA15E}" vid="{24BF3B4B-8A4E-FA47-8C38-69038A088F7D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2288</TotalTime>
  <Words>1612</Words>
  <Application>Microsoft Office PowerPoint</Application>
  <PresentationFormat>Personalizado</PresentationFormat>
  <Paragraphs>86</Paragraphs>
  <Slides>28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Títulos de diapositiva</vt:lpstr>
      </vt:variant>
      <vt:variant>
        <vt:i4>28</vt:i4>
      </vt:variant>
    </vt:vector>
  </HeadingPairs>
  <TitlesOfParts>
    <vt:vector size="32" baseType="lpstr">
      <vt:lpstr>Office Theme</vt:lpstr>
      <vt:lpstr>2_Custom Design</vt:lpstr>
      <vt:lpstr>1_Custom Design</vt:lpstr>
      <vt:lpstr>Custom Design</vt:lpstr>
      <vt:lpstr>Seminario Nº 3: Asuntos Actuales  La Necesidad de un Ministerio Juvenil Especializado</vt:lpstr>
      <vt:lpstr>1-INTRODUCCIÓN</vt:lpstr>
      <vt:lpstr>1-INTRODUCCIÓN</vt:lpstr>
      <vt:lpstr>2-OBJETIVOS DEL SEMINARIO</vt:lpstr>
      <vt:lpstr>3-Base Bíblica para los Ministerios Juveniles Especializados</vt:lpstr>
      <vt:lpstr>3-Base Bíblica para los Ministerios Juveniles Especializados</vt:lpstr>
      <vt:lpstr>4-Ministerio Juvenil Especializado</vt:lpstr>
      <vt:lpstr>4-Ministerio Juvenil Especializado</vt:lpstr>
      <vt:lpstr>4-Ministerio Juvenil Especializado</vt:lpstr>
      <vt:lpstr>4-Ministerio Juvenil Especializado</vt:lpstr>
      <vt:lpstr>4-Ministerio Juvenil Especializado</vt:lpstr>
      <vt:lpstr>4-Ministerio Juvenil Especializado</vt:lpstr>
      <vt:lpstr>GENERACIÓN EPIC</vt:lpstr>
      <vt:lpstr>GENERACIÓN EPIC</vt:lpstr>
      <vt:lpstr>GENERACIÓN EPIC</vt:lpstr>
      <vt:lpstr>5- ¿Ministerio Juvenil Integrado o Segregado? </vt:lpstr>
      <vt:lpstr>5-Ministerios Juveniles Especializados Integrados</vt:lpstr>
      <vt:lpstr>5-Ministerios Juveniles Especializados Integrados</vt:lpstr>
      <vt:lpstr>Trabajadores Evangélicos</vt:lpstr>
      <vt:lpstr>5 Áreas para Ayudar a los Jóvenes Adultos a Mantenerse Conectados con sus Comunidades. </vt:lpstr>
      <vt:lpstr>Los Líderes Juveniles deben velar porque:</vt:lpstr>
      <vt:lpstr>Los Líderes Juveniles deben velar porque:</vt:lpstr>
      <vt:lpstr>3 Campos Positivos Identificados en un Estudio</vt:lpstr>
      <vt:lpstr>3 Campos Positivos Identificados en un Estudio</vt:lpstr>
      <vt:lpstr>6-CONCLUSIÓN</vt:lpstr>
      <vt:lpstr>6-CONCLUSIÓN</vt:lpstr>
      <vt:lpstr>7-ACTIVIDAD</vt:lpstr>
      <vt:lpstr>8-RECURSOS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Mokgwane, Pako</dc:creator>
  <cp:lastModifiedBy>Yuli</cp:lastModifiedBy>
  <cp:revision>63</cp:revision>
  <dcterms:created xsi:type="dcterms:W3CDTF">2018-05-31T05:51:27Z</dcterms:created>
  <dcterms:modified xsi:type="dcterms:W3CDTF">2019-02-08T01:42:43Z</dcterms:modified>
</cp:coreProperties>
</file>