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7" r:id="rId2"/>
    <p:sldMasterId id="2147483674" r:id="rId3"/>
    <p:sldMasterId id="2147483661" r:id="rId4"/>
  </p:sldMasterIdLst>
  <p:notesMasterIdLst>
    <p:notesMasterId r:id="rId27"/>
  </p:notesMasterIdLst>
  <p:handoutMasterIdLst>
    <p:handoutMasterId r:id="rId28"/>
  </p:handoutMasterIdLst>
  <p:sldIdLst>
    <p:sldId id="256" r:id="rId5"/>
    <p:sldId id="257" r:id="rId6"/>
    <p:sldId id="258" r:id="rId7"/>
    <p:sldId id="259" r:id="rId8"/>
    <p:sldId id="260" r:id="rId9"/>
    <p:sldId id="279" r:id="rId10"/>
    <p:sldId id="280" r:id="rId11"/>
    <p:sldId id="282" r:id="rId12"/>
    <p:sldId id="265" r:id="rId13"/>
    <p:sldId id="283" r:id="rId14"/>
    <p:sldId id="267" r:id="rId15"/>
    <p:sldId id="285" r:id="rId16"/>
    <p:sldId id="284" r:id="rId17"/>
    <p:sldId id="273" r:id="rId18"/>
    <p:sldId id="291" r:id="rId19"/>
    <p:sldId id="288" r:id="rId20"/>
    <p:sldId id="293" r:id="rId21"/>
    <p:sldId id="287" r:id="rId22"/>
    <p:sldId id="292" r:id="rId23"/>
    <p:sldId id="276" r:id="rId24"/>
    <p:sldId id="277" r:id="rId25"/>
    <p:sldId id="290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0820E36-C96D-8A46-B326-9CBA8DE68E42}">
          <p14:sldIdLst>
            <p14:sldId id="256"/>
            <p14:sldId id="257"/>
            <p14:sldId id="258"/>
            <p14:sldId id="259"/>
            <p14:sldId id="260"/>
            <p14:sldId id="279"/>
            <p14:sldId id="280"/>
            <p14:sldId id="282"/>
            <p14:sldId id="265"/>
            <p14:sldId id="283"/>
            <p14:sldId id="267"/>
            <p14:sldId id="285"/>
            <p14:sldId id="284"/>
            <p14:sldId id="273"/>
            <p14:sldId id="291"/>
            <p14:sldId id="288"/>
            <p14:sldId id="293"/>
            <p14:sldId id="287"/>
            <p14:sldId id="292"/>
            <p14:sldId id="276"/>
            <p14:sldId id="277"/>
            <p14:sldId id="290"/>
          </p14:sldIdLst>
        </p14:section>
        <p14:section name="Untitled Section" id="{94477824-1078-8C46-945F-3B8A573AC76B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42B16"/>
    <a:srgbClr val="008000"/>
    <a:srgbClr val="663300"/>
    <a:srgbClr val="CC66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66"/>
    <p:restoredTop sz="94674"/>
  </p:normalViewPr>
  <p:slideViewPr>
    <p:cSldViewPr snapToGrid="0" snapToObjects="1">
      <p:cViewPr varScale="1">
        <p:scale>
          <a:sx n="68" d="100"/>
          <a:sy n="68" d="100"/>
        </p:scale>
        <p:origin x="78" y="3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46" d="100"/>
          <a:sy n="146" d="100"/>
        </p:scale>
        <p:origin x="41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81200757-3EAA-6646-8780-0FECAB34593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7952BA13-8550-474B-A91E-D724DF63966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BC235-2459-264C-8858-1C3188AD5348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FB6A7454-B891-624A-A350-3B662924B6A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52A4547A-E22A-2F4E-A561-0233970BB60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58EC65-90FA-1743-A13B-409402AF089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7956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E3D297-4040-5A4B-8421-CF2430CAB508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DE1EA7-A93D-BA49-BDA3-4E42378B748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856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4158" y="1122363"/>
            <a:ext cx="9123904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4158" y="3602038"/>
            <a:ext cx="9123904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316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4804874" cy="458855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5185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867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4804874" cy="452100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45103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5635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9149862" cy="387009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0508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42579" y="365125"/>
            <a:ext cx="1745483" cy="52865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315200" cy="528652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5630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E71357C-11C5-F64B-80A1-179A53FEA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D2C514C5-717E-FA42-924E-41A15677D7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FC2BF8D1-F08C-4B4B-8FBD-B9A51D893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0D2542C-15C0-7F4E-A2EC-156AC0625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3000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1ABB1F3-2F79-F846-A1CB-992303CE7D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E3980858-259F-AC40-B14C-3FF49C2F85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E069594-5E57-5342-B30C-6783C97FD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2B66AEB-FBD4-6746-86B8-78B4F52AE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623BA5E-E67C-0B4C-9238-6B242BCDA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8658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AFB99D2-C797-0F48-9ABD-171893FE5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2F4318D-0359-3C4B-9D07-B5EC6CE85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1CA1F22-3F23-2A45-8242-4E20BB979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D8EDDB2-8821-814A-AFCB-FB011EA76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EE04ADE-8591-D54D-82C0-8CA9A835C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9010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E4B65A4-CD34-E542-AA3B-410F99F5C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0336E2E-A226-6E4B-A0BF-59936A9113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B76ECF6-06B1-1042-9703-D25028AEB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F574429-843C-AE4C-879F-09208EB68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713CF58-EB45-EE45-AB88-CE542A8C9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8386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DC7590B-D6EA-2843-A98D-0BF4416D2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8C0711A-2741-5245-BFBE-542A2F566C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01226C9-E965-3748-B951-5540808692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8453920-1A77-3441-B716-C87809F21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580F5CA-0C05-DF49-8CFB-0F7715D6E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2B5DE6D-D58D-6246-8560-6B48561F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3922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65C120D-9C98-7541-A4D1-ECDDBCE36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081D796-17A2-6D43-9454-BAD3FEB1F1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7166ED1-50C0-D648-B865-172DA5AA27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5E61E471-E208-3546-857E-10892FC3C6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1C319FF5-6763-2047-B0CB-67E2B43241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51B036FF-1BB5-614A-AB87-E9F39D61E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08FA02C5-07EA-A94F-8E2E-932EC50AA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0E1B4373-3B73-AD43-AAAC-28A7D8361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757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9325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34ED90F-BA98-264C-A85A-FA17BB104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9E997709-99BE-384F-AF93-DB01D29AD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E1418142-6FC2-7443-A565-C33D93A7B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246F0CE-1BB1-7747-8F15-75898CB4A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0790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9E855655-5E02-734C-8B17-5354E364B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820B04DA-AB26-D94B-BC45-36F3609B8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D98A3A1-20D2-074B-AFFF-E88912E45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1677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0E3A0B5-B39D-2A45-A906-F7C4462195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7F896DB-D884-D547-8A87-1C4B132539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BB1E257-B35C-B941-8052-F0A6552FE0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19EFA63-6AE3-9B4B-8A64-B5725176B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3ED90D7-192D-E34A-A129-603DA2806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4E2F575-0AB5-ED40-B5A7-8443E9F80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96894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5F9253A-1B2D-7542-9B6F-FA42D8613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A497BB3B-A3FF-F442-BA29-C194E7F395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1CC1370F-B2CB-984E-9BEA-F72D0F7113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1938331-EB46-A241-945E-A9E29C5A8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E3BF304-2F66-0D4A-A0C9-740E3F587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5082B4A-2276-9647-AE95-D82B839AD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7465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6A41937-BF20-1646-BBD2-3DD84A9B6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B408E7C-DC3E-BA43-90E0-7C30EEDE1B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7319338-EAE0-7A40-ABC4-13A8A4D6E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AAC90C6-4159-024A-93C1-DC92D77C3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7A47F38-1C00-1A43-8EE6-78C364B37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5920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7423120A-C540-014D-A196-81DC0AE194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6E69A46-BF32-C540-A37E-7711961970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BCE7306-3DCD-794D-8DEC-0C27A7C0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6663-F467-724F-9C4A-7CBA8A3563E3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1D85206-AC06-CE4A-A628-FAFFF43D6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E8BA3D5-9294-F940-B031-FD487FB58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49162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1AB2E44-36DA-4743-803D-A0C615B5C2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8E14E84-EAA2-0943-970C-C978FC4775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30744B4-977F-524D-98D3-5F8270BA8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5D3C28C-5E07-F041-8436-A1A6AF5D5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5A61D60-843C-CA49-BA6D-C4FFE484E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9469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A0138C7-0795-CB4E-995F-0C7059F9A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51BD73C-200E-464F-86B0-3B878E416A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46AD399-A317-EA4F-BB28-D4C07E700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DA4670C-6D8A-5746-B623-9E521F602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2813A48-745C-5947-950A-E72406D27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54542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8A5B10A-60AE-EB49-98E1-D957426E5C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9F78C1C-9F0D-034A-AFCE-15B725192D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13AE335-518E-D744-A806-4CEAED111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0307580-6999-9640-BE6D-5328398E1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DDAB0F4-4663-3844-B795-6568E0E5D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675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55DCEB2-EAAE-2E48-8AE9-747A0C350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3041903-8308-514C-80B9-443CF2BDBC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37814B1-0E8C-D547-8CDD-98A742DE32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E6EDF7C-3A62-3B46-83A9-0097A8525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CCA6D9A-F34D-9145-A6E1-E71CE6F49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F86A584-920A-2E47-9098-CA1C7D4D2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721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9085873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9085873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11495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92CAF7D-9335-7044-81B5-F1A113C50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C2FA63E-7181-624C-857B-1B56214FE2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F829E0D-A137-DD47-8B7C-7854873857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8CA01913-C7BB-DC43-A030-D88B3AF8E5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9FCE15A7-A0FF-F840-A145-60B40D0C7E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9F6704BD-3FD1-F347-B63B-0213B2250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630A167C-807D-FF49-939E-C6F2C67E0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37699041-3DA0-E042-8338-BE17C8AB7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69739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AB5BF22-797A-0E42-A2B4-7616EF973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3A907525-F63E-BC4D-9FAF-9CAB1B6EC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55B0DAF4-7A33-E942-AD94-FFBC78E44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57115B0-7B7D-C347-81FC-FBBDE7EE8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02952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DA952BBB-52A2-BD4B-A650-63066A27C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823FAFAF-7055-8C45-8986-D313F0432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1F3315E-3604-9940-A45C-CBD3E9496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26321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243DF9F-03E4-2D4A-8C73-CD9EB1FA93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EAAA636-196C-B34E-8E36-12C7626710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D03DB71-D964-1A46-88EB-6AB4CAE830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E711710-A939-F84B-8683-D705642BD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DC4CD12-B6BA-B74D-9975-6567C6D5E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1A894F0-A094-EB45-B854-AC2CE5688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58849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2323784-3503-DB46-90AD-920C280BEA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311A924F-C866-FA4F-81F5-986CD8DC4B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A0913A9-EF05-5649-A644-8DACEFEC57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A61A965-8549-F843-B612-179E96B3A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BDA3CF1-CD91-C545-9FD1-EBB9EDE2C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78F200D-E0C3-FB42-A1DF-04C09CC92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35847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EA6F4E8-F804-874B-9E68-F54835CA21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3BF5CF5-A071-764F-8C6B-48CB0A79A3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307B74B-AB68-2045-99A1-E8B257896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41C3105-9829-6F43-BE60-D98DAC434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18B794E-1320-FA42-917A-2541BF860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87426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6009B6CE-2456-1249-8C68-424B406C89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EF72CC3-927E-7441-B8F7-46FB767535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4C4C5B6-C1ED-A549-BD3D-D07FC4B6F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A85A-F517-B84D-9214-7EC82D2BC1FC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EE65298-2108-3047-95A6-75A51769A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0D47221-4CDC-8E41-B068-74C6425F9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94858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B9FB34B-5C59-7E45-B149-91B0EB7D24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FED5BB3-1B6F-F94E-8365-6F338F63D3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B42DD81-683F-184F-8DE6-5BFDD5280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D32C1F1-5711-1246-A682-95FB94050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D6D14F5-F8BF-4E49-99A4-631A7CE14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76817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458E500-26A4-BF4F-A737-D527D1476E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33B1977-3A19-9F4B-9D72-F14AC6501F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B89315B-8C77-6045-9642-3852233C8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376156D-E3F5-CB4E-BD60-305930FA7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230D8C6-0F64-6F4B-A792-8B2C37872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6853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456DE52-1EA5-3643-AE0D-AE2268B198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FFD3437-7A68-AB4C-9F06-D398519560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6D76892-DD3E-4845-BEE5-54E46F8D2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2D591A1-A767-AC49-A16C-3F3C9E947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70272BC-724E-F341-A4FC-941E8745D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492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4497475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3815862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21761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E0933AE-6685-1348-AEC6-F1848186B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A295CBB-BDDB-584B-B414-5F58112306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2724C79-869E-7C4C-8756-EA02DA39DD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BA54D99-9257-1B46-A005-DFB653607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5850664-35B1-B047-B5D7-C90877EBC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7FB4789-7BC4-034E-BFF7-CB4F57453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32150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99FE63B-2C5C-1C44-9BB2-A00C4A7929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23E7CB3-DCBF-3143-A630-196FE83CF0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7DDF094-D769-004E-9C71-EF9FC1F957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9D5BA426-1A7D-6D4C-ACF1-9E6D0EE625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C989A5B4-ADC1-4E42-88AB-5E7B2574C9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91F52982-232C-0C4F-9261-13021D491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1705F16B-0731-3348-8178-EE39154FE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36220632-D22D-7445-B873-201B8F629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64758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8D0C4A9-F0A8-6A40-9CB8-1124CAC3E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5EA5B138-8849-A84D-B966-9DF1E94FE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0C1E746-A580-3A49-A4C0-FBB9C3B77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8485002-354D-3147-A2CB-3BEDFCDF6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49554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D15B674F-B1BD-DA40-A3B1-AD8CFF1C3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A388047D-DD3C-A24E-81B1-ECA252FDA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434987D-AB8F-6B41-8A85-19B75E7EF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66587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9171AC9-9FCD-E547-88D9-0D094C19AC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628DEFD-AA86-5E40-BEED-B07B024AC6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82EA183-3F13-A14B-BD5B-F62D5A2941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CAD7809-EFDD-E44E-B686-B3036990D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9304834-14F4-4641-8484-CFEBBB33B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7185205-C7A1-C64A-BC8F-B33E8216D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94305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7603BCB-0634-7145-8E29-751A605BA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B9C88CA3-19F4-B04C-B305-D1D587DC48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D56B339-520D-7A44-A611-AFCDE7DBB0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13516B3-49BE-644D-B2AD-37D31EE60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314D71E-144F-5146-9B99-6F6C57BD9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1FE1F07-9E19-D84B-8B07-44C71D701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87707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4C8FCA7-8049-5944-BC40-899EC310B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BA5B9E7-F084-E446-977D-A714F4044A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DB3506D-C34A-BD4B-B2C9-09835248A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9348CAB-F026-1944-8450-22FB8AEF5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A0AC33F-A3A2-A041-A466-194880C11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29909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BCCE98BF-17AF-6D44-860E-84A164CC95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6759389-EC9F-4F4D-B304-D1C6DA50E8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FFF43E0-90FA-324A-986B-08FC997C9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1076E-769D-994D-AD12-AED9E0FB0F75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1C5A636-47EE-BA40-AE36-BEEDDD6F4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7CC01C5-F166-5E4B-84F0-C33D55B49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185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9148274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443559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443559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19538" y="1681163"/>
            <a:ext cx="4368524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19538" y="2505075"/>
            <a:ext cx="4368524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332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69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121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942B613-51B8-EF49-801F-A9C1E5F10D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1B41070F-DAFA-AC48-96DC-8C2A8EC5C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B3C6356E-C245-B24B-8035-3237210E9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CF4A1AEB-EEEB-0C47-9ED3-85824FCBA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52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B24DF4F-20C9-8B4B-AB57-B9656C2DC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5DE629DB-5AFB-314F-8E99-CA7CF304A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DA99-1ED3-F944-BC99-F7C71722FEC6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B9AD1C8-12BC-7643-8934-5D5ED5A99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D66B42E7-4C66-734D-A8C1-531DF6B2A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281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4986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914986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78DA99-1ED3-F944-BC99-F7C71722FEC6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13774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FAA5A-C444-814B-AFD0-86E9B49918DA}" type="slidenum">
              <a:rPr lang="en-US" smtClean="0"/>
              <a:t>‹nº›</a:t>
            </a:fld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67FAC88F-3079-6C41-B97E-AB507D54E544}"/>
              </a:ext>
            </a:extLst>
          </p:cNvPr>
          <p:cNvSpPr/>
          <p:nvPr userDrawn="1"/>
        </p:nvSpPr>
        <p:spPr>
          <a:xfrm>
            <a:off x="10451364" y="0"/>
            <a:ext cx="1740635" cy="6858000"/>
          </a:xfrm>
          <a:prstGeom prst="rect">
            <a:avLst/>
          </a:prstGeom>
          <a:solidFill>
            <a:srgbClr val="2E55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B75AAFAF-2663-1B4A-953A-5BDE35D35E62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10800248" y="5441186"/>
            <a:ext cx="1042868" cy="104286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3ECEC7F7-E76D-BA4C-9E1D-7856473E0BC1}"/>
              </a:ext>
            </a:extLst>
          </p:cNvPr>
          <p:cNvPicPr>
            <a:picLocks noChangeAspect="1"/>
          </p:cNvPicPr>
          <p:nvPr userDrawn="1"/>
        </p:nvPicPr>
        <p:blipFill>
          <a:blip r:embed="rId17"/>
          <a:stretch>
            <a:fillRect/>
          </a:stretch>
        </p:blipFill>
        <p:spPr>
          <a:xfrm>
            <a:off x="750064" y="5749111"/>
            <a:ext cx="2225407" cy="734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2590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86" r:id="rId8"/>
    <p:sldLayoutId id="2147483673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942FE335-DF36-EC49-AEB9-1F17E90F6F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D9C8947-963D-5A43-83DE-6AEA3F6005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433340A-C86D-194E-AA81-2891DF2200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C56663-F467-724F-9C4A-7CBA8A3563E3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6989F4A-AF3F-7945-B25B-38FA0354FA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53EE52A-4F22-4F49-86EE-7AC85B3CFA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8BBED7-DA09-AB4F-934B-FB262E64A15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951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3D5C23F2-2025-A948-A822-6DF144B15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A0F2833-791A-5449-92AD-C8EAF61BB4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34A85A-F517-B84D-9214-7EC82D2BC1FC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FE07BAE-4438-9347-900A-30D5B7185B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42726F4-93B9-9446-8A73-FC80042A33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48D0EC-F8CB-074B-BC4C-8EBF90199937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xmlns="" id="{CA7BE19C-4919-1944-BC61-CC284F92EB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33752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340065B8-E642-2C45-BEC2-BA06987F46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D7E7E25-6EC5-B14A-8805-206FBEEB1D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BC329F1-DD7D-934E-8EF4-0A2C3FCFD3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1076E-769D-994D-AD12-AED9E0FB0F75}" type="datetimeFigureOut">
              <a:rPr lang="en-US" smtClean="0"/>
              <a:t>5/3/2022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52D288B-85DB-3249-BFAB-8630C92CEC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2272F85-E71C-8B4E-A8FC-E4236B4274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9E08D-064C-0A4F-8FFD-E8BE5DD9573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910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543E13FB-1FCD-B44C-9150-B69B8D144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643" y="1634683"/>
            <a:ext cx="9887169" cy="2409371"/>
          </a:xfrm>
        </p:spPr>
        <p:txBody>
          <a:bodyPr>
            <a:noAutofit/>
          </a:bodyPr>
          <a:lstStyle/>
          <a:p>
            <a:pPr algn="ctr"/>
            <a:r>
              <a:rPr lang="en-US" sz="5800" b="1" dirty="0" err="1" smtClean="0">
                <a:solidFill>
                  <a:srgbClr val="0070C0"/>
                </a:solidFill>
              </a:rPr>
              <a:t>Seminário</a:t>
            </a:r>
            <a:r>
              <a:rPr lang="en-US" sz="5800" b="1" dirty="0" smtClean="0">
                <a:solidFill>
                  <a:srgbClr val="0070C0"/>
                </a:solidFill>
              </a:rPr>
              <a:t> </a:t>
            </a:r>
            <a:r>
              <a:rPr lang="en-US" sz="5800" b="1" dirty="0">
                <a:solidFill>
                  <a:srgbClr val="0070C0"/>
                </a:solidFill>
              </a:rPr>
              <a:t>2: </a:t>
            </a:r>
            <a:r>
              <a:rPr lang="en-US" sz="5800" b="1" dirty="0" err="1" smtClean="0">
                <a:solidFill>
                  <a:srgbClr val="0070C0"/>
                </a:solidFill>
              </a:rPr>
              <a:t>Desenvolvimento</a:t>
            </a:r>
            <a:r>
              <a:rPr lang="en-US" sz="5800" b="1" dirty="0" smtClean="0">
                <a:solidFill>
                  <a:srgbClr val="0070C0"/>
                </a:solidFill>
              </a:rPr>
              <a:t> dos </a:t>
            </a:r>
            <a:r>
              <a:rPr lang="en-US" sz="5800" b="1" dirty="0" err="1" smtClean="0">
                <a:solidFill>
                  <a:srgbClr val="0070C0"/>
                </a:solidFill>
              </a:rPr>
              <a:t>Jovens</a:t>
            </a:r>
            <a:r>
              <a:rPr lang="en-US" sz="9600" b="1" dirty="0">
                <a:solidFill>
                  <a:srgbClr val="0070C0"/>
                </a:solidFill>
              </a:rPr>
              <a:t/>
            </a:r>
            <a:br>
              <a:rPr lang="en-US" sz="9600" b="1" dirty="0">
                <a:solidFill>
                  <a:srgbClr val="0070C0"/>
                </a:solidFill>
              </a:rPr>
            </a:br>
            <a:r>
              <a:rPr lang="en-US" sz="2400" b="1" i="1" dirty="0" err="1" smtClean="0">
                <a:latin typeface="+mn-lt"/>
              </a:rPr>
              <a:t>Entendendo</a:t>
            </a:r>
            <a:r>
              <a:rPr lang="en-US" sz="2400" b="1" i="1" dirty="0" smtClean="0">
                <a:latin typeface="+mn-lt"/>
              </a:rPr>
              <a:t> </a:t>
            </a:r>
            <a:r>
              <a:rPr lang="en-US" sz="2400" b="1" i="1" dirty="0" err="1" smtClean="0">
                <a:latin typeface="+mn-lt"/>
              </a:rPr>
              <a:t>os</a:t>
            </a:r>
            <a:r>
              <a:rPr lang="en-US" sz="2400" b="1" i="1" dirty="0" smtClean="0">
                <a:latin typeface="+mn-lt"/>
              </a:rPr>
              <a:t> </a:t>
            </a:r>
            <a:r>
              <a:rPr lang="en-US" sz="2400" b="1" i="1" dirty="0" err="1" smtClean="0">
                <a:latin typeface="+mn-lt"/>
              </a:rPr>
              <a:t>Jovens</a:t>
            </a:r>
            <a:endParaRPr lang="fr-FR" sz="2400" b="1" i="1" dirty="0">
              <a:latin typeface="+mn-lt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C134E079-3A7F-9E43-8B7F-2CE6F12E79A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7550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30200" y="147411"/>
            <a:ext cx="9800770" cy="1325563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accent1"/>
                </a:solidFill>
              </a:rPr>
              <a:t>DO ESPÍRITO DE PROFECIA </a:t>
            </a:r>
            <a:r>
              <a:rPr lang="en-US" b="1" dirty="0" smtClean="0">
                <a:solidFill>
                  <a:schemeClr val="accent1"/>
                </a:solidFill>
              </a:rPr>
              <a:t>(</a:t>
            </a:r>
            <a:r>
              <a:rPr lang="en-US" b="1" dirty="0">
                <a:solidFill>
                  <a:schemeClr val="accent1"/>
                </a:solidFill>
              </a:rPr>
              <a:t>CONT) 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4484913" y="1690569"/>
            <a:ext cx="5646057" cy="298543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PT" sz="2800" dirty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Os jovens são objetos dos ataques especiais de Satanás; e a manifestação de bondade, cortesia, terna simpatia e amor, muitas vezes operará a salvação daqueles que estão sob as tentações do </a:t>
            </a:r>
            <a:r>
              <a:rPr lang="pt-PT" sz="2800" dirty="0" smtClean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maligno.</a:t>
            </a:r>
            <a:r>
              <a:rPr lang="en-US" sz="2800" dirty="0" smtClean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</a:p>
          <a:p>
            <a:pPr algn="r"/>
            <a:r>
              <a:rPr lang="en-US" sz="2000" dirty="0" smtClean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en-US" sz="2000" dirty="0" err="1" smtClean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Ministério</a:t>
            </a:r>
            <a:r>
              <a:rPr lang="en-US" sz="2000" dirty="0" smtClean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Pastoral, p. 275).</a:t>
            </a:r>
            <a:r>
              <a:rPr lang="en-US" sz="1600" dirty="0" smtClean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fr-FR" sz="1600" dirty="0">
              <a:solidFill>
                <a:schemeClr val="tx1"/>
              </a:solidFill>
            </a:endParaRPr>
          </a:p>
        </p:txBody>
      </p:sp>
      <p:grpSp>
        <p:nvGrpSpPr>
          <p:cNvPr id="6" name="Groupe 5"/>
          <p:cNvGrpSpPr/>
          <p:nvPr/>
        </p:nvGrpSpPr>
        <p:grpSpPr>
          <a:xfrm>
            <a:off x="987822" y="2123309"/>
            <a:ext cx="3497091" cy="2044707"/>
            <a:chOff x="507542" y="2699656"/>
            <a:chExt cx="4007787" cy="1436917"/>
          </a:xfrm>
        </p:grpSpPr>
        <p:sp>
          <p:nvSpPr>
            <p:cNvPr id="7" name="Rectangle à coins arrondis 6"/>
            <p:cNvSpPr/>
            <p:nvPr/>
          </p:nvSpPr>
          <p:spPr>
            <a:xfrm rot="16200000">
              <a:off x="1559825" y="1647373"/>
              <a:ext cx="1436917" cy="3541484"/>
            </a:xfrm>
            <a:prstGeom prst="wedgeRoundRect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ZoneTexte 7"/>
            <p:cNvSpPr txBox="1"/>
            <p:nvPr/>
          </p:nvSpPr>
          <p:spPr>
            <a:xfrm>
              <a:off x="703514" y="3027513"/>
              <a:ext cx="3811815" cy="670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PT" sz="2800" b="1" dirty="0">
                  <a:solidFill>
                    <a:schemeClr val="bg1"/>
                  </a:solidFill>
                </a:rPr>
                <a:t>Nós precisamos</a:t>
              </a:r>
            </a:p>
            <a:p>
              <a:r>
                <a:rPr lang="pt-PT" sz="2800" b="1" dirty="0" smtClean="0">
                  <a:solidFill>
                    <a:schemeClr val="bg1"/>
                  </a:solidFill>
                </a:rPr>
                <a:t>salvar </a:t>
              </a:r>
              <a:r>
                <a:rPr lang="pt-PT" sz="2800" b="1" dirty="0">
                  <a:solidFill>
                    <a:schemeClr val="bg1"/>
                  </a:solidFill>
                </a:rPr>
                <a:t>a </a:t>
              </a:r>
              <a:r>
                <a:rPr lang="pt-PT" sz="2800" b="1" dirty="0" smtClean="0">
                  <a:solidFill>
                    <a:schemeClr val="bg1"/>
                  </a:solidFill>
                </a:rPr>
                <a:t>juventude</a:t>
              </a:r>
              <a:endParaRPr lang="fr-FR" sz="28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53C101E9-2407-3144-B5AE-437E91BC633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6950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39800" y="161926"/>
            <a:ext cx="9149862" cy="984704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chemeClr val="accent1"/>
                </a:solidFill>
              </a:rPr>
              <a:t>O AMBIENTE </a:t>
            </a:r>
            <a:r>
              <a:rPr lang="en-US" sz="4800" b="1" dirty="0" smtClean="0">
                <a:solidFill>
                  <a:schemeClr val="accent1"/>
                </a:solidFill>
              </a:rPr>
              <a:t>DOS JOVENS</a:t>
            </a:r>
            <a:endParaRPr lang="en-US" sz="4800" b="1" dirty="0">
              <a:solidFill>
                <a:schemeClr val="accent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04372" y="1146630"/>
            <a:ext cx="9368833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PT" sz="3200" b="1" dirty="0">
                <a:ea typeface="Times New Roman" panose="02020603050405020304" pitchFamily="18" charset="0"/>
                <a:cs typeface="Arial" panose="020B0604020202020204" pitchFamily="34" charset="0"/>
              </a:rPr>
              <a:t>O clima social em que estão imersos afeta:</a:t>
            </a:r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PT" sz="3200" dirty="0">
                <a:ea typeface="Times New Roman" panose="02020603050405020304" pitchFamily="18" charset="0"/>
                <a:cs typeface="Arial" panose="020B0604020202020204" pitchFamily="34" charset="0"/>
              </a:rPr>
              <a:t>Seus desejos,</a:t>
            </a:r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PT" sz="3200" dirty="0">
                <a:ea typeface="Times New Roman" panose="02020603050405020304" pitchFamily="18" charset="0"/>
                <a:cs typeface="Arial" panose="020B0604020202020204" pitchFamily="34" charset="0"/>
              </a:rPr>
              <a:t>Suas necessidades,</a:t>
            </a:r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PT" sz="3200" dirty="0">
                <a:ea typeface="Times New Roman" panose="02020603050405020304" pitchFamily="18" charset="0"/>
                <a:cs typeface="Arial" panose="020B0604020202020204" pitchFamily="34" charset="0"/>
              </a:rPr>
              <a:t>Suas sensibilidades, modo de vestir, aparência, compreensão da vida espiritual.</a:t>
            </a:r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PT" sz="3200" dirty="0">
                <a:ea typeface="Times New Roman" panose="02020603050405020304" pitchFamily="18" charset="0"/>
                <a:cs typeface="Arial" panose="020B0604020202020204" pitchFamily="34" charset="0"/>
              </a:rPr>
              <a:t>Identidade em conformidade com o mundo ao seu </a:t>
            </a:r>
            <a:r>
              <a:rPr lang="pt-PT" sz="32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redor.</a:t>
            </a:r>
            <a:endParaRPr lang="fr-FR" sz="2800" dirty="0">
              <a:effectLst/>
              <a:ea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262DB4F1-F429-B549-862A-FFEB56B575F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6126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66038" y="2151519"/>
            <a:ext cx="9207167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pt-PT" sz="2800" dirty="0">
                <a:ea typeface="Times New Roman" panose="02020603050405020304" pitchFamily="18" charset="0"/>
                <a:cs typeface="Arial" panose="020B0604020202020204" pitchFamily="34" charset="0"/>
              </a:rPr>
              <a:t>Eles vivem em um mundo diferente daquele dos adultos.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PT" sz="2800" dirty="0">
                <a:ea typeface="Times New Roman" panose="02020603050405020304" pitchFamily="18" charset="0"/>
                <a:cs typeface="Arial" panose="020B0604020202020204" pitchFamily="34" charset="0"/>
              </a:rPr>
              <a:t>Sentem-se não sendo levados em consideração pela igreja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PT" sz="2800" dirty="0">
                <a:ea typeface="Times New Roman" panose="02020603050405020304" pitchFamily="18" charset="0"/>
                <a:cs typeface="Arial" panose="020B0604020202020204" pitchFamily="34" charset="0"/>
              </a:rPr>
              <a:t>Eles se isolam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PT" sz="2800" dirty="0">
                <a:ea typeface="Times New Roman" panose="02020603050405020304" pitchFamily="18" charset="0"/>
                <a:cs typeface="Arial" panose="020B0604020202020204" pitchFamily="34" charset="0"/>
              </a:rPr>
              <a:t>Eles criticam os programas, a música </a:t>
            </a:r>
            <a:r>
              <a:rPr lang="pt-PT" sz="28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etc.</a:t>
            </a:r>
            <a:endParaRPr lang="fr-FR" sz="2800" dirty="0"/>
          </a:p>
        </p:txBody>
      </p:sp>
      <p:sp>
        <p:nvSpPr>
          <p:cNvPr id="4" name="ZoneTexte 3"/>
          <p:cNvSpPr txBox="1"/>
          <p:nvPr/>
        </p:nvSpPr>
        <p:spPr>
          <a:xfrm>
            <a:off x="666038" y="1516912"/>
            <a:ext cx="97535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600" b="1" dirty="0"/>
              <a:t>Impacto ambiental </a:t>
            </a:r>
            <a:r>
              <a:rPr lang="pt-PT" sz="3600" b="1" dirty="0" smtClean="0"/>
              <a:t>na juventude</a:t>
            </a:r>
            <a:endParaRPr lang="en-US" sz="3600" b="1" dirty="0"/>
          </a:p>
        </p:txBody>
      </p:sp>
      <p:sp>
        <p:nvSpPr>
          <p:cNvPr id="9" name="Titre 1"/>
          <p:cNvSpPr>
            <a:spLocks noGrp="1"/>
          </p:cNvSpPr>
          <p:nvPr>
            <p:ph type="title"/>
          </p:nvPr>
        </p:nvSpPr>
        <p:spPr>
          <a:xfrm>
            <a:off x="522514" y="161926"/>
            <a:ext cx="9567148" cy="984704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chemeClr val="accent1"/>
                </a:solidFill>
              </a:rPr>
              <a:t>O AMBIENTE DOS </a:t>
            </a:r>
            <a:r>
              <a:rPr lang="en-US" sz="4800" b="1" dirty="0" smtClean="0">
                <a:solidFill>
                  <a:schemeClr val="accent1"/>
                </a:solidFill>
              </a:rPr>
              <a:t>JOVENS </a:t>
            </a:r>
            <a:r>
              <a:rPr lang="en-US" sz="3600" b="1" dirty="0">
                <a:solidFill>
                  <a:schemeClr val="accent1"/>
                </a:solidFill>
              </a:rPr>
              <a:t>(</a:t>
            </a:r>
            <a:r>
              <a:rPr lang="en-US" sz="3600" b="1" dirty="0" err="1">
                <a:solidFill>
                  <a:schemeClr val="accent1"/>
                </a:solidFill>
              </a:rPr>
              <a:t>cont</a:t>
            </a:r>
            <a:r>
              <a:rPr lang="en-US" sz="3600" b="1" dirty="0">
                <a:solidFill>
                  <a:schemeClr val="accent1"/>
                </a:solidFill>
              </a:rPr>
              <a:t>)</a:t>
            </a:r>
            <a:endParaRPr lang="en-US" sz="4800" b="1" dirty="0">
              <a:solidFill>
                <a:schemeClr val="accent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830F0BBD-F2AA-7643-A35A-94BCA0A91E9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0249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9494" y="1601726"/>
            <a:ext cx="4467293" cy="3623417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06997" y="310494"/>
            <a:ext cx="8804783" cy="837768"/>
          </a:xfrm>
        </p:spPr>
        <p:txBody>
          <a:bodyPr>
            <a:noAutofit/>
          </a:bodyPr>
          <a:lstStyle/>
          <a:p>
            <a:pPr algn="ctr"/>
            <a:r>
              <a:rPr lang="pt-PT" sz="3600" b="1" dirty="0">
                <a:solidFill>
                  <a:schemeClr val="accent1"/>
                </a:solidFill>
              </a:rPr>
              <a:t>FONTES DE INFLUÊNCIA NA </a:t>
            </a:r>
            <a:r>
              <a:rPr lang="pt-PT" sz="3600" b="1" dirty="0" smtClean="0">
                <a:solidFill>
                  <a:schemeClr val="accent1"/>
                </a:solidFill>
              </a:rPr>
              <a:t>JUVENTUDE</a:t>
            </a:r>
            <a:endParaRPr lang="en-US" sz="3600" b="1" dirty="0">
              <a:solidFill>
                <a:schemeClr val="accent1"/>
              </a:solidFill>
            </a:endParaRPr>
          </a:p>
        </p:txBody>
      </p:sp>
      <p:grpSp>
        <p:nvGrpSpPr>
          <p:cNvPr id="14" name="Groupe 13"/>
          <p:cNvGrpSpPr/>
          <p:nvPr/>
        </p:nvGrpSpPr>
        <p:grpSpPr>
          <a:xfrm rot="20063330">
            <a:off x="3905311" y="1515060"/>
            <a:ext cx="1993590" cy="840074"/>
            <a:chOff x="4643044" y="1509025"/>
            <a:chExt cx="1753860" cy="785887"/>
          </a:xfrm>
        </p:grpSpPr>
        <p:sp>
          <p:nvSpPr>
            <p:cNvPr id="6" name="Flèche droite 5"/>
            <p:cNvSpPr/>
            <p:nvPr/>
          </p:nvSpPr>
          <p:spPr>
            <a:xfrm rot="1928752">
              <a:off x="4643044" y="1509025"/>
              <a:ext cx="1753860" cy="785887"/>
            </a:xfrm>
            <a:prstGeom prst="rightArrow">
              <a:avLst/>
            </a:prstGeom>
            <a:solidFill>
              <a:schemeClr val="accent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" name="ZoneTexte 10"/>
            <p:cNvSpPr txBox="1"/>
            <p:nvPr/>
          </p:nvSpPr>
          <p:spPr>
            <a:xfrm rot="1939138">
              <a:off x="4834990" y="1647922"/>
              <a:ext cx="1278113" cy="431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err="1" smtClean="0">
                  <a:solidFill>
                    <a:schemeClr val="bg1"/>
                  </a:solidFill>
                  <a:latin typeface="Rockwell" panose="02060603020205020403" pitchFamily="18" charset="0"/>
                </a:rPr>
                <a:t>Família</a:t>
              </a:r>
              <a:endParaRPr lang="en-US" sz="2400" b="1" dirty="0">
                <a:solidFill>
                  <a:schemeClr val="bg1"/>
                </a:solidFill>
                <a:latin typeface="Rockwell" panose="02060603020205020403" pitchFamily="18" charset="0"/>
              </a:endParaRPr>
            </a:p>
          </p:txBody>
        </p:sp>
      </p:grpSp>
      <p:grpSp>
        <p:nvGrpSpPr>
          <p:cNvPr id="25" name="Groupe 24"/>
          <p:cNvGrpSpPr/>
          <p:nvPr/>
        </p:nvGrpSpPr>
        <p:grpSpPr>
          <a:xfrm rot="19943376">
            <a:off x="3540278" y="2387276"/>
            <a:ext cx="2550208" cy="854184"/>
            <a:chOff x="3783590" y="2077774"/>
            <a:chExt cx="2550208" cy="854184"/>
          </a:xfrm>
        </p:grpSpPr>
        <p:sp>
          <p:nvSpPr>
            <p:cNvPr id="16" name="Flèche droite 15"/>
            <p:cNvSpPr/>
            <p:nvPr/>
          </p:nvSpPr>
          <p:spPr>
            <a:xfrm rot="2238571">
              <a:off x="3826524" y="2077774"/>
              <a:ext cx="2176793" cy="854184"/>
            </a:xfrm>
            <a:prstGeom prst="right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" name="ZoneTexte 16"/>
            <p:cNvSpPr txBox="1"/>
            <p:nvPr/>
          </p:nvSpPr>
          <p:spPr>
            <a:xfrm rot="2248957">
              <a:off x="3783590" y="2378585"/>
              <a:ext cx="255020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err="1" smtClean="0">
                  <a:solidFill>
                    <a:schemeClr val="bg1"/>
                  </a:solidFill>
                  <a:latin typeface="Rockwell" panose="02060603020205020403" pitchFamily="18" charset="0"/>
                </a:rPr>
                <a:t>Comunidade</a:t>
              </a:r>
              <a:endParaRPr lang="en-US" sz="2400" b="1" dirty="0">
                <a:solidFill>
                  <a:schemeClr val="bg1"/>
                </a:solidFill>
                <a:latin typeface="Rockwell" panose="02060603020205020403" pitchFamily="18" charset="0"/>
              </a:endParaRPr>
            </a:p>
          </p:txBody>
        </p:sp>
      </p:grpSp>
      <p:grpSp>
        <p:nvGrpSpPr>
          <p:cNvPr id="24" name="Groupe 23"/>
          <p:cNvGrpSpPr/>
          <p:nvPr/>
        </p:nvGrpSpPr>
        <p:grpSpPr>
          <a:xfrm>
            <a:off x="3743233" y="3425153"/>
            <a:ext cx="2066196" cy="873887"/>
            <a:chOff x="3700121" y="3336857"/>
            <a:chExt cx="2066196" cy="918297"/>
          </a:xfrm>
        </p:grpSpPr>
        <p:sp>
          <p:nvSpPr>
            <p:cNvPr id="19" name="Flèche droite 18"/>
            <p:cNvSpPr/>
            <p:nvPr/>
          </p:nvSpPr>
          <p:spPr>
            <a:xfrm rot="21584702">
              <a:off x="3700121" y="3336857"/>
              <a:ext cx="1975721" cy="918297"/>
            </a:xfrm>
            <a:prstGeom prst="rightArrow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" name="ZoneTexte 19"/>
            <p:cNvSpPr txBox="1"/>
            <p:nvPr/>
          </p:nvSpPr>
          <p:spPr>
            <a:xfrm rot="21595088">
              <a:off x="4045849" y="3543145"/>
              <a:ext cx="1720468" cy="4851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chemeClr val="bg1"/>
                  </a:solidFill>
                  <a:latin typeface="Rockwell" panose="02060603020205020403" pitchFamily="18" charset="0"/>
                </a:rPr>
                <a:t>Escola</a:t>
              </a:r>
              <a:endParaRPr lang="en-US" sz="2400" b="1" dirty="0">
                <a:solidFill>
                  <a:schemeClr val="bg1"/>
                </a:solidFill>
                <a:latin typeface="Rockwell" panose="02060603020205020403" pitchFamily="18" charset="0"/>
              </a:endParaRPr>
            </a:p>
          </p:txBody>
        </p:sp>
      </p:grpSp>
      <p:grpSp>
        <p:nvGrpSpPr>
          <p:cNvPr id="21" name="Groupe 20"/>
          <p:cNvGrpSpPr/>
          <p:nvPr/>
        </p:nvGrpSpPr>
        <p:grpSpPr>
          <a:xfrm rot="18142459">
            <a:off x="3820038" y="4553359"/>
            <a:ext cx="2215226" cy="926481"/>
            <a:chOff x="4643044" y="1509025"/>
            <a:chExt cx="1753860" cy="785887"/>
          </a:xfrm>
        </p:grpSpPr>
        <p:sp>
          <p:nvSpPr>
            <p:cNvPr id="22" name="Flèche droite 21"/>
            <p:cNvSpPr/>
            <p:nvPr/>
          </p:nvSpPr>
          <p:spPr>
            <a:xfrm rot="1928752">
              <a:off x="4643044" y="1509025"/>
              <a:ext cx="1753860" cy="785887"/>
            </a:xfrm>
            <a:prstGeom prst="rightArrow">
              <a:avLst/>
            </a:prstGeom>
            <a:solidFill>
              <a:schemeClr val="accent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3" name="ZoneTexte 22"/>
            <p:cNvSpPr txBox="1"/>
            <p:nvPr/>
          </p:nvSpPr>
          <p:spPr>
            <a:xfrm rot="1939138">
              <a:off x="5007811" y="1789765"/>
              <a:ext cx="1283456" cy="3916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err="1" smtClean="0">
                  <a:solidFill>
                    <a:schemeClr val="bg1"/>
                  </a:solidFill>
                  <a:latin typeface="Rockwell" panose="02060603020205020403" pitchFamily="18" charset="0"/>
                </a:rPr>
                <a:t>Mídia</a:t>
              </a:r>
              <a:endParaRPr lang="en-US" sz="2400" b="1" dirty="0">
                <a:solidFill>
                  <a:schemeClr val="bg1"/>
                </a:solidFill>
                <a:latin typeface="Rockwell" panose="02060603020205020403" pitchFamily="18" charset="0"/>
              </a:endParaRPr>
            </a:p>
          </p:txBody>
        </p:sp>
      </p:grpSp>
      <p:cxnSp>
        <p:nvCxnSpPr>
          <p:cNvPr id="30" name="Connecteur droit avec flèche 29"/>
          <p:cNvCxnSpPr/>
          <p:nvPr/>
        </p:nvCxnSpPr>
        <p:spPr>
          <a:xfrm>
            <a:off x="2811961" y="1796966"/>
            <a:ext cx="650667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ZoneTexte 33"/>
          <p:cNvSpPr txBox="1"/>
          <p:nvPr/>
        </p:nvSpPr>
        <p:spPr>
          <a:xfrm>
            <a:off x="244629" y="1419256"/>
            <a:ext cx="2484477" cy="7078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err="1" smtClean="0"/>
              <a:t>Trainamento</a:t>
            </a:r>
            <a:r>
              <a:rPr lang="en-US" sz="2000" dirty="0" smtClean="0"/>
              <a:t> dado</a:t>
            </a: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Vida no lar</a:t>
            </a:r>
            <a:endParaRPr lang="en-US" sz="2000" dirty="0"/>
          </a:p>
        </p:txBody>
      </p:sp>
      <p:sp>
        <p:nvSpPr>
          <p:cNvPr id="35" name="ZoneTexte 34"/>
          <p:cNvSpPr txBox="1"/>
          <p:nvPr/>
        </p:nvSpPr>
        <p:spPr>
          <a:xfrm>
            <a:off x="244630" y="2378924"/>
            <a:ext cx="2484477" cy="7078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err="1" smtClean="0"/>
              <a:t>Vizinhança</a:t>
            </a: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Amigos</a:t>
            </a:r>
            <a:endParaRPr lang="en-US" sz="2000" dirty="0"/>
          </a:p>
        </p:txBody>
      </p:sp>
      <p:sp>
        <p:nvSpPr>
          <p:cNvPr id="36" name="ZoneTexte 35"/>
          <p:cNvSpPr txBox="1"/>
          <p:nvPr/>
        </p:nvSpPr>
        <p:spPr>
          <a:xfrm>
            <a:off x="236656" y="3355684"/>
            <a:ext cx="2492451" cy="132343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err="1" smtClean="0"/>
              <a:t>Professores</a:t>
            </a: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err="1" smtClean="0"/>
              <a:t>Colegas</a:t>
            </a:r>
            <a:r>
              <a:rPr lang="en-US" sz="2000" dirty="0" smtClean="0"/>
              <a:t> da </a:t>
            </a:r>
            <a:r>
              <a:rPr lang="en-US" sz="2000" dirty="0" err="1" smtClean="0"/>
              <a:t>escola</a:t>
            </a: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err="1" smtClean="0"/>
              <a:t>Programas</a:t>
            </a:r>
            <a:r>
              <a:rPr lang="en-US" sz="2000" dirty="0" smtClean="0"/>
              <a:t> </a:t>
            </a:r>
            <a:r>
              <a:rPr lang="en-US" sz="2000" dirty="0" err="1" smtClean="0"/>
              <a:t>escolares</a:t>
            </a:r>
            <a:endParaRPr lang="en-US" sz="2000" dirty="0"/>
          </a:p>
        </p:txBody>
      </p:sp>
      <p:sp>
        <p:nvSpPr>
          <p:cNvPr id="37" name="ZoneTexte 36"/>
          <p:cNvSpPr txBox="1"/>
          <p:nvPr/>
        </p:nvSpPr>
        <p:spPr>
          <a:xfrm>
            <a:off x="4771307" y="5393990"/>
            <a:ext cx="2927346" cy="132343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TV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err="1" smtClean="0"/>
              <a:t>Internete</a:t>
            </a: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err="1" smtClean="0"/>
              <a:t>Mídias</a:t>
            </a:r>
            <a:r>
              <a:rPr lang="en-US" sz="2000" dirty="0" smtClean="0"/>
              <a:t> </a:t>
            </a:r>
            <a:r>
              <a:rPr lang="en-US" sz="2000" dirty="0" err="1" smtClean="0"/>
              <a:t>sociais</a:t>
            </a: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Play stations </a:t>
            </a:r>
            <a:r>
              <a:rPr lang="en-US" sz="2000" dirty="0" err="1"/>
              <a:t>etc</a:t>
            </a:r>
            <a:r>
              <a:rPr lang="en-US" sz="2000" dirty="0"/>
              <a:t>…</a:t>
            </a:r>
          </a:p>
        </p:txBody>
      </p:sp>
      <p:cxnSp>
        <p:nvCxnSpPr>
          <p:cNvPr id="38" name="Connecteur droit avec flèche 37"/>
          <p:cNvCxnSpPr/>
          <p:nvPr/>
        </p:nvCxnSpPr>
        <p:spPr>
          <a:xfrm>
            <a:off x="2805263" y="2748405"/>
            <a:ext cx="737925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avec flèche 39"/>
          <p:cNvCxnSpPr/>
          <p:nvPr/>
        </p:nvCxnSpPr>
        <p:spPr>
          <a:xfrm rot="21472302">
            <a:off x="2811737" y="3914567"/>
            <a:ext cx="888749" cy="4397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avec flèche 41"/>
          <p:cNvCxnSpPr/>
          <p:nvPr/>
        </p:nvCxnSpPr>
        <p:spPr>
          <a:xfrm>
            <a:off x="4277558" y="5649822"/>
            <a:ext cx="377344" cy="159323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Picture 25">
            <a:extLst>
              <a:ext uri="{FF2B5EF4-FFF2-40B4-BE49-F238E27FC236}">
                <a16:creationId xmlns:a16="http://schemas.microsoft.com/office/drawing/2014/main" xmlns="" id="{06EBAF78-49F2-4241-9F1B-B4568E3F569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1186" b="22987"/>
          <a:stretch/>
        </p:blipFill>
        <p:spPr>
          <a:xfrm>
            <a:off x="666038" y="4572326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7846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36" grpId="0" animBg="1"/>
      <p:bldP spid="3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7258" y="368898"/>
            <a:ext cx="9149862" cy="825047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chemeClr val="accent1"/>
                </a:solidFill>
              </a:rPr>
              <a:t>O DESEJO DA </a:t>
            </a:r>
            <a:r>
              <a:rPr lang="en-US" sz="4800" b="1" dirty="0" smtClean="0">
                <a:solidFill>
                  <a:schemeClr val="accent1"/>
                </a:solidFill>
              </a:rPr>
              <a:t>JUVENTUDE</a:t>
            </a:r>
            <a:endParaRPr lang="en-US" sz="4800" b="1" dirty="0">
              <a:solidFill>
                <a:schemeClr val="accent1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4107543" y="994856"/>
            <a:ext cx="6170776" cy="58631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Bef>
                <a:spcPts val="600"/>
              </a:spcBef>
              <a:spcAft>
                <a:spcPts val="0"/>
              </a:spcAft>
              <a:buSzPct val="100000"/>
              <a:tabLst>
                <a:tab pos="914400" algn="l"/>
              </a:tabLst>
            </a:pPr>
            <a:r>
              <a:rPr lang="pt-PT" sz="3600" b="1" dirty="0">
                <a:ea typeface="Times New Roman" panose="02020603050405020304" pitchFamily="18" charset="0"/>
                <a:cs typeface="Arial" panose="020B0604020202020204" pitchFamily="34" charset="0"/>
              </a:rPr>
              <a:t>Nossos Jovens </a:t>
            </a:r>
            <a:r>
              <a:rPr lang="pt-PT" sz="3600" b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estão:</a:t>
            </a:r>
            <a:endParaRPr lang="pt-PT" sz="3600" b="1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lvl="1">
              <a:spcBef>
                <a:spcPts val="600"/>
              </a:spcBef>
              <a:spcAft>
                <a:spcPts val="0"/>
              </a:spcAft>
              <a:buSzPct val="100000"/>
              <a:tabLst>
                <a:tab pos="914400" algn="l"/>
              </a:tabLst>
            </a:pPr>
            <a:r>
              <a:rPr lang="pt-PT" sz="36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1 Em </a:t>
            </a:r>
            <a:r>
              <a:rPr lang="pt-PT" sz="3600" dirty="0">
                <a:ea typeface="Times New Roman" panose="02020603050405020304" pitchFamily="18" charset="0"/>
                <a:cs typeface="Arial" panose="020B0604020202020204" pitchFamily="34" charset="0"/>
              </a:rPr>
              <a:t>busca de reconhecimento</a:t>
            </a:r>
          </a:p>
          <a:p>
            <a:pPr marL="0" lvl="1">
              <a:spcBef>
                <a:spcPts val="600"/>
              </a:spcBef>
              <a:spcAft>
                <a:spcPts val="0"/>
              </a:spcAft>
              <a:buSzPct val="100000"/>
              <a:tabLst>
                <a:tab pos="914400" algn="l"/>
              </a:tabLst>
            </a:pPr>
            <a:r>
              <a:rPr lang="pt-PT" sz="36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2 Procurando </a:t>
            </a:r>
            <a:r>
              <a:rPr lang="pt-PT" sz="3600" dirty="0">
                <a:ea typeface="Times New Roman" panose="02020603050405020304" pitchFamily="18" charset="0"/>
                <a:cs typeface="Arial" panose="020B0604020202020204" pitchFamily="34" charset="0"/>
              </a:rPr>
              <a:t>adultos com quem possam comunicar com confiança as realidades de suas vidas</a:t>
            </a:r>
          </a:p>
          <a:p>
            <a:pPr marL="0" lvl="1">
              <a:spcBef>
                <a:spcPts val="600"/>
              </a:spcBef>
              <a:spcAft>
                <a:spcPts val="0"/>
              </a:spcAft>
              <a:buSzPct val="100000"/>
              <a:tabLst>
                <a:tab pos="914400" algn="l"/>
              </a:tabLst>
            </a:pPr>
            <a:r>
              <a:rPr lang="pt-PT" sz="36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3 Procurando </a:t>
            </a:r>
            <a:r>
              <a:rPr lang="pt-PT" sz="3600" dirty="0">
                <a:ea typeface="Times New Roman" panose="02020603050405020304" pitchFamily="18" charset="0"/>
                <a:cs typeface="Arial" panose="020B0604020202020204" pitchFamily="34" charset="0"/>
              </a:rPr>
              <a:t>por estrutura e oportunidade em que possam dizer o que pensam sem serem </a:t>
            </a:r>
            <a:r>
              <a:rPr lang="pt-PT" sz="36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punidos</a:t>
            </a:r>
            <a:endParaRPr lang="fr-FR" sz="3600" dirty="0"/>
          </a:p>
        </p:txBody>
      </p:sp>
      <p:sp>
        <p:nvSpPr>
          <p:cNvPr id="7" name="Rectangle 6"/>
          <p:cNvSpPr/>
          <p:nvPr/>
        </p:nvSpPr>
        <p:spPr>
          <a:xfrm>
            <a:off x="666038" y="1591811"/>
            <a:ext cx="3161878" cy="2923877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pt-PT" sz="3200" b="1" dirty="0">
                <a:solidFill>
                  <a:schemeClr val="accent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UMA RESPOSTA ÀS suas necessidades morais, sociais e </a:t>
            </a:r>
            <a:r>
              <a:rPr lang="pt-PT" sz="3200" b="1" dirty="0" smtClean="0">
                <a:solidFill>
                  <a:schemeClr val="accent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espirituais.</a:t>
            </a:r>
            <a:endParaRPr lang="fr-FR" sz="3200" dirty="0">
              <a:solidFill>
                <a:schemeClr val="accent1"/>
              </a:solidFill>
              <a:ea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77B0F34E-F8DF-0F4D-9118-4DDD4AA00E3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0486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15398"/>
            <a:ext cx="9149862" cy="825047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accent1"/>
                </a:solidFill>
                <a:latin typeface="+mn-lt"/>
              </a:rPr>
              <a:t>O DESEJO DA </a:t>
            </a:r>
            <a:r>
              <a:rPr lang="en-US" b="1" dirty="0" smtClean="0">
                <a:solidFill>
                  <a:schemeClr val="accent1"/>
                </a:solidFill>
                <a:latin typeface="+mn-lt"/>
              </a:rPr>
              <a:t>JUVENTUDE (</a:t>
            </a:r>
            <a:r>
              <a:rPr lang="en-US" b="1" dirty="0" err="1" smtClean="0">
                <a:solidFill>
                  <a:schemeClr val="accent1"/>
                </a:solidFill>
                <a:latin typeface="+mn-lt"/>
              </a:rPr>
              <a:t>cont</a:t>
            </a:r>
            <a:r>
              <a:rPr lang="en-US" b="1" dirty="0">
                <a:solidFill>
                  <a:schemeClr val="accent1"/>
                </a:solidFill>
                <a:latin typeface="+mn-lt"/>
              </a:rPr>
              <a:t>)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4063999" y="1167294"/>
            <a:ext cx="6299200" cy="4601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-457200">
              <a:spcBef>
                <a:spcPts val="600"/>
              </a:spcBef>
              <a:spcAft>
                <a:spcPts val="0"/>
              </a:spcAft>
              <a:buSzPct val="100000"/>
              <a:buFont typeface="+mj-lt"/>
              <a:buAutoNum type="alphaLcPeriod" startAt="4"/>
              <a:tabLst>
                <a:tab pos="914400" algn="l"/>
              </a:tabLst>
            </a:pPr>
            <a:r>
              <a:rPr lang="pt-PT" sz="3200" b="1" dirty="0">
                <a:ea typeface="Times New Roman" panose="02020603050405020304" pitchFamily="18" charset="0"/>
                <a:cs typeface="Arial" panose="020B0604020202020204" pitchFamily="34" charset="0"/>
              </a:rPr>
              <a:t>Buscar novos caminhos e </a:t>
            </a:r>
            <a:r>
              <a:rPr lang="pt-PT" sz="3200" dirty="0">
                <a:ea typeface="Times New Roman" panose="02020603050405020304" pitchFamily="18" charset="0"/>
                <a:cs typeface="Arial" panose="020B0604020202020204" pitchFamily="34" charset="0"/>
              </a:rPr>
              <a:t>inovações e buscar líderes capazes de trazer mudanças que levem em consideração suas </a:t>
            </a:r>
            <a:r>
              <a:rPr lang="pt-PT" sz="32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opiniões.</a:t>
            </a:r>
            <a:r>
              <a:rPr lang="en-US" sz="32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PT" sz="32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fr-FR" sz="2800" dirty="0">
              <a:ea typeface="Times New Roman" panose="02020603050405020304" pitchFamily="18" charset="0"/>
            </a:endParaRPr>
          </a:p>
          <a:p>
            <a:pPr lvl="1" indent="-457200">
              <a:spcBef>
                <a:spcPts val="600"/>
              </a:spcBef>
              <a:spcAft>
                <a:spcPts val="0"/>
              </a:spcAft>
              <a:buSzPct val="100000"/>
              <a:buFont typeface="+mj-lt"/>
              <a:buAutoNum type="alphaLcPeriod" startAt="4"/>
              <a:tabLst>
                <a:tab pos="914400" algn="l"/>
              </a:tabLst>
            </a:pPr>
            <a:r>
              <a:rPr lang="pt-PT" sz="3200" b="1" dirty="0">
                <a:ea typeface="Times New Roman" panose="02020603050405020304" pitchFamily="18" charset="0"/>
                <a:cs typeface="Arial" panose="020B0604020202020204" pitchFamily="34" charset="0"/>
              </a:rPr>
              <a:t>Dispostos a defender sua querida igreja </a:t>
            </a:r>
            <a:r>
              <a:rPr lang="pt-PT" sz="3200" dirty="0">
                <a:ea typeface="Times New Roman" panose="02020603050405020304" pitchFamily="18" charset="0"/>
                <a:cs typeface="Arial" panose="020B0604020202020204" pitchFamily="34" charset="0"/>
              </a:rPr>
              <a:t>em seu ambiente, na medida em que as ações da igreja sejam dignas de </a:t>
            </a:r>
            <a:r>
              <a:rPr lang="pt-PT" sz="32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orgulho.</a:t>
            </a:r>
            <a:r>
              <a:rPr lang="en-US" sz="32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  </a:t>
            </a:r>
            <a:endParaRPr lang="fr-FR" sz="4000" dirty="0"/>
          </a:p>
        </p:txBody>
      </p:sp>
      <p:sp>
        <p:nvSpPr>
          <p:cNvPr id="5" name="Rectangle 4"/>
          <p:cNvSpPr/>
          <p:nvPr/>
        </p:nvSpPr>
        <p:spPr>
          <a:xfrm>
            <a:off x="496781" y="1746501"/>
            <a:ext cx="3365078" cy="292387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pt-PT" sz="3200" b="1" dirty="0">
                <a:solidFill>
                  <a:schemeClr val="accent1"/>
                </a:solidFill>
                <a:latin typeface="Forte" panose="03060902040502070203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UMA RESPOSTA ÀS suas necessidades morais, sociais e </a:t>
            </a:r>
            <a:r>
              <a:rPr lang="pt-PT" sz="3200" b="1" dirty="0" smtClean="0">
                <a:solidFill>
                  <a:schemeClr val="accent1"/>
                </a:solidFill>
                <a:latin typeface="Forte" panose="03060902040502070203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espirituais.</a:t>
            </a:r>
            <a:r>
              <a:rPr lang="en-US" sz="3200" dirty="0" smtClean="0">
                <a:solidFill>
                  <a:schemeClr val="accent1"/>
                </a:solidFill>
                <a:latin typeface="Forte" panose="03060902040502070203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fr-FR" sz="3200" dirty="0">
              <a:solidFill>
                <a:schemeClr val="accent1"/>
              </a:solidFill>
              <a:latin typeface="Forte" panose="03060902040502070203" pitchFamily="66" charset="0"/>
              <a:ea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A99195A2-3EAD-D148-8D8F-7D785EA2B8E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132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9828" y="363431"/>
            <a:ext cx="7852229" cy="752475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accent1"/>
                </a:solidFill>
                <a:latin typeface="+mn-lt"/>
              </a:rPr>
              <a:t>DOIS PASSOS A </a:t>
            </a:r>
            <a:r>
              <a:rPr lang="en-US" b="1" dirty="0" smtClean="0">
                <a:solidFill>
                  <a:schemeClr val="accent1"/>
                </a:solidFill>
                <a:latin typeface="+mn-lt"/>
              </a:rPr>
              <a:t>SEGUIR</a:t>
            </a:r>
            <a:endParaRPr lang="en-US" b="1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5874658" y="1663027"/>
            <a:ext cx="3835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/>
              <a:t>Entre </a:t>
            </a:r>
            <a:r>
              <a:rPr lang="en-US" sz="4800" dirty="0" err="1"/>
              <a:t>na</a:t>
            </a:r>
            <a:r>
              <a:rPr lang="en-US" sz="4800" dirty="0"/>
              <a:t> </a:t>
            </a:r>
            <a:r>
              <a:rPr lang="en-US" sz="4800" dirty="0" err="1"/>
              <a:t>cultura</a:t>
            </a:r>
            <a:r>
              <a:rPr lang="en-US" sz="4800" dirty="0"/>
              <a:t> </a:t>
            </a:r>
            <a:r>
              <a:rPr lang="en-US" sz="4800" dirty="0" err="1" smtClean="0"/>
              <a:t>jovem</a:t>
            </a:r>
            <a:endParaRPr lang="en-US" sz="4000" dirty="0"/>
          </a:p>
        </p:txBody>
      </p:sp>
      <p:sp>
        <p:nvSpPr>
          <p:cNvPr id="5" name="ZoneTexte 4"/>
          <p:cNvSpPr txBox="1"/>
          <p:nvPr/>
        </p:nvSpPr>
        <p:spPr>
          <a:xfrm>
            <a:off x="5874658" y="4203818"/>
            <a:ext cx="429628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4400" b="1" dirty="0"/>
              <a:t>Criar </a:t>
            </a:r>
            <a:r>
              <a:rPr lang="pt-PT" sz="4400" dirty="0"/>
              <a:t>uma estrutura de envolvimento dos </a:t>
            </a:r>
            <a:r>
              <a:rPr lang="pt-PT" sz="4400" dirty="0" smtClean="0"/>
              <a:t>jovens</a:t>
            </a:r>
            <a:endParaRPr lang="en-US" sz="3600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1564" y="1409700"/>
            <a:ext cx="2266950" cy="2019300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8151" y="4136578"/>
            <a:ext cx="3533775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4428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Étoile à 6 branches 2"/>
          <p:cNvSpPr/>
          <p:nvPr/>
        </p:nvSpPr>
        <p:spPr>
          <a:xfrm>
            <a:off x="9768114" y="6858000"/>
            <a:ext cx="914400" cy="914400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Étoile à 5 branches 3"/>
          <p:cNvSpPr/>
          <p:nvPr/>
        </p:nvSpPr>
        <p:spPr>
          <a:xfrm>
            <a:off x="2438401" y="1567543"/>
            <a:ext cx="5196114" cy="3672114"/>
          </a:xfrm>
          <a:prstGeom prst="star5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3787334" y="3087002"/>
            <a:ext cx="2301407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sz="2300" b="1" dirty="0">
                <a:solidFill>
                  <a:schemeClr val="bg1"/>
                </a:solidFill>
              </a:rPr>
              <a:t>ENTRAR NO UNIVERSO DA </a:t>
            </a:r>
            <a:r>
              <a:rPr lang="pt-PT" sz="2300" b="1" dirty="0" smtClean="0">
                <a:solidFill>
                  <a:schemeClr val="bg1"/>
                </a:solidFill>
              </a:rPr>
              <a:t>JUVENTUDE</a:t>
            </a:r>
            <a:endParaRPr lang="en-US" sz="2300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794000" y="150953"/>
            <a:ext cx="4484915" cy="1384995"/>
          </a:xfrm>
          <a:prstGeom prst="rect">
            <a:avLst/>
          </a:prstGeom>
          <a:solidFill>
            <a:srgbClr val="842B16"/>
          </a:solidFill>
        </p:spPr>
        <p:txBody>
          <a:bodyPr wrap="square">
            <a:spAutoFit/>
          </a:bodyPr>
          <a:lstStyle/>
          <a:p>
            <a:pPr algn="ctr"/>
            <a:r>
              <a:rPr lang="pt-PT" sz="2800" b="1">
                <a:solidFill>
                  <a:schemeClr val="bg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Organize reuniões de discussão com eles sobre como enfrentar problemas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707085" y="2196850"/>
            <a:ext cx="2641601" cy="1384995"/>
          </a:xfrm>
          <a:prstGeom prst="rect">
            <a:avLst/>
          </a:prstGeom>
          <a:solidFill>
            <a:srgbClr val="842B16"/>
          </a:solidFill>
        </p:spPr>
        <p:txBody>
          <a:bodyPr wrap="square">
            <a:spAutoFit/>
          </a:bodyPr>
          <a:lstStyle/>
          <a:p>
            <a:pPr algn="ctr"/>
            <a:r>
              <a:rPr lang="pt-PT" sz="2800" b="1" dirty="0">
                <a:solidFill>
                  <a:schemeClr val="bg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Tolerar sua linguagem e </a:t>
            </a:r>
            <a:r>
              <a:rPr lang="pt-PT" sz="2800" b="1" dirty="0" smtClean="0">
                <a:solidFill>
                  <a:schemeClr val="bg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comportamento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278915" y="4781628"/>
            <a:ext cx="3069771" cy="1384995"/>
          </a:xfrm>
          <a:prstGeom prst="rect">
            <a:avLst/>
          </a:prstGeom>
          <a:solidFill>
            <a:srgbClr val="842B16"/>
          </a:solidFill>
        </p:spPr>
        <p:txBody>
          <a:bodyPr wrap="square">
            <a:spAutoFit/>
          </a:bodyPr>
          <a:lstStyle/>
          <a:p>
            <a:pPr algn="ctr"/>
            <a:r>
              <a:rPr lang="pt-PT" sz="2800" b="1" dirty="0">
                <a:solidFill>
                  <a:schemeClr val="bg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Permitir Expressão de emoção e </a:t>
            </a:r>
            <a:r>
              <a:rPr lang="pt-PT" sz="2800" b="1" dirty="0" smtClean="0">
                <a:solidFill>
                  <a:schemeClr val="bg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sentimento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403151" y="5332593"/>
            <a:ext cx="3069771" cy="1384995"/>
          </a:xfrm>
          <a:prstGeom prst="rect">
            <a:avLst/>
          </a:prstGeom>
          <a:solidFill>
            <a:srgbClr val="842B16"/>
          </a:solidFill>
        </p:spPr>
        <p:txBody>
          <a:bodyPr wrap="square">
            <a:spAutoFit/>
          </a:bodyPr>
          <a:lstStyle/>
          <a:p>
            <a:pPr algn="ctr"/>
            <a:r>
              <a:rPr lang="pt-PT" sz="2800" b="1" dirty="0">
                <a:solidFill>
                  <a:schemeClr val="bg1"/>
                </a:solidFill>
              </a:rPr>
              <a:t>Abra espaço para diálogos baseados em </a:t>
            </a:r>
            <a:r>
              <a:rPr lang="pt-PT" sz="2800" b="1" dirty="0" smtClean="0">
                <a:solidFill>
                  <a:schemeClr val="bg1"/>
                </a:solidFill>
              </a:rPr>
              <a:t>escuta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48770" y="2149570"/>
            <a:ext cx="2264230" cy="2246769"/>
          </a:xfrm>
          <a:prstGeom prst="rect">
            <a:avLst/>
          </a:prstGeom>
          <a:solidFill>
            <a:srgbClr val="842B16"/>
          </a:solidFill>
        </p:spPr>
        <p:txBody>
          <a:bodyPr wrap="square">
            <a:spAutoFit/>
          </a:bodyPr>
          <a:lstStyle/>
          <a:p>
            <a:pPr algn="ctr"/>
            <a:r>
              <a:rPr lang="pt-PT" sz="2800" b="1" dirty="0">
                <a:solidFill>
                  <a:schemeClr val="bg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Organizar programas e atividades informais para </a:t>
            </a:r>
            <a:r>
              <a:rPr lang="pt-PT" sz="2800" b="1" dirty="0" smtClean="0">
                <a:solidFill>
                  <a:schemeClr val="bg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jovens.</a:t>
            </a:r>
            <a:r>
              <a:rPr lang="en-US" sz="2800" b="1" dirty="0" smtClean="0">
                <a:solidFill>
                  <a:schemeClr val="bg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 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4833257" y="2108699"/>
            <a:ext cx="40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rgbClr val="FFFF00"/>
                </a:solidFill>
                <a:latin typeface="Bree Serif" panose="02000503040000020004" pitchFamily="50" charset="0"/>
              </a:rPr>
              <a:t>1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6357256" y="3026733"/>
            <a:ext cx="40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FFFF00"/>
                </a:solidFill>
                <a:latin typeface="Bree Serif" panose="02000503040000020004" pitchFamily="50" charset="0"/>
              </a:rPr>
              <a:t>2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5950856" y="4450690"/>
            <a:ext cx="40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FFFF00"/>
                </a:solidFill>
                <a:latin typeface="Bree Serif" panose="02000503040000020004" pitchFamily="50" charset="0"/>
              </a:rPr>
              <a:t>3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3767379" y="4459008"/>
            <a:ext cx="40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FFFF00"/>
                </a:solidFill>
                <a:latin typeface="Bree Serif" panose="02000503040000020004" pitchFamily="50" charset="0"/>
              </a:rPr>
              <a:t>4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3112420" y="3026732"/>
            <a:ext cx="40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FFFF00"/>
                </a:solidFill>
                <a:latin typeface="Bree Serif" panose="02000503040000020004" pitchFamily="50" charset="0"/>
              </a:rPr>
              <a:t>5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xmlns="" id="{130B9FFD-3D4F-D943-94A7-E5094688027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6893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/>
      <p:bldP spid="12" grpId="0"/>
      <p:bldP spid="13" grpId="0"/>
      <p:bldP spid="14" grpId="0"/>
      <p:bldP spid="1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222171" y="1846966"/>
            <a:ext cx="7039429" cy="406265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2">
                    <a:lumMod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PT" sz="2400" dirty="0">
                <a:solidFill>
                  <a:schemeClr val="bg2">
                    <a:lumMod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Os jovens, em geral, não estão interessados ​​em ouvir as experiências dos adultos do passado.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PT" sz="2400" dirty="0">
                <a:solidFill>
                  <a:schemeClr val="bg2">
                    <a:lumMod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Eles anseiam por ver adultos e líderes condescendentes prontos para entendê-los e aceitá-los no contexto de seu mundo.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PT" sz="2400" dirty="0">
                <a:solidFill>
                  <a:schemeClr val="bg2">
                    <a:lumMod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Os líderes devem se identificar com as lutas e esperanças dos jovens.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pt-PT" sz="2400" dirty="0">
                <a:solidFill>
                  <a:schemeClr val="bg2">
                    <a:lumMod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Se você ouvir as histórias deles, eles podem ouvir a sua, se você encontrar histórias relevantes e aprender a contar as histórias “na língua deles</a:t>
            </a:r>
            <a:r>
              <a:rPr lang="pt-PT" sz="2400" dirty="0" smtClean="0">
                <a:solidFill>
                  <a:schemeClr val="bg2">
                    <a:lumMod val="2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”.</a:t>
            </a:r>
            <a:endParaRPr lang="fr-FR" sz="2400" dirty="0">
              <a:solidFill>
                <a:schemeClr val="bg2">
                  <a:lumMod val="25000"/>
                </a:schemeClr>
              </a:solidFill>
              <a:ea typeface="Times New Roman" panose="02020603050405020304" pitchFamily="18" charset="0"/>
            </a:endParaRPr>
          </a:p>
          <a:p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1103086" y="338898"/>
            <a:ext cx="926011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4400" b="1" dirty="0">
                <a:solidFill>
                  <a:schemeClr val="accent1"/>
                </a:solidFill>
                <a:latin typeface="+mj-lt"/>
              </a:rPr>
              <a:t>ENTRAR NO UNIVERSO DA JUVENTUDE</a:t>
            </a:r>
          </a:p>
          <a:p>
            <a:pPr algn="ctr"/>
            <a:r>
              <a:rPr lang="en-US" sz="3600" b="1" dirty="0" smtClean="0">
                <a:solidFill>
                  <a:schemeClr val="accent1"/>
                </a:solidFill>
                <a:latin typeface="+mj-lt"/>
              </a:rPr>
              <a:t>(</a:t>
            </a:r>
            <a:r>
              <a:rPr lang="en-US" sz="3600" b="1" dirty="0" err="1">
                <a:solidFill>
                  <a:schemeClr val="accent1"/>
                </a:solidFill>
                <a:latin typeface="+mj-lt"/>
              </a:rPr>
              <a:t>Cont</a:t>
            </a:r>
            <a:r>
              <a:rPr lang="en-US" sz="3600" b="1" dirty="0">
                <a:solidFill>
                  <a:schemeClr val="accent1"/>
                </a:solidFill>
                <a:latin typeface="+mj-lt"/>
              </a:rPr>
              <a:t>)</a:t>
            </a:r>
          </a:p>
        </p:txBody>
      </p:sp>
      <p:grpSp>
        <p:nvGrpSpPr>
          <p:cNvPr id="8" name="Groupe 7"/>
          <p:cNvGrpSpPr/>
          <p:nvPr/>
        </p:nvGrpSpPr>
        <p:grpSpPr>
          <a:xfrm>
            <a:off x="261257" y="1465129"/>
            <a:ext cx="3230351" cy="2293256"/>
            <a:chOff x="449943" y="2766655"/>
            <a:chExt cx="2697509" cy="1906945"/>
          </a:xfrm>
        </p:grpSpPr>
        <p:sp>
          <p:nvSpPr>
            <p:cNvPr id="7" name="Pensées 6"/>
            <p:cNvSpPr/>
            <p:nvPr/>
          </p:nvSpPr>
          <p:spPr>
            <a:xfrm>
              <a:off x="449943" y="2766655"/>
              <a:ext cx="2351314" cy="1906945"/>
            </a:xfrm>
            <a:prstGeom prst="cloudCallout">
              <a:avLst/>
            </a:prstGeom>
            <a:solidFill>
              <a:schemeClr val="accent1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" name="Rectangle 1"/>
            <p:cNvSpPr/>
            <p:nvPr/>
          </p:nvSpPr>
          <p:spPr>
            <a:xfrm>
              <a:off x="955795" y="3323436"/>
              <a:ext cx="2191657" cy="43508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b="1" dirty="0" err="1" smtClean="0">
                  <a:solidFill>
                    <a:schemeClr val="bg1"/>
                  </a:solidFill>
                  <a:latin typeface="Script MT Bold" panose="03040602040607080904" pitchFamily="66" charset="0"/>
                  <a:ea typeface="Times New Roman" panose="02020603050405020304" pitchFamily="18" charset="0"/>
                  <a:cs typeface="Arial" panose="020B0604020202020204" pitchFamily="34" charset="0"/>
                </a:rPr>
                <a:t>Lembra-te</a:t>
              </a:r>
              <a:r>
                <a:rPr lang="en-US" sz="2800" b="1" dirty="0" smtClean="0">
                  <a:solidFill>
                    <a:schemeClr val="bg1"/>
                  </a:solidFill>
                  <a:latin typeface="Script MT Bold" panose="03040602040607080904" pitchFamily="66" charset="0"/>
                  <a:ea typeface="Times New Roman" panose="02020603050405020304" pitchFamily="18" charset="0"/>
                  <a:cs typeface="Arial" panose="020B0604020202020204" pitchFamily="34" charset="0"/>
                </a:rPr>
                <a:t>… </a:t>
              </a:r>
              <a:endParaRPr lang="fr-FR" sz="2800" b="1" dirty="0">
                <a:solidFill>
                  <a:schemeClr val="bg1"/>
                </a:solidFill>
                <a:latin typeface="Script MT Bold" panose="03040602040607080904" pitchFamily="66" charset="0"/>
              </a:endParaRPr>
            </a:p>
          </p:txBody>
        </p:sp>
      </p:grp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5E2359DF-2416-F84C-A7D2-F55C06D2482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3999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0" dur="indefinite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4" dur="indefinite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8" dur="indefinite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oneTexte 8"/>
          <p:cNvSpPr txBox="1"/>
          <p:nvPr/>
        </p:nvSpPr>
        <p:spPr>
          <a:xfrm>
            <a:off x="3839028" y="369839"/>
            <a:ext cx="3251201" cy="954107"/>
          </a:xfrm>
          <a:prstGeom prst="rect">
            <a:avLst/>
          </a:prstGeom>
          <a:solidFill>
            <a:srgbClr val="842B16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PT" sz="2800" b="1" dirty="0">
                <a:solidFill>
                  <a:schemeClr val="bg1"/>
                </a:solidFill>
              </a:rPr>
              <a:t>Crie um ambiente </a:t>
            </a:r>
            <a:r>
              <a:rPr lang="pt-PT" sz="2800" b="1" dirty="0" smtClean="0">
                <a:solidFill>
                  <a:schemeClr val="bg1"/>
                </a:solidFill>
              </a:rPr>
              <a:t>livre </a:t>
            </a:r>
            <a:r>
              <a:rPr lang="pt-PT" sz="2800" b="1" dirty="0">
                <a:solidFill>
                  <a:schemeClr val="bg1"/>
                </a:solidFill>
              </a:rPr>
              <a:t>para </a:t>
            </a:r>
            <a:r>
              <a:rPr lang="pt-PT" sz="2800" b="1" dirty="0" smtClean="0">
                <a:solidFill>
                  <a:schemeClr val="bg1"/>
                </a:solidFill>
              </a:rPr>
              <a:t>jovens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7786917" y="1302312"/>
            <a:ext cx="2576286" cy="1815882"/>
          </a:xfrm>
          <a:prstGeom prst="rect">
            <a:avLst/>
          </a:prstGeom>
          <a:solidFill>
            <a:srgbClr val="842B16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PT" sz="2800" b="1" dirty="0">
                <a:solidFill>
                  <a:schemeClr val="bg1"/>
                </a:solidFill>
              </a:rPr>
              <a:t>Incentive reuniões informais de </a:t>
            </a:r>
            <a:r>
              <a:rPr lang="pt-PT" sz="2800" b="1" dirty="0" smtClean="0">
                <a:solidFill>
                  <a:schemeClr val="bg1"/>
                </a:solidFill>
              </a:rPr>
              <a:t>jovens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7786917" y="3593569"/>
            <a:ext cx="2576286" cy="2246769"/>
          </a:xfrm>
          <a:prstGeom prst="rect">
            <a:avLst/>
          </a:prstGeom>
          <a:solidFill>
            <a:srgbClr val="842B16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PT" sz="2800" b="1" dirty="0">
                <a:solidFill>
                  <a:schemeClr val="bg1"/>
                </a:solidFill>
              </a:rPr>
              <a:t>Organizar fórum para troca e tomada de decisão pelos </a:t>
            </a:r>
            <a:r>
              <a:rPr lang="pt-PT" sz="2800" b="1" dirty="0" smtClean="0">
                <a:solidFill>
                  <a:schemeClr val="bg1"/>
                </a:solidFill>
              </a:rPr>
              <a:t>jovens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227296" y="1374434"/>
            <a:ext cx="2895597" cy="1384995"/>
          </a:xfrm>
          <a:prstGeom prst="rect">
            <a:avLst/>
          </a:prstGeom>
          <a:solidFill>
            <a:srgbClr val="842B16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PT" sz="2800" b="1" dirty="0">
                <a:solidFill>
                  <a:schemeClr val="bg1"/>
                </a:solidFill>
              </a:rPr>
              <a:t>Criar Experiência onde as ideias dos jovens são </a:t>
            </a:r>
            <a:r>
              <a:rPr lang="pt-PT" sz="2800" b="1" dirty="0" smtClean="0">
                <a:solidFill>
                  <a:schemeClr val="bg1"/>
                </a:solidFill>
              </a:rPr>
              <a:t>aceitas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246743" y="3921372"/>
            <a:ext cx="2888343" cy="1815882"/>
          </a:xfrm>
          <a:prstGeom prst="rect">
            <a:avLst/>
          </a:prstGeom>
          <a:solidFill>
            <a:srgbClr val="842B16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PT" sz="2800" b="1" dirty="0">
                <a:solidFill>
                  <a:schemeClr val="bg1"/>
                </a:solidFill>
              </a:rPr>
              <a:t>Deixe a juventude liderar o programa na </a:t>
            </a:r>
            <a:r>
              <a:rPr lang="pt-PT" sz="2800" b="1" dirty="0" smtClean="0">
                <a:solidFill>
                  <a:schemeClr val="bg1"/>
                </a:solidFill>
              </a:rPr>
              <a:t>igreja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3791856" y="5242808"/>
            <a:ext cx="3621315" cy="954107"/>
          </a:xfrm>
          <a:prstGeom prst="rect">
            <a:avLst/>
          </a:prstGeom>
          <a:solidFill>
            <a:srgbClr val="842B1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>
                <a:solidFill>
                  <a:schemeClr val="bg1"/>
                </a:solidFill>
              </a:rPr>
              <a:t>Crie</a:t>
            </a: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b="1" dirty="0" err="1">
                <a:solidFill>
                  <a:schemeClr val="bg1"/>
                </a:solidFill>
              </a:rPr>
              <a:t>atividades</a:t>
            </a: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intergeracionais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2" name="Étoile à 6 branches 1"/>
          <p:cNvSpPr/>
          <p:nvPr/>
        </p:nvSpPr>
        <p:spPr>
          <a:xfrm>
            <a:off x="3599543" y="1915887"/>
            <a:ext cx="4005942" cy="3193142"/>
          </a:xfrm>
          <a:prstGeom prst="star6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/>
          <p:cNvSpPr txBox="1"/>
          <p:nvPr/>
        </p:nvSpPr>
        <p:spPr>
          <a:xfrm>
            <a:off x="4315678" y="2917449"/>
            <a:ext cx="25736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200" b="1" dirty="0">
                <a:solidFill>
                  <a:schemeClr val="bg1"/>
                </a:solidFill>
              </a:rPr>
              <a:t>QUADRO PARA O ENVOLVIMENTO DOS </a:t>
            </a:r>
            <a:r>
              <a:rPr lang="pt-PT" sz="2200" b="1" dirty="0" smtClean="0">
                <a:solidFill>
                  <a:schemeClr val="bg1"/>
                </a:solidFill>
              </a:rPr>
              <a:t>JOVENS</a:t>
            </a:r>
            <a:endParaRPr lang="en-US" sz="2200" b="1" dirty="0">
              <a:solidFill>
                <a:schemeClr val="bg1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5399313" y="2098193"/>
            <a:ext cx="40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rgbClr val="FFFF00"/>
                </a:solidFill>
                <a:latin typeface="Bree Serif" panose="02000503040000020004" pitchFamily="50" charset="0"/>
              </a:rPr>
              <a:t>1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6776866" y="2737978"/>
            <a:ext cx="40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rgbClr val="FFFF00"/>
                </a:solidFill>
                <a:latin typeface="Bree Serif" panose="02000503040000020004" pitchFamily="50" charset="0"/>
              </a:rPr>
              <a:t>2</a:t>
            </a:r>
          </a:p>
        </p:txBody>
      </p:sp>
      <p:sp>
        <p:nvSpPr>
          <p:cNvPr id="24" name="ZoneTexte 23"/>
          <p:cNvSpPr txBox="1"/>
          <p:nvPr/>
        </p:nvSpPr>
        <p:spPr>
          <a:xfrm>
            <a:off x="6776866" y="3850159"/>
            <a:ext cx="40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rgbClr val="FFFF00"/>
                </a:solidFill>
                <a:latin typeface="Bree Serif" panose="02000503040000020004" pitchFamily="50" charset="0"/>
              </a:rPr>
              <a:t>3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5399313" y="4383036"/>
            <a:ext cx="40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rgbClr val="FFFF00"/>
                </a:solidFill>
                <a:latin typeface="Bree Serif" panose="02000503040000020004" pitchFamily="50" charset="0"/>
              </a:rPr>
              <a:t>4</a:t>
            </a:r>
          </a:p>
        </p:txBody>
      </p:sp>
      <p:sp>
        <p:nvSpPr>
          <p:cNvPr id="28" name="ZoneTexte 27"/>
          <p:cNvSpPr txBox="1"/>
          <p:nvPr/>
        </p:nvSpPr>
        <p:spPr>
          <a:xfrm>
            <a:off x="3925605" y="3850158"/>
            <a:ext cx="40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rgbClr val="FFFF00"/>
                </a:solidFill>
                <a:latin typeface="Bree Serif" panose="02000503040000020004" pitchFamily="50" charset="0"/>
              </a:rPr>
              <a:t>5</a:t>
            </a:r>
          </a:p>
        </p:txBody>
      </p:sp>
      <p:sp>
        <p:nvSpPr>
          <p:cNvPr id="29" name="ZoneTexte 28"/>
          <p:cNvSpPr txBox="1"/>
          <p:nvPr/>
        </p:nvSpPr>
        <p:spPr>
          <a:xfrm>
            <a:off x="3909278" y="2712258"/>
            <a:ext cx="40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rgbClr val="FFFF00"/>
                </a:solidFill>
                <a:latin typeface="Bree Serif" panose="02000503040000020004" pitchFamily="50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757904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9" grpId="0"/>
      <p:bldP spid="22" grpId="0"/>
      <p:bldP spid="24" grpId="0"/>
      <p:bldP spid="26" grpId="0"/>
      <p:bldP spid="28" grpId="0"/>
      <p:bldP spid="2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118382"/>
            <a:ext cx="9149862" cy="1325563"/>
          </a:xfrm>
        </p:spPr>
        <p:txBody>
          <a:bodyPr>
            <a:normAutofit/>
          </a:bodyPr>
          <a:lstStyle/>
          <a:p>
            <a:pPr algn="ctr"/>
            <a:r>
              <a:rPr lang="fr-FR" b="1" dirty="0" smtClean="0">
                <a:solidFill>
                  <a:srgbClr val="0070C0"/>
                </a:solidFill>
              </a:rPr>
              <a:t>INTRODUÇÃO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978337" y="1443945"/>
            <a:ext cx="9114971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O </a:t>
            </a:r>
            <a:r>
              <a:rPr lang="en-US" sz="2800" b="1" dirty="0" err="1" smtClean="0"/>
              <a:t>mundo</a:t>
            </a:r>
            <a:r>
              <a:rPr lang="en-US" sz="2800" b="1" dirty="0" smtClean="0"/>
              <a:t> dos </a:t>
            </a:r>
            <a:r>
              <a:rPr lang="en-US" sz="2800" b="1" dirty="0" err="1" smtClean="0"/>
              <a:t>Jovens</a:t>
            </a:r>
            <a:endParaRPr lang="en-US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 err="1" smtClean="0"/>
              <a:t>Tecnologia</a:t>
            </a:r>
            <a:r>
              <a:rPr lang="en-US" sz="2800" dirty="0" smtClean="0"/>
              <a:t> </a:t>
            </a:r>
            <a:r>
              <a:rPr lang="en-US" sz="2800" dirty="0"/>
              <a:t>digital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 err="1" smtClean="0"/>
              <a:t>Mundo</a:t>
            </a:r>
            <a:r>
              <a:rPr lang="en-US" sz="2800" dirty="0" smtClean="0"/>
              <a:t> Virtual</a:t>
            </a:r>
            <a:endParaRPr lang="en-US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 err="1" smtClean="0"/>
              <a:t>Estilo</a:t>
            </a:r>
            <a:r>
              <a:rPr lang="en-US" sz="2800" dirty="0" smtClean="0"/>
              <a:t> de Vida</a:t>
            </a:r>
            <a:endParaRPr lang="en-US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Vida </a:t>
            </a:r>
            <a:r>
              <a:rPr lang="en-US" sz="2800" dirty="0" err="1" smtClean="0"/>
              <a:t>em</a:t>
            </a:r>
            <a:r>
              <a:rPr lang="en-US" sz="2800" dirty="0"/>
              <a:t> </a:t>
            </a:r>
            <a:r>
              <a:rPr lang="en-US" sz="2800" dirty="0" err="1" smtClean="0"/>
              <a:t>mundo</a:t>
            </a:r>
            <a:r>
              <a:rPr lang="en-US" sz="2800" dirty="0" smtClean="0"/>
              <a:t> </a:t>
            </a:r>
            <a:r>
              <a:rPr lang="en-US" sz="2800" dirty="0" err="1" smtClean="0"/>
              <a:t>diferente</a:t>
            </a:r>
            <a:endParaRPr lang="en-US" sz="2800" dirty="0"/>
          </a:p>
          <a:p>
            <a:pPr lvl="1"/>
            <a:endParaRPr lang="en-US" sz="2800" dirty="0"/>
          </a:p>
          <a:p>
            <a:r>
              <a:rPr lang="en-US" sz="2800" b="1" dirty="0" err="1" smtClean="0"/>
              <a:t>Nós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temos</a:t>
            </a:r>
            <a:r>
              <a:rPr lang="en-US" sz="2800" b="1" dirty="0" smtClean="0"/>
              <a:t> que </a:t>
            </a:r>
            <a:r>
              <a:rPr lang="en-US" sz="2800" b="1" dirty="0" err="1" smtClean="0"/>
              <a:t>fazer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uma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jornada</a:t>
            </a:r>
            <a:r>
              <a:rPr lang="en-US" sz="2800" b="1" dirty="0" smtClean="0"/>
              <a:t> no </a:t>
            </a:r>
            <a:r>
              <a:rPr lang="en-US" sz="2800" b="1" dirty="0" err="1" smtClean="0"/>
              <a:t>mundo</a:t>
            </a:r>
            <a:r>
              <a:rPr lang="en-US" sz="2800" b="1" dirty="0" smtClean="0"/>
              <a:t> deles</a:t>
            </a:r>
            <a:endParaRPr lang="en-US" sz="2800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00CED1DC-BC69-3C41-A4B5-0455C1CCBE1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9963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95623" y="378269"/>
            <a:ext cx="9149862" cy="723446"/>
          </a:xfrm>
        </p:spPr>
        <p:txBody>
          <a:bodyPr/>
          <a:lstStyle/>
          <a:p>
            <a:r>
              <a:rPr lang="en-US" b="1" dirty="0" err="1" smtClean="0">
                <a:solidFill>
                  <a:schemeClr val="accent1"/>
                </a:solidFill>
              </a:rPr>
              <a:t>Sê</a:t>
            </a:r>
            <a:r>
              <a:rPr lang="en-US" b="1" dirty="0" smtClean="0">
                <a:solidFill>
                  <a:schemeClr val="accent1"/>
                </a:solidFill>
              </a:rPr>
              <a:t> </a:t>
            </a:r>
            <a:r>
              <a:rPr lang="en-US" b="1" dirty="0" err="1" smtClean="0">
                <a:solidFill>
                  <a:schemeClr val="accent1"/>
                </a:solidFill>
              </a:rPr>
              <a:t>como</a:t>
            </a:r>
            <a:r>
              <a:rPr lang="en-US" b="1" dirty="0" smtClean="0">
                <a:solidFill>
                  <a:schemeClr val="accent1"/>
                </a:solidFill>
              </a:rPr>
              <a:t> </a:t>
            </a:r>
            <a:r>
              <a:rPr lang="en-US" b="1" dirty="0">
                <a:solidFill>
                  <a:schemeClr val="accent1"/>
                </a:solidFill>
              </a:rPr>
              <a:t>Jesus ... </a:t>
            </a:r>
          </a:p>
        </p:txBody>
      </p:sp>
      <p:sp>
        <p:nvSpPr>
          <p:cNvPr id="4" name="Rectangle 3"/>
          <p:cNvSpPr/>
          <p:nvPr/>
        </p:nvSpPr>
        <p:spPr>
          <a:xfrm>
            <a:off x="838200" y="1215928"/>
            <a:ext cx="9307285" cy="3123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>
              <a:spcAft>
                <a:spcPts val="0"/>
              </a:spcAft>
            </a:pPr>
            <a:r>
              <a:rPr lang="pt-PT" sz="2600" b="1" dirty="0">
                <a:ea typeface="Times New Roman" panose="02020603050405020304" pitchFamily="18" charset="0"/>
                <a:cs typeface="Arial" panose="020B0604020202020204" pitchFamily="34" charset="0"/>
              </a:rPr>
              <a:t>Se Jesus foi capaz de se aproximar de nós para nos entender no contexto de nosso mundo, também podemos fazer o mesmo com nossos </a:t>
            </a:r>
            <a:r>
              <a:rPr lang="pt-PT" sz="2600" b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jovens.</a:t>
            </a:r>
            <a:r>
              <a:rPr lang="en-US" sz="2600" b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PT" sz="2600" b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fr-FR" sz="2600" b="1" dirty="0">
              <a:ea typeface="Times New Roman" panose="02020603050405020304" pitchFamily="18" charset="0"/>
            </a:endParaRPr>
          </a:p>
          <a:p>
            <a:pPr marL="342900" marR="365760" lvl="0" indent="-342900">
              <a:spcBef>
                <a:spcPts val="600"/>
              </a:spcBef>
              <a:spcAft>
                <a:spcPts val="0"/>
              </a:spcAft>
              <a:buSzPct val="100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t-PT" sz="2600" dirty="0">
                <a:ea typeface="Times New Roman" panose="02020603050405020304" pitchFamily="18" charset="0"/>
                <a:cs typeface="Arial" panose="020B0604020202020204" pitchFamily="34" charset="0"/>
              </a:rPr>
              <a:t>Seja compassivo em suas relações com os jovens</a:t>
            </a:r>
          </a:p>
          <a:p>
            <a:pPr marL="342900" marR="365760" lvl="0" indent="-342900">
              <a:spcBef>
                <a:spcPts val="600"/>
              </a:spcBef>
              <a:spcAft>
                <a:spcPts val="0"/>
              </a:spcAft>
              <a:buSzPct val="100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t-PT" sz="2600" dirty="0">
                <a:ea typeface="Times New Roman" panose="02020603050405020304" pitchFamily="18" charset="0"/>
                <a:cs typeface="Arial" panose="020B0604020202020204" pitchFamily="34" charset="0"/>
              </a:rPr>
              <a:t>Peça ao Senhor sabedoria e paixão pelo trabalho com jovens</a:t>
            </a:r>
          </a:p>
          <a:p>
            <a:pPr marL="342900" marR="365760" lvl="0" indent="-342900">
              <a:spcBef>
                <a:spcPts val="600"/>
              </a:spcBef>
              <a:spcAft>
                <a:spcPts val="0"/>
              </a:spcAft>
              <a:buSzPct val="100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t-PT" sz="2600" dirty="0">
                <a:ea typeface="Times New Roman" panose="02020603050405020304" pitchFamily="18" charset="0"/>
                <a:cs typeface="Arial" panose="020B0604020202020204" pitchFamily="34" charset="0"/>
              </a:rPr>
              <a:t>Lembre-se de que o objetivo é ajudá-los a desenvolver um relacionamento íntimo com </a:t>
            </a:r>
            <a:r>
              <a:rPr lang="pt-PT" sz="26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Cristo.</a:t>
            </a:r>
            <a:endParaRPr lang="fr-FR" sz="2600" dirty="0">
              <a:effectLst/>
              <a:ea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5EE53747-35B6-3A48-A8DA-3EE014F9F61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360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87761" y="365124"/>
            <a:ext cx="4758959" cy="462189"/>
          </a:xfrm>
          <a:noFill/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sz="4900" b="1" dirty="0" err="1" smtClean="0">
                <a:solidFill>
                  <a:schemeClr val="accent1"/>
                </a:solidFill>
                <a:latin typeface="+mj-lt"/>
              </a:rPr>
              <a:t>Actividades</a:t>
            </a:r>
            <a:r>
              <a:rPr lang="en-US" sz="4900" b="1" dirty="0" smtClean="0">
                <a:solidFill>
                  <a:schemeClr val="accent1"/>
                </a:solidFill>
                <a:latin typeface="+mj-lt"/>
              </a:rPr>
              <a:t>: Parte </a:t>
            </a:r>
            <a:r>
              <a:rPr lang="en-US" sz="4900" b="1" dirty="0">
                <a:solidFill>
                  <a:schemeClr val="accent1"/>
                </a:solidFill>
                <a:latin typeface="+mj-lt"/>
              </a:rPr>
              <a:t>1</a:t>
            </a:r>
            <a:endParaRPr lang="en-US" b="1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66038" y="827313"/>
            <a:ext cx="10370547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endParaRPr lang="fr-FR" sz="2000" b="1" dirty="0"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pt-PT" sz="2000" dirty="0">
                <a:ea typeface="Times New Roman" panose="02020603050405020304" pitchFamily="18" charset="0"/>
                <a:cs typeface="Arial" panose="020B0604020202020204" pitchFamily="34" charset="0"/>
              </a:rPr>
              <a:t>Dois fatores que mais influenciam os jovens de sua igreja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pt-PT" sz="2000" dirty="0">
                <a:ea typeface="Times New Roman" panose="02020603050405020304" pitchFamily="18" charset="0"/>
                <a:cs typeface="Arial" panose="020B0604020202020204" pitchFamily="34" charset="0"/>
              </a:rPr>
              <a:t>A tendência musical da juventude em sua igreja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pt-PT" sz="2000" dirty="0">
                <a:ea typeface="Times New Roman" panose="02020603050405020304" pitchFamily="18" charset="0"/>
                <a:cs typeface="Arial" panose="020B0604020202020204" pitchFamily="34" charset="0"/>
              </a:rPr>
              <a:t>O valor dado à igreja pelos jovens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pt-PT" sz="2000" dirty="0">
                <a:ea typeface="Times New Roman" panose="02020603050405020304" pitchFamily="18" charset="0"/>
                <a:cs typeface="Arial" panose="020B0604020202020204" pitchFamily="34" charset="0"/>
              </a:rPr>
              <a:t>As atividades de lazer da juventude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pt-PT" sz="2000" dirty="0">
                <a:ea typeface="Times New Roman" panose="02020603050405020304" pitchFamily="18" charset="0"/>
                <a:cs typeface="Arial" panose="020B0604020202020204" pitchFamily="34" charset="0"/>
              </a:rPr>
              <a:t>Sua </a:t>
            </a:r>
            <a:r>
              <a:rPr lang="pt-PT" sz="2000" dirty="0" err="1">
                <a:ea typeface="Times New Roman" panose="02020603050405020304" pitchFamily="18" charset="0"/>
                <a:cs typeface="Arial" panose="020B0604020202020204" pitchFamily="34" charset="0"/>
              </a:rPr>
              <a:t>mídia</a:t>
            </a:r>
            <a:r>
              <a:rPr lang="pt-PT" sz="2000" dirty="0">
                <a:ea typeface="Times New Roman" panose="02020603050405020304" pitchFamily="18" charset="0"/>
                <a:cs typeface="Arial" panose="020B0604020202020204" pitchFamily="34" charset="0"/>
              </a:rPr>
              <a:t> favorita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pt-PT" sz="2000" dirty="0">
                <a:ea typeface="Times New Roman" panose="02020603050405020304" pitchFamily="18" charset="0"/>
                <a:cs typeface="Arial" panose="020B0604020202020204" pitchFamily="34" charset="0"/>
              </a:rPr>
              <a:t>A influência que os líderes da igreja têm sobre eles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pt-PT" sz="2000" dirty="0">
                <a:ea typeface="Times New Roman" panose="02020603050405020304" pitchFamily="18" charset="0"/>
                <a:cs typeface="Arial" panose="020B0604020202020204" pitchFamily="34" charset="0"/>
              </a:rPr>
              <a:t>A quem eles falam sobre seus problemas com confiança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pt-PT" sz="2000" dirty="0">
                <a:ea typeface="Times New Roman" panose="02020603050405020304" pitchFamily="18" charset="0"/>
                <a:cs typeface="Arial" panose="020B0604020202020204" pitchFamily="34" charset="0"/>
              </a:rPr>
              <a:t>As principais queixas sobre a vida da igreja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pt-PT" sz="2000" dirty="0">
                <a:ea typeface="Times New Roman" panose="02020603050405020304" pitchFamily="18" charset="0"/>
                <a:cs typeface="Arial" panose="020B0604020202020204" pitchFamily="34" charset="0"/>
              </a:rPr>
              <a:t>Os heróis que eles gostariam de se parecer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pt-PT" sz="2000" dirty="0">
                <a:ea typeface="Times New Roman" panose="02020603050405020304" pitchFamily="18" charset="0"/>
                <a:cs typeface="Arial" panose="020B0604020202020204" pitchFamily="34" charset="0"/>
              </a:rPr>
              <a:t>Sua compreensão da vida </a:t>
            </a:r>
            <a:r>
              <a:rPr lang="pt-PT" sz="2000" dirty="0" smtClean="0">
                <a:ea typeface="Times New Roman" panose="02020603050405020304" pitchFamily="18" charset="0"/>
                <a:cs typeface="Arial" panose="020B0604020202020204" pitchFamily="34" charset="0"/>
              </a:rPr>
              <a:t>cristã</a:t>
            </a:r>
            <a:endParaRPr lang="fr-FR" sz="2000" dirty="0">
              <a:effectLst/>
              <a:ea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332E113A-7BE2-A34C-A4FE-AC97D548A0E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61126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98828" y="827313"/>
            <a:ext cx="9882207" cy="41095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endParaRPr lang="fr-FR" sz="2300" dirty="0"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pt-PT" sz="2300" dirty="0">
                <a:ea typeface="Times New Roman" panose="02020603050405020304" pitchFamily="18" charset="0"/>
                <a:cs typeface="Calibri" panose="020F0502020204030204" pitchFamily="34" charset="0"/>
              </a:rPr>
              <a:t>Use os métodos descritos acima para se envolver com os jovens de sua igreja por um trimestre. Durante esse tempo, descubra o quão próximo você estava em suas respostas originais às afirmações, sem interrogar os jovens. O objetivo é cruzar a profundidade do seu conhecimento em relação às relações jovens-adultos. Se você acertou em sua maioria nas respostas da Parte 1, parabéns!! Se não, você sabe no que precisa trabalhar e, sem dúvida, chegou muito mais perto durante o trimestre de aprender o que seus jovens realmente pensam e como se </a:t>
            </a:r>
            <a:r>
              <a:rPr lang="pt-PT" sz="2300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sentem</a:t>
            </a:r>
            <a:r>
              <a:rPr lang="en-US" sz="2300" dirty="0" smtClean="0"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fr-FR" sz="2300" dirty="0">
              <a:ea typeface="Times New Roman" panose="02020603050405020304" pitchFamily="18" charset="0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endParaRPr lang="fr-FR" sz="23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xmlns="" id="{3E69EEBA-56F2-3A48-AED2-3CE922108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87759" y="596218"/>
            <a:ext cx="4801164" cy="462189"/>
          </a:xfrm>
          <a:noFill/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sz="4900" b="1" dirty="0" err="1" smtClean="0">
                <a:solidFill>
                  <a:schemeClr val="accent1"/>
                </a:solidFill>
                <a:latin typeface="+mj-lt"/>
              </a:rPr>
              <a:t>Actividades</a:t>
            </a:r>
            <a:r>
              <a:rPr lang="en-US" sz="4900" b="1" dirty="0" smtClean="0">
                <a:solidFill>
                  <a:schemeClr val="accent1"/>
                </a:solidFill>
                <a:latin typeface="+mj-lt"/>
              </a:rPr>
              <a:t>: Parte </a:t>
            </a:r>
            <a:r>
              <a:rPr lang="en-US" sz="4900" b="1" dirty="0">
                <a:solidFill>
                  <a:schemeClr val="accent1"/>
                </a:solidFill>
                <a:latin typeface="+mj-lt"/>
              </a:rPr>
              <a:t>2</a:t>
            </a:r>
            <a:endParaRPr lang="en-US" b="1" dirty="0">
              <a:solidFill>
                <a:schemeClr val="accent1"/>
              </a:solidFill>
              <a:latin typeface="+mj-lt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3E1B75CC-6FCB-D347-A094-4F827958E2D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7785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OBJECTIVO DO SEMINÁRIO</a:t>
            </a:r>
            <a:endParaRPr lang="fr-FR" b="1" dirty="0">
              <a:solidFill>
                <a:srgbClr val="0070C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838200" y="1828800"/>
            <a:ext cx="868317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err="1" smtClean="0">
                <a:ea typeface="Tahoma" panose="020B0604030504040204" pitchFamily="34" charset="0"/>
                <a:cs typeface="Tahoma" panose="020B0604030504040204" pitchFamily="34" charset="0"/>
              </a:rPr>
              <a:t>Entender</a:t>
            </a:r>
            <a:r>
              <a:rPr lang="en-US" sz="2800" dirty="0" smtClean="0">
                <a:ea typeface="Tahoma" panose="020B0604030504040204" pitchFamily="34" charset="0"/>
                <a:cs typeface="Tahoma" panose="020B0604030504040204" pitchFamily="34" charset="0"/>
              </a:rPr>
              <a:t> o </a:t>
            </a:r>
            <a:r>
              <a:rPr lang="en-US" sz="2800" dirty="0" err="1" smtClean="0">
                <a:ea typeface="Tahoma" panose="020B0604030504040204" pitchFamily="34" charset="0"/>
                <a:cs typeface="Tahoma" panose="020B0604030504040204" pitchFamily="34" charset="0"/>
              </a:rPr>
              <a:t>exemplo</a:t>
            </a:r>
            <a:r>
              <a:rPr lang="en-US" sz="2800" dirty="0" smtClean="0">
                <a:ea typeface="Tahoma" panose="020B0604030504040204" pitchFamily="34" charset="0"/>
                <a:cs typeface="Tahoma" panose="020B0604030504040204" pitchFamily="34" charset="0"/>
              </a:rPr>
              <a:t> de Jesus </a:t>
            </a:r>
            <a:r>
              <a:rPr lang="en-US" sz="2800" dirty="0" err="1" smtClean="0">
                <a:ea typeface="Tahoma" panose="020B0604030504040204" pitchFamily="34" charset="0"/>
                <a:cs typeface="Tahoma" panose="020B0604030504040204" pitchFamily="34" charset="0"/>
              </a:rPr>
              <a:t>concernente</a:t>
            </a:r>
            <a:r>
              <a:rPr lang="en-US" sz="2800" dirty="0" smtClean="0">
                <a:ea typeface="Tahoma" panose="020B0604030504040204" pitchFamily="34" charset="0"/>
                <a:cs typeface="Tahoma" panose="020B0604030504040204" pitchFamily="34" charset="0"/>
              </a:rPr>
              <a:t> a </a:t>
            </a:r>
            <a:r>
              <a:rPr lang="en-US" sz="2800" dirty="0" err="1" smtClean="0">
                <a:ea typeface="Tahoma" panose="020B0604030504040204" pitchFamily="34" charset="0"/>
                <a:cs typeface="Tahoma" panose="020B0604030504040204" pitchFamily="34" charset="0"/>
              </a:rPr>
              <a:t>acomodação</a:t>
            </a:r>
            <a:r>
              <a:rPr lang="en-US" sz="2800" dirty="0" smtClean="0">
                <a:ea typeface="Tahoma" panose="020B0604030504040204" pitchFamily="34" charset="0"/>
                <a:cs typeface="Tahoma" panose="020B0604030504040204" pitchFamily="34" charset="0"/>
              </a:rPr>
              <a:t> cultural</a:t>
            </a:r>
            <a:endParaRPr lang="en-US" sz="28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err="1" smtClean="0">
                <a:ea typeface="Tahoma" panose="020B0604030504040204" pitchFamily="34" charset="0"/>
                <a:cs typeface="Tahoma" panose="020B0604030504040204" pitchFamily="34" charset="0"/>
              </a:rPr>
              <a:t>Descoberta</a:t>
            </a:r>
            <a:r>
              <a:rPr lang="en-US" sz="2800" dirty="0" smtClean="0">
                <a:ea typeface="Tahoma" panose="020B0604030504040204" pitchFamily="34" charset="0"/>
                <a:cs typeface="Tahoma" panose="020B0604030504040204" pitchFamily="34" charset="0"/>
              </a:rPr>
              <a:t> dos </a:t>
            </a:r>
            <a:r>
              <a:rPr lang="en-US" sz="2800" dirty="0" err="1" smtClean="0">
                <a:ea typeface="Tahoma" panose="020B0604030504040204" pitchFamily="34" charset="0"/>
                <a:cs typeface="Tahoma" panose="020B0604030504040204" pitchFamily="34" charset="0"/>
              </a:rPr>
              <a:t>desafios</a:t>
            </a:r>
            <a:r>
              <a:rPr lang="en-US" sz="2800" dirty="0" smtClean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ea typeface="Tahoma" panose="020B0604030504040204" pitchFamily="34" charset="0"/>
                <a:cs typeface="Tahoma" panose="020B0604030504040204" pitchFamily="34" charset="0"/>
              </a:rPr>
              <a:t>enfrentados</a:t>
            </a:r>
            <a:r>
              <a:rPr lang="en-US" sz="2800" dirty="0" smtClean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ea typeface="Tahoma" panose="020B0604030504040204" pitchFamily="34" charset="0"/>
                <a:cs typeface="Tahoma" panose="020B0604030504040204" pitchFamily="34" charset="0"/>
              </a:rPr>
              <a:t>pelos</a:t>
            </a:r>
            <a:r>
              <a:rPr lang="en-US" sz="2800" dirty="0" smtClean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ea typeface="Tahoma" panose="020B0604030504040204" pitchFamily="34" charset="0"/>
                <a:cs typeface="Tahoma" panose="020B0604030504040204" pitchFamily="34" charset="0"/>
              </a:rPr>
              <a:t>jovens</a:t>
            </a:r>
            <a:endParaRPr lang="en-US" sz="2800" dirty="0" smtClean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err="1" smtClean="0">
                <a:ea typeface="Tahoma" panose="020B0604030504040204" pitchFamily="34" charset="0"/>
                <a:cs typeface="Tahoma" panose="020B0604030504040204" pitchFamily="34" charset="0"/>
              </a:rPr>
              <a:t>Entender</a:t>
            </a:r>
            <a:r>
              <a:rPr lang="en-US" sz="2800" dirty="0" smtClean="0">
                <a:ea typeface="Tahoma" panose="020B0604030504040204" pitchFamily="34" charset="0"/>
                <a:cs typeface="Tahoma" panose="020B0604030504040204" pitchFamily="34" charset="0"/>
              </a:rPr>
              <a:t> o </a:t>
            </a:r>
            <a:r>
              <a:rPr lang="en-US" sz="2800" dirty="0" err="1" smtClean="0">
                <a:ea typeface="Tahoma" panose="020B0604030504040204" pitchFamily="34" charset="0"/>
                <a:cs typeface="Tahoma" panose="020B0604030504040204" pitchFamily="34" charset="0"/>
              </a:rPr>
              <a:t>mundo</a:t>
            </a:r>
            <a:r>
              <a:rPr lang="en-US" sz="2800" dirty="0" smtClean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ea typeface="Tahoma" panose="020B0604030504040204" pitchFamily="34" charset="0"/>
                <a:cs typeface="Tahoma" panose="020B0604030504040204" pitchFamily="34" charset="0"/>
              </a:rPr>
              <a:t>em</a:t>
            </a:r>
            <a:r>
              <a:rPr lang="en-US" sz="2800" dirty="0" smtClean="0">
                <a:ea typeface="Tahoma" panose="020B0604030504040204" pitchFamily="34" charset="0"/>
                <a:cs typeface="Tahoma" panose="020B0604030504040204" pitchFamily="34" charset="0"/>
              </a:rPr>
              <a:t> que </a:t>
            </a:r>
            <a:r>
              <a:rPr lang="en-US" sz="2800" dirty="0" err="1" smtClean="0">
                <a:ea typeface="Tahoma" panose="020B0604030504040204" pitchFamily="34" charset="0"/>
                <a:cs typeface="Tahoma" panose="020B0604030504040204" pitchFamily="34" charset="0"/>
              </a:rPr>
              <a:t>os</a:t>
            </a:r>
            <a:r>
              <a:rPr lang="en-US" sz="2800" dirty="0" smtClean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ea typeface="Tahoma" panose="020B0604030504040204" pitchFamily="34" charset="0"/>
                <a:cs typeface="Tahoma" panose="020B0604030504040204" pitchFamily="34" charset="0"/>
              </a:rPr>
              <a:t>Jovens</a:t>
            </a:r>
            <a:r>
              <a:rPr lang="en-US" sz="2800" dirty="0" smtClean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dirty="0" err="1" smtClean="0">
                <a:ea typeface="Tahoma" panose="020B0604030504040204" pitchFamily="34" charset="0"/>
                <a:cs typeface="Tahoma" panose="020B0604030504040204" pitchFamily="34" charset="0"/>
              </a:rPr>
              <a:t>vivem</a:t>
            </a:r>
            <a:endParaRPr lang="en-US" sz="2800" dirty="0" smtClean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 sz="2800" dirty="0">
                <a:ea typeface="Tahoma" panose="020B0604030504040204" pitchFamily="34" charset="0"/>
                <a:cs typeface="Tahoma" panose="020B0604030504040204" pitchFamily="34" charset="0"/>
              </a:rPr>
              <a:t>Conheça passos para ser absolvido com </a:t>
            </a:r>
            <a:r>
              <a:rPr lang="pt-PT" sz="2800" dirty="0" smtClean="0">
                <a:ea typeface="Tahoma" panose="020B0604030504040204" pitchFamily="34" charset="0"/>
                <a:cs typeface="Tahoma" panose="020B0604030504040204" pitchFamily="34" charset="0"/>
              </a:rPr>
              <a:t>ambiente dos Jovens</a:t>
            </a:r>
            <a:endParaRPr lang="en-US" sz="2800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5846CFF7-5CC4-6249-AA6E-D33C36E869F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5004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85705" y="59009"/>
            <a:ext cx="6415314" cy="757274"/>
          </a:xfrm>
        </p:spPr>
        <p:txBody>
          <a:bodyPr>
            <a:normAutofit/>
          </a:bodyPr>
          <a:lstStyle/>
          <a:p>
            <a:pPr algn="ctr"/>
            <a:r>
              <a:rPr lang="fr-FR" b="1" dirty="0">
                <a:solidFill>
                  <a:schemeClr val="accent1"/>
                </a:solidFill>
              </a:rPr>
              <a:t>CÉREBROS </a:t>
            </a:r>
            <a:r>
              <a:rPr lang="fr-FR" b="1" dirty="0" smtClean="0">
                <a:solidFill>
                  <a:schemeClr val="accent1"/>
                </a:solidFill>
              </a:rPr>
              <a:t>DIFERENTES</a:t>
            </a:r>
            <a:endParaRPr lang="fr-FR" b="1" dirty="0">
              <a:solidFill>
                <a:schemeClr val="accent1"/>
              </a:solidFill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5965" y="2924163"/>
            <a:ext cx="2014795" cy="220221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494460" y="808536"/>
            <a:ext cx="921259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« </a:t>
            </a:r>
            <a:r>
              <a:rPr lang="pt-PT" sz="3200" dirty="0"/>
              <a:t>Cérebros adolescentes ainda não </a:t>
            </a:r>
            <a:r>
              <a:rPr lang="pt-PT" sz="3200" dirty="0" smtClean="0"/>
              <a:t>estão completamente formados</a:t>
            </a:r>
            <a:r>
              <a:rPr lang="en-US" sz="3200" dirty="0" smtClean="0"/>
              <a:t>.</a:t>
            </a:r>
            <a:r>
              <a:rPr lang="en-US" sz="3200" dirty="0"/>
              <a:t> </a:t>
            </a:r>
            <a:r>
              <a:rPr lang="en-US" sz="3200" dirty="0" smtClean="0"/>
              <a:t>»</a:t>
            </a:r>
            <a:r>
              <a:rPr lang="en-US" sz="2800" dirty="0" smtClean="0"/>
              <a:t>Abigail </a:t>
            </a:r>
            <a:r>
              <a:rPr lang="en-US" sz="2800" dirty="0"/>
              <a:t>Baird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104057" y="5337983"/>
            <a:ext cx="3802646" cy="55399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000" b="1" dirty="0" err="1" smtClean="0"/>
              <a:t>Dois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Mundos</a:t>
            </a:r>
            <a:endParaRPr lang="en-US" sz="3000" b="1" dirty="0"/>
          </a:p>
        </p:txBody>
      </p:sp>
      <p:grpSp>
        <p:nvGrpSpPr>
          <p:cNvPr id="15" name="Groupe 14"/>
          <p:cNvGrpSpPr/>
          <p:nvPr/>
        </p:nvGrpSpPr>
        <p:grpSpPr>
          <a:xfrm>
            <a:off x="2719590" y="2289002"/>
            <a:ext cx="1686945" cy="1573106"/>
            <a:chOff x="2745899" y="2640741"/>
            <a:chExt cx="1686945" cy="1573106"/>
          </a:xfrm>
        </p:grpSpPr>
        <p:sp>
          <p:nvSpPr>
            <p:cNvPr id="12" name="Pensées 11"/>
            <p:cNvSpPr/>
            <p:nvPr/>
          </p:nvSpPr>
          <p:spPr>
            <a:xfrm rot="16200000">
              <a:off x="2810758" y="2591760"/>
              <a:ext cx="1573106" cy="1671067"/>
            </a:xfrm>
            <a:prstGeom prst="cloudCallou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" name="ZoneTexte 9"/>
            <p:cNvSpPr txBox="1"/>
            <p:nvPr/>
          </p:nvSpPr>
          <p:spPr>
            <a:xfrm>
              <a:off x="2745899" y="2865569"/>
              <a:ext cx="1480458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err="1" smtClean="0">
                  <a:latin typeface="Arial Narrow" panose="020B0606020202030204" pitchFamily="34" charset="0"/>
                </a:rPr>
                <a:t>Ser</a:t>
              </a:r>
              <a:r>
                <a:rPr lang="en-US" sz="2800" b="1" dirty="0" smtClean="0">
                  <a:latin typeface="Arial Narrow" panose="020B0606020202030204" pitchFamily="34" charset="0"/>
                </a:rPr>
                <a:t> </a:t>
              </a:r>
              <a:r>
                <a:rPr lang="en-US" sz="2800" b="1" dirty="0" err="1" smtClean="0">
                  <a:latin typeface="Arial Narrow" panose="020B0606020202030204" pitchFamily="34" charset="0"/>
                </a:rPr>
                <a:t>criança</a:t>
              </a:r>
              <a:endParaRPr lang="en-US" sz="2800" b="1" dirty="0">
                <a:latin typeface="Arial Narrow" panose="020B0606020202030204" pitchFamily="34" charset="0"/>
              </a:endParaRPr>
            </a:p>
          </p:txBody>
        </p:sp>
      </p:grpSp>
      <p:grpSp>
        <p:nvGrpSpPr>
          <p:cNvPr id="16" name="Groupe 15"/>
          <p:cNvGrpSpPr/>
          <p:nvPr/>
        </p:nvGrpSpPr>
        <p:grpSpPr>
          <a:xfrm>
            <a:off x="5637482" y="2077317"/>
            <a:ext cx="1544826" cy="1660508"/>
            <a:chOff x="5801782" y="2701255"/>
            <a:chExt cx="1544826" cy="1660508"/>
          </a:xfrm>
        </p:grpSpPr>
        <p:sp>
          <p:nvSpPr>
            <p:cNvPr id="13" name="Pensées 12"/>
            <p:cNvSpPr/>
            <p:nvPr/>
          </p:nvSpPr>
          <p:spPr>
            <a:xfrm rot="1992505">
              <a:off x="5801782" y="2701255"/>
              <a:ext cx="1544826" cy="1660508"/>
            </a:xfrm>
            <a:prstGeom prst="cloudCallou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" name="ZoneTexte 13"/>
            <p:cNvSpPr txBox="1"/>
            <p:nvPr/>
          </p:nvSpPr>
          <p:spPr>
            <a:xfrm>
              <a:off x="5833966" y="2936007"/>
              <a:ext cx="1480458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err="1" smtClean="0">
                  <a:latin typeface="Arial Narrow" panose="020B0606020202030204" pitchFamily="34" charset="0"/>
                </a:rPr>
                <a:t>Ser</a:t>
              </a:r>
              <a:r>
                <a:rPr lang="en-US" sz="2800" b="1" dirty="0" smtClean="0">
                  <a:latin typeface="Arial Narrow" panose="020B0606020202030204" pitchFamily="34" charset="0"/>
                </a:rPr>
                <a:t> </a:t>
              </a:r>
              <a:r>
                <a:rPr lang="en-US" sz="2800" b="1" dirty="0" err="1" smtClean="0">
                  <a:latin typeface="Arial Narrow" panose="020B0606020202030204" pitchFamily="34" charset="0"/>
                </a:rPr>
                <a:t>adulto</a:t>
              </a:r>
              <a:endParaRPr lang="en-US" sz="2800" b="1" dirty="0">
                <a:latin typeface="Arial Narrow" panose="020B0606020202030204" pitchFamily="34" charset="0"/>
              </a:endParaRPr>
            </a:p>
          </p:txBody>
        </p:sp>
      </p:grpSp>
      <p:pic>
        <p:nvPicPr>
          <p:cNvPr id="17" name="Picture 16">
            <a:extLst>
              <a:ext uri="{FF2B5EF4-FFF2-40B4-BE49-F238E27FC236}">
                <a16:creationId xmlns:a16="http://schemas.microsoft.com/office/drawing/2014/main" xmlns="" id="{70E7DAD4-0EC7-F349-B47A-C05A680CE53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311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69257" y="392486"/>
            <a:ext cx="7924799" cy="1057275"/>
          </a:xfrm>
        </p:spPr>
        <p:txBody>
          <a:bodyPr>
            <a:noAutofit/>
          </a:bodyPr>
          <a:lstStyle/>
          <a:p>
            <a:pPr algn="ctr"/>
            <a:r>
              <a:rPr lang="fr-FR" b="1" dirty="0">
                <a:solidFill>
                  <a:srgbClr val="0070C0"/>
                </a:solidFill>
              </a:rPr>
              <a:t>JESUS ​​MOSTROU O </a:t>
            </a:r>
            <a:r>
              <a:rPr lang="fr-FR" b="1" dirty="0" smtClean="0">
                <a:solidFill>
                  <a:srgbClr val="0070C0"/>
                </a:solidFill>
              </a:rPr>
              <a:t>CAMINHO</a:t>
            </a:r>
            <a:endParaRPr lang="fr-FR" b="1" dirty="0">
              <a:solidFill>
                <a:srgbClr val="0070C0"/>
              </a:solidFill>
            </a:endParaRPr>
          </a:p>
        </p:txBody>
      </p:sp>
      <p:grpSp>
        <p:nvGrpSpPr>
          <p:cNvPr id="6" name="Groupe 5"/>
          <p:cNvGrpSpPr/>
          <p:nvPr/>
        </p:nvGrpSpPr>
        <p:grpSpPr>
          <a:xfrm>
            <a:off x="851060" y="2850126"/>
            <a:ext cx="3811815" cy="1436917"/>
            <a:chOff x="330199" y="2699656"/>
            <a:chExt cx="3811815" cy="1436917"/>
          </a:xfrm>
        </p:grpSpPr>
        <p:sp>
          <p:nvSpPr>
            <p:cNvPr id="4" name="Rectangle à coins arrondis 3"/>
            <p:cNvSpPr/>
            <p:nvPr/>
          </p:nvSpPr>
          <p:spPr>
            <a:xfrm rot="16200000">
              <a:off x="1382483" y="1647373"/>
              <a:ext cx="1436917" cy="3541484"/>
            </a:xfrm>
            <a:prstGeom prst="wedgeRoundRect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" name="ZoneTexte 2"/>
            <p:cNvSpPr txBox="1"/>
            <p:nvPr/>
          </p:nvSpPr>
          <p:spPr>
            <a:xfrm>
              <a:off x="330199" y="3094949"/>
              <a:ext cx="381181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solidFill>
                    <a:schemeClr val="bg1"/>
                  </a:solidFill>
                </a:rPr>
                <a:t>Jesus </a:t>
              </a:r>
              <a:r>
                <a:rPr lang="en-US" sz="3600" b="1" dirty="0" err="1" smtClean="0">
                  <a:solidFill>
                    <a:schemeClr val="bg1"/>
                  </a:solidFill>
                </a:rPr>
                <a:t>desceu</a:t>
              </a:r>
              <a:endParaRPr lang="fr-FR" sz="2000" dirty="0">
                <a:solidFill>
                  <a:schemeClr val="bg1"/>
                </a:solidFill>
              </a:endParaRPr>
            </a:p>
          </p:txBody>
        </p:sp>
      </p:grpSp>
      <p:sp>
        <p:nvSpPr>
          <p:cNvPr id="5" name="ZoneTexte 4"/>
          <p:cNvSpPr txBox="1"/>
          <p:nvPr/>
        </p:nvSpPr>
        <p:spPr>
          <a:xfrm>
            <a:off x="5225143" y="2061913"/>
            <a:ext cx="4775200" cy="3416320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“</a:t>
            </a:r>
            <a:r>
              <a:rPr lang="pt-PT" sz="2800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Tenham esta mente entre vocês, …. Cristo Jesus, que, …. não teve por usurpação o ser igual a Deus, mas se fez nada, assumindo a forma de servo, nascendo em semelhança de homens</a:t>
            </a:r>
            <a:r>
              <a:rPr lang="en-US" sz="2800" dirty="0" smtClean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sz="2800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…. </a:t>
            </a:r>
          </a:p>
          <a:p>
            <a:pPr algn="r"/>
            <a:r>
              <a:rPr lang="en-US" sz="2000" dirty="0" err="1" smtClean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Pilipenses</a:t>
            </a:r>
            <a:r>
              <a:rPr lang="en-US" sz="2000" dirty="0" smtClean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2: 5-7:</a:t>
            </a:r>
            <a:endParaRPr lang="fr-FR" sz="2000" dirty="0">
              <a:ea typeface="Times New Roman" panose="0202060305040502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EAE82631-7AA7-EF46-B409-975B121CC7D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238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4838698" y="2276570"/>
            <a:ext cx="5161645" cy="2246769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“</a:t>
            </a:r>
            <a:r>
              <a:rPr lang="pt-PT" sz="2800" dirty="0"/>
              <a:t>E estando Jesus deitado à mesa em casa, eis que vieram muitos publicanos e pecadores, e reclinaram-se com Jesus e seus discípulos</a:t>
            </a:r>
            <a:r>
              <a:rPr lang="en-US" sz="2800" dirty="0" smtClean="0"/>
              <a:t>.” </a:t>
            </a:r>
            <a:r>
              <a:rPr lang="en-US" sz="2000" dirty="0" smtClean="0">
                <a:solidFill>
                  <a:srgbClr val="000000"/>
                </a:solidFill>
                <a:cs typeface="Arial" panose="020B0604020202020204" pitchFamily="34" charset="0"/>
              </a:rPr>
              <a:t>Mateus </a:t>
            </a:r>
            <a:r>
              <a:rPr lang="en-US" sz="2000" dirty="0">
                <a:solidFill>
                  <a:srgbClr val="000000"/>
                </a:solidFill>
                <a:cs typeface="Arial" panose="020B0604020202020204" pitchFamily="34" charset="0"/>
              </a:rPr>
              <a:t>9:10-13</a:t>
            </a:r>
            <a:endParaRPr lang="fr-FR" sz="2000" dirty="0">
              <a:ea typeface="Times New Roman" panose="02020603050405020304" pitchFamily="18" charset="0"/>
            </a:endParaRPr>
          </a:p>
        </p:txBody>
      </p:sp>
      <p:grpSp>
        <p:nvGrpSpPr>
          <p:cNvPr id="6" name="Groupe 5"/>
          <p:cNvGrpSpPr/>
          <p:nvPr/>
        </p:nvGrpSpPr>
        <p:grpSpPr>
          <a:xfrm>
            <a:off x="454420" y="2561738"/>
            <a:ext cx="4384278" cy="1676430"/>
            <a:chOff x="330200" y="2699656"/>
            <a:chExt cx="3998999" cy="1436917"/>
          </a:xfrm>
        </p:grpSpPr>
        <p:sp>
          <p:nvSpPr>
            <p:cNvPr id="7" name="Rectangle à coins arrondis 6"/>
            <p:cNvSpPr/>
            <p:nvPr/>
          </p:nvSpPr>
          <p:spPr>
            <a:xfrm rot="16200000">
              <a:off x="1382483" y="1647373"/>
              <a:ext cx="1436917" cy="3541484"/>
            </a:xfrm>
            <a:prstGeom prst="wedgeRoundRect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ZoneTexte 7"/>
            <p:cNvSpPr txBox="1"/>
            <p:nvPr/>
          </p:nvSpPr>
          <p:spPr>
            <a:xfrm>
              <a:off x="517384" y="2827029"/>
              <a:ext cx="3811815" cy="10288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solidFill>
                    <a:schemeClr val="bg1"/>
                  </a:solidFill>
                </a:rPr>
                <a:t>Jesus </a:t>
              </a:r>
              <a:r>
                <a:rPr lang="en-US" sz="3600" b="1" dirty="0" err="1" smtClean="0">
                  <a:solidFill>
                    <a:schemeClr val="bg1"/>
                  </a:solidFill>
                </a:rPr>
                <a:t>misturou</a:t>
              </a:r>
              <a:r>
                <a:rPr lang="en-US" sz="3600" b="1" dirty="0" smtClean="0">
                  <a:solidFill>
                    <a:schemeClr val="bg1"/>
                  </a:solidFill>
                </a:rPr>
                <a:t>-se </a:t>
              </a:r>
              <a:endParaRPr lang="en-US" sz="3600" b="1" dirty="0">
                <a:solidFill>
                  <a:schemeClr val="bg1"/>
                </a:solidFill>
              </a:endParaRPr>
            </a:p>
            <a:p>
              <a:r>
                <a:rPr lang="en-US" sz="3600" b="1" dirty="0">
                  <a:solidFill>
                    <a:schemeClr val="bg1"/>
                  </a:solidFill>
                </a:rPr>
                <a:t>com </a:t>
              </a:r>
              <a:r>
                <a:rPr lang="en-US" sz="3600" b="1" dirty="0" smtClean="0">
                  <a:solidFill>
                    <a:schemeClr val="bg1"/>
                  </a:solidFill>
                </a:rPr>
                <a:t>as </a:t>
              </a:r>
              <a:r>
                <a:rPr lang="en-US" sz="3600" b="1" dirty="0" err="1" smtClean="0">
                  <a:solidFill>
                    <a:schemeClr val="bg1"/>
                  </a:solidFill>
                </a:rPr>
                <a:t>pessoas</a:t>
              </a:r>
              <a:endParaRPr lang="fr-FR" sz="2000" dirty="0">
                <a:solidFill>
                  <a:schemeClr val="bg1"/>
                </a:solidFill>
              </a:endParaRPr>
            </a:p>
          </p:txBody>
        </p:sp>
      </p:grpSp>
      <p:sp>
        <p:nvSpPr>
          <p:cNvPr id="9" name="Titre 1"/>
          <p:cNvSpPr>
            <a:spLocks noGrp="1"/>
          </p:cNvSpPr>
          <p:nvPr>
            <p:ph type="title"/>
          </p:nvPr>
        </p:nvSpPr>
        <p:spPr>
          <a:xfrm>
            <a:off x="841828" y="586096"/>
            <a:ext cx="9303657" cy="793263"/>
          </a:xfrm>
        </p:spPr>
        <p:txBody>
          <a:bodyPr>
            <a:noAutofit/>
          </a:bodyPr>
          <a:lstStyle/>
          <a:p>
            <a:pPr algn="ctr"/>
            <a:r>
              <a:rPr lang="fr-FR" b="1" dirty="0">
                <a:solidFill>
                  <a:schemeClr val="accent1">
                    <a:lumMod val="75000"/>
                  </a:schemeClr>
                </a:solidFill>
              </a:rPr>
              <a:t>JESUS ​​MOSTROU O </a:t>
            </a:r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CAMINHO 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fr-FR" b="1" dirty="0" err="1">
                <a:solidFill>
                  <a:schemeClr val="accent1">
                    <a:lumMod val="75000"/>
                  </a:schemeClr>
                </a:solidFill>
              </a:rPr>
              <a:t>cont</a:t>
            </a:r>
            <a:r>
              <a:rPr lang="fr-FR" b="1" dirty="0">
                <a:solidFill>
                  <a:schemeClr val="accent1">
                    <a:lumMod val="75000"/>
                  </a:schemeClr>
                </a:solidFill>
              </a:rPr>
              <a:t>)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44D00C17-8046-D54F-A83E-3216757807E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1837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991629" y="2196499"/>
            <a:ext cx="4791732" cy="224676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t-PT" sz="2800" dirty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Agora os cobradores de impostos e pecadores estavam todos se aproximando para </a:t>
            </a:r>
            <a:r>
              <a:rPr lang="pt-PT" sz="2800" dirty="0" smtClean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ouvi-lo.</a:t>
            </a:r>
            <a:endParaRPr lang="en-US" sz="2800" dirty="0">
              <a:solidFill>
                <a:schemeClr val="tx1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r"/>
            <a:r>
              <a:rPr lang="en-US" sz="2800" dirty="0" smtClean="0">
                <a:solidFill>
                  <a:schemeClr val="accent1"/>
                </a:solidFill>
              </a:rPr>
              <a:t>Lucas </a:t>
            </a:r>
            <a:r>
              <a:rPr lang="en-US" sz="2800" dirty="0">
                <a:solidFill>
                  <a:schemeClr val="accent1"/>
                </a:solidFill>
              </a:rPr>
              <a:t>15:2</a:t>
            </a:r>
          </a:p>
        </p:txBody>
      </p:sp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841828" y="485160"/>
            <a:ext cx="9303657" cy="793263"/>
          </a:xfrm>
        </p:spPr>
        <p:txBody>
          <a:bodyPr>
            <a:noAutofit/>
          </a:bodyPr>
          <a:lstStyle/>
          <a:p>
            <a:pPr algn="ctr"/>
            <a:r>
              <a:rPr lang="fr-FR" b="1" dirty="0">
                <a:solidFill>
                  <a:schemeClr val="accent1"/>
                </a:solidFill>
              </a:rPr>
              <a:t>JESUS ​​MOSTROU O CAMINHO </a:t>
            </a:r>
            <a:r>
              <a:rPr lang="fr-FR" b="1" dirty="0" smtClean="0">
                <a:solidFill>
                  <a:schemeClr val="accent1"/>
                </a:solidFill>
              </a:rPr>
              <a:t>(</a:t>
            </a:r>
            <a:r>
              <a:rPr lang="fr-FR" b="1" dirty="0" err="1" smtClean="0">
                <a:solidFill>
                  <a:schemeClr val="accent1"/>
                </a:solidFill>
              </a:rPr>
              <a:t>cont</a:t>
            </a:r>
            <a:r>
              <a:rPr lang="fr-FR" b="1" dirty="0">
                <a:solidFill>
                  <a:schemeClr val="accent1"/>
                </a:solidFill>
              </a:rPr>
              <a:t>)</a:t>
            </a:r>
          </a:p>
        </p:txBody>
      </p:sp>
      <p:grpSp>
        <p:nvGrpSpPr>
          <p:cNvPr id="16" name="Groupe 15"/>
          <p:cNvGrpSpPr/>
          <p:nvPr/>
        </p:nvGrpSpPr>
        <p:grpSpPr>
          <a:xfrm>
            <a:off x="1062065" y="1774664"/>
            <a:ext cx="3723608" cy="2380830"/>
            <a:chOff x="703250" y="2561742"/>
            <a:chExt cx="3723608" cy="2380830"/>
          </a:xfrm>
        </p:grpSpPr>
        <p:grpSp>
          <p:nvGrpSpPr>
            <p:cNvPr id="11" name="Groupe 10"/>
            <p:cNvGrpSpPr/>
            <p:nvPr/>
          </p:nvGrpSpPr>
          <p:grpSpPr>
            <a:xfrm>
              <a:off x="703250" y="2561742"/>
              <a:ext cx="3723608" cy="2380830"/>
              <a:chOff x="330200" y="2699656"/>
              <a:chExt cx="3879849" cy="1436917"/>
            </a:xfrm>
          </p:grpSpPr>
          <p:sp>
            <p:nvSpPr>
              <p:cNvPr id="12" name="Rectangle à coins arrondis 11"/>
              <p:cNvSpPr/>
              <p:nvPr/>
            </p:nvSpPr>
            <p:spPr>
              <a:xfrm rot="16200000">
                <a:off x="1382483" y="1647373"/>
                <a:ext cx="1436917" cy="3541484"/>
              </a:xfrm>
              <a:prstGeom prst="wedgeRoundRectCallou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13" name="ZoneTexte 12"/>
              <p:cNvSpPr txBox="1"/>
              <p:nvPr/>
            </p:nvSpPr>
            <p:spPr>
              <a:xfrm>
                <a:off x="398234" y="2756395"/>
                <a:ext cx="3811815" cy="3957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fr-FR" sz="24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14" name="Rectangle 13"/>
            <p:cNvSpPr/>
            <p:nvPr/>
          </p:nvSpPr>
          <p:spPr>
            <a:xfrm>
              <a:off x="909205" y="3151992"/>
              <a:ext cx="3192914" cy="12003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pt-PT" sz="3600" b="1" dirty="0">
                  <a:solidFill>
                    <a:schemeClr val="bg1"/>
                  </a:solidFill>
                </a:rPr>
                <a:t>Ele ganhou a confiança </a:t>
              </a:r>
              <a:r>
                <a:rPr lang="pt-PT" sz="3600" b="1" dirty="0" smtClean="0">
                  <a:solidFill>
                    <a:schemeClr val="bg1"/>
                  </a:solidFill>
                </a:rPr>
                <a:t>deles</a:t>
              </a:r>
              <a:endParaRPr lang="fr-FR" sz="36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957A06B8-F083-274F-AA49-FB9EA36E34A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7299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00941" y="103867"/>
            <a:ext cx="6593115" cy="1057275"/>
          </a:xfrm>
        </p:spPr>
        <p:txBody>
          <a:bodyPr>
            <a:normAutofit/>
          </a:bodyPr>
          <a:lstStyle/>
          <a:p>
            <a:pPr algn="ctr"/>
            <a:r>
              <a:rPr lang="fr-FR" b="1" dirty="0" smtClean="0">
                <a:solidFill>
                  <a:schemeClr val="accent1"/>
                </a:solidFill>
              </a:rPr>
              <a:t>O EXAMPLO DE PAULO</a:t>
            </a:r>
            <a:endParaRPr lang="fr-FR" b="1" dirty="0">
              <a:solidFill>
                <a:schemeClr val="accent1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110860" y="1240509"/>
            <a:ext cx="6065154" cy="433965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“</a:t>
            </a:r>
            <a:r>
              <a:rPr lang="pt-PT" sz="2800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Para os judeus, tornei-me judeu, para ganhar judeus. Para os que estão debaixo da lei tornei-me como um debaixo da lei... Para os que estão fora da lei, tornei-me como alguém fora da lei (não estando fora da lei de Deus...). Para os fracos me tornei fraco, …. Tornei-me tudo para todos, a fim de, por todos os meios, salvar </a:t>
            </a:r>
            <a:r>
              <a:rPr lang="pt-PT" sz="2800" dirty="0" smtClean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alguns</a:t>
            </a:r>
            <a:r>
              <a:rPr lang="en-US" sz="2800" dirty="0" smtClean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.” </a:t>
            </a:r>
            <a:endParaRPr lang="en-US" sz="2800" dirty="0">
              <a:solidFill>
                <a:srgbClr val="000000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r"/>
            <a:r>
              <a:rPr lang="en-US" sz="2400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(1 </a:t>
            </a:r>
            <a:r>
              <a:rPr lang="en-US" sz="2400" dirty="0" err="1" smtClean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Coríntios</a:t>
            </a:r>
            <a:r>
              <a:rPr lang="en-US" sz="2400" dirty="0" smtClean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9:20-23).</a:t>
            </a:r>
            <a:endParaRPr lang="en-US" sz="2400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grpSp>
        <p:nvGrpSpPr>
          <p:cNvPr id="6" name="Groupe 5"/>
          <p:cNvGrpSpPr/>
          <p:nvPr/>
        </p:nvGrpSpPr>
        <p:grpSpPr>
          <a:xfrm>
            <a:off x="608163" y="2006156"/>
            <a:ext cx="3151870" cy="2044707"/>
            <a:chOff x="330200" y="2699656"/>
            <a:chExt cx="3612150" cy="1436917"/>
          </a:xfrm>
        </p:grpSpPr>
        <p:sp>
          <p:nvSpPr>
            <p:cNvPr id="7" name="Rectangle à coins arrondis 6"/>
            <p:cNvSpPr/>
            <p:nvPr/>
          </p:nvSpPr>
          <p:spPr>
            <a:xfrm rot="16200000">
              <a:off x="1382483" y="1647373"/>
              <a:ext cx="1436917" cy="3541484"/>
            </a:xfrm>
            <a:prstGeom prst="wedgeRoundRect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ZoneTexte 7"/>
            <p:cNvSpPr txBox="1"/>
            <p:nvPr/>
          </p:nvSpPr>
          <p:spPr>
            <a:xfrm>
              <a:off x="468901" y="2736802"/>
              <a:ext cx="3473449" cy="13626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 err="1">
                  <a:solidFill>
                    <a:schemeClr val="bg1"/>
                  </a:solidFill>
                </a:rPr>
                <a:t>Ganhar</a:t>
              </a:r>
              <a:r>
                <a:rPr lang="en-US" sz="4000" dirty="0">
                  <a:solidFill>
                    <a:schemeClr val="bg1"/>
                  </a:solidFill>
                </a:rPr>
                <a:t> </a:t>
              </a:r>
              <a:r>
                <a:rPr lang="en-US" sz="4000" dirty="0" err="1">
                  <a:solidFill>
                    <a:schemeClr val="bg1"/>
                  </a:solidFill>
                </a:rPr>
                <a:t>pessoas</a:t>
              </a:r>
              <a:r>
                <a:rPr lang="en-US" sz="4000" dirty="0">
                  <a:solidFill>
                    <a:schemeClr val="bg1"/>
                  </a:solidFill>
                </a:rPr>
                <a:t> para </a:t>
              </a:r>
              <a:r>
                <a:rPr lang="en-US" sz="4000" dirty="0" smtClean="0">
                  <a:solidFill>
                    <a:schemeClr val="bg1"/>
                  </a:solidFill>
                </a:rPr>
                <a:t>Cristo</a:t>
              </a:r>
              <a:endParaRPr lang="fr-FR" sz="24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253B5252-7079-8E48-9B2C-3B31A07D345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3381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78338" y="147411"/>
            <a:ext cx="9552633" cy="1325563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accent1"/>
                </a:solidFill>
              </a:rPr>
              <a:t>DO ESPÍRITO DE </a:t>
            </a:r>
            <a:r>
              <a:rPr lang="en-US" b="1" dirty="0" smtClean="0">
                <a:solidFill>
                  <a:schemeClr val="accent1"/>
                </a:solidFill>
              </a:rPr>
              <a:t>PROFECIA 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994808" y="1654494"/>
            <a:ext cx="6023428" cy="384720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“</a:t>
            </a:r>
            <a:r>
              <a:rPr lang="pt-PT" sz="2800" dirty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Somente o método de Cristo dará verdadeiro sucesso em alcançar o povo. O Salvador misturou-se com os homens como quem desejava o bem deles. Ele mostrou Sua simpatia por eles, atendeu às suas necessidades e conquistou sua confiança. Então Ele lhes disse: ‘</a:t>
            </a:r>
            <a:r>
              <a:rPr lang="pt-PT" sz="2800" dirty="0" smtClean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Sigam-me</a:t>
            </a:r>
            <a:r>
              <a:rPr lang="en-US" sz="2800" dirty="0" smtClean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’” </a:t>
            </a:r>
            <a:endParaRPr lang="en-US" sz="2800" dirty="0">
              <a:solidFill>
                <a:schemeClr val="tx1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r"/>
            <a:r>
              <a:rPr lang="en-US" sz="2000" dirty="0" smtClean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en-US" sz="2000" dirty="0" err="1" smtClean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Serviço</a:t>
            </a:r>
            <a:r>
              <a:rPr lang="en-US" sz="2000" dirty="0" smtClean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Cristão</a:t>
            </a:r>
            <a:r>
              <a:rPr lang="en-US" sz="2000" dirty="0" smtClean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000" dirty="0">
                <a:solidFill>
                  <a:schemeClr val="tx1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p. 119).</a:t>
            </a:r>
            <a:endParaRPr lang="fr-FR" sz="2000" dirty="0">
              <a:solidFill>
                <a:schemeClr val="tx1"/>
              </a:solidFill>
            </a:endParaRPr>
          </a:p>
        </p:txBody>
      </p:sp>
      <p:grpSp>
        <p:nvGrpSpPr>
          <p:cNvPr id="6" name="Groupe 5"/>
          <p:cNvGrpSpPr/>
          <p:nvPr/>
        </p:nvGrpSpPr>
        <p:grpSpPr>
          <a:xfrm>
            <a:off x="363831" y="1950482"/>
            <a:ext cx="3360592" cy="2044707"/>
            <a:chOff x="330200" y="2699656"/>
            <a:chExt cx="3851354" cy="1436917"/>
          </a:xfrm>
        </p:grpSpPr>
        <p:sp>
          <p:nvSpPr>
            <p:cNvPr id="7" name="Rectangle à coins arrondis 6"/>
            <p:cNvSpPr/>
            <p:nvPr/>
          </p:nvSpPr>
          <p:spPr>
            <a:xfrm rot="16200000">
              <a:off x="1382483" y="1647373"/>
              <a:ext cx="1436917" cy="3541484"/>
            </a:xfrm>
            <a:prstGeom prst="wedgeRoundRect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ZoneTexte 7"/>
            <p:cNvSpPr txBox="1"/>
            <p:nvPr/>
          </p:nvSpPr>
          <p:spPr>
            <a:xfrm>
              <a:off x="369739" y="2902744"/>
              <a:ext cx="3811815" cy="9300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PT" sz="4000" b="1" dirty="0">
                  <a:solidFill>
                    <a:schemeClr val="bg1"/>
                  </a:solidFill>
                </a:rPr>
                <a:t>Use o método de </a:t>
              </a:r>
              <a:r>
                <a:rPr lang="pt-PT" sz="4000" b="1" dirty="0" smtClean="0">
                  <a:solidFill>
                    <a:schemeClr val="bg1"/>
                  </a:solidFill>
                </a:rPr>
                <a:t>Cristo</a:t>
              </a:r>
              <a:endParaRPr lang="fr-FR" sz="2400" dirty="0">
                <a:solidFill>
                  <a:schemeClr val="bg1"/>
                </a:solidFill>
              </a:endParaRPr>
            </a:p>
          </p:txBody>
        </p:sp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B39DF689-2FFB-DB49-9446-DB1A362AD49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186" b="22987"/>
          <a:stretch/>
        </p:blipFill>
        <p:spPr>
          <a:xfrm>
            <a:off x="666038" y="4454073"/>
            <a:ext cx="1513282" cy="130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3139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-generic" id="{ACA73D23-0390-324A-B1A6-F777AECDA15E}" vid="{28BE8ECC-1DC8-0F49-9095-E8E2529F670D}"/>
    </a:ext>
  </a:extLst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-generic" id="{ACA73D23-0390-324A-B1A6-F777AECDA15E}" vid="{ABFD6636-1C50-484E-97FF-B60211784245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-generic" id="{ACA73D23-0390-324A-B1A6-F777AECDA15E}" vid="{537D9AF6-9B68-4D41-B70E-B8DC8B398F0D}"/>
    </a:ext>
  </a:extLst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-generic" id="{ACA73D23-0390-324A-B1A6-F777AECDA15E}" vid="{24BF3B4B-8A4E-FA47-8C38-69038A088F7D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4163</TotalTime>
  <Words>1093</Words>
  <Application>Microsoft Office PowerPoint</Application>
  <PresentationFormat>Ecrã Panorâmico</PresentationFormat>
  <Paragraphs>136</Paragraphs>
  <Slides>22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11</vt:i4>
      </vt:variant>
      <vt:variant>
        <vt:lpstr>Tema</vt:lpstr>
      </vt:variant>
      <vt:variant>
        <vt:i4>4</vt:i4>
      </vt:variant>
      <vt:variant>
        <vt:lpstr>Títulos dos diapositivos</vt:lpstr>
      </vt:variant>
      <vt:variant>
        <vt:i4>22</vt:i4>
      </vt:variant>
    </vt:vector>
  </HeadingPairs>
  <TitlesOfParts>
    <vt:vector size="37" baseType="lpstr">
      <vt:lpstr>Arial</vt:lpstr>
      <vt:lpstr>Arial Narrow</vt:lpstr>
      <vt:lpstr>Bree Serif</vt:lpstr>
      <vt:lpstr>Calibri</vt:lpstr>
      <vt:lpstr>Calibri Light</vt:lpstr>
      <vt:lpstr>Forte</vt:lpstr>
      <vt:lpstr>Rockwell</vt:lpstr>
      <vt:lpstr>Script MT Bold</vt:lpstr>
      <vt:lpstr>Symbol</vt:lpstr>
      <vt:lpstr>Tahoma</vt:lpstr>
      <vt:lpstr>Times New Roman</vt:lpstr>
      <vt:lpstr>Office Theme</vt:lpstr>
      <vt:lpstr>2_Custom Design</vt:lpstr>
      <vt:lpstr>1_Custom Design</vt:lpstr>
      <vt:lpstr>Custom Design</vt:lpstr>
      <vt:lpstr>Seminário 2: Desenvolvimento dos Jovens Entendendo os Jovens</vt:lpstr>
      <vt:lpstr>INTRODUÇÃO</vt:lpstr>
      <vt:lpstr>OBJECTIVO DO SEMINÁRIO</vt:lpstr>
      <vt:lpstr>CÉREBROS DIFERENTES</vt:lpstr>
      <vt:lpstr>JESUS ​​MOSTROU O CAMINHO</vt:lpstr>
      <vt:lpstr>JESUS ​​MOSTROU O CAMINHO (cont)</vt:lpstr>
      <vt:lpstr>JESUS ​​MOSTROU O CAMINHO (cont)</vt:lpstr>
      <vt:lpstr>O EXAMPLO DE PAULO</vt:lpstr>
      <vt:lpstr>DO ESPÍRITO DE PROFECIA </vt:lpstr>
      <vt:lpstr>DO ESPÍRITO DE PROFECIA (CONT) </vt:lpstr>
      <vt:lpstr>O AMBIENTE DOS JOVENS</vt:lpstr>
      <vt:lpstr>O AMBIENTE DOS JOVENS (cont)</vt:lpstr>
      <vt:lpstr>FONTES DE INFLUÊNCIA NA JUVENTUDE</vt:lpstr>
      <vt:lpstr>O DESEJO DA JUVENTUDE</vt:lpstr>
      <vt:lpstr>O DESEJO DA JUVENTUDE (cont)</vt:lpstr>
      <vt:lpstr>DOIS PASSOS A SEGUIR</vt:lpstr>
      <vt:lpstr>Apresentação do PowerPoint</vt:lpstr>
      <vt:lpstr>Apresentação do PowerPoint</vt:lpstr>
      <vt:lpstr>Apresentação do PowerPoint</vt:lpstr>
      <vt:lpstr>Sê como Jesus ... </vt:lpstr>
      <vt:lpstr>Actividades: Parte 1</vt:lpstr>
      <vt:lpstr>Actividades: Parte 2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Mokgwane, Pako</dc:creator>
  <cp:lastModifiedBy>Horácio Pongolola</cp:lastModifiedBy>
  <cp:revision>153</cp:revision>
  <dcterms:created xsi:type="dcterms:W3CDTF">2018-05-31T05:51:27Z</dcterms:created>
  <dcterms:modified xsi:type="dcterms:W3CDTF">2022-05-03T14:25:01Z</dcterms:modified>
</cp:coreProperties>
</file>