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0" r:id="rId9"/>
    <p:sldId id="279" r:id="rId10"/>
    <p:sldId id="280" r:id="rId11"/>
    <p:sldId id="282" r:id="rId12"/>
    <p:sldId id="265" r:id="rId13"/>
    <p:sldId id="283" r:id="rId14"/>
    <p:sldId id="267" r:id="rId15"/>
    <p:sldId id="285" r:id="rId16"/>
    <p:sldId id="284" r:id="rId17"/>
    <p:sldId id="273" r:id="rId18"/>
    <p:sldId id="291" r:id="rId19"/>
    <p:sldId id="288" r:id="rId20"/>
    <p:sldId id="293" r:id="rId21"/>
    <p:sldId id="287" r:id="rId22"/>
    <p:sldId id="292" r:id="rId23"/>
    <p:sldId id="276" r:id="rId24"/>
    <p:sldId id="277" r:id="rId25"/>
    <p:sldId id="29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57"/>
            <p14:sldId id="258"/>
            <p14:sldId id="259"/>
            <p14:sldId id="260"/>
            <p14:sldId id="279"/>
            <p14:sldId id="280"/>
            <p14:sldId id="282"/>
            <p14:sldId id="265"/>
            <p14:sldId id="283"/>
            <p14:sldId id="267"/>
            <p14:sldId id="285"/>
            <p14:sldId id="284"/>
            <p14:sldId id="273"/>
            <p14:sldId id="291"/>
            <p14:sldId id="288"/>
            <p14:sldId id="293"/>
            <p14:sldId id="287"/>
            <p14:sldId id="292"/>
            <p14:sldId id="276"/>
            <p14:sldId id="277"/>
            <p14:sldId id="290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2B16"/>
    <a:srgbClr val="008000"/>
    <a:srgbClr val="663300"/>
    <a:srgbClr val="CC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4674"/>
  </p:normalViewPr>
  <p:slideViewPr>
    <p:cSldViewPr snapToGrid="0" snapToObjects="1">
      <p:cViewPr varScale="1">
        <p:scale>
          <a:sx n="51" d="100"/>
          <a:sy n="51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634683"/>
            <a:ext cx="9887169" cy="2409371"/>
          </a:xfrm>
        </p:spPr>
        <p:txBody>
          <a:bodyPr>
            <a:noAutofit/>
          </a:bodyPr>
          <a:lstStyle/>
          <a:p>
            <a:pPr algn="ctr"/>
            <a:r>
              <a:rPr lang="en-US" sz="5800" b="1" dirty="0" err="1" smtClean="0">
                <a:solidFill>
                  <a:srgbClr val="0070C0"/>
                </a:solidFill>
              </a:rPr>
              <a:t>Seminario</a:t>
            </a:r>
            <a:r>
              <a:rPr lang="en-US" sz="5800" b="1" dirty="0" smtClean="0">
                <a:solidFill>
                  <a:srgbClr val="0070C0"/>
                </a:solidFill>
              </a:rPr>
              <a:t> Nº </a:t>
            </a:r>
            <a:r>
              <a:rPr lang="en-US" sz="5800" b="1" dirty="0">
                <a:solidFill>
                  <a:srgbClr val="0070C0"/>
                </a:solidFill>
              </a:rPr>
              <a:t>2: </a:t>
            </a:r>
            <a:r>
              <a:rPr lang="en-US" sz="5800" b="1" dirty="0" err="1" smtClean="0">
                <a:solidFill>
                  <a:srgbClr val="0070C0"/>
                </a:solidFill>
              </a:rPr>
              <a:t>Desarrollo</a:t>
            </a:r>
            <a:r>
              <a:rPr lang="en-US" sz="5800" b="1" dirty="0" smtClean="0">
                <a:solidFill>
                  <a:srgbClr val="0070C0"/>
                </a:solidFill>
              </a:rPr>
              <a:t> de la Juventud</a:t>
            </a:r>
            <a:r>
              <a:rPr lang="en-US" sz="9600" b="1" dirty="0">
                <a:solidFill>
                  <a:srgbClr val="0070C0"/>
                </a:solidFill>
              </a:rPr>
              <a:t/>
            </a:r>
            <a:br>
              <a:rPr lang="en-US" sz="9600" b="1" dirty="0">
                <a:solidFill>
                  <a:srgbClr val="0070C0"/>
                </a:solidFill>
              </a:rPr>
            </a:br>
            <a:r>
              <a:rPr lang="en-US" sz="2400" b="1" i="1" dirty="0" err="1" smtClean="0">
                <a:latin typeface="+mn-lt"/>
              </a:rPr>
              <a:t>Entendiendo</a:t>
            </a:r>
            <a:r>
              <a:rPr lang="en-US" sz="2400" b="1" i="1" dirty="0" smtClean="0">
                <a:latin typeface="+mn-lt"/>
              </a:rPr>
              <a:t> a los </a:t>
            </a:r>
            <a:r>
              <a:rPr lang="en-US" sz="2400" b="1" i="1" dirty="0" err="1" smtClean="0">
                <a:latin typeface="+mn-lt"/>
              </a:rPr>
              <a:t>jóvenes</a:t>
            </a:r>
            <a:endParaRPr lang="fr-FR" sz="2400" b="1" i="1" dirty="0"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134E079-3A7F-9E43-8B7F-2CE6F12E79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200" y="147411"/>
            <a:ext cx="980077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DEL ESPÍRITU DE PROFECÍA (CONT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484913" y="1690569"/>
            <a:ext cx="5646057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VE" sz="2800" dirty="0"/>
              <a:t>“Los jóvenes son el blanco de los ataques especiales de Satanás; pero </a:t>
            </a:r>
            <a:r>
              <a:rPr lang="es-VE" sz="2800" dirty="0" smtClean="0"/>
              <a:t>la manifestación </a:t>
            </a:r>
            <a:r>
              <a:rPr lang="es-VE" sz="2800" dirty="0"/>
              <a:t>de bondad, cortesía, tierna simpatía y amor, a menudo</a:t>
            </a:r>
          </a:p>
          <a:p>
            <a:r>
              <a:rPr lang="es-VE" sz="2800" dirty="0"/>
              <a:t>trabajarán por la salvación de quienes están bajo las tentaciones </a:t>
            </a:r>
            <a:r>
              <a:rPr lang="es-VE" sz="2800" dirty="0" smtClean="0"/>
              <a:t>del maligno”.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Ministerio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Pastoral, 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 275).</a:t>
            </a: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833078" y="2123309"/>
            <a:ext cx="3090206" cy="2044707"/>
            <a:chOff x="330200" y="2699656"/>
            <a:chExt cx="3541485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04108" y="3027513"/>
              <a:ext cx="3467577" cy="670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</a:rPr>
                <a:t>Necesitamos</a:t>
              </a:r>
              <a:r>
                <a:rPr lang="en-US" sz="2800" b="1" dirty="0" smtClean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</a:rPr>
                <a:t>salvar</a:t>
              </a:r>
              <a:r>
                <a:rPr lang="en-US" sz="2800" b="1" dirty="0" smtClean="0">
                  <a:solidFill>
                    <a:schemeClr val="bg1"/>
                  </a:solidFill>
                </a:rPr>
                <a:t> a la </a:t>
              </a:r>
              <a:r>
                <a:rPr lang="en-US" sz="2800" b="1" dirty="0" err="1" smtClean="0">
                  <a:solidFill>
                    <a:schemeClr val="bg1"/>
                  </a:solidFill>
                </a:rPr>
                <a:t>juventud</a:t>
              </a:r>
              <a:endParaRPr lang="fr-FR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3C101E9-2407-3144-B5AE-437E91BC63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5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800" y="161926"/>
            <a:ext cx="9149862" cy="98470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EL AMBIENTE JUVENIL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372" y="1370475"/>
            <a:ext cx="936883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El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clima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social en el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están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inmersos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afecta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32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deseos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necesidades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sensibilidades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modo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vestir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apariencia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comprensión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espiritual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Su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identidad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conformidad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el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mundo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los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rodea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2DB4F1-F429-B549-862A-FFEB56B57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2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6038" y="2151519"/>
            <a:ext cx="92071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Viven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un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mundo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diferente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al de los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adultos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Sienten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no se les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toma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cuenta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dentro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aislan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Critican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los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programas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la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música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etc.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38629" y="1325909"/>
            <a:ext cx="975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Impacto</a:t>
            </a:r>
            <a:r>
              <a:rPr lang="en-US" sz="3600" b="1" dirty="0" smtClean="0"/>
              <a:t> del </a:t>
            </a:r>
            <a:r>
              <a:rPr lang="en-US" sz="3600" b="1" dirty="0" err="1" smtClean="0"/>
              <a:t>ambiente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sobre</a:t>
            </a:r>
            <a:r>
              <a:rPr lang="en-US" sz="3600" b="1" dirty="0" smtClean="0"/>
              <a:t> los </a:t>
            </a:r>
            <a:r>
              <a:rPr lang="en-US" sz="3600" b="1" dirty="0" err="1" smtClean="0"/>
              <a:t>jóvenes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22514" y="161926"/>
            <a:ext cx="9567148" cy="98470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EL AMBIENTE JUVENIL </a:t>
            </a:r>
            <a:r>
              <a:rPr lang="en-US" sz="3600" b="1" dirty="0" smtClean="0">
                <a:solidFill>
                  <a:schemeClr val="accent1"/>
                </a:solidFill>
              </a:rPr>
              <a:t>(</a:t>
            </a:r>
            <a:r>
              <a:rPr lang="en-US" sz="3600" b="1" dirty="0" err="1" smtClean="0">
                <a:solidFill>
                  <a:schemeClr val="accent1"/>
                </a:solidFill>
              </a:rPr>
              <a:t>cont</a:t>
            </a:r>
            <a:r>
              <a:rPr lang="en-US" sz="3600" b="1" dirty="0">
                <a:solidFill>
                  <a:schemeClr val="accent1"/>
                </a:solidFill>
              </a:rPr>
              <a:t>)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0F0BBD-F2AA-7643-A35A-94BCA0A91E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4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494" y="1601726"/>
            <a:ext cx="4467293" cy="3623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6997" y="310494"/>
            <a:ext cx="8804783" cy="83776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</a:rPr>
              <a:t>Fuentes de </a:t>
            </a:r>
            <a:r>
              <a:rPr lang="en-US" sz="3600" b="1" dirty="0" err="1" smtClean="0">
                <a:solidFill>
                  <a:schemeClr val="accent1"/>
                </a:solidFill>
              </a:rPr>
              <a:t>Influencia</a:t>
            </a:r>
            <a:r>
              <a:rPr lang="en-US" sz="3600" b="1" dirty="0" smtClean="0">
                <a:solidFill>
                  <a:schemeClr val="accent1"/>
                </a:solidFill>
              </a:rPr>
              <a:t> de la Juventud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 rot="20063330">
            <a:off x="3905311" y="1515060"/>
            <a:ext cx="1993590" cy="840074"/>
            <a:chOff x="4643044" y="1509025"/>
            <a:chExt cx="1753860" cy="785887"/>
          </a:xfrm>
        </p:grpSpPr>
        <p:sp>
          <p:nvSpPr>
            <p:cNvPr id="6" name="Flèche droite 5"/>
            <p:cNvSpPr/>
            <p:nvPr/>
          </p:nvSpPr>
          <p:spPr>
            <a:xfrm rot="1928752">
              <a:off x="4643044" y="1509025"/>
              <a:ext cx="1753860" cy="78588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 rot="1939138">
              <a:off x="4834990" y="1647922"/>
              <a:ext cx="1278113" cy="431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Familia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5" name="Groupe 24"/>
          <p:cNvGrpSpPr/>
          <p:nvPr/>
        </p:nvGrpSpPr>
        <p:grpSpPr>
          <a:xfrm rot="19943376">
            <a:off x="3599585" y="2453909"/>
            <a:ext cx="2176793" cy="854184"/>
            <a:chOff x="3826524" y="2077774"/>
            <a:chExt cx="2176793" cy="854184"/>
          </a:xfrm>
        </p:grpSpPr>
        <p:sp>
          <p:nvSpPr>
            <p:cNvPr id="16" name="Flèche droite 15"/>
            <p:cNvSpPr/>
            <p:nvPr/>
          </p:nvSpPr>
          <p:spPr>
            <a:xfrm rot="2238571">
              <a:off x="3826524" y="2077774"/>
              <a:ext cx="2176793" cy="85418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 rot="2248957">
              <a:off x="3830610" y="2240002"/>
              <a:ext cx="2094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Comunidad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743233" y="3425153"/>
            <a:ext cx="1975721" cy="873887"/>
            <a:chOff x="3700121" y="3336857"/>
            <a:chExt cx="1975721" cy="918297"/>
          </a:xfrm>
        </p:grpSpPr>
        <p:sp>
          <p:nvSpPr>
            <p:cNvPr id="19" name="Flèche droite 18"/>
            <p:cNvSpPr/>
            <p:nvPr/>
          </p:nvSpPr>
          <p:spPr>
            <a:xfrm rot="21584702">
              <a:off x="3700121" y="3336857"/>
              <a:ext cx="1975721" cy="918297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 rot="21595088">
              <a:off x="3900545" y="3543574"/>
              <a:ext cx="1439793" cy="48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Escuela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 rot="18142459">
            <a:off x="3662743" y="4396310"/>
            <a:ext cx="2728957" cy="926481"/>
            <a:chOff x="4586900" y="1509025"/>
            <a:chExt cx="2160596" cy="785887"/>
          </a:xfrm>
        </p:grpSpPr>
        <p:sp>
          <p:nvSpPr>
            <p:cNvPr id="22" name="Flèche droite 21"/>
            <p:cNvSpPr/>
            <p:nvPr/>
          </p:nvSpPr>
          <p:spPr>
            <a:xfrm rot="1928752">
              <a:off x="4643044" y="1509025"/>
              <a:ext cx="1753860" cy="78588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 rot="1939138">
              <a:off x="4586900" y="1779800"/>
              <a:ext cx="2160596" cy="339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Medios</a:t>
              </a:r>
              <a:r>
                <a:rPr lang="en-US" sz="2000" b="1" dirty="0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 </a:t>
              </a:r>
              <a:r>
                <a:rPr lang="en-US" sz="20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Masivos</a:t>
              </a:r>
              <a:endParaRPr lang="en-US" sz="20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cxnSp>
        <p:nvCxnSpPr>
          <p:cNvPr id="30" name="Connecteur droit avec flèche 29"/>
          <p:cNvCxnSpPr/>
          <p:nvPr/>
        </p:nvCxnSpPr>
        <p:spPr>
          <a:xfrm>
            <a:off x="3073215" y="1796966"/>
            <a:ext cx="65066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244629" y="1419256"/>
            <a:ext cx="270384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Capacitación</a:t>
            </a:r>
            <a:r>
              <a:rPr lang="en-US" sz="2000" dirty="0" smtClean="0"/>
              <a:t> </a:t>
            </a:r>
            <a:r>
              <a:rPr lang="en-US" sz="2000" dirty="0" err="1" smtClean="0"/>
              <a:t>recibida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Vida en el </a:t>
            </a:r>
            <a:r>
              <a:rPr lang="en-US" sz="2000" dirty="0" err="1" smtClean="0"/>
              <a:t>hogar</a:t>
            </a:r>
            <a:endParaRPr lang="en-US" sz="2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244630" y="2378924"/>
            <a:ext cx="248447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Vecindario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Amigos</a:t>
            </a:r>
            <a:endParaRPr lang="en-US" sz="2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36656" y="3355684"/>
            <a:ext cx="2836559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Maestros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Compañeros</a:t>
            </a:r>
            <a:r>
              <a:rPr lang="en-US" sz="2000" dirty="0" smtClean="0"/>
              <a:t> de </a:t>
            </a:r>
            <a:r>
              <a:rPr lang="en-US" sz="2000" dirty="0" err="1" smtClean="0"/>
              <a:t>clase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Programas</a:t>
            </a:r>
            <a:r>
              <a:rPr lang="en-US" sz="2000" dirty="0" smtClean="0"/>
              <a:t> del </a:t>
            </a:r>
            <a:r>
              <a:rPr lang="en-US" sz="2000" dirty="0" err="1" smtClean="0"/>
              <a:t>colegio</a:t>
            </a:r>
            <a:endParaRPr lang="en-US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4771307" y="5393990"/>
            <a:ext cx="292734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Internet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Redes</a:t>
            </a:r>
            <a:r>
              <a:rPr lang="en-US" sz="2000" dirty="0" smtClean="0"/>
              <a:t> </a:t>
            </a:r>
            <a:r>
              <a:rPr lang="en-US" sz="2000" dirty="0" err="1" smtClean="0"/>
              <a:t>Sociales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Videojuegos</a:t>
            </a:r>
            <a:r>
              <a:rPr lang="en-US" sz="2000" dirty="0" smtClean="0"/>
              <a:t>, </a:t>
            </a:r>
            <a:r>
              <a:rPr lang="en-US" sz="2000" dirty="0" err="1" smtClean="0"/>
              <a:t>etc</a:t>
            </a:r>
            <a:endParaRPr lang="en-US" sz="2000" dirty="0"/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805263" y="2748405"/>
            <a:ext cx="73792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3174225" y="3902460"/>
            <a:ext cx="563358" cy="33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4277558" y="5649822"/>
            <a:ext cx="377344" cy="1593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06EBAF78-49F2-4241-9F1B-B4568E3F56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4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7258" y="368898"/>
            <a:ext cx="9149862" cy="82504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EL DESEO DE LA JUVENTUD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107543" y="1446292"/>
            <a:ext cx="61707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r>
              <a:rPr lang="en-US" sz="3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Nuestros</a:t>
            </a:r>
            <a:r>
              <a:rPr lang="en-US" sz="3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jóvenes</a:t>
            </a:r>
            <a:r>
              <a:rPr lang="en-US" sz="3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están</a:t>
            </a:r>
            <a:r>
              <a:rPr lang="en-US" sz="3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5143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s-E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Buscando reconocimiento</a:t>
            </a:r>
            <a:endParaRPr lang="fr-FR" sz="3200" b="1" dirty="0">
              <a:ea typeface="Times New Roman" panose="02020603050405020304" pitchFamily="18" charset="0"/>
            </a:endParaRPr>
          </a:p>
          <a:p>
            <a:pPr marL="5143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Buscando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adultos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quienes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puedan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comunicarles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confianza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realidades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vidas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a typeface="Times New Roman" panose="02020603050405020304" pitchFamily="18" charset="0"/>
            </a:endParaRPr>
          </a:p>
          <a:p>
            <a:pPr marL="514350" lvl="1" indent="-51435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  <a:tabLst>
                <a:tab pos="914400" algn="l"/>
              </a:tabLst>
            </a:pP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Buscando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contexto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oportunidades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decir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lo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piensan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sin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ser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castigados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666038" y="1591811"/>
            <a:ext cx="3161878" cy="29238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UNA RESPUESTA A </a:t>
            </a:r>
            <a:r>
              <a:rPr lang="en-US" sz="3200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3200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necesidades</a:t>
            </a:r>
            <a:r>
              <a:rPr lang="en-US" sz="3200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morales</a:t>
            </a:r>
            <a:r>
              <a:rPr lang="en-US" sz="3200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sociales</a:t>
            </a:r>
            <a:r>
              <a:rPr lang="en-US" sz="3200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3200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espirituales</a:t>
            </a:r>
            <a:r>
              <a:rPr lang="en-US" sz="3200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3200" dirty="0">
              <a:solidFill>
                <a:schemeClr val="accent1"/>
              </a:solidFill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7B0F34E-F8DF-0F4D-9118-4DDD4AA00E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8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5398"/>
            <a:ext cx="9149862" cy="82504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+mn-lt"/>
              </a:rPr>
              <a:t>EL DESEO DE LA JUVENTUD (</a:t>
            </a:r>
            <a:r>
              <a:rPr lang="en-US" b="1" dirty="0" err="1" smtClean="0">
                <a:solidFill>
                  <a:schemeClr val="accent1"/>
                </a:solidFill>
                <a:latin typeface="+mn-lt"/>
              </a:rPr>
              <a:t>cont</a:t>
            </a:r>
            <a:r>
              <a:rPr lang="en-US" b="1" dirty="0">
                <a:solidFill>
                  <a:schemeClr val="accent1"/>
                </a:solidFill>
                <a:latin typeface="+mn-lt"/>
              </a:rPr>
              <a:t>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063999" y="1167294"/>
            <a:ext cx="62992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lphaLcPeriod" startAt="4"/>
              <a:tabLst>
                <a:tab pos="914400" algn="l"/>
              </a:tabLst>
            </a:pP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Buscand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nuevos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métodos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innovaciones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y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líderes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capaces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brindarles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cambios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tomen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cuenta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opiniones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a typeface="Times New Roman" panose="02020603050405020304" pitchFamily="18" charset="0"/>
            </a:endParaRPr>
          </a:p>
          <a:p>
            <a:pPr lvl="1" indent="-45720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lphaLcPeriod" startAt="4"/>
              <a:tabLst>
                <a:tab pos="914400" algn="l"/>
              </a:tabLst>
            </a:pP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Listos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defender a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amada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r>
              <a:rPr lang="en-US" sz="3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en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ambiente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mientras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acciones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sean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dignas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sentirse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orgullosos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ella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496781" y="1746501"/>
            <a:ext cx="3365078" cy="29238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UNA RESPUESTA A </a:t>
            </a:r>
            <a:r>
              <a:rPr lang="en-US" sz="3200" b="1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necesidades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morales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sociales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3200" dirty="0" err="1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espirituales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3200" dirty="0">
              <a:solidFill>
                <a:schemeClr val="accent1"/>
              </a:solidFill>
              <a:latin typeface="Forte" panose="03060902040502070203" pitchFamily="66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99195A2-3EAD-D148-8D8F-7D785EA2B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9828" y="363431"/>
            <a:ext cx="7852229" cy="75247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n-lt"/>
              </a:rPr>
              <a:t>DOS PASOS A SEGUIR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874658" y="1663027"/>
            <a:ext cx="33273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Entrar</a:t>
            </a:r>
            <a:r>
              <a:rPr lang="en-US" sz="4800" b="1" dirty="0" smtClean="0"/>
              <a:t> </a:t>
            </a:r>
            <a:r>
              <a:rPr lang="en-US" sz="4000" dirty="0" smtClean="0"/>
              <a:t>en la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 </a:t>
            </a:r>
            <a:r>
              <a:rPr lang="en-US" sz="4000" dirty="0" err="1" smtClean="0"/>
              <a:t>juvenil</a:t>
            </a:r>
            <a:endParaRPr lang="en-US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5874657" y="4203818"/>
            <a:ext cx="42957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/>
              <a:t>Crear</a:t>
            </a:r>
            <a:r>
              <a:rPr lang="en-US" sz="4400" b="1" dirty="0" smtClean="0"/>
              <a:t> </a:t>
            </a:r>
            <a:r>
              <a:rPr lang="en-US" sz="3600" dirty="0" smtClean="0"/>
              <a:t>un </a:t>
            </a:r>
            <a:r>
              <a:rPr lang="en-US" sz="3600" dirty="0" err="1" smtClean="0"/>
              <a:t>contexto</a:t>
            </a:r>
            <a:r>
              <a:rPr lang="en-US" sz="3600" dirty="0" smtClean="0"/>
              <a:t> </a:t>
            </a:r>
            <a:r>
              <a:rPr lang="en-US" sz="3600" dirty="0" err="1" smtClean="0"/>
              <a:t>para</a:t>
            </a:r>
            <a:r>
              <a:rPr lang="en-US" sz="3600" dirty="0" smtClean="0"/>
              <a:t> la </a:t>
            </a:r>
            <a:r>
              <a:rPr lang="en-US" sz="3600" dirty="0" err="1" smtClean="0"/>
              <a:t>participación</a:t>
            </a:r>
            <a:r>
              <a:rPr lang="en-US" sz="3600" dirty="0" smtClean="0"/>
              <a:t> </a:t>
            </a:r>
            <a:r>
              <a:rPr lang="en-US" sz="3600" dirty="0" err="1" smtClean="0"/>
              <a:t>juvenil</a:t>
            </a:r>
            <a:endParaRPr lang="en-US" sz="36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64" y="1409700"/>
            <a:ext cx="2266950" cy="2019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51" y="4136578"/>
            <a:ext cx="35337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2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toile à 6 branches 2"/>
          <p:cNvSpPr/>
          <p:nvPr/>
        </p:nvSpPr>
        <p:spPr>
          <a:xfrm>
            <a:off x="9768114" y="685800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Étoile à 5 branches 3"/>
          <p:cNvSpPr/>
          <p:nvPr/>
        </p:nvSpPr>
        <p:spPr>
          <a:xfrm>
            <a:off x="2438401" y="1567543"/>
            <a:ext cx="5196114" cy="3672114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17961" y="3087002"/>
            <a:ext cx="230140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bg1"/>
                </a:solidFill>
              </a:rPr>
              <a:t>ENTRANDO EN EL UNIVERSO DE LA JUVENTUD</a:t>
            </a:r>
            <a:endParaRPr lang="en-US" sz="23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4000" y="94970"/>
            <a:ext cx="4484915" cy="1815882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Organice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reuniones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discutir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ellos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los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problemas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están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afrontando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07085" y="2196850"/>
            <a:ext cx="2780523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Tolere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lenguaje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comportamiento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78915" y="4781628"/>
            <a:ext cx="3069771" cy="1815882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Permita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expresión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sentimientos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emociones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03151" y="5332593"/>
            <a:ext cx="3069771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Haga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espacio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diálogos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que</a:t>
            </a:r>
            <a:r>
              <a:rPr lang="en-US" sz="2800" b="1" dirty="0" smtClean="0">
                <a:solidFill>
                  <a:schemeClr val="bg1"/>
                </a:solidFill>
              </a:rPr>
              <a:t> se </a:t>
            </a:r>
            <a:r>
              <a:rPr lang="en-US" sz="2800" b="1" dirty="0" err="1" smtClean="0">
                <a:solidFill>
                  <a:schemeClr val="bg1"/>
                </a:solidFill>
              </a:rPr>
              <a:t>basen</a:t>
            </a:r>
            <a:r>
              <a:rPr lang="en-US" sz="2800" b="1" dirty="0" smtClean="0">
                <a:solidFill>
                  <a:schemeClr val="bg1"/>
                </a:solidFill>
              </a:rPr>
              <a:t> en </a:t>
            </a:r>
            <a:r>
              <a:rPr lang="en-US" sz="2800" b="1" dirty="0" err="1" smtClean="0">
                <a:solidFill>
                  <a:schemeClr val="bg1"/>
                </a:solidFill>
              </a:rPr>
              <a:t>escuchar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770" y="1869655"/>
            <a:ext cx="2264230" cy="2677656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Organice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programas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informales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actividades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800" b="1" dirty="0" err="1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33257" y="2108699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1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357256" y="3026733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950856" y="4450690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67379" y="445900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4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12420" y="3026732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5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30B9FFD-3D4F-D943-94A7-E509468802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9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22171" y="1846966"/>
            <a:ext cx="7039429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Los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jóvenes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en general no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están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interesados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escuchar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experiencias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antaño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los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adultos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Ellos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buscan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ver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adultos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condescendientes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líderes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listos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entender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aceptar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el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contexto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mundo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trata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ver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líderes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identifiquen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con los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conflictos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esperanzas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 los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jóvenes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escuchas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historias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ellos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podrían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escuchar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suyas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Aprenda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encontrar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historias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más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relevantes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y 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contarlas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“en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idioma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.”</a:t>
            </a:r>
            <a:endParaRPr lang="fr-FR" sz="24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03086" y="338898"/>
            <a:ext cx="9260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ENTRANDO EN EL UNIVERSO DE LA JUVENTUD </a:t>
            </a:r>
            <a:r>
              <a:rPr lang="en-US" sz="3600" b="1" dirty="0" smtClean="0">
                <a:solidFill>
                  <a:schemeClr val="accent1"/>
                </a:solidFill>
                <a:latin typeface="+mj-lt"/>
              </a:rPr>
              <a:t>(</a:t>
            </a:r>
            <a:r>
              <a:rPr lang="en-US" sz="3600" b="1" dirty="0" err="1" smtClean="0">
                <a:solidFill>
                  <a:schemeClr val="accent1"/>
                </a:solidFill>
                <a:latin typeface="+mj-lt"/>
              </a:rPr>
              <a:t>Cont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)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261257" y="1465129"/>
            <a:ext cx="2894454" cy="2293256"/>
            <a:chOff x="449943" y="2766655"/>
            <a:chExt cx="2417016" cy="1906945"/>
          </a:xfrm>
        </p:grpSpPr>
        <p:sp>
          <p:nvSpPr>
            <p:cNvPr id="7" name="Pensées 6"/>
            <p:cNvSpPr/>
            <p:nvPr/>
          </p:nvSpPr>
          <p:spPr>
            <a:xfrm>
              <a:off x="449943" y="2766655"/>
              <a:ext cx="2351314" cy="1906945"/>
            </a:xfrm>
            <a:prstGeom prst="cloudCallou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/>
            <p:cNvSpPr/>
            <p:nvPr/>
          </p:nvSpPr>
          <p:spPr>
            <a:xfrm>
              <a:off x="675302" y="3369988"/>
              <a:ext cx="2191657" cy="435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Recuerde</a:t>
              </a:r>
              <a:r>
                <a:rPr lang="en-US" sz="2800" b="1" dirty="0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esto</a:t>
              </a:r>
              <a:r>
                <a:rPr lang="en-US" sz="2800" b="1" dirty="0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…</a:t>
              </a:r>
              <a:endParaRPr lang="fr-FR" sz="2800" b="1" dirty="0">
                <a:solidFill>
                  <a:schemeClr val="bg1"/>
                </a:solidFill>
                <a:latin typeface="Script MT Bold" panose="03040602040607080904" pitchFamily="66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E2359DF-2416-F84C-A7D2-F55C06D248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9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3839028" y="369839"/>
            <a:ext cx="3251201" cy="1384995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Cree un </a:t>
            </a:r>
            <a:r>
              <a:rPr lang="en-US" sz="2800" b="1" dirty="0" err="1" smtClean="0">
                <a:solidFill>
                  <a:schemeClr val="bg1"/>
                </a:solidFill>
              </a:rPr>
              <a:t>ambiente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libre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</a:rPr>
              <a:t> los </a:t>
            </a:r>
            <a:r>
              <a:rPr lang="en-US" sz="2800" b="1" dirty="0" err="1" smtClean="0">
                <a:solidFill>
                  <a:schemeClr val="bg1"/>
                </a:solidFill>
              </a:rPr>
              <a:t>jóvenes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786917" y="1302312"/>
            <a:ext cx="2576286" cy="1815882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Aliente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las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reuniones</a:t>
            </a:r>
            <a:r>
              <a:rPr lang="en-US" sz="2800" b="1" dirty="0" smtClean="0">
                <a:solidFill>
                  <a:schemeClr val="bg1"/>
                </a:solidFill>
              </a:rPr>
              <a:t> juveniles </a:t>
            </a:r>
            <a:r>
              <a:rPr lang="en-US" sz="2800" b="1" dirty="0" err="1" smtClean="0">
                <a:solidFill>
                  <a:schemeClr val="bg1"/>
                </a:solidFill>
              </a:rPr>
              <a:t>informales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786917" y="3593569"/>
            <a:ext cx="2576286" cy="2677656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Organice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foros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</a:rPr>
              <a:t> el </a:t>
            </a:r>
            <a:r>
              <a:rPr lang="en-US" sz="2800" b="1" dirty="0" err="1" smtClean="0">
                <a:solidFill>
                  <a:schemeClr val="bg1"/>
                </a:solidFill>
              </a:rPr>
              <a:t>intercambio</a:t>
            </a:r>
            <a:r>
              <a:rPr lang="en-US" sz="2800" b="1" dirty="0" smtClean="0">
                <a:solidFill>
                  <a:schemeClr val="bg1"/>
                </a:solidFill>
              </a:rPr>
              <a:t> y la </a:t>
            </a:r>
            <a:r>
              <a:rPr lang="en-US" sz="2800" b="1" dirty="0" err="1" smtClean="0">
                <a:solidFill>
                  <a:schemeClr val="bg1"/>
                </a:solidFill>
              </a:rPr>
              <a:t>toma</a:t>
            </a:r>
            <a:r>
              <a:rPr lang="en-US" sz="2800" b="1" dirty="0" smtClean="0">
                <a:solidFill>
                  <a:schemeClr val="bg1"/>
                </a:solidFill>
              </a:rPr>
              <a:t> de </a:t>
            </a:r>
            <a:r>
              <a:rPr lang="en-US" sz="2800" b="1" dirty="0" err="1" smtClean="0">
                <a:solidFill>
                  <a:schemeClr val="bg1"/>
                </a:solidFill>
              </a:rPr>
              <a:t>decisiones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por</a:t>
            </a:r>
            <a:r>
              <a:rPr lang="en-US" sz="2800" b="1" dirty="0" smtClean="0">
                <a:solidFill>
                  <a:schemeClr val="bg1"/>
                </a:solidFill>
              </a:rPr>
              <a:t> la </a:t>
            </a:r>
            <a:r>
              <a:rPr lang="en-US" sz="2800" b="1" dirty="0" err="1" smtClean="0">
                <a:solidFill>
                  <a:schemeClr val="bg1"/>
                </a:solidFill>
              </a:rPr>
              <a:t>juventud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27296" y="1374434"/>
            <a:ext cx="2895597" cy="1815882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Cree </a:t>
            </a:r>
            <a:r>
              <a:rPr lang="en-US" sz="2800" b="1" dirty="0" err="1" smtClean="0">
                <a:solidFill>
                  <a:schemeClr val="bg1"/>
                </a:solidFill>
              </a:rPr>
              <a:t>experiencias</a:t>
            </a:r>
            <a:r>
              <a:rPr lang="en-US" sz="2800" b="1" dirty="0" smtClean="0">
                <a:solidFill>
                  <a:schemeClr val="bg1"/>
                </a:solidFill>
              </a:rPr>
              <a:t> en </a:t>
            </a:r>
            <a:r>
              <a:rPr lang="en-US" sz="2800" b="1" dirty="0" err="1" smtClean="0">
                <a:solidFill>
                  <a:schemeClr val="bg1"/>
                </a:solidFill>
              </a:rPr>
              <a:t>las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que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las</a:t>
            </a:r>
            <a:r>
              <a:rPr lang="en-US" sz="2800" b="1" dirty="0" smtClean="0">
                <a:solidFill>
                  <a:schemeClr val="bg1"/>
                </a:solidFill>
              </a:rPr>
              <a:t> ideas de </a:t>
            </a:r>
            <a:r>
              <a:rPr lang="en-US" sz="2800" b="1" dirty="0" err="1" smtClean="0">
                <a:solidFill>
                  <a:schemeClr val="bg1"/>
                </a:solidFill>
              </a:rPr>
              <a:t>juventud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sean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aceptadas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4692" y="3660118"/>
            <a:ext cx="2888343" cy="1815882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Permita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que</a:t>
            </a:r>
            <a:r>
              <a:rPr lang="en-US" sz="2800" b="1" dirty="0" smtClean="0">
                <a:solidFill>
                  <a:schemeClr val="bg1"/>
                </a:solidFill>
              </a:rPr>
              <a:t> la </a:t>
            </a:r>
            <a:r>
              <a:rPr lang="en-US" sz="2800" b="1" dirty="0" err="1" smtClean="0">
                <a:solidFill>
                  <a:schemeClr val="bg1"/>
                </a:solidFill>
              </a:rPr>
              <a:t>juventud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lidere</a:t>
            </a:r>
            <a:r>
              <a:rPr lang="en-US" sz="2800" b="1" dirty="0" smtClean="0">
                <a:solidFill>
                  <a:schemeClr val="bg1"/>
                </a:solidFill>
              </a:rPr>
              <a:t> los </a:t>
            </a:r>
            <a:r>
              <a:rPr lang="en-US" sz="2800" b="1" dirty="0" err="1" smtClean="0">
                <a:solidFill>
                  <a:schemeClr val="bg1"/>
                </a:solidFill>
              </a:rPr>
              <a:t>programas</a:t>
            </a:r>
            <a:r>
              <a:rPr lang="en-US" sz="2800" b="1" dirty="0" smtClean="0">
                <a:solidFill>
                  <a:schemeClr val="bg1"/>
                </a:solidFill>
              </a:rPr>
              <a:t> de la </a:t>
            </a:r>
            <a:r>
              <a:rPr lang="en-US" sz="2800" b="1" dirty="0" err="1" smtClean="0">
                <a:solidFill>
                  <a:schemeClr val="bg1"/>
                </a:solidFill>
              </a:rPr>
              <a:t>iglesia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91856" y="5242808"/>
            <a:ext cx="3621315" cy="954107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Cree </a:t>
            </a:r>
            <a:r>
              <a:rPr lang="en-US" sz="2800" b="1" dirty="0" err="1" smtClean="0">
                <a:solidFill>
                  <a:schemeClr val="bg1"/>
                </a:solidFill>
              </a:rPr>
              <a:t>actividades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intergeneracionales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Étoile à 6 branches 1"/>
          <p:cNvSpPr/>
          <p:nvPr/>
        </p:nvSpPr>
        <p:spPr>
          <a:xfrm>
            <a:off x="3599543" y="1915887"/>
            <a:ext cx="4005942" cy="3193142"/>
          </a:xfrm>
          <a:prstGeom prst="star6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315678" y="2917449"/>
            <a:ext cx="25736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CREANDO UN CONTEXTO PARA LA PARTICIPACIÓN JUVENIL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399313" y="2098193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1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776866" y="273797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2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776866" y="3850159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3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399313" y="4383036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4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925605" y="385015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5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909278" y="271225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5790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/>
      <p:bldP spid="22" grpId="0"/>
      <p:bldP spid="24" grpId="0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8382"/>
            <a:ext cx="9149862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INTRODUCCIÓN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8337" y="1443945"/>
            <a:ext cx="91149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El </a:t>
            </a:r>
            <a:r>
              <a:rPr lang="en-US" sz="2800" b="1" dirty="0" err="1" smtClean="0"/>
              <a:t>mundo</a:t>
            </a:r>
            <a:r>
              <a:rPr lang="en-US" sz="2800" b="1" dirty="0" smtClean="0"/>
              <a:t> de la </a:t>
            </a:r>
            <a:r>
              <a:rPr lang="en-US" sz="2800" b="1" dirty="0" err="1" smtClean="0"/>
              <a:t>juventud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Tecnología</a:t>
            </a:r>
            <a:r>
              <a:rPr lang="en-US" sz="2800" dirty="0" smtClean="0"/>
              <a:t> digital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Mundo</a:t>
            </a:r>
            <a:r>
              <a:rPr lang="en-US" sz="2800" dirty="0" smtClean="0"/>
              <a:t> virtual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Estilo</a:t>
            </a:r>
            <a:r>
              <a:rPr lang="en-US" sz="2800" dirty="0" smtClean="0"/>
              <a:t> de </a:t>
            </a:r>
            <a:r>
              <a:rPr lang="en-US" sz="2800" dirty="0" err="1" smtClean="0"/>
              <a:t>vida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Vida en un </a:t>
            </a:r>
            <a:r>
              <a:rPr lang="en-US" sz="2800" dirty="0" err="1" smtClean="0"/>
              <a:t>mundo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diferente</a:t>
            </a:r>
            <a:endParaRPr lang="en-US" sz="2800" dirty="0"/>
          </a:p>
          <a:p>
            <a:pPr lvl="1"/>
            <a:endParaRPr lang="en-US" sz="2800" dirty="0"/>
          </a:p>
          <a:p>
            <a:r>
              <a:rPr lang="en-US" sz="2800" b="1" dirty="0" err="1" smtClean="0"/>
              <a:t>Necesitamos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adentrarnos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su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mundo</a:t>
            </a:r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0CED1DC-BC69-3C41-A4B5-0455C1CCBE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5623" y="378269"/>
            <a:ext cx="9149862" cy="723446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Sea </a:t>
            </a:r>
            <a:r>
              <a:rPr lang="en-US" b="1" dirty="0" err="1" smtClean="0">
                <a:solidFill>
                  <a:schemeClr val="accent1"/>
                </a:solidFill>
              </a:rPr>
              <a:t>como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Jesús</a:t>
            </a:r>
            <a:r>
              <a:rPr lang="en-US" b="1" dirty="0" smtClean="0">
                <a:solidFill>
                  <a:schemeClr val="accent1"/>
                </a:solidFill>
              </a:rPr>
              <a:t>…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215928"/>
            <a:ext cx="9307285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Si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Jesús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fue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capaz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acercarse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nosotros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entendernos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el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contexto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nuestro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mundo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podemos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hacer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lo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mismo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nuestra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2600" b="1" dirty="0">
              <a:ea typeface="Times New Roman" panose="02020603050405020304" pitchFamily="18" charset="0"/>
            </a:endParaRP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Sea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compasivo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trato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con la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endParaRPr lang="fr-FR" sz="2600" dirty="0">
              <a:ea typeface="Times New Roman" panose="02020603050405020304" pitchFamily="18" charset="0"/>
            </a:endParaRP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Pida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al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Señor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sabiduría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pasión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por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el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trabajo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juvenil</a:t>
            </a:r>
            <a:endParaRPr lang="fr-FR" sz="2600" dirty="0">
              <a:ea typeface="Times New Roman" panose="02020603050405020304" pitchFamily="18" charset="0"/>
            </a:endParaRP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Recuerde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el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objetivo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es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ayudarlos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desarrollar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una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relación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cercana</a:t>
            </a:r>
            <a:r>
              <a:rPr lang="en-US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Cristo.</a:t>
            </a:r>
            <a:endParaRPr lang="fr-FR" sz="2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E53747-35B6-3A48-A8DA-3EE014F9F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6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7761" y="365124"/>
            <a:ext cx="3904343" cy="462189"/>
          </a:xfr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b="1" dirty="0" err="1" smtClean="0">
                <a:solidFill>
                  <a:schemeClr val="accent1"/>
                </a:solidFill>
                <a:latin typeface="+mj-lt"/>
              </a:rPr>
              <a:t>Actividades</a:t>
            </a:r>
            <a:r>
              <a:rPr lang="en-US" sz="4900" b="1" dirty="0" smtClean="0">
                <a:solidFill>
                  <a:schemeClr val="accent1"/>
                </a:solidFill>
                <a:latin typeface="+mj-lt"/>
              </a:rPr>
              <a:t>: Parte </a:t>
            </a:r>
            <a:r>
              <a:rPr lang="en-US" sz="4900" b="1" dirty="0">
                <a:solidFill>
                  <a:schemeClr val="accent1"/>
                </a:solidFill>
                <a:latin typeface="+mj-lt"/>
              </a:rPr>
              <a:t>1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6038" y="976601"/>
            <a:ext cx="103705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fr-FR" sz="2000" b="1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Dos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factores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más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influyen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tendencia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musical de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ea typeface="Times New Roman" panose="02020603050405020304" pitchFamily="18" charset="0"/>
              </a:rPr>
              <a:t> 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El valor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tiene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según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endParaRPr lang="fr-FR" sz="20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actividades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realiza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tiempo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libre</a:t>
            </a:r>
            <a:endParaRPr lang="fr-FR" sz="20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Su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medio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comunicación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favorito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6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influenci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ejercen</a:t>
            </a: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en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ellos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los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líderes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quiénes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les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hablan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confianza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sus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problemas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principales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quejas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respecto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en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iglesia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9"/>
              <a:tabLst>
                <a:tab pos="457200" algn="l"/>
              </a:tabLst>
            </a:pP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Los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héroes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 los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que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les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gustaría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imitar</a:t>
            </a:r>
            <a:endParaRPr lang="fr-FR" sz="20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10"/>
              <a:tabLst>
                <a:tab pos="457200" algn="l"/>
              </a:tabLst>
            </a:pPr>
            <a:r>
              <a:rPr 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Su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comprensión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cristiana</a:t>
            </a:r>
            <a:endParaRPr lang="fr-FR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2E113A-7BE2-A34C-A4FE-AC97D548A0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12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79320" y="1088567"/>
            <a:ext cx="8001715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fr-FR" sz="2300" dirty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Use los métodos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explicados previamente para involucrarse con la juventud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de su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iglesia por un trimestre. Durante este tiempo, note cuán acertadas fueron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sus respuestas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a las preguntas previas—sin preguntarles a los jóvenes.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El objetivo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es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verificar la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profundidad de su conocimiento con respecto a la relación entre jóvenes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y adultos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Si sus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respuestas en la parte 1fueron mayoritariamente correctas, felicidades. Si no,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ya tienes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conocimiento de las áreas en las que necesitas trabajar. De hecho ya te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has acercado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mucho más durante el trimestre, para aprender sobre lo que su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juventud realmente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piensa </a:t>
            </a:r>
            <a:r>
              <a:rPr lang="es-VE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y sobre </a:t>
            </a:r>
            <a:r>
              <a:rPr lang="es-VE" sz="2300" dirty="0">
                <a:ea typeface="Times New Roman" panose="02020603050405020304" pitchFamily="18" charset="0"/>
                <a:cs typeface="Calibri" panose="020F0502020204030204" pitchFamily="34" charset="0"/>
              </a:rPr>
              <a:t>cómo se sienten.</a:t>
            </a:r>
            <a:r>
              <a:rPr lang="en-US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fr-FR" sz="2300" dirty="0"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fr-FR" sz="23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3E69EEBA-56F2-3A48-AED2-3CE92210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759" y="596218"/>
            <a:ext cx="3904343" cy="462189"/>
          </a:xfr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b="1" dirty="0" err="1" smtClean="0">
                <a:solidFill>
                  <a:schemeClr val="accent1"/>
                </a:solidFill>
                <a:latin typeface="+mj-lt"/>
              </a:rPr>
              <a:t>Actividades</a:t>
            </a:r>
            <a:r>
              <a:rPr lang="en-US" sz="4900" b="1" dirty="0" smtClean="0">
                <a:solidFill>
                  <a:schemeClr val="accent1"/>
                </a:solidFill>
                <a:latin typeface="+mj-lt"/>
              </a:rPr>
              <a:t>: Parte </a:t>
            </a:r>
            <a:r>
              <a:rPr lang="en-US" sz="4900" b="1" dirty="0">
                <a:solidFill>
                  <a:schemeClr val="accent1"/>
                </a:solidFill>
                <a:latin typeface="+mj-lt"/>
              </a:rPr>
              <a:t>2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1B75CC-6FCB-D347-A094-4F827958E2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8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OBJETIVOS DEL SEMINARIO</a:t>
            </a:r>
            <a:endParaRPr lang="fr-FR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" y="1828800"/>
            <a:ext cx="86831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800" dirty="0"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ntender el ejemplo </a:t>
            </a:r>
            <a:r>
              <a:rPr lang="es-VE" sz="2800" dirty="0">
                <a:ea typeface="Tahoma" panose="020B0604030504040204" pitchFamily="34" charset="0"/>
                <a:cs typeface="Tahoma" panose="020B0604030504040204" pitchFamily="34" charset="0"/>
              </a:rPr>
              <a:t>de Jesús con respecto a la </a:t>
            </a: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adaptación cultural.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800" dirty="0"/>
              <a:t>D</a:t>
            </a:r>
            <a:r>
              <a:rPr lang="es-VE" sz="2800" dirty="0" smtClean="0"/>
              <a:t>escubrir </a:t>
            </a:r>
            <a:r>
              <a:rPr lang="es-VE" sz="2800" dirty="0"/>
              <a:t>los retos que enfrenta la </a:t>
            </a:r>
            <a:r>
              <a:rPr lang="es-VE" sz="2800" dirty="0" smtClean="0"/>
              <a:t>juventud.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800" dirty="0"/>
              <a:t>E</a:t>
            </a:r>
            <a:r>
              <a:rPr lang="es-VE" sz="2800" dirty="0" smtClean="0"/>
              <a:t>ntender </a:t>
            </a:r>
            <a:r>
              <a:rPr lang="es-VE" sz="2800" dirty="0"/>
              <a:t>el mundo en el que </a:t>
            </a:r>
            <a:r>
              <a:rPr lang="es-VE" sz="2800" dirty="0" smtClean="0"/>
              <a:t>viven.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Saber </a:t>
            </a:r>
            <a:r>
              <a:rPr lang="es-VE" sz="2800" dirty="0"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pasos en </a:t>
            </a:r>
            <a:r>
              <a:rPr lang="es-VE" sz="2800" dirty="0">
                <a:ea typeface="Tahoma" panose="020B0604030504040204" pitchFamily="34" charset="0"/>
                <a:cs typeface="Tahoma" panose="020B0604030504040204" pitchFamily="34" charset="0"/>
              </a:rPr>
              <a:t>el proceso de adaptarse al ambiente juvenil </a:t>
            </a: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para ser </a:t>
            </a:r>
            <a:r>
              <a:rPr lang="es-VE" sz="2800" dirty="0">
                <a:ea typeface="Tahoma" panose="020B0604030504040204" pitchFamily="34" charset="0"/>
                <a:cs typeface="Tahoma" panose="020B0604030504040204" pitchFamily="34" charset="0"/>
              </a:rPr>
              <a:t>aceptado dentro de </a:t>
            </a:r>
            <a:r>
              <a:rPr lang="es-VE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él.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846CFF7-5CC4-6249-AA6E-D33C36E86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0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1715" y="468287"/>
            <a:ext cx="6415314" cy="75727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CEREBROS DIFERENTES</a:t>
            </a:r>
            <a:endParaRPr lang="fr-FR" b="1" dirty="0">
              <a:solidFill>
                <a:schemeClr val="accent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965" y="2924163"/>
            <a:ext cx="2014795" cy="2202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0884" y="1259754"/>
            <a:ext cx="870045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« </a:t>
            </a:r>
            <a:r>
              <a:rPr lang="en-US" sz="3200" dirty="0" smtClean="0"/>
              <a:t>Los </a:t>
            </a:r>
            <a:r>
              <a:rPr lang="en-US" sz="3200" dirty="0" err="1" smtClean="0"/>
              <a:t>cerebros</a:t>
            </a:r>
            <a:r>
              <a:rPr lang="en-US" sz="3200" dirty="0" smtClean="0"/>
              <a:t> </a:t>
            </a:r>
            <a:r>
              <a:rPr lang="en-US" sz="3200" dirty="0" err="1" smtClean="0"/>
              <a:t>adolescentes</a:t>
            </a:r>
            <a:r>
              <a:rPr lang="en-US" sz="3200" dirty="0" smtClean="0"/>
              <a:t> no </a:t>
            </a:r>
            <a:r>
              <a:rPr lang="en-US" sz="3200" dirty="0" err="1" smtClean="0"/>
              <a:t>están</a:t>
            </a:r>
            <a:r>
              <a:rPr lang="en-US" sz="3200" dirty="0" smtClean="0"/>
              <a:t> </a:t>
            </a:r>
            <a:r>
              <a:rPr lang="en-US" sz="3200" dirty="0" err="1" smtClean="0"/>
              <a:t>completos</a:t>
            </a:r>
            <a:r>
              <a:rPr lang="en-US" sz="3200" dirty="0" smtClean="0"/>
              <a:t>.</a:t>
            </a:r>
            <a:r>
              <a:rPr lang="en-US" sz="3200" dirty="0"/>
              <a:t> » 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2800" dirty="0"/>
              <a:t>Abigail Baird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104057" y="5337983"/>
            <a:ext cx="3802646" cy="5539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Dos </a:t>
            </a:r>
            <a:r>
              <a:rPr lang="en-US" sz="3000" b="1" dirty="0" err="1" smtClean="0"/>
              <a:t>mundos</a:t>
            </a:r>
            <a:endParaRPr lang="en-US" sz="3000" b="1" dirty="0"/>
          </a:p>
        </p:txBody>
      </p:sp>
      <p:grpSp>
        <p:nvGrpSpPr>
          <p:cNvPr id="15" name="Groupe 14"/>
          <p:cNvGrpSpPr/>
          <p:nvPr/>
        </p:nvGrpSpPr>
        <p:grpSpPr>
          <a:xfrm>
            <a:off x="2696786" y="2327841"/>
            <a:ext cx="1671067" cy="1573106"/>
            <a:chOff x="2723095" y="2679580"/>
            <a:chExt cx="1671067" cy="1573106"/>
          </a:xfrm>
        </p:grpSpPr>
        <p:sp>
          <p:nvSpPr>
            <p:cNvPr id="12" name="Pensées 11"/>
            <p:cNvSpPr/>
            <p:nvPr/>
          </p:nvSpPr>
          <p:spPr>
            <a:xfrm rot="16200000">
              <a:off x="2772076" y="2630599"/>
              <a:ext cx="1573106" cy="1671067"/>
            </a:xfrm>
            <a:prstGeom prst="cloudCallo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887395" y="3123340"/>
              <a:ext cx="14804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latin typeface="Arial Narrow" panose="020B0606020202030204" pitchFamily="34" charset="0"/>
                </a:rPr>
                <a:t>Ser</a:t>
              </a:r>
              <a:r>
                <a:rPr lang="en-US" sz="2800" b="1" dirty="0" smtClean="0">
                  <a:latin typeface="Arial Narrow" panose="020B0606020202030204" pitchFamily="34" charset="0"/>
                </a:rPr>
                <a:t> un </a:t>
              </a:r>
              <a:r>
                <a:rPr lang="en-US" sz="2800" b="1" dirty="0" err="1" smtClean="0">
                  <a:latin typeface="Arial Narrow" panose="020B0606020202030204" pitchFamily="34" charset="0"/>
                </a:rPr>
                <a:t>niño</a:t>
              </a:r>
              <a:endParaRPr lang="en-US" sz="2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637482" y="2077317"/>
            <a:ext cx="1697484" cy="1660508"/>
            <a:chOff x="5801782" y="2701255"/>
            <a:chExt cx="1697484" cy="1660508"/>
          </a:xfrm>
        </p:grpSpPr>
        <p:sp>
          <p:nvSpPr>
            <p:cNvPr id="13" name="Pensées 12"/>
            <p:cNvSpPr/>
            <p:nvPr/>
          </p:nvSpPr>
          <p:spPr>
            <a:xfrm rot="1992505">
              <a:off x="5801782" y="2701255"/>
              <a:ext cx="1544826" cy="1660508"/>
            </a:xfrm>
            <a:prstGeom prst="cloudCallo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018808" y="3066649"/>
              <a:ext cx="14804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latin typeface="Arial Narrow" panose="020B0606020202030204" pitchFamily="34" charset="0"/>
                </a:rPr>
                <a:t>Ser</a:t>
              </a:r>
              <a:r>
                <a:rPr lang="en-US" sz="2800" b="1" dirty="0" smtClean="0">
                  <a:latin typeface="Arial Narrow" panose="020B0606020202030204" pitchFamily="34" charset="0"/>
                </a:rPr>
                <a:t> un </a:t>
              </a:r>
              <a:r>
                <a:rPr lang="en-US" sz="2800" b="1" dirty="0" err="1" smtClean="0">
                  <a:latin typeface="Arial Narrow" panose="020B0606020202030204" pitchFamily="34" charset="0"/>
                </a:rPr>
                <a:t>adulto</a:t>
              </a:r>
              <a:endParaRPr lang="en-US" sz="28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0E7DAD4-0EC7-F349-B47A-C05A680CE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1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9257" y="392486"/>
            <a:ext cx="7924799" cy="1057275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JESÚS MOSTRÓ EL CAMINO</a:t>
            </a:r>
            <a:endParaRPr lang="fr-FR" b="1" dirty="0">
              <a:solidFill>
                <a:srgbClr val="0070C0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851060" y="2850126"/>
            <a:ext cx="3811815" cy="1436917"/>
            <a:chOff x="330199" y="2699656"/>
            <a:chExt cx="3811815" cy="1436917"/>
          </a:xfrm>
        </p:grpSpPr>
        <p:sp>
          <p:nvSpPr>
            <p:cNvPr id="4" name="Rectangle à coins arrondis 3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30199" y="3094949"/>
              <a:ext cx="3811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 smtClean="0">
                  <a:solidFill>
                    <a:schemeClr val="bg1"/>
                  </a:solidFill>
                </a:rPr>
                <a:t>Jesús</a:t>
              </a:r>
              <a:r>
                <a:rPr lang="en-US" sz="3600" b="1" dirty="0">
                  <a:solidFill>
                    <a:schemeClr val="bg1"/>
                  </a:solidFill>
                </a:rPr>
                <a:t>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descendió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5225143" y="1449761"/>
            <a:ext cx="4775200" cy="4832092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VE" sz="2400" dirty="0"/>
              <a:t>“Haya en vosotros el mismo sentir que hubo en Cristo Jesús. Quien, </a:t>
            </a:r>
            <a:r>
              <a:rPr lang="es-VE" sz="2400" dirty="0" smtClean="0"/>
              <a:t>aunque era </a:t>
            </a:r>
            <a:r>
              <a:rPr lang="es-VE" sz="2400" dirty="0"/>
              <a:t>de condición divina, no quiso aferrarse a su igualdad con Dios, sino </a:t>
            </a:r>
            <a:r>
              <a:rPr lang="es-VE" sz="2400" dirty="0" smtClean="0"/>
              <a:t>que se </a:t>
            </a:r>
            <a:r>
              <a:rPr lang="es-VE" sz="2400" dirty="0"/>
              <a:t>despojó de </a:t>
            </a:r>
            <a:r>
              <a:rPr lang="es-VE" sz="2400" dirty="0" smtClean="0"/>
              <a:t>sí mismo</a:t>
            </a:r>
            <a:r>
              <a:rPr lang="es-VE" sz="2400" dirty="0"/>
              <a:t>, tomó la condición de siervo, y se hizo semejante </a:t>
            </a:r>
            <a:r>
              <a:rPr lang="es-VE" sz="2400" dirty="0" smtClean="0"/>
              <a:t>a los </a:t>
            </a:r>
            <a:r>
              <a:rPr lang="es-VE" sz="2400" dirty="0"/>
              <a:t>hombres. Yal tomar la condición de hombre, se humilló a sí mismo, y </a:t>
            </a:r>
            <a:r>
              <a:rPr lang="es-VE" sz="2400" dirty="0" smtClean="0"/>
              <a:t>se hizo </a:t>
            </a:r>
            <a:r>
              <a:rPr lang="es-VE" sz="2400" dirty="0"/>
              <a:t>obediente hasta </a:t>
            </a:r>
            <a:r>
              <a:rPr lang="es-VE" sz="2400" dirty="0" smtClean="0"/>
              <a:t>la muerte</a:t>
            </a:r>
            <a:r>
              <a:rPr lang="es-VE" sz="2400" dirty="0"/>
              <a:t>, </a:t>
            </a:r>
            <a:r>
              <a:rPr lang="es-VE" sz="2400" dirty="0" smtClean="0"/>
              <a:t>y muerte </a:t>
            </a:r>
            <a:r>
              <a:rPr lang="es-VE" sz="2400" dirty="0"/>
              <a:t>de cruz</a:t>
            </a:r>
            <a:r>
              <a:rPr lang="es-VE" sz="2400" dirty="0" smtClean="0"/>
              <a:t>”.</a:t>
            </a:r>
          </a:p>
          <a:p>
            <a:endParaRPr lang="es-VE" sz="24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en-US" sz="20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Filipenses</a:t>
            </a:r>
            <a:r>
              <a:rPr lang="en-US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2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5-7</a:t>
            </a:r>
            <a:endParaRPr lang="fr-FR" sz="2000" dirty="0">
              <a:ea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AE82631-7AA7-EF46-B409-975B121CC7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969325" y="2276570"/>
            <a:ext cx="5161645" cy="298543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VE" sz="2800" dirty="0" smtClean="0"/>
              <a:t>“</a:t>
            </a:r>
            <a:r>
              <a:rPr lang="es-VE" sz="2800" dirty="0"/>
              <a:t>Y cuando Jesús estaba sentado a la mesa en casa de Mateo, </a:t>
            </a:r>
            <a:r>
              <a:rPr lang="es-VE" sz="2800" dirty="0" smtClean="0"/>
              <a:t>vinieron muchos </a:t>
            </a:r>
            <a:r>
              <a:rPr lang="es-VE" sz="2800" dirty="0"/>
              <a:t>publicanos y pecadores, y se sentaron junto con Jesús y </a:t>
            </a:r>
            <a:r>
              <a:rPr lang="es-VE" sz="2800" dirty="0" smtClean="0"/>
              <a:t>sus discípulos</a:t>
            </a:r>
            <a:r>
              <a:rPr lang="en-US" sz="2800" dirty="0" smtClean="0"/>
              <a:t>.” </a:t>
            </a:r>
          </a:p>
          <a:p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r"/>
            <a:r>
              <a:rPr 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Mateo 9:10-13</a:t>
            </a:r>
            <a:endParaRPr lang="fr-FR" sz="2000" dirty="0">
              <a:ea typeface="Times New Roman" panose="02020603050405020304" pitchFamily="18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454420" y="2561739"/>
            <a:ext cx="3882684" cy="1676430"/>
            <a:chOff x="330200" y="2699656"/>
            <a:chExt cx="3541484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17384" y="2827029"/>
              <a:ext cx="3354300" cy="1028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chemeClr val="bg1"/>
                  </a:solidFill>
                </a:rPr>
                <a:t>Jesús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estuvo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con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las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personas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41828" y="586096"/>
            <a:ext cx="9303657" cy="793263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JESÚS MOSTRÓ EL CAMINO (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cont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4D00C17-8046-D54F-A83E-321675780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3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91629" y="2065872"/>
            <a:ext cx="4791732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VE" sz="2800" dirty="0"/>
              <a:t>“Y se llegaban a él todos los publicanos y pecadores a oírle. </a:t>
            </a:r>
            <a:r>
              <a:rPr lang="es-VE" sz="2800" dirty="0" smtClean="0"/>
              <a:t>Y murmuraban</a:t>
            </a:r>
            <a:r>
              <a:rPr lang="es-VE" sz="2800" dirty="0"/>
              <a:t> </a:t>
            </a:r>
            <a:r>
              <a:rPr lang="es-VE" sz="2800" dirty="0" smtClean="0"/>
              <a:t>los </a:t>
            </a:r>
            <a:r>
              <a:rPr lang="es-VE" sz="2800" dirty="0"/>
              <a:t>fariseos y los escribas, diciendo: Este a los pecadores recibe, y con ellos</a:t>
            </a:r>
          </a:p>
          <a:p>
            <a:r>
              <a:rPr lang="es-VE" sz="2800" dirty="0"/>
              <a:t>come</a:t>
            </a:r>
            <a:r>
              <a:rPr lang="es-VE" sz="2800" dirty="0" smtClean="0"/>
              <a:t>”.</a:t>
            </a:r>
          </a:p>
          <a:p>
            <a:pPr algn="r"/>
            <a:r>
              <a:rPr lang="en-US" sz="2800" dirty="0" smtClean="0">
                <a:solidFill>
                  <a:schemeClr val="accent1"/>
                </a:solidFill>
              </a:rPr>
              <a:t>Lucas 15:2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41828" y="485160"/>
            <a:ext cx="9303657" cy="793263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JESÚS MOSTRÓ EL CAMINO</a:t>
            </a:r>
            <a:br>
              <a:rPr lang="fr-FR" b="1" dirty="0" smtClean="0">
                <a:solidFill>
                  <a:schemeClr val="accent1"/>
                </a:solidFill>
              </a:rPr>
            </a:br>
            <a:r>
              <a:rPr lang="fr-FR" b="1" dirty="0" smtClean="0">
                <a:solidFill>
                  <a:schemeClr val="accent1"/>
                </a:solidFill>
              </a:rPr>
              <a:t>(</a:t>
            </a:r>
            <a:r>
              <a:rPr lang="fr-FR" b="1" dirty="0" err="1" smtClean="0">
                <a:solidFill>
                  <a:schemeClr val="accent1"/>
                </a:solidFill>
              </a:rPr>
              <a:t>cont</a:t>
            </a:r>
            <a:r>
              <a:rPr lang="fr-FR" b="1" dirty="0">
                <a:solidFill>
                  <a:schemeClr val="accent1"/>
                </a:solidFill>
              </a:rPr>
              <a:t>)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1062065" y="1774664"/>
            <a:ext cx="3723608" cy="2380830"/>
            <a:chOff x="703250" y="2561742"/>
            <a:chExt cx="3723608" cy="2380830"/>
          </a:xfrm>
        </p:grpSpPr>
        <p:grpSp>
          <p:nvGrpSpPr>
            <p:cNvPr id="11" name="Groupe 10"/>
            <p:cNvGrpSpPr/>
            <p:nvPr/>
          </p:nvGrpSpPr>
          <p:grpSpPr>
            <a:xfrm>
              <a:off x="703250" y="2561742"/>
              <a:ext cx="3723608" cy="2380830"/>
              <a:chOff x="330200" y="2699656"/>
              <a:chExt cx="3879849" cy="1436917"/>
            </a:xfrm>
          </p:grpSpPr>
          <p:sp>
            <p:nvSpPr>
              <p:cNvPr id="12" name="Rectangle à coins arrondis 11"/>
              <p:cNvSpPr/>
              <p:nvPr/>
            </p:nvSpPr>
            <p:spPr>
              <a:xfrm rot="16200000">
                <a:off x="1382483" y="1647373"/>
                <a:ext cx="1436917" cy="3541484"/>
              </a:xfrm>
              <a:prstGeom prst="wedgeRoundRect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398234" y="2756395"/>
                <a:ext cx="3811815" cy="395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24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909205" y="3151992"/>
              <a:ext cx="319291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chemeClr val="bg1"/>
                  </a:solidFill>
                </a:rPr>
                <a:t>Ganó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su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confianza</a:t>
              </a:r>
              <a:endParaRPr lang="fr-FR" sz="3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57A06B8-F083-274F-AA49-FB9EA36E34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9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00941" y="103867"/>
            <a:ext cx="6593115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EL EJEMPLO DE PABLO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10860" y="1240509"/>
            <a:ext cx="6065154" cy="54476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VE" sz="2700" dirty="0"/>
              <a:t>“Y soy hecho a los judíos como judío, por ganar a los judíos; a los que están</a:t>
            </a:r>
          </a:p>
          <a:p>
            <a:pPr algn="just"/>
            <a:r>
              <a:rPr lang="es-VE" sz="2700" dirty="0"/>
              <a:t>sujetos a la ley, como sujeto a la ley, por ganar a los que están sujetos a </a:t>
            </a:r>
            <a:r>
              <a:rPr lang="es-VE" sz="2700" dirty="0" smtClean="0"/>
              <a:t>la ley</a:t>
            </a:r>
            <a:r>
              <a:rPr lang="es-VE" sz="2700" dirty="0"/>
              <a:t>; a los que son sin ley, como si yo fuera sin ley, (no estando yo sin ley </a:t>
            </a:r>
            <a:r>
              <a:rPr lang="es-VE" sz="2700" dirty="0" smtClean="0"/>
              <a:t>de Dios</a:t>
            </a:r>
            <a:r>
              <a:rPr lang="es-VE" sz="2700" dirty="0"/>
              <a:t>, sino en la ley de Cristo,) por ganar a los que estaban sin ley. Soy </a:t>
            </a:r>
            <a:r>
              <a:rPr lang="es-VE" sz="2700" dirty="0" smtClean="0"/>
              <a:t>hecho a </a:t>
            </a:r>
            <a:r>
              <a:rPr lang="es-VE" sz="2700" dirty="0"/>
              <a:t>los débiles como débil, por ganar a los débiles; a todos soy hecho todo, </a:t>
            </a:r>
            <a:r>
              <a:rPr lang="es-VE" sz="2700" dirty="0" smtClean="0"/>
              <a:t>por</a:t>
            </a:r>
            <a:r>
              <a:rPr lang="es-VE" sz="2700" dirty="0"/>
              <a:t> </a:t>
            </a:r>
            <a:r>
              <a:rPr lang="es-VE" sz="2700" dirty="0" smtClean="0"/>
              <a:t>hacer </a:t>
            </a:r>
            <a:r>
              <a:rPr lang="es-VE" sz="2700" dirty="0"/>
              <a:t>salvos a todos. Y esto hago por causa </a:t>
            </a:r>
            <a:r>
              <a:rPr lang="es-VE" sz="2700" dirty="0" smtClean="0"/>
              <a:t>del Evangelio</a:t>
            </a:r>
            <a:r>
              <a:rPr lang="es-VE" sz="2700" dirty="0"/>
              <a:t>, por </a:t>
            </a:r>
            <a:r>
              <a:rPr lang="es-VE" sz="2700" dirty="0" smtClean="0"/>
              <a:t>hacerme juntamente </a:t>
            </a:r>
            <a:r>
              <a:rPr lang="es-VE" sz="2700" dirty="0"/>
              <a:t>participante de él”. </a:t>
            </a:r>
            <a:endParaRPr lang="es-VE" sz="2700" dirty="0" smtClean="0"/>
          </a:p>
          <a:p>
            <a:pPr algn="r"/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Corintios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9:20-23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08163" y="2006156"/>
            <a:ext cx="3414300" cy="2044707"/>
            <a:chOff x="330200" y="2699656"/>
            <a:chExt cx="3912904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69655" y="2756395"/>
              <a:ext cx="3473449" cy="13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chemeClr val="bg1"/>
                  </a:solidFill>
                </a:rPr>
                <a:t>Para </a:t>
              </a:r>
              <a:r>
                <a:rPr lang="en-US" sz="4000" dirty="0" err="1" smtClean="0">
                  <a:solidFill>
                    <a:schemeClr val="bg1"/>
                  </a:solidFill>
                </a:rPr>
                <a:t>ganar</a:t>
              </a:r>
              <a:r>
                <a:rPr lang="en-US" sz="4000" dirty="0" smtClean="0">
                  <a:solidFill>
                    <a:schemeClr val="bg1"/>
                  </a:solidFill>
                </a:rPr>
                <a:t> a </a:t>
              </a:r>
              <a:r>
                <a:rPr lang="en-US" sz="4000" dirty="0" err="1" smtClean="0">
                  <a:solidFill>
                    <a:schemeClr val="bg1"/>
                  </a:solidFill>
                </a:rPr>
                <a:t>las</a:t>
              </a:r>
              <a:r>
                <a:rPr lang="en-US" sz="4000" dirty="0" smtClean="0">
                  <a:solidFill>
                    <a:schemeClr val="bg1"/>
                  </a:solidFill>
                </a:rPr>
                <a:t> personas </a:t>
              </a:r>
              <a:r>
                <a:rPr lang="en-US" sz="4000" dirty="0" err="1" smtClean="0">
                  <a:solidFill>
                    <a:schemeClr val="bg1"/>
                  </a:solidFill>
                </a:rPr>
                <a:t>para</a:t>
              </a:r>
              <a:r>
                <a:rPr lang="en-US" sz="4000" dirty="0" smtClean="0">
                  <a:solidFill>
                    <a:schemeClr val="bg1"/>
                  </a:solidFill>
                </a:rPr>
                <a:t> Cristo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53B5252-7079-8E48-9B2C-3B31A07D34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8338" y="147411"/>
            <a:ext cx="9552633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DEL ESPÍRITU DE PROFECÍA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94808" y="1654494"/>
            <a:ext cx="6023428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VE" sz="2800" dirty="0" smtClean="0"/>
              <a:t>Sólo </a:t>
            </a:r>
            <a:r>
              <a:rPr lang="es-VE" sz="2800" dirty="0"/>
              <a:t>el método de Cristo permitirá éxito en alcanzar al pueblo. </a:t>
            </a:r>
            <a:r>
              <a:rPr lang="es-VE" sz="2800" dirty="0" smtClean="0"/>
              <a:t>El Salvador</a:t>
            </a:r>
            <a:r>
              <a:rPr lang="es-VE" sz="2800" dirty="0"/>
              <a:t> </a:t>
            </a:r>
            <a:r>
              <a:rPr lang="es-VE" sz="2800" dirty="0" smtClean="0"/>
              <a:t>se </a:t>
            </a:r>
            <a:r>
              <a:rPr lang="es-VE" sz="2800" dirty="0"/>
              <a:t>trataba con los hombres como alguien que deseaba su bien. </a:t>
            </a:r>
            <a:r>
              <a:rPr lang="es-VE" sz="2800" dirty="0" smtClean="0"/>
              <a:t>Les mostraba </a:t>
            </a:r>
            <a:r>
              <a:rPr lang="es-VE" sz="2800" dirty="0"/>
              <a:t>simpatía, atendía sus necesidades, y se ganaba su </a:t>
            </a:r>
            <a:r>
              <a:rPr lang="es-VE" sz="2800" dirty="0" smtClean="0"/>
              <a:t>confianza. Entonces </a:t>
            </a:r>
            <a:r>
              <a:rPr lang="es-VE" sz="2800" dirty="0"/>
              <a:t>les decía: “Seguidme</a:t>
            </a:r>
            <a:r>
              <a:rPr lang="es-VE" sz="2800" dirty="0" smtClean="0"/>
              <a:t>”.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Servicio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Cristiano, 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 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149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fr-FR" sz="200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363831" y="1950482"/>
            <a:ext cx="3630977" cy="2044707"/>
            <a:chOff x="330200" y="2699656"/>
            <a:chExt cx="4161225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79610" y="2773947"/>
              <a:ext cx="3811815" cy="13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</a:rPr>
                <a:t>Uso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del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método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de Cristo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39DF689-2FFB-DB49-9446-DB1A362AD4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3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4950</TotalTime>
  <Words>1189</Words>
  <Application>Microsoft Office PowerPoint</Application>
  <PresentationFormat>Personalizado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Office Theme</vt:lpstr>
      <vt:lpstr>2_Custom Design</vt:lpstr>
      <vt:lpstr>1_Custom Design</vt:lpstr>
      <vt:lpstr>Custom Design</vt:lpstr>
      <vt:lpstr>Seminario Nº 2: Desarrollo de la Juventud Entendiendo a los jóvenes</vt:lpstr>
      <vt:lpstr>INTRODUCCIÓN</vt:lpstr>
      <vt:lpstr>OBJETIVOS DEL SEMINARIO</vt:lpstr>
      <vt:lpstr>CEREBROS DIFERENTES</vt:lpstr>
      <vt:lpstr>JESÚS MOSTRÓ EL CAMINO</vt:lpstr>
      <vt:lpstr>JESÚS MOSTRÓ EL CAMINO (cont)</vt:lpstr>
      <vt:lpstr>JESÚS MOSTRÓ EL CAMINO (cont)</vt:lpstr>
      <vt:lpstr>EL EJEMPLO DE PABLO</vt:lpstr>
      <vt:lpstr>DEL ESPÍRITU DE PROFECÍA</vt:lpstr>
      <vt:lpstr>DEL ESPÍRITU DE PROFECÍA (CONT) </vt:lpstr>
      <vt:lpstr>EL AMBIENTE JUVENIL</vt:lpstr>
      <vt:lpstr>EL AMBIENTE JUVENIL (cont)</vt:lpstr>
      <vt:lpstr>Fuentes de Influencia de la Juventud</vt:lpstr>
      <vt:lpstr>EL DESEO DE LA JUVENTUD</vt:lpstr>
      <vt:lpstr>EL DESEO DE LA JUVENTUD (cont)</vt:lpstr>
      <vt:lpstr>DOS PASOS A SEGUIR</vt:lpstr>
      <vt:lpstr>Presentación de PowerPoint</vt:lpstr>
      <vt:lpstr>Presentación de PowerPoint</vt:lpstr>
      <vt:lpstr>Presentación de PowerPoint</vt:lpstr>
      <vt:lpstr>Sea como Jesús…</vt:lpstr>
      <vt:lpstr>Actividades: Parte 1</vt:lpstr>
      <vt:lpstr>Actividades: Parte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132</cp:revision>
  <dcterms:created xsi:type="dcterms:W3CDTF">2018-05-31T05:51:27Z</dcterms:created>
  <dcterms:modified xsi:type="dcterms:W3CDTF">2019-02-07T20:10:29Z</dcterms:modified>
</cp:coreProperties>
</file>