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87" r:id="rId2"/>
    <p:sldMasterId id="2147483674" r:id="rId3"/>
    <p:sldMasterId id="2147483661" r:id="rId4"/>
  </p:sldMasterIdLst>
  <p:notesMasterIdLst>
    <p:notesMasterId r:id="rId34"/>
  </p:notesMasterIdLst>
  <p:handoutMasterIdLst>
    <p:handoutMasterId r:id="rId35"/>
  </p:handoutMasterIdLst>
  <p:sldIdLst>
    <p:sldId id="256" r:id="rId5"/>
    <p:sldId id="257" r:id="rId6"/>
    <p:sldId id="258" r:id="rId7"/>
    <p:sldId id="259" r:id="rId8"/>
    <p:sldId id="260" r:id="rId9"/>
    <p:sldId id="261" r:id="rId10"/>
    <p:sldId id="262" r:id="rId11"/>
    <p:sldId id="263" r:id="rId12"/>
    <p:sldId id="264" r:id="rId13"/>
    <p:sldId id="265" r:id="rId14"/>
    <p:sldId id="289"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8"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0820E36-C96D-8A46-B326-9CBA8DE68E42}">
          <p14:sldIdLst>
            <p14:sldId id="256"/>
            <p14:sldId id="257"/>
            <p14:sldId id="258"/>
            <p14:sldId id="259"/>
            <p14:sldId id="260"/>
            <p14:sldId id="261"/>
            <p14:sldId id="262"/>
            <p14:sldId id="263"/>
            <p14:sldId id="264"/>
            <p14:sldId id="265"/>
            <p14:sldId id="289"/>
            <p14:sldId id="266"/>
            <p14:sldId id="267"/>
            <p14:sldId id="268"/>
            <p14:sldId id="269"/>
            <p14:sldId id="270"/>
            <p14:sldId id="271"/>
            <p14:sldId id="272"/>
            <p14:sldId id="273"/>
            <p14:sldId id="274"/>
            <p14:sldId id="275"/>
            <p14:sldId id="276"/>
            <p14:sldId id="277"/>
            <p14:sldId id="278"/>
            <p14:sldId id="279"/>
            <p14:sldId id="280"/>
            <p14:sldId id="281"/>
            <p14:sldId id="282"/>
            <p14:sldId id="288"/>
          </p14:sldIdLst>
        </p14:section>
        <p14:section name="Untitled Section" id="{94477824-1078-8C46-945F-3B8A573AC76B}">
          <p14:sldIdLst/>
        </p14:section>
      </p14:sectionLst>
    </p:ex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97"/>
    <p:restoredTop sz="94674"/>
  </p:normalViewPr>
  <p:slideViewPr>
    <p:cSldViewPr snapToGrid="0" snapToObjects="1">
      <p:cViewPr varScale="1">
        <p:scale>
          <a:sx n="51" d="100"/>
          <a:sy n="51" d="100"/>
        </p:scale>
        <p:origin x="-570" y="-96"/>
      </p:cViewPr>
      <p:guideLst>
        <p:guide orient="horz" pos="2160"/>
        <p:guide pos="3840"/>
      </p:guideLst>
    </p:cSldViewPr>
  </p:slideViewPr>
  <p:notesTextViewPr>
    <p:cViewPr>
      <p:scale>
        <a:sx n="1" d="1"/>
        <a:sy n="1" d="1"/>
      </p:scale>
      <p:origin x="0" y="0"/>
    </p:cViewPr>
  </p:notesTextViewPr>
  <p:notesViewPr>
    <p:cSldViewPr snapToGrid="0" snapToObjects="1">
      <p:cViewPr varScale="1">
        <p:scale>
          <a:sx n="146" d="100"/>
          <a:sy n="146" d="100"/>
        </p:scale>
        <p:origin x="415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81200757-3EAA-6646-8780-0FECAB34593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7952BA13-8550-474B-A91E-D724DF63966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11BC235-2459-264C-8858-1C3188AD5348}" type="datetimeFigureOut">
              <a:rPr lang="en-US" smtClean="0"/>
              <a:t>2/10/2019</a:t>
            </a:fld>
            <a:endParaRPr lang="en-US"/>
          </a:p>
        </p:txBody>
      </p:sp>
      <p:sp>
        <p:nvSpPr>
          <p:cNvPr id="4" name="Footer Placeholder 3">
            <a:extLst>
              <a:ext uri="{FF2B5EF4-FFF2-40B4-BE49-F238E27FC236}">
                <a16:creationId xmlns:a16="http://schemas.microsoft.com/office/drawing/2014/main" xmlns="" id="{FB6A7454-B891-624A-A350-3B662924B6A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52A4547A-E22A-2F4E-A561-0233970BB60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A58EC65-90FA-1743-A13B-409402AF0898}" type="slidenum">
              <a:rPr lang="en-US" smtClean="0"/>
              <a:t>‹Nº›</a:t>
            </a:fld>
            <a:endParaRPr lang="en-US"/>
          </a:p>
        </p:txBody>
      </p:sp>
    </p:spTree>
    <p:extLst>
      <p:ext uri="{BB962C8B-B14F-4D97-AF65-F5344CB8AC3E}">
        <p14:creationId xmlns:p14="http://schemas.microsoft.com/office/powerpoint/2010/main" val="2825795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E3D297-4040-5A4B-8421-CF2430CAB508}" type="datetimeFigureOut">
              <a:rPr lang="en-US" smtClean="0"/>
              <a:t>2/10/2019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DE1EA7-A93D-BA49-BDA3-4E42378B748F}" type="slidenum">
              <a:rPr lang="en-US" smtClean="0"/>
              <a:t>‹Nº›</a:t>
            </a:fld>
            <a:endParaRPr lang="en-US"/>
          </a:p>
        </p:txBody>
      </p:sp>
    </p:spTree>
    <p:extLst>
      <p:ext uri="{BB962C8B-B14F-4D97-AF65-F5344CB8AC3E}">
        <p14:creationId xmlns:p14="http://schemas.microsoft.com/office/powerpoint/2010/main" val="2669856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4158" y="1122363"/>
            <a:ext cx="9123904"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864158" y="3602038"/>
            <a:ext cx="9123904"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925316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4804874" cy="45885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5185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78DA99-1ED3-F944-BC99-F7C71722FEC6}" type="datetimeFigureOut">
              <a:rPr lang="en-US" smtClean="0"/>
              <a:t>2/10/2019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1534867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4804874" cy="45210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45103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78DA99-1ED3-F944-BC99-F7C71722FEC6}" type="datetimeFigureOut">
              <a:rPr lang="en-US" smtClean="0"/>
              <a:t>2/10/2019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9455635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838200" y="1825625"/>
            <a:ext cx="9149862" cy="387009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78DA99-1ED3-F944-BC99-F7C71722FEC6}" type="datetimeFigureOut">
              <a:rPr lang="en-US" smtClean="0"/>
              <a:t>2/10/2019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7080508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42579" y="365125"/>
            <a:ext cx="1745483" cy="528652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315200" cy="528652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78DA99-1ED3-F944-BC99-F7C71722FEC6}" type="datetimeFigureOut">
              <a:rPr lang="en-US" smtClean="0"/>
              <a:t>2/10/2019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10035630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71357C-11C5-F64B-80A1-179A53FEAC0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D2C514C5-717E-FA42-924E-41A15677D7AD}"/>
              </a:ext>
            </a:extLst>
          </p:cNvPr>
          <p:cNvSpPr>
            <a:spLocks noGrp="1"/>
          </p:cNvSpPr>
          <p:nvPr>
            <p:ph type="dt" sz="half" idx="10"/>
          </p:nvPr>
        </p:nvSpPr>
        <p:spPr/>
        <p:txBody>
          <a:bodyPr/>
          <a:lstStyle/>
          <a:p>
            <a:fld id="{9478DA99-1ED3-F944-BC99-F7C71722FEC6}" type="datetimeFigureOut">
              <a:rPr lang="en-US" smtClean="0"/>
              <a:t>2/10/2019</a:t>
            </a:fld>
            <a:endParaRPr lang="en-US"/>
          </a:p>
        </p:txBody>
      </p:sp>
      <p:sp>
        <p:nvSpPr>
          <p:cNvPr id="4" name="Footer Placeholder 3">
            <a:extLst>
              <a:ext uri="{FF2B5EF4-FFF2-40B4-BE49-F238E27FC236}">
                <a16:creationId xmlns:a16="http://schemas.microsoft.com/office/drawing/2014/main" xmlns="" id="{FC2BF8D1-F08C-4B4B-8FBD-B9A51D893F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20D2542C-15C0-7F4E-A2EC-156AC0625D09}"/>
              </a:ext>
            </a:extLst>
          </p:cNvPr>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2083300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ABB1F3-2F79-F846-A1CB-992303CE7D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E3980858-259F-AC40-B14C-3FF49C2F85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CE069594-5E57-5342-B30C-6783C97FD337}"/>
              </a:ext>
            </a:extLst>
          </p:cNvPr>
          <p:cNvSpPr>
            <a:spLocks noGrp="1"/>
          </p:cNvSpPr>
          <p:nvPr>
            <p:ph type="dt" sz="half" idx="10"/>
          </p:nvPr>
        </p:nvSpPr>
        <p:spPr/>
        <p:txBody>
          <a:bodyPr/>
          <a:lstStyle/>
          <a:p>
            <a:fld id="{3AC56663-F467-724F-9C4A-7CBA8A3563E3}" type="datetimeFigureOut">
              <a:rPr lang="en-US" smtClean="0"/>
              <a:t>2/10/2019</a:t>
            </a:fld>
            <a:endParaRPr lang="en-US"/>
          </a:p>
        </p:txBody>
      </p:sp>
      <p:sp>
        <p:nvSpPr>
          <p:cNvPr id="5" name="Footer Placeholder 4">
            <a:extLst>
              <a:ext uri="{FF2B5EF4-FFF2-40B4-BE49-F238E27FC236}">
                <a16:creationId xmlns:a16="http://schemas.microsoft.com/office/drawing/2014/main" xmlns="" id="{42B66AEB-FBD4-6746-86B8-78B4F52AEB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623BA5E-E67C-0B4C-9238-6B242BCDA18E}"/>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33818658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FB99D2-C797-0F48-9ABD-171893FE58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2F4318D-0359-3C4B-9D07-B5EC6CE85F8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1CA1F22-3F23-2A45-8242-4E20BB979C4E}"/>
              </a:ext>
            </a:extLst>
          </p:cNvPr>
          <p:cNvSpPr>
            <a:spLocks noGrp="1"/>
          </p:cNvSpPr>
          <p:nvPr>
            <p:ph type="dt" sz="half" idx="10"/>
          </p:nvPr>
        </p:nvSpPr>
        <p:spPr/>
        <p:txBody>
          <a:bodyPr/>
          <a:lstStyle/>
          <a:p>
            <a:fld id="{3AC56663-F467-724F-9C4A-7CBA8A3563E3}" type="datetimeFigureOut">
              <a:rPr lang="en-US" smtClean="0"/>
              <a:t>2/10/2019</a:t>
            </a:fld>
            <a:endParaRPr lang="en-US"/>
          </a:p>
        </p:txBody>
      </p:sp>
      <p:sp>
        <p:nvSpPr>
          <p:cNvPr id="5" name="Footer Placeholder 4">
            <a:extLst>
              <a:ext uri="{FF2B5EF4-FFF2-40B4-BE49-F238E27FC236}">
                <a16:creationId xmlns:a16="http://schemas.microsoft.com/office/drawing/2014/main" xmlns="" id="{7D8EDDB2-8821-814A-AFCB-FB011EA766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EE04ADE-8591-D54D-82C0-8CA9A835C3C2}"/>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36909010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4B65A4-CD34-E542-AA3B-410F99F5C0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70336E2E-A226-6E4B-A0BF-59936A9113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6B76ECF6-06B1-1042-9703-D25028AEBCA1}"/>
              </a:ext>
            </a:extLst>
          </p:cNvPr>
          <p:cNvSpPr>
            <a:spLocks noGrp="1"/>
          </p:cNvSpPr>
          <p:nvPr>
            <p:ph type="dt" sz="half" idx="10"/>
          </p:nvPr>
        </p:nvSpPr>
        <p:spPr/>
        <p:txBody>
          <a:bodyPr/>
          <a:lstStyle/>
          <a:p>
            <a:fld id="{3AC56663-F467-724F-9C4A-7CBA8A3563E3}" type="datetimeFigureOut">
              <a:rPr lang="en-US" smtClean="0"/>
              <a:t>2/10/2019</a:t>
            </a:fld>
            <a:endParaRPr lang="en-US"/>
          </a:p>
        </p:txBody>
      </p:sp>
      <p:sp>
        <p:nvSpPr>
          <p:cNvPr id="5" name="Footer Placeholder 4">
            <a:extLst>
              <a:ext uri="{FF2B5EF4-FFF2-40B4-BE49-F238E27FC236}">
                <a16:creationId xmlns:a16="http://schemas.microsoft.com/office/drawing/2014/main" xmlns="" id="{2F574429-843C-AE4C-879F-09208EB68B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713CF58-EB45-EE45-AB88-CE542A8C9D48}"/>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35958386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C7590B-D6EA-2843-A98D-0BF4416D27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8C0711A-2741-5245-BFBE-542A2F566CF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B01226C9-E965-3748-B951-5540808692A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58453920-1A77-3441-B716-C87809F2197A}"/>
              </a:ext>
            </a:extLst>
          </p:cNvPr>
          <p:cNvSpPr>
            <a:spLocks noGrp="1"/>
          </p:cNvSpPr>
          <p:nvPr>
            <p:ph type="dt" sz="half" idx="10"/>
          </p:nvPr>
        </p:nvSpPr>
        <p:spPr/>
        <p:txBody>
          <a:bodyPr/>
          <a:lstStyle/>
          <a:p>
            <a:fld id="{3AC56663-F467-724F-9C4A-7CBA8A3563E3}" type="datetimeFigureOut">
              <a:rPr lang="en-US" smtClean="0"/>
              <a:t>2/10/2019</a:t>
            </a:fld>
            <a:endParaRPr lang="en-US"/>
          </a:p>
        </p:txBody>
      </p:sp>
      <p:sp>
        <p:nvSpPr>
          <p:cNvPr id="6" name="Footer Placeholder 5">
            <a:extLst>
              <a:ext uri="{FF2B5EF4-FFF2-40B4-BE49-F238E27FC236}">
                <a16:creationId xmlns:a16="http://schemas.microsoft.com/office/drawing/2014/main" xmlns="" id="{8580F5CA-0C05-DF49-8CFB-0F7715D6E7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2B5DE6D-D58D-6246-8560-6B48561FACB5}"/>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13773922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5C120D-9C98-7541-A4D1-ECDDBCE362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1081D796-17A2-6D43-9454-BAD3FEB1F1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67166ED1-50C0-D648-B865-172DA5AA275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5E61E471-E208-3546-857E-10892FC3C6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1C319FF5-6763-2047-B0CB-67E2B432419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51B036FF-1BB5-614A-AB87-E9F39D61E0AC}"/>
              </a:ext>
            </a:extLst>
          </p:cNvPr>
          <p:cNvSpPr>
            <a:spLocks noGrp="1"/>
          </p:cNvSpPr>
          <p:nvPr>
            <p:ph type="dt" sz="half" idx="10"/>
          </p:nvPr>
        </p:nvSpPr>
        <p:spPr/>
        <p:txBody>
          <a:bodyPr/>
          <a:lstStyle/>
          <a:p>
            <a:fld id="{3AC56663-F467-724F-9C4A-7CBA8A3563E3}" type="datetimeFigureOut">
              <a:rPr lang="en-US" smtClean="0"/>
              <a:t>2/10/2019</a:t>
            </a:fld>
            <a:endParaRPr lang="en-US"/>
          </a:p>
        </p:txBody>
      </p:sp>
      <p:sp>
        <p:nvSpPr>
          <p:cNvPr id="8" name="Footer Placeholder 7">
            <a:extLst>
              <a:ext uri="{FF2B5EF4-FFF2-40B4-BE49-F238E27FC236}">
                <a16:creationId xmlns:a16="http://schemas.microsoft.com/office/drawing/2014/main" xmlns="" id="{08FA02C5-07EA-A94F-8E2E-932EC50AA1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0E1B4373-3B73-AD43-AAAC-28A7D836113A}"/>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1513757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18639325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4ED90F-BA98-264C-A85A-FA17BB104E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9E997709-99BE-384F-AF93-DB01D29AD36E}"/>
              </a:ext>
            </a:extLst>
          </p:cNvPr>
          <p:cNvSpPr>
            <a:spLocks noGrp="1"/>
          </p:cNvSpPr>
          <p:nvPr>
            <p:ph type="dt" sz="half" idx="10"/>
          </p:nvPr>
        </p:nvSpPr>
        <p:spPr/>
        <p:txBody>
          <a:bodyPr/>
          <a:lstStyle/>
          <a:p>
            <a:fld id="{3AC56663-F467-724F-9C4A-7CBA8A3563E3}" type="datetimeFigureOut">
              <a:rPr lang="en-US" smtClean="0"/>
              <a:t>2/10/2019</a:t>
            </a:fld>
            <a:endParaRPr lang="en-US"/>
          </a:p>
        </p:txBody>
      </p:sp>
      <p:sp>
        <p:nvSpPr>
          <p:cNvPr id="4" name="Footer Placeholder 3">
            <a:extLst>
              <a:ext uri="{FF2B5EF4-FFF2-40B4-BE49-F238E27FC236}">
                <a16:creationId xmlns:a16="http://schemas.microsoft.com/office/drawing/2014/main" xmlns="" id="{E1418142-6FC2-7443-A565-C33D93A7BB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2246F0CE-1BB1-7747-8F15-75898CB4A040}"/>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42730790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E855655-5E02-734C-8B17-5354E364B15C}"/>
              </a:ext>
            </a:extLst>
          </p:cNvPr>
          <p:cNvSpPr>
            <a:spLocks noGrp="1"/>
          </p:cNvSpPr>
          <p:nvPr>
            <p:ph type="dt" sz="half" idx="10"/>
          </p:nvPr>
        </p:nvSpPr>
        <p:spPr/>
        <p:txBody>
          <a:bodyPr/>
          <a:lstStyle/>
          <a:p>
            <a:fld id="{3AC56663-F467-724F-9C4A-7CBA8A3563E3}" type="datetimeFigureOut">
              <a:rPr lang="en-US" smtClean="0"/>
              <a:t>2/10/2019</a:t>
            </a:fld>
            <a:endParaRPr lang="en-US"/>
          </a:p>
        </p:txBody>
      </p:sp>
      <p:sp>
        <p:nvSpPr>
          <p:cNvPr id="3" name="Footer Placeholder 2">
            <a:extLst>
              <a:ext uri="{FF2B5EF4-FFF2-40B4-BE49-F238E27FC236}">
                <a16:creationId xmlns:a16="http://schemas.microsoft.com/office/drawing/2014/main" xmlns="" id="{820B04DA-AB26-D94B-BC45-36F3609B834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6D98A3A1-20D2-074B-AFFF-E88912E453A0}"/>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27131677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E3A0B5-B39D-2A45-A906-F7C44621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47F896DB-D884-D547-8A87-1C4B132539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0BB1E257-B35C-B941-8052-F0A6552FE0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319EFA63-6AE3-9B4B-8A64-B5725176B0A7}"/>
              </a:ext>
            </a:extLst>
          </p:cNvPr>
          <p:cNvSpPr>
            <a:spLocks noGrp="1"/>
          </p:cNvSpPr>
          <p:nvPr>
            <p:ph type="dt" sz="half" idx="10"/>
          </p:nvPr>
        </p:nvSpPr>
        <p:spPr/>
        <p:txBody>
          <a:bodyPr/>
          <a:lstStyle/>
          <a:p>
            <a:fld id="{3AC56663-F467-724F-9C4A-7CBA8A3563E3}" type="datetimeFigureOut">
              <a:rPr lang="en-US" smtClean="0"/>
              <a:t>2/10/2019</a:t>
            </a:fld>
            <a:endParaRPr lang="en-US"/>
          </a:p>
        </p:txBody>
      </p:sp>
      <p:sp>
        <p:nvSpPr>
          <p:cNvPr id="6" name="Footer Placeholder 5">
            <a:extLst>
              <a:ext uri="{FF2B5EF4-FFF2-40B4-BE49-F238E27FC236}">
                <a16:creationId xmlns:a16="http://schemas.microsoft.com/office/drawing/2014/main" xmlns="" id="{D3ED90D7-192D-E34A-A129-603DA2806B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4E2F575-0AB5-ED40-B5A7-8443E9F80F64}"/>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14069689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F9253A-1B2D-7542-9B6F-FA42D86134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A497BB3B-A3FF-F442-BA29-C194E7F395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1CC1370F-B2CB-984E-9BEA-F72D0F7113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D1938331-EB46-A241-945E-A9E29C5A87BD}"/>
              </a:ext>
            </a:extLst>
          </p:cNvPr>
          <p:cNvSpPr>
            <a:spLocks noGrp="1"/>
          </p:cNvSpPr>
          <p:nvPr>
            <p:ph type="dt" sz="half" idx="10"/>
          </p:nvPr>
        </p:nvSpPr>
        <p:spPr/>
        <p:txBody>
          <a:bodyPr/>
          <a:lstStyle/>
          <a:p>
            <a:fld id="{3AC56663-F467-724F-9C4A-7CBA8A3563E3}" type="datetimeFigureOut">
              <a:rPr lang="en-US" smtClean="0"/>
              <a:t>2/10/2019</a:t>
            </a:fld>
            <a:endParaRPr lang="en-US"/>
          </a:p>
        </p:txBody>
      </p:sp>
      <p:sp>
        <p:nvSpPr>
          <p:cNvPr id="6" name="Footer Placeholder 5">
            <a:extLst>
              <a:ext uri="{FF2B5EF4-FFF2-40B4-BE49-F238E27FC236}">
                <a16:creationId xmlns:a16="http://schemas.microsoft.com/office/drawing/2014/main" xmlns="" id="{9E3BF304-2F66-0D4A-A0C9-740E3F5871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25082B4A-2276-9647-AE95-D82B839ADC56}"/>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38527465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A41937-BF20-1646-BBD2-3DD84A9B65D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1B408E7C-DC3E-BA43-90E0-7C30EEDE1BA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7319338-EAE0-7A40-ABC4-13A8A4D6E5F3}"/>
              </a:ext>
            </a:extLst>
          </p:cNvPr>
          <p:cNvSpPr>
            <a:spLocks noGrp="1"/>
          </p:cNvSpPr>
          <p:nvPr>
            <p:ph type="dt" sz="half" idx="10"/>
          </p:nvPr>
        </p:nvSpPr>
        <p:spPr/>
        <p:txBody>
          <a:bodyPr/>
          <a:lstStyle/>
          <a:p>
            <a:fld id="{3AC56663-F467-724F-9C4A-7CBA8A3563E3}" type="datetimeFigureOut">
              <a:rPr lang="en-US" smtClean="0"/>
              <a:t>2/10/2019</a:t>
            </a:fld>
            <a:endParaRPr lang="en-US"/>
          </a:p>
        </p:txBody>
      </p:sp>
      <p:sp>
        <p:nvSpPr>
          <p:cNvPr id="5" name="Footer Placeholder 4">
            <a:extLst>
              <a:ext uri="{FF2B5EF4-FFF2-40B4-BE49-F238E27FC236}">
                <a16:creationId xmlns:a16="http://schemas.microsoft.com/office/drawing/2014/main" xmlns="" id="{5AAC90C6-4159-024A-93C1-DC92D77C3C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7A47F38-1C00-1A43-8EE6-78C364B37339}"/>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40455920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7423120A-C540-014D-A196-81DC0AE1947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16E69A46-BF32-C540-A37E-7711961970C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BCE7306-3DCD-794D-8DEC-0C27A7C08CA3}"/>
              </a:ext>
            </a:extLst>
          </p:cNvPr>
          <p:cNvSpPr>
            <a:spLocks noGrp="1"/>
          </p:cNvSpPr>
          <p:nvPr>
            <p:ph type="dt" sz="half" idx="10"/>
          </p:nvPr>
        </p:nvSpPr>
        <p:spPr/>
        <p:txBody>
          <a:bodyPr/>
          <a:lstStyle/>
          <a:p>
            <a:fld id="{3AC56663-F467-724F-9C4A-7CBA8A3563E3}" type="datetimeFigureOut">
              <a:rPr lang="en-US" smtClean="0"/>
              <a:t>2/10/2019</a:t>
            </a:fld>
            <a:endParaRPr lang="en-US"/>
          </a:p>
        </p:txBody>
      </p:sp>
      <p:sp>
        <p:nvSpPr>
          <p:cNvPr id="5" name="Footer Placeholder 4">
            <a:extLst>
              <a:ext uri="{FF2B5EF4-FFF2-40B4-BE49-F238E27FC236}">
                <a16:creationId xmlns:a16="http://schemas.microsoft.com/office/drawing/2014/main" xmlns="" id="{71D85206-AC06-CE4A-A628-FAFFF43D62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E8BA3D5-9294-F940-B031-FD487FB58BAA}"/>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6914916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AB2E44-36DA-4743-803D-A0C615B5C2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88E14E84-EAA2-0943-970C-C978FC4775D4}"/>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E30744B4-977F-524D-98D3-5F8270BA84E9}"/>
              </a:ext>
            </a:extLst>
          </p:cNvPr>
          <p:cNvSpPr>
            <a:spLocks noGrp="1"/>
          </p:cNvSpPr>
          <p:nvPr>
            <p:ph type="dt" sz="half" idx="10"/>
          </p:nvPr>
        </p:nvSpPr>
        <p:spPr/>
        <p:txBody>
          <a:bodyPr/>
          <a:lstStyle/>
          <a:p>
            <a:fld id="{6134A85A-F517-B84D-9214-7EC82D2BC1FC}" type="datetimeFigureOut">
              <a:rPr lang="en-US" smtClean="0"/>
              <a:t>2/10/2019</a:t>
            </a:fld>
            <a:endParaRPr lang="en-US"/>
          </a:p>
        </p:txBody>
      </p:sp>
      <p:sp>
        <p:nvSpPr>
          <p:cNvPr id="5" name="Footer Placeholder 4">
            <a:extLst>
              <a:ext uri="{FF2B5EF4-FFF2-40B4-BE49-F238E27FC236}">
                <a16:creationId xmlns:a16="http://schemas.microsoft.com/office/drawing/2014/main" xmlns="" id="{85D3C28C-5E07-F041-8436-A1A6AF5D5B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5A61D60-843C-CA49-BA6D-C4FFE484E6EF}"/>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26729469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0138C7-0795-CB4E-995F-0C7059F9A8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651BD73C-200E-464F-86B0-3B878E416A69}"/>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46AD399-A317-EA4F-BB28-D4C07E700560}"/>
              </a:ext>
            </a:extLst>
          </p:cNvPr>
          <p:cNvSpPr>
            <a:spLocks noGrp="1"/>
          </p:cNvSpPr>
          <p:nvPr>
            <p:ph type="dt" sz="half" idx="10"/>
          </p:nvPr>
        </p:nvSpPr>
        <p:spPr/>
        <p:txBody>
          <a:bodyPr/>
          <a:lstStyle/>
          <a:p>
            <a:fld id="{6134A85A-F517-B84D-9214-7EC82D2BC1FC}" type="datetimeFigureOut">
              <a:rPr lang="en-US" smtClean="0"/>
              <a:t>2/10/2019</a:t>
            </a:fld>
            <a:endParaRPr lang="en-US"/>
          </a:p>
        </p:txBody>
      </p:sp>
      <p:sp>
        <p:nvSpPr>
          <p:cNvPr id="5" name="Footer Placeholder 4">
            <a:extLst>
              <a:ext uri="{FF2B5EF4-FFF2-40B4-BE49-F238E27FC236}">
                <a16:creationId xmlns:a16="http://schemas.microsoft.com/office/drawing/2014/main" xmlns="" id="{9DA4670C-6D8A-5746-B623-9E521F602D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2813A48-745C-5947-950A-E72406D272DE}"/>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27145454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A5B10A-60AE-EB49-98E1-D957426E5C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C9F78C1C-9F0D-034A-AFCE-15B725192D9A}"/>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613AE335-518E-D744-A806-4CEAED111D49}"/>
              </a:ext>
            </a:extLst>
          </p:cNvPr>
          <p:cNvSpPr>
            <a:spLocks noGrp="1"/>
          </p:cNvSpPr>
          <p:nvPr>
            <p:ph type="dt" sz="half" idx="10"/>
          </p:nvPr>
        </p:nvSpPr>
        <p:spPr/>
        <p:txBody>
          <a:bodyPr/>
          <a:lstStyle/>
          <a:p>
            <a:fld id="{6134A85A-F517-B84D-9214-7EC82D2BC1FC}" type="datetimeFigureOut">
              <a:rPr lang="en-US" smtClean="0"/>
              <a:t>2/10/2019</a:t>
            </a:fld>
            <a:endParaRPr lang="en-US"/>
          </a:p>
        </p:txBody>
      </p:sp>
      <p:sp>
        <p:nvSpPr>
          <p:cNvPr id="5" name="Footer Placeholder 4">
            <a:extLst>
              <a:ext uri="{FF2B5EF4-FFF2-40B4-BE49-F238E27FC236}">
                <a16:creationId xmlns:a16="http://schemas.microsoft.com/office/drawing/2014/main" xmlns="" id="{50307580-6999-9640-BE6D-5328398E19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DDAB0F4-4663-3844-B795-6568E0E5D326}"/>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9647167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5DCEB2-EAAE-2E48-8AE9-747A0C350E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3041903-8308-514C-80B9-443CF2BDBCEC}"/>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237814B1-0E8C-D547-8CDD-98A742DE32C7}"/>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4E6EDF7C-3A62-3B46-83A9-0097A852537D}"/>
              </a:ext>
            </a:extLst>
          </p:cNvPr>
          <p:cNvSpPr>
            <a:spLocks noGrp="1"/>
          </p:cNvSpPr>
          <p:nvPr>
            <p:ph type="dt" sz="half" idx="10"/>
          </p:nvPr>
        </p:nvSpPr>
        <p:spPr/>
        <p:txBody>
          <a:bodyPr/>
          <a:lstStyle/>
          <a:p>
            <a:fld id="{6134A85A-F517-B84D-9214-7EC82D2BC1FC}" type="datetimeFigureOut">
              <a:rPr lang="en-US" smtClean="0"/>
              <a:t>2/10/2019</a:t>
            </a:fld>
            <a:endParaRPr lang="en-US"/>
          </a:p>
        </p:txBody>
      </p:sp>
      <p:sp>
        <p:nvSpPr>
          <p:cNvPr id="6" name="Footer Placeholder 5">
            <a:extLst>
              <a:ext uri="{FF2B5EF4-FFF2-40B4-BE49-F238E27FC236}">
                <a16:creationId xmlns:a16="http://schemas.microsoft.com/office/drawing/2014/main" xmlns="" id="{FCCA6D9A-F34D-9145-A6E1-E71CE6F49B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F86A584-920A-2E47-9098-CA1C7D4D2700}"/>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1077721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9085873"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9085873"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78DA99-1ED3-F944-BC99-F7C71722FEC6}" type="datetimeFigureOut">
              <a:rPr lang="en-US" smtClean="0"/>
              <a:t>2/10/2019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17711149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2CAF7D-9335-7044-81B5-F1A113C50E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FC2FA63E-7181-624C-857B-1B56214FE2B8}"/>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EF829E0D-A137-DD47-8B7C-785487385744}"/>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8CA01913-C7BB-DC43-A030-D88B3AF8E533}"/>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9FCE15A7-A0FF-F840-A145-60B40D0C7EAB}"/>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9F6704BD-3FD1-F347-B63B-0213B2250A94}"/>
              </a:ext>
            </a:extLst>
          </p:cNvPr>
          <p:cNvSpPr>
            <a:spLocks noGrp="1"/>
          </p:cNvSpPr>
          <p:nvPr>
            <p:ph type="dt" sz="half" idx="10"/>
          </p:nvPr>
        </p:nvSpPr>
        <p:spPr/>
        <p:txBody>
          <a:bodyPr/>
          <a:lstStyle/>
          <a:p>
            <a:fld id="{6134A85A-F517-B84D-9214-7EC82D2BC1FC}" type="datetimeFigureOut">
              <a:rPr lang="en-US" smtClean="0"/>
              <a:t>2/10/2019</a:t>
            </a:fld>
            <a:endParaRPr lang="en-US"/>
          </a:p>
        </p:txBody>
      </p:sp>
      <p:sp>
        <p:nvSpPr>
          <p:cNvPr id="8" name="Footer Placeholder 7">
            <a:extLst>
              <a:ext uri="{FF2B5EF4-FFF2-40B4-BE49-F238E27FC236}">
                <a16:creationId xmlns:a16="http://schemas.microsoft.com/office/drawing/2014/main" xmlns="" id="{630A167C-807D-FF49-939E-C6F2C67E05F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37699041-3DA0-E042-8338-BE17C8AB7ED9}"/>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26736973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B5BF22-797A-0E42-A2B4-7616EF9739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3A907525-F63E-BC4D-9FAF-9CAB1B6ECA27}"/>
              </a:ext>
            </a:extLst>
          </p:cNvPr>
          <p:cNvSpPr>
            <a:spLocks noGrp="1"/>
          </p:cNvSpPr>
          <p:nvPr>
            <p:ph type="dt" sz="half" idx="10"/>
          </p:nvPr>
        </p:nvSpPr>
        <p:spPr/>
        <p:txBody>
          <a:bodyPr/>
          <a:lstStyle/>
          <a:p>
            <a:fld id="{6134A85A-F517-B84D-9214-7EC82D2BC1FC}" type="datetimeFigureOut">
              <a:rPr lang="en-US" smtClean="0"/>
              <a:t>2/10/2019</a:t>
            </a:fld>
            <a:endParaRPr lang="en-US"/>
          </a:p>
        </p:txBody>
      </p:sp>
      <p:sp>
        <p:nvSpPr>
          <p:cNvPr id="4" name="Footer Placeholder 3">
            <a:extLst>
              <a:ext uri="{FF2B5EF4-FFF2-40B4-BE49-F238E27FC236}">
                <a16:creationId xmlns:a16="http://schemas.microsoft.com/office/drawing/2014/main" xmlns="" id="{55B0DAF4-7A33-E942-AD94-FFBC78E449E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F57115B0-7B7D-C347-81FC-FBBDE7EE8928}"/>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8580295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DA952BBB-52A2-BD4B-A650-63066A27C605}"/>
              </a:ext>
            </a:extLst>
          </p:cNvPr>
          <p:cNvSpPr>
            <a:spLocks noGrp="1"/>
          </p:cNvSpPr>
          <p:nvPr>
            <p:ph type="dt" sz="half" idx="10"/>
          </p:nvPr>
        </p:nvSpPr>
        <p:spPr/>
        <p:txBody>
          <a:bodyPr/>
          <a:lstStyle/>
          <a:p>
            <a:fld id="{6134A85A-F517-B84D-9214-7EC82D2BC1FC}" type="datetimeFigureOut">
              <a:rPr lang="en-US" smtClean="0"/>
              <a:t>2/10/2019</a:t>
            </a:fld>
            <a:endParaRPr lang="en-US"/>
          </a:p>
        </p:txBody>
      </p:sp>
      <p:sp>
        <p:nvSpPr>
          <p:cNvPr id="3" name="Footer Placeholder 2">
            <a:extLst>
              <a:ext uri="{FF2B5EF4-FFF2-40B4-BE49-F238E27FC236}">
                <a16:creationId xmlns:a16="http://schemas.microsoft.com/office/drawing/2014/main" xmlns="" id="{823FAFAF-7055-8C45-8986-D313F043253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B1F3315E-3604-9940-A45C-CBD3E949654D}"/>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6802632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43DF9F-03E4-2D4A-8C73-CD9EB1FA93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BEAAA636-196C-B34E-8E36-12C7626710C4}"/>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2D03DB71-D964-1A46-88EB-6AB4CAE8305C}"/>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EE711710-A939-F84B-8683-D705642BD454}"/>
              </a:ext>
            </a:extLst>
          </p:cNvPr>
          <p:cNvSpPr>
            <a:spLocks noGrp="1"/>
          </p:cNvSpPr>
          <p:nvPr>
            <p:ph type="dt" sz="half" idx="10"/>
          </p:nvPr>
        </p:nvSpPr>
        <p:spPr/>
        <p:txBody>
          <a:bodyPr/>
          <a:lstStyle/>
          <a:p>
            <a:fld id="{6134A85A-F517-B84D-9214-7EC82D2BC1FC}" type="datetimeFigureOut">
              <a:rPr lang="en-US" smtClean="0"/>
              <a:t>2/10/2019</a:t>
            </a:fld>
            <a:endParaRPr lang="en-US"/>
          </a:p>
        </p:txBody>
      </p:sp>
      <p:sp>
        <p:nvSpPr>
          <p:cNvPr id="6" name="Footer Placeholder 5">
            <a:extLst>
              <a:ext uri="{FF2B5EF4-FFF2-40B4-BE49-F238E27FC236}">
                <a16:creationId xmlns:a16="http://schemas.microsoft.com/office/drawing/2014/main" xmlns="" id="{4DC4CD12-B6BA-B74D-9975-6567C6D5E0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1A894F0-A094-EB45-B854-AC2CE568835A}"/>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332658849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323784-3503-DB46-90AD-920C280BEA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311A924F-C866-FA4F-81F5-986CD8DC4B1F}"/>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CA0913A9-EF05-5649-A644-8DACEFEC57B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4A61A965-8549-F843-B612-179E96B3A686}"/>
              </a:ext>
            </a:extLst>
          </p:cNvPr>
          <p:cNvSpPr>
            <a:spLocks noGrp="1"/>
          </p:cNvSpPr>
          <p:nvPr>
            <p:ph type="dt" sz="half" idx="10"/>
          </p:nvPr>
        </p:nvSpPr>
        <p:spPr/>
        <p:txBody>
          <a:bodyPr/>
          <a:lstStyle/>
          <a:p>
            <a:fld id="{6134A85A-F517-B84D-9214-7EC82D2BC1FC}" type="datetimeFigureOut">
              <a:rPr lang="en-US" smtClean="0"/>
              <a:t>2/10/2019</a:t>
            </a:fld>
            <a:endParaRPr lang="en-US"/>
          </a:p>
        </p:txBody>
      </p:sp>
      <p:sp>
        <p:nvSpPr>
          <p:cNvPr id="6" name="Footer Placeholder 5">
            <a:extLst>
              <a:ext uri="{FF2B5EF4-FFF2-40B4-BE49-F238E27FC236}">
                <a16:creationId xmlns:a16="http://schemas.microsoft.com/office/drawing/2014/main" xmlns="" id="{9BDA3CF1-CD91-C545-9FD1-EBB9EDE2C4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78F200D-E0C3-FB42-A1DF-04C09CC92902}"/>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370535847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A6F4E8-F804-874B-9E68-F54835CA21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B3BF5CF5-A071-764F-8C6B-48CB0A79A3CD}"/>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307B74B-AB68-2045-99A1-E8B257896CEE}"/>
              </a:ext>
            </a:extLst>
          </p:cNvPr>
          <p:cNvSpPr>
            <a:spLocks noGrp="1"/>
          </p:cNvSpPr>
          <p:nvPr>
            <p:ph type="dt" sz="half" idx="10"/>
          </p:nvPr>
        </p:nvSpPr>
        <p:spPr/>
        <p:txBody>
          <a:bodyPr/>
          <a:lstStyle/>
          <a:p>
            <a:fld id="{6134A85A-F517-B84D-9214-7EC82D2BC1FC}" type="datetimeFigureOut">
              <a:rPr lang="en-US" smtClean="0"/>
              <a:t>2/10/2019</a:t>
            </a:fld>
            <a:endParaRPr lang="en-US"/>
          </a:p>
        </p:txBody>
      </p:sp>
      <p:sp>
        <p:nvSpPr>
          <p:cNvPr id="5" name="Footer Placeholder 4">
            <a:extLst>
              <a:ext uri="{FF2B5EF4-FFF2-40B4-BE49-F238E27FC236}">
                <a16:creationId xmlns:a16="http://schemas.microsoft.com/office/drawing/2014/main" xmlns="" id="{041C3105-9829-6F43-BE60-D98DAC434F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18B794E-1320-FA42-917A-2541BF860959}"/>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138987426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009B6CE-2456-1249-8C68-424B406C898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FEF72CC3-927E-7441-B8F7-46FB76753540}"/>
              </a:ext>
            </a:extLst>
          </p:cNvPr>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4C4C5B6-C1ED-A549-BD3D-D07FC4B6F89E}"/>
              </a:ext>
            </a:extLst>
          </p:cNvPr>
          <p:cNvSpPr>
            <a:spLocks noGrp="1"/>
          </p:cNvSpPr>
          <p:nvPr>
            <p:ph type="dt" sz="half" idx="10"/>
          </p:nvPr>
        </p:nvSpPr>
        <p:spPr/>
        <p:txBody>
          <a:bodyPr/>
          <a:lstStyle/>
          <a:p>
            <a:fld id="{6134A85A-F517-B84D-9214-7EC82D2BC1FC}" type="datetimeFigureOut">
              <a:rPr lang="en-US" smtClean="0"/>
              <a:t>2/10/2019</a:t>
            </a:fld>
            <a:endParaRPr lang="en-US"/>
          </a:p>
        </p:txBody>
      </p:sp>
      <p:sp>
        <p:nvSpPr>
          <p:cNvPr id="5" name="Footer Placeholder 4">
            <a:extLst>
              <a:ext uri="{FF2B5EF4-FFF2-40B4-BE49-F238E27FC236}">
                <a16:creationId xmlns:a16="http://schemas.microsoft.com/office/drawing/2014/main" xmlns="" id="{AEE65298-2108-3047-95A6-75A51769A2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0D47221-4CDC-8E41-B068-74C6425F95F8}"/>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384594858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9FB34B-5C59-7E45-B149-91B0EB7D24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3FED5BB3-1B6F-F94E-8365-6F338F63D3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6B42DD81-683F-184F-8DE6-5BFDD5280D6A}"/>
              </a:ext>
            </a:extLst>
          </p:cNvPr>
          <p:cNvSpPr>
            <a:spLocks noGrp="1"/>
          </p:cNvSpPr>
          <p:nvPr>
            <p:ph type="dt" sz="half" idx="10"/>
          </p:nvPr>
        </p:nvSpPr>
        <p:spPr/>
        <p:txBody>
          <a:bodyPr/>
          <a:lstStyle/>
          <a:p>
            <a:fld id="{AE41076E-769D-994D-AD12-AED9E0FB0F75}" type="datetimeFigureOut">
              <a:rPr lang="en-US" smtClean="0"/>
              <a:t>2/10/2019</a:t>
            </a:fld>
            <a:endParaRPr lang="en-US"/>
          </a:p>
        </p:txBody>
      </p:sp>
      <p:sp>
        <p:nvSpPr>
          <p:cNvPr id="5" name="Footer Placeholder 4">
            <a:extLst>
              <a:ext uri="{FF2B5EF4-FFF2-40B4-BE49-F238E27FC236}">
                <a16:creationId xmlns:a16="http://schemas.microsoft.com/office/drawing/2014/main" xmlns="" id="{CD32C1F1-5711-1246-A682-95FB94050C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D6D14F5-F8BF-4E49-99A4-631A7CE14020}"/>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36147681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58E500-26A4-BF4F-A737-D527D1476E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733B1977-3A19-9F4B-9D72-F14AC6501F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B89315B-8C77-6045-9642-3852233C89BC}"/>
              </a:ext>
            </a:extLst>
          </p:cNvPr>
          <p:cNvSpPr>
            <a:spLocks noGrp="1"/>
          </p:cNvSpPr>
          <p:nvPr>
            <p:ph type="dt" sz="half" idx="10"/>
          </p:nvPr>
        </p:nvSpPr>
        <p:spPr/>
        <p:txBody>
          <a:bodyPr/>
          <a:lstStyle/>
          <a:p>
            <a:fld id="{AE41076E-769D-994D-AD12-AED9E0FB0F75}" type="datetimeFigureOut">
              <a:rPr lang="en-US" smtClean="0"/>
              <a:t>2/10/2019</a:t>
            </a:fld>
            <a:endParaRPr lang="en-US"/>
          </a:p>
        </p:txBody>
      </p:sp>
      <p:sp>
        <p:nvSpPr>
          <p:cNvPr id="5" name="Footer Placeholder 4">
            <a:extLst>
              <a:ext uri="{FF2B5EF4-FFF2-40B4-BE49-F238E27FC236}">
                <a16:creationId xmlns:a16="http://schemas.microsoft.com/office/drawing/2014/main" xmlns="" id="{D376156D-E3F5-CB4E-BD60-305930FA7B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230D8C6-0F64-6F4B-A792-8B2C378721D1}"/>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27676853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56DE52-1EA5-3643-AE0D-AE2268B1980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4FFD3437-7A68-AB4C-9F06-D398519560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46D76892-DD3E-4845-BEE5-54E46F8D2BAB}"/>
              </a:ext>
            </a:extLst>
          </p:cNvPr>
          <p:cNvSpPr>
            <a:spLocks noGrp="1"/>
          </p:cNvSpPr>
          <p:nvPr>
            <p:ph type="dt" sz="half" idx="10"/>
          </p:nvPr>
        </p:nvSpPr>
        <p:spPr/>
        <p:txBody>
          <a:bodyPr/>
          <a:lstStyle/>
          <a:p>
            <a:fld id="{AE41076E-769D-994D-AD12-AED9E0FB0F75}" type="datetimeFigureOut">
              <a:rPr lang="en-US" smtClean="0"/>
              <a:t>2/10/2019</a:t>
            </a:fld>
            <a:endParaRPr lang="en-US"/>
          </a:p>
        </p:txBody>
      </p:sp>
      <p:sp>
        <p:nvSpPr>
          <p:cNvPr id="5" name="Footer Placeholder 4">
            <a:extLst>
              <a:ext uri="{FF2B5EF4-FFF2-40B4-BE49-F238E27FC236}">
                <a16:creationId xmlns:a16="http://schemas.microsoft.com/office/drawing/2014/main" xmlns="" id="{12D591A1-A767-AC49-A16C-3F3C9E9479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70272BC-724E-F341-A4FC-941E8745DC54}"/>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1010492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4497475"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381586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78DA99-1ED3-F944-BC99-F7C71722FEC6}" type="datetimeFigureOut">
              <a:rPr lang="en-US" smtClean="0"/>
              <a:t>2/10/2019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85821761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0933AE-6685-1348-AEC6-F1848186B9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FA295CBB-BDDB-584B-B414-5F581123061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92724C79-869E-7C4C-8756-EA02DA39DD8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EBA54D99-9257-1B46-A005-DFB653607D73}"/>
              </a:ext>
            </a:extLst>
          </p:cNvPr>
          <p:cNvSpPr>
            <a:spLocks noGrp="1"/>
          </p:cNvSpPr>
          <p:nvPr>
            <p:ph type="dt" sz="half" idx="10"/>
          </p:nvPr>
        </p:nvSpPr>
        <p:spPr/>
        <p:txBody>
          <a:bodyPr/>
          <a:lstStyle/>
          <a:p>
            <a:fld id="{AE41076E-769D-994D-AD12-AED9E0FB0F75}" type="datetimeFigureOut">
              <a:rPr lang="en-US" smtClean="0"/>
              <a:t>2/10/2019</a:t>
            </a:fld>
            <a:endParaRPr lang="en-US"/>
          </a:p>
        </p:txBody>
      </p:sp>
      <p:sp>
        <p:nvSpPr>
          <p:cNvPr id="6" name="Footer Placeholder 5">
            <a:extLst>
              <a:ext uri="{FF2B5EF4-FFF2-40B4-BE49-F238E27FC236}">
                <a16:creationId xmlns:a16="http://schemas.microsoft.com/office/drawing/2014/main" xmlns="" id="{F5850664-35B1-B047-B5D7-C90877EBC3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27FB4789-7BC4-034E-BFF7-CB4F5745318A}"/>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277932150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9FE63B-2C5C-1C44-9BB2-A00C4A7929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523E7CB3-DCBF-3143-A630-196FE83CF0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F7DDF094-D769-004E-9C71-EF9FC1F9577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9D5BA426-1A7D-6D4C-ACF1-9E6D0EE625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C989A5B4-ADC1-4E42-88AB-5E7B2574C98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91F52982-232C-0C4F-9261-13021D491B67}"/>
              </a:ext>
            </a:extLst>
          </p:cNvPr>
          <p:cNvSpPr>
            <a:spLocks noGrp="1"/>
          </p:cNvSpPr>
          <p:nvPr>
            <p:ph type="dt" sz="half" idx="10"/>
          </p:nvPr>
        </p:nvSpPr>
        <p:spPr/>
        <p:txBody>
          <a:bodyPr/>
          <a:lstStyle/>
          <a:p>
            <a:fld id="{AE41076E-769D-994D-AD12-AED9E0FB0F75}" type="datetimeFigureOut">
              <a:rPr lang="en-US" smtClean="0"/>
              <a:t>2/10/2019</a:t>
            </a:fld>
            <a:endParaRPr lang="en-US"/>
          </a:p>
        </p:txBody>
      </p:sp>
      <p:sp>
        <p:nvSpPr>
          <p:cNvPr id="8" name="Footer Placeholder 7">
            <a:extLst>
              <a:ext uri="{FF2B5EF4-FFF2-40B4-BE49-F238E27FC236}">
                <a16:creationId xmlns:a16="http://schemas.microsoft.com/office/drawing/2014/main" xmlns="" id="{1705F16B-0731-3348-8178-EE39154FE8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36220632-D22D-7445-B873-201B8F629A77}"/>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104564758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D0C4A9-F0A8-6A40-9CB8-1124CAC3ED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5EA5B138-8849-A84D-B966-9DF1E94FED86}"/>
              </a:ext>
            </a:extLst>
          </p:cNvPr>
          <p:cNvSpPr>
            <a:spLocks noGrp="1"/>
          </p:cNvSpPr>
          <p:nvPr>
            <p:ph type="dt" sz="half" idx="10"/>
          </p:nvPr>
        </p:nvSpPr>
        <p:spPr/>
        <p:txBody>
          <a:bodyPr/>
          <a:lstStyle/>
          <a:p>
            <a:fld id="{AE41076E-769D-994D-AD12-AED9E0FB0F75}" type="datetimeFigureOut">
              <a:rPr lang="en-US" smtClean="0"/>
              <a:t>2/10/2019</a:t>
            </a:fld>
            <a:endParaRPr lang="en-US"/>
          </a:p>
        </p:txBody>
      </p:sp>
      <p:sp>
        <p:nvSpPr>
          <p:cNvPr id="4" name="Footer Placeholder 3">
            <a:extLst>
              <a:ext uri="{FF2B5EF4-FFF2-40B4-BE49-F238E27FC236}">
                <a16:creationId xmlns:a16="http://schemas.microsoft.com/office/drawing/2014/main" xmlns="" id="{A0C1E746-A580-3A49-A4C0-FBB9C3B774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28485002-354D-3147-A2CB-3BEDFCDF676C}"/>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180149554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D15B674F-B1BD-DA40-A3B1-AD8CFF1C3B7F}"/>
              </a:ext>
            </a:extLst>
          </p:cNvPr>
          <p:cNvSpPr>
            <a:spLocks noGrp="1"/>
          </p:cNvSpPr>
          <p:nvPr>
            <p:ph type="dt" sz="half" idx="10"/>
          </p:nvPr>
        </p:nvSpPr>
        <p:spPr/>
        <p:txBody>
          <a:bodyPr/>
          <a:lstStyle/>
          <a:p>
            <a:fld id="{AE41076E-769D-994D-AD12-AED9E0FB0F75}" type="datetimeFigureOut">
              <a:rPr lang="en-US" smtClean="0"/>
              <a:t>2/10/2019</a:t>
            </a:fld>
            <a:endParaRPr lang="en-US"/>
          </a:p>
        </p:txBody>
      </p:sp>
      <p:sp>
        <p:nvSpPr>
          <p:cNvPr id="3" name="Footer Placeholder 2">
            <a:extLst>
              <a:ext uri="{FF2B5EF4-FFF2-40B4-BE49-F238E27FC236}">
                <a16:creationId xmlns:a16="http://schemas.microsoft.com/office/drawing/2014/main" xmlns="" id="{A388047D-DD3C-A24E-81B1-ECA252FDA4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8434987D-AB8F-6B41-8A85-19B75E7EF2B6}"/>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296466587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171AC9-9FCD-E547-88D9-0D094C19AC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1628DEFD-AA86-5E40-BEED-B07B024AC6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E82EA183-3F13-A14B-BD5B-F62D5A2941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3CAD7809-EFDD-E44E-B686-B3036990DB7C}"/>
              </a:ext>
            </a:extLst>
          </p:cNvPr>
          <p:cNvSpPr>
            <a:spLocks noGrp="1"/>
          </p:cNvSpPr>
          <p:nvPr>
            <p:ph type="dt" sz="half" idx="10"/>
          </p:nvPr>
        </p:nvSpPr>
        <p:spPr/>
        <p:txBody>
          <a:bodyPr/>
          <a:lstStyle/>
          <a:p>
            <a:fld id="{AE41076E-769D-994D-AD12-AED9E0FB0F75}" type="datetimeFigureOut">
              <a:rPr lang="en-US" smtClean="0"/>
              <a:t>2/10/2019</a:t>
            </a:fld>
            <a:endParaRPr lang="en-US"/>
          </a:p>
        </p:txBody>
      </p:sp>
      <p:sp>
        <p:nvSpPr>
          <p:cNvPr id="6" name="Footer Placeholder 5">
            <a:extLst>
              <a:ext uri="{FF2B5EF4-FFF2-40B4-BE49-F238E27FC236}">
                <a16:creationId xmlns:a16="http://schemas.microsoft.com/office/drawing/2014/main" xmlns="" id="{F9304834-14F4-4641-8484-CFEBBB33BF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7185205-C7A1-C64A-BC8F-B33E8216DC94}"/>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119594305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603BCB-0634-7145-8E29-751A605BA8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B9C88CA3-19F4-B04C-B305-D1D587DC48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6D56B339-520D-7A44-A611-AFCDE7DBB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C13516B3-49BE-644D-B2AD-37D31EE60949}"/>
              </a:ext>
            </a:extLst>
          </p:cNvPr>
          <p:cNvSpPr>
            <a:spLocks noGrp="1"/>
          </p:cNvSpPr>
          <p:nvPr>
            <p:ph type="dt" sz="half" idx="10"/>
          </p:nvPr>
        </p:nvSpPr>
        <p:spPr/>
        <p:txBody>
          <a:bodyPr/>
          <a:lstStyle/>
          <a:p>
            <a:fld id="{AE41076E-769D-994D-AD12-AED9E0FB0F75}" type="datetimeFigureOut">
              <a:rPr lang="en-US" smtClean="0"/>
              <a:t>2/10/2019</a:t>
            </a:fld>
            <a:endParaRPr lang="en-US"/>
          </a:p>
        </p:txBody>
      </p:sp>
      <p:sp>
        <p:nvSpPr>
          <p:cNvPr id="6" name="Footer Placeholder 5">
            <a:extLst>
              <a:ext uri="{FF2B5EF4-FFF2-40B4-BE49-F238E27FC236}">
                <a16:creationId xmlns:a16="http://schemas.microsoft.com/office/drawing/2014/main" xmlns="" id="{C314D71E-144F-5146-9B99-6F6C57BD92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1FE1F07-9E19-D84B-8B07-44C71D701ECA}"/>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87687707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C8FCA7-8049-5944-BC40-899EC310BA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ABA5B9E7-F084-E446-977D-A714F4044AC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DB3506D-C34A-BD4B-B2C9-09835248AB8F}"/>
              </a:ext>
            </a:extLst>
          </p:cNvPr>
          <p:cNvSpPr>
            <a:spLocks noGrp="1"/>
          </p:cNvSpPr>
          <p:nvPr>
            <p:ph type="dt" sz="half" idx="10"/>
          </p:nvPr>
        </p:nvSpPr>
        <p:spPr/>
        <p:txBody>
          <a:bodyPr/>
          <a:lstStyle/>
          <a:p>
            <a:fld id="{AE41076E-769D-994D-AD12-AED9E0FB0F75}" type="datetimeFigureOut">
              <a:rPr lang="en-US" smtClean="0"/>
              <a:t>2/10/2019</a:t>
            </a:fld>
            <a:endParaRPr lang="en-US"/>
          </a:p>
        </p:txBody>
      </p:sp>
      <p:sp>
        <p:nvSpPr>
          <p:cNvPr id="5" name="Footer Placeholder 4">
            <a:extLst>
              <a:ext uri="{FF2B5EF4-FFF2-40B4-BE49-F238E27FC236}">
                <a16:creationId xmlns:a16="http://schemas.microsoft.com/office/drawing/2014/main" xmlns="" id="{19348CAB-F026-1944-8450-22FB8AEF5B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A0AC33F-A3A2-A041-A466-194880C1187A}"/>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98029909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BCCE98BF-17AF-6D44-860E-84A164CC959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F6759389-EC9F-4F4D-B304-D1C6DA50E86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FFF43E0-90FA-324A-986B-08FC997C943F}"/>
              </a:ext>
            </a:extLst>
          </p:cNvPr>
          <p:cNvSpPr>
            <a:spLocks noGrp="1"/>
          </p:cNvSpPr>
          <p:nvPr>
            <p:ph type="dt" sz="half" idx="10"/>
          </p:nvPr>
        </p:nvSpPr>
        <p:spPr/>
        <p:txBody>
          <a:bodyPr/>
          <a:lstStyle/>
          <a:p>
            <a:fld id="{AE41076E-769D-994D-AD12-AED9E0FB0F75}" type="datetimeFigureOut">
              <a:rPr lang="en-US" smtClean="0"/>
              <a:t>2/10/2019</a:t>
            </a:fld>
            <a:endParaRPr lang="en-US"/>
          </a:p>
        </p:txBody>
      </p:sp>
      <p:sp>
        <p:nvSpPr>
          <p:cNvPr id="5" name="Footer Placeholder 4">
            <a:extLst>
              <a:ext uri="{FF2B5EF4-FFF2-40B4-BE49-F238E27FC236}">
                <a16:creationId xmlns:a16="http://schemas.microsoft.com/office/drawing/2014/main" xmlns="" id="{D1C5A636-47EE-BA40-AE36-BEEDDD6F4C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7CC01C5-F166-5E4B-84F0-C33D55B49B9E}"/>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3097185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9148274"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443559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443559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619538" y="1681163"/>
            <a:ext cx="4368524"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19538" y="2505075"/>
            <a:ext cx="4368524"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78DA99-1ED3-F944-BC99-F7C71722FEC6}" type="datetimeFigureOut">
              <a:rPr lang="en-US" smtClean="0"/>
              <a:t>2/10/2019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1563332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78DA99-1ED3-F944-BC99-F7C71722FEC6}" type="datetimeFigureOut">
              <a:rPr lang="en-US" smtClean="0"/>
              <a:t>2/10/2019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466469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78DA99-1ED3-F944-BC99-F7C71722FEC6}" type="datetimeFigureOut">
              <a:rPr lang="en-US" smtClean="0"/>
              <a:t>2/10/2019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1637121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42B613-51B8-EF49-801F-A9C1E5F10D2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1B41070F-DAFA-AC48-96DC-8C2A8EC5C0EA}"/>
              </a:ext>
            </a:extLst>
          </p:cNvPr>
          <p:cNvSpPr>
            <a:spLocks noGrp="1"/>
          </p:cNvSpPr>
          <p:nvPr>
            <p:ph type="dt" sz="half" idx="10"/>
          </p:nvPr>
        </p:nvSpPr>
        <p:spPr/>
        <p:txBody>
          <a:bodyPr/>
          <a:lstStyle/>
          <a:p>
            <a:fld id="{9478DA99-1ED3-F944-BC99-F7C71722FEC6}" type="datetimeFigureOut">
              <a:rPr lang="en-US" smtClean="0"/>
              <a:t>2/10/2019</a:t>
            </a:fld>
            <a:endParaRPr lang="en-US"/>
          </a:p>
        </p:txBody>
      </p:sp>
      <p:sp>
        <p:nvSpPr>
          <p:cNvPr id="4" name="Footer Placeholder 3">
            <a:extLst>
              <a:ext uri="{FF2B5EF4-FFF2-40B4-BE49-F238E27FC236}">
                <a16:creationId xmlns:a16="http://schemas.microsoft.com/office/drawing/2014/main" xmlns="" id="{B3C6356E-C245-B24B-8035-3237210E9E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CF4A1AEB-EEEB-0C47-9ED3-85824FCBADAE}"/>
              </a:ext>
            </a:extLst>
          </p:cNvPr>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1021952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24DF4F-20C9-8B4B-AB57-B9656C2DCD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5DE629DB-5AFB-314F-8E99-CA7CF304A073}"/>
              </a:ext>
            </a:extLst>
          </p:cNvPr>
          <p:cNvSpPr>
            <a:spLocks noGrp="1"/>
          </p:cNvSpPr>
          <p:nvPr>
            <p:ph type="dt" sz="half" idx="10"/>
          </p:nvPr>
        </p:nvSpPr>
        <p:spPr/>
        <p:txBody>
          <a:bodyPr/>
          <a:lstStyle/>
          <a:p>
            <a:fld id="{9478DA99-1ED3-F944-BC99-F7C71722FEC6}" type="datetimeFigureOut">
              <a:rPr lang="en-US" smtClean="0"/>
              <a:t>2/10/2019</a:t>
            </a:fld>
            <a:endParaRPr lang="en-US"/>
          </a:p>
        </p:txBody>
      </p:sp>
      <p:sp>
        <p:nvSpPr>
          <p:cNvPr id="4" name="Footer Placeholder 3">
            <a:extLst>
              <a:ext uri="{FF2B5EF4-FFF2-40B4-BE49-F238E27FC236}">
                <a16:creationId xmlns:a16="http://schemas.microsoft.com/office/drawing/2014/main" xmlns="" id="{0B9AD1C8-12BC-7643-8934-5D5ED5A99D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D66B42E7-4C66-734D-A8C1-531DF6B2A609}"/>
              </a:ext>
            </a:extLst>
          </p:cNvPr>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1640281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9149862"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9149862"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78DA99-1ED3-F944-BC99-F7C71722FEC6}" type="datetimeFigureOut">
              <a:rPr lang="en-US" smtClean="0"/>
              <a:t>2/10/2019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137746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8FAA5A-C444-814B-AFD0-86E9B49918DA}" type="slidenum">
              <a:rPr lang="en-US" smtClean="0"/>
              <a:t>‹Nº›</a:t>
            </a:fld>
            <a:endParaRPr lang="en-US"/>
          </a:p>
        </p:txBody>
      </p:sp>
      <p:sp>
        <p:nvSpPr>
          <p:cNvPr id="13" name="Rectangle 12">
            <a:extLst>
              <a:ext uri="{FF2B5EF4-FFF2-40B4-BE49-F238E27FC236}">
                <a16:creationId xmlns:a16="http://schemas.microsoft.com/office/drawing/2014/main" xmlns="" id="{67FAC88F-3079-6C41-B97E-AB507D54E544}"/>
              </a:ext>
            </a:extLst>
          </p:cNvPr>
          <p:cNvSpPr/>
          <p:nvPr userDrawn="1"/>
        </p:nvSpPr>
        <p:spPr>
          <a:xfrm>
            <a:off x="10451364" y="0"/>
            <a:ext cx="1740635" cy="6858000"/>
          </a:xfrm>
          <a:prstGeom prst="rect">
            <a:avLst/>
          </a:prstGeom>
          <a:solidFill>
            <a:srgbClr val="2E55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xmlns="" id="{B75AAFAF-2663-1B4A-953A-5BDE35D35E62}"/>
              </a:ext>
            </a:extLst>
          </p:cNvPr>
          <p:cNvPicPr>
            <a:picLocks noChangeAspect="1"/>
          </p:cNvPicPr>
          <p:nvPr userDrawn="1"/>
        </p:nvPicPr>
        <p:blipFill>
          <a:blip r:embed="rId16"/>
          <a:stretch>
            <a:fillRect/>
          </a:stretch>
        </p:blipFill>
        <p:spPr>
          <a:xfrm>
            <a:off x="10800248" y="5441186"/>
            <a:ext cx="1042868" cy="1042868"/>
          </a:xfrm>
          <a:prstGeom prst="rect">
            <a:avLst/>
          </a:prstGeom>
        </p:spPr>
      </p:pic>
      <p:pic>
        <p:nvPicPr>
          <p:cNvPr id="8" name="Picture 7">
            <a:extLst>
              <a:ext uri="{FF2B5EF4-FFF2-40B4-BE49-F238E27FC236}">
                <a16:creationId xmlns:a16="http://schemas.microsoft.com/office/drawing/2014/main" xmlns="" id="{3ECEC7F7-E76D-BA4C-9E1D-7856473E0BC1}"/>
              </a:ext>
            </a:extLst>
          </p:cNvPr>
          <p:cNvPicPr>
            <a:picLocks noChangeAspect="1"/>
          </p:cNvPicPr>
          <p:nvPr userDrawn="1"/>
        </p:nvPicPr>
        <p:blipFill>
          <a:blip r:embed="rId17"/>
          <a:stretch>
            <a:fillRect/>
          </a:stretch>
        </p:blipFill>
        <p:spPr>
          <a:xfrm>
            <a:off x="750064" y="5749111"/>
            <a:ext cx="2225407" cy="734943"/>
          </a:xfrm>
          <a:prstGeom prst="rect">
            <a:avLst/>
          </a:prstGeom>
        </p:spPr>
      </p:pic>
    </p:spTree>
    <p:extLst>
      <p:ext uri="{BB962C8B-B14F-4D97-AF65-F5344CB8AC3E}">
        <p14:creationId xmlns:p14="http://schemas.microsoft.com/office/powerpoint/2010/main" val="1032590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86" r:id="rId8"/>
    <p:sldLayoutId id="2147483673" r:id="rId9"/>
    <p:sldLayoutId id="2147483656" r:id="rId10"/>
    <p:sldLayoutId id="2147483657" r:id="rId11"/>
    <p:sldLayoutId id="2147483658" r:id="rId12"/>
    <p:sldLayoutId id="2147483659" r:id="rId13"/>
    <p:sldLayoutId id="2147483660"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942FE335-DF36-EC49-AEB9-1F17E90F6F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8D9C8947-963D-5A43-83DE-6AEA3F6005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433340A-C86D-194E-AA81-2891DF2200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C56663-F467-724F-9C4A-7CBA8A3563E3}" type="datetimeFigureOut">
              <a:rPr lang="en-US" smtClean="0"/>
              <a:t>2/10/2019</a:t>
            </a:fld>
            <a:endParaRPr lang="en-US"/>
          </a:p>
        </p:txBody>
      </p:sp>
      <p:sp>
        <p:nvSpPr>
          <p:cNvPr id="5" name="Footer Placeholder 4">
            <a:extLst>
              <a:ext uri="{FF2B5EF4-FFF2-40B4-BE49-F238E27FC236}">
                <a16:creationId xmlns:a16="http://schemas.microsoft.com/office/drawing/2014/main" xmlns="" id="{86989F4A-AF3F-7945-B25B-38FA0354FA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753EE52A-4F22-4F49-86EE-7AC85B3CFA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BBED7-DA09-AB4F-934B-FB262E64A154}" type="slidenum">
              <a:rPr lang="en-US" smtClean="0"/>
              <a:t>‹Nº›</a:t>
            </a:fld>
            <a:endParaRPr lang="en-US"/>
          </a:p>
        </p:txBody>
      </p:sp>
    </p:spTree>
    <p:extLst>
      <p:ext uri="{BB962C8B-B14F-4D97-AF65-F5344CB8AC3E}">
        <p14:creationId xmlns:p14="http://schemas.microsoft.com/office/powerpoint/2010/main" val="391095117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D5C23F2-2025-A948-A822-6DF144B15F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a:extLst>
              <a:ext uri="{FF2B5EF4-FFF2-40B4-BE49-F238E27FC236}">
                <a16:creationId xmlns:a16="http://schemas.microsoft.com/office/drawing/2014/main" xmlns="" id="{1A0F2833-791A-5449-92AD-C8EAF61BB4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4A85A-F517-B84D-9214-7EC82D2BC1FC}" type="datetimeFigureOut">
              <a:rPr lang="en-US" smtClean="0"/>
              <a:t>2/10/2019</a:t>
            </a:fld>
            <a:endParaRPr lang="en-US"/>
          </a:p>
        </p:txBody>
      </p:sp>
      <p:sp>
        <p:nvSpPr>
          <p:cNvPr id="5" name="Footer Placeholder 4">
            <a:extLst>
              <a:ext uri="{FF2B5EF4-FFF2-40B4-BE49-F238E27FC236}">
                <a16:creationId xmlns:a16="http://schemas.microsoft.com/office/drawing/2014/main" xmlns="" id="{0FE07BAE-4438-9347-900A-30D5B7185B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742726F4-93B9-9446-8A73-FC80042A33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48D0EC-F8CB-074B-BC4C-8EBF90199937}" type="slidenum">
              <a:rPr lang="en-US" smtClean="0"/>
              <a:t>‹Nº›</a:t>
            </a:fld>
            <a:endParaRPr lang="en-US"/>
          </a:p>
        </p:txBody>
      </p:sp>
      <p:sp>
        <p:nvSpPr>
          <p:cNvPr id="7" name="Text Placeholder 6">
            <a:extLst>
              <a:ext uri="{FF2B5EF4-FFF2-40B4-BE49-F238E27FC236}">
                <a16:creationId xmlns:a16="http://schemas.microsoft.com/office/drawing/2014/main" xmlns="" id="{CA7BE19C-4919-1944-BC61-CC284F92EB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3375235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40065B8-E642-2C45-BEC2-BA06987F4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7D7E7E25-6EC5-B14A-8805-206FBEEB1D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BC329F1-DD7D-934E-8EF4-0A2C3FCFD3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41076E-769D-994D-AD12-AED9E0FB0F75}" type="datetimeFigureOut">
              <a:rPr lang="en-US" smtClean="0"/>
              <a:t>2/10/2019</a:t>
            </a:fld>
            <a:endParaRPr lang="en-US"/>
          </a:p>
        </p:txBody>
      </p:sp>
      <p:sp>
        <p:nvSpPr>
          <p:cNvPr id="5" name="Footer Placeholder 4">
            <a:extLst>
              <a:ext uri="{FF2B5EF4-FFF2-40B4-BE49-F238E27FC236}">
                <a16:creationId xmlns:a16="http://schemas.microsoft.com/office/drawing/2014/main" xmlns="" id="{452D288B-85DB-3249-BFAB-8630C92CEC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E2272F85-E71C-8B4E-A8FC-E4236B4274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F9E08D-064C-0A4F-8FFD-E8BE5DD9573B}" type="slidenum">
              <a:rPr lang="en-US" smtClean="0"/>
              <a:t>‹Nº›</a:t>
            </a:fld>
            <a:endParaRPr lang="en-US"/>
          </a:p>
        </p:txBody>
      </p:sp>
    </p:spTree>
    <p:extLst>
      <p:ext uri="{BB962C8B-B14F-4D97-AF65-F5344CB8AC3E}">
        <p14:creationId xmlns:p14="http://schemas.microsoft.com/office/powerpoint/2010/main" val="38419109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543E13FB-1FCD-B44C-9150-B69B8D1448EC}"/>
              </a:ext>
            </a:extLst>
          </p:cNvPr>
          <p:cNvSpPr>
            <a:spLocks noGrp="1"/>
          </p:cNvSpPr>
          <p:nvPr>
            <p:ph type="title"/>
          </p:nvPr>
        </p:nvSpPr>
        <p:spPr>
          <a:xfrm>
            <a:off x="666038" y="2337603"/>
            <a:ext cx="9149862" cy="2116470"/>
          </a:xfrm>
        </p:spPr>
        <p:txBody>
          <a:bodyPr>
            <a:normAutofit fontScale="90000"/>
          </a:bodyPr>
          <a:lstStyle/>
          <a:p>
            <a:pPr algn="ctr"/>
            <a:r>
              <a:rPr lang="en-US" sz="6000" dirty="0" err="1" smtClean="0">
                <a:solidFill>
                  <a:schemeClr val="accent1"/>
                </a:solidFill>
              </a:rPr>
              <a:t>Seminario</a:t>
            </a:r>
            <a:r>
              <a:rPr lang="en-US" sz="6000" dirty="0" smtClean="0">
                <a:solidFill>
                  <a:schemeClr val="accent1"/>
                </a:solidFill>
              </a:rPr>
              <a:t> Nº </a:t>
            </a:r>
            <a:r>
              <a:rPr lang="en-US" sz="6000" dirty="0">
                <a:solidFill>
                  <a:schemeClr val="accent1"/>
                </a:solidFill>
              </a:rPr>
              <a:t>10: </a:t>
            </a:r>
            <a:r>
              <a:rPr lang="en-US" sz="6000" dirty="0" err="1" smtClean="0">
                <a:solidFill>
                  <a:schemeClr val="accent1"/>
                </a:solidFill>
              </a:rPr>
              <a:t>Ministerio</a:t>
            </a:r>
            <a:r>
              <a:rPr lang="en-US" sz="6000" dirty="0" smtClean="0">
                <a:solidFill>
                  <a:schemeClr val="accent1"/>
                </a:solidFill>
              </a:rPr>
              <a:t> Digital</a:t>
            </a:r>
            <a:r>
              <a:rPr lang="en-US" dirty="0">
                <a:solidFill>
                  <a:schemeClr val="accent1"/>
                </a:solidFill>
              </a:rPr>
              <a:t/>
            </a:r>
            <a:br>
              <a:rPr lang="en-US" dirty="0">
                <a:solidFill>
                  <a:schemeClr val="accent1"/>
                </a:solidFill>
              </a:rPr>
            </a:br>
            <a:r>
              <a:rPr lang="es-VE" sz="2700" b="1" i="1" dirty="0">
                <a:latin typeface="+mn-lt"/>
              </a:rPr>
              <a:t>Maximizando </a:t>
            </a:r>
            <a:r>
              <a:rPr lang="es-VE" sz="2700" b="1" i="1" dirty="0" smtClean="0">
                <a:latin typeface="+mn-lt"/>
              </a:rPr>
              <a:t>las oportunidades ofrecidas por </a:t>
            </a:r>
            <a:r>
              <a:rPr lang="es-VE" sz="2700" b="1" i="1" dirty="0">
                <a:latin typeface="+mn-lt"/>
              </a:rPr>
              <a:t>las redes </a:t>
            </a:r>
            <a:r>
              <a:rPr lang="es-VE" sz="2700" b="1" i="1" dirty="0" smtClean="0">
                <a:latin typeface="+mn-lt"/>
              </a:rPr>
              <a:t>sociales mientras </a:t>
            </a:r>
            <a:r>
              <a:rPr lang="es-VE" sz="2700" b="1" i="1" dirty="0">
                <a:latin typeface="+mn-lt"/>
              </a:rPr>
              <a:t>evadimos </a:t>
            </a:r>
            <a:r>
              <a:rPr lang="es-VE" sz="2700" b="1" i="1" dirty="0" smtClean="0">
                <a:latin typeface="+mn-lt"/>
              </a:rPr>
              <a:t>sus amenazas</a:t>
            </a:r>
            <a:r>
              <a:rPr lang="en-US" dirty="0">
                <a:solidFill>
                  <a:schemeClr val="accent1"/>
                </a:solidFill>
              </a:rPr>
              <a:t/>
            </a:r>
            <a:br>
              <a:rPr lang="en-US" dirty="0">
                <a:solidFill>
                  <a:schemeClr val="accent1"/>
                </a:solidFill>
              </a:rPr>
            </a:br>
            <a:endParaRPr lang="en-US" dirty="0">
              <a:solidFill>
                <a:schemeClr val="accent1"/>
              </a:solidFill>
            </a:endParaRPr>
          </a:p>
        </p:txBody>
      </p:sp>
      <p:pic>
        <p:nvPicPr>
          <p:cNvPr id="6" name="Picture 5">
            <a:extLst>
              <a:ext uri="{FF2B5EF4-FFF2-40B4-BE49-F238E27FC236}">
                <a16:creationId xmlns:a16="http://schemas.microsoft.com/office/drawing/2014/main" xmlns="" id="{C183EAE0-9B79-7442-AED4-FC9800A26F9F}"/>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547550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69395"/>
            <a:ext cx="9149862" cy="1325563"/>
          </a:xfrm>
        </p:spPr>
        <p:txBody>
          <a:bodyPr>
            <a:normAutofit/>
          </a:bodyPr>
          <a:lstStyle/>
          <a:p>
            <a:r>
              <a:rPr lang="es-VE" b="1" dirty="0">
                <a:solidFill>
                  <a:schemeClr val="accent1"/>
                </a:solidFill>
              </a:rPr>
              <a:t>Reglas para la Seguridad en las Redes Sociales</a:t>
            </a:r>
            <a:endParaRPr lang="en-US" dirty="0">
              <a:solidFill>
                <a:schemeClr val="accent1"/>
              </a:solidFill>
            </a:endParaRPr>
          </a:p>
        </p:txBody>
      </p:sp>
      <p:sp>
        <p:nvSpPr>
          <p:cNvPr id="3" name="Rectangle 2"/>
          <p:cNvSpPr/>
          <p:nvPr/>
        </p:nvSpPr>
        <p:spPr>
          <a:xfrm>
            <a:off x="838199" y="1328883"/>
            <a:ext cx="9573491" cy="3170099"/>
          </a:xfrm>
          <a:prstGeom prst="rect">
            <a:avLst/>
          </a:prstGeom>
        </p:spPr>
        <p:txBody>
          <a:bodyPr wrap="square">
            <a:spAutoFit/>
          </a:bodyPr>
          <a:lstStyle/>
          <a:p>
            <a:pPr marL="342900" indent="-342900" algn="just">
              <a:buAutoNum type="arabicPeriod"/>
            </a:pPr>
            <a:r>
              <a:rPr lang="es-VE" sz="2000" b="1" dirty="0"/>
              <a:t>Nunca dé su nombre real, dirección o número de teléfono. </a:t>
            </a:r>
            <a:r>
              <a:rPr lang="es-VE" sz="2000" dirty="0"/>
              <a:t>Amenos que ya </a:t>
            </a:r>
            <a:r>
              <a:rPr lang="es-VE" sz="2000" dirty="0" smtClean="0"/>
              <a:t>conozca personalmente </a:t>
            </a:r>
            <a:r>
              <a:rPr lang="es-VE" sz="2000" dirty="0"/>
              <a:t>al destinatario, mantenga sus relaciones virtuales; no </a:t>
            </a:r>
            <a:r>
              <a:rPr lang="es-VE" sz="2000" dirty="0" smtClean="0"/>
              <a:t>planeen conocerse </a:t>
            </a:r>
            <a:r>
              <a:rPr lang="es-VE" sz="2000" dirty="0"/>
              <a:t>en la vida real. Sea cuidadoso al suministrar cualquier </a:t>
            </a:r>
            <a:r>
              <a:rPr lang="es-VE" sz="2000" dirty="0" smtClean="0"/>
              <a:t>información como </a:t>
            </a:r>
            <a:r>
              <a:rPr lang="es-VE" sz="2000" dirty="0"/>
              <a:t>su ciudad de origen, el nombre de su escuela, el nombre de un equipo en </a:t>
            </a:r>
            <a:r>
              <a:rPr lang="es-VE" sz="2000" dirty="0" smtClean="0"/>
              <a:t>el que </a:t>
            </a:r>
            <a:r>
              <a:rPr lang="es-VE" sz="2000" dirty="0"/>
              <a:t>juega, etc., que pueda permitirle a un acosador identificarlo. Puede </a:t>
            </a:r>
            <a:r>
              <a:rPr lang="es-VE" sz="2000" dirty="0" smtClean="0"/>
              <a:t>compartir lo </a:t>
            </a:r>
            <a:r>
              <a:rPr lang="es-VE" sz="2000" dirty="0"/>
              <a:t>que sucede en su vida con sus amigos virtuales sin exponer </a:t>
            </a:r>
            <a:r>
              <a:rPr lang="es-VE" sz="2000" dirty="0" smtClean="0"/>
              <a:t>demasiados detalles.</a:t>
            </a:r>
          </a:p>
          <a:p>
            <a:pPr marL="342900" indent="-342900" algn="just">
              <a:buAutoNum type="arabicPeriod"/>
            </a:pPr>
            <a:r>
              <a:rPr lang="es-VE" sz="2000" b="1" dirty="0"/>
              <a:t>¡Nunca abuse, se burle o haga </a:t>
            </a:r>
            <a:r>
              <a:rPr lang="es-VE" sz="2000" b="1" dirty="0" err="1"/>
              <a:t>bullying</a:t>
            </a:r>
            <a:r>
              <a:rPr lang="es-VE" sz="2000" b="1" dirty="0"/>
              <a:t> a alguien en línea! </a:t>
            </a:r>
            <a:r>
              <a:rPr lang="es-VE" sz="2000" dirty="0"/>
              <a:t>Este comportamiento </a:t>
            </a:r>
            <a:r>
              <a:rPr lang="es-VE" sz="2000" dirty="0" smtClean="0"/>
              <a:t>no sólo </a:t>
            </a:r>
            <a:r>
              <a:rPr lang="es-VE" sz="2000" dirty="0"/>
              <a:t>es inapropiado en todos los ambientes de redes sociales, sino que </a:t>
            </a:r>
            <a:r>
              <a:rPr lang="es-VE" sz="2000" dirty="0" smtClean="0"/>
              <a:t>también es </a:t>
            </a:r>
            <a:r>
              <a:rPr lang="es-VE" sz="2000" dirty="0"/>
              <a:t>ilegal y ¡es poco religioso! Jesús dejó claro que debemos siempre tratar a </a:t>
            </a:r>
            <a:r>
              <a:rPr lang="es-VE" sz="2000" dirty="0" smtClean="0"/>
              <a:t>los demás </a:t>
            </a:r>
            <a:r>
              <a:rPr lang="es-VE" sz="2000" dirty="0"/>
              <a:t>de </a:t>
            </a:r>
            <a:r>
              <a:rPr lang="es-VE" sz="2000" dirty="0" smtClean="0"/>
              <a:t>la manera </a:t>
            </a:r>
            <a:r>
              <a:rPr lang="es-VE" sz="2000" dirty="0"/>
              <a:t>en la que nos gustaría que fuésemos tratados (Mateo 7:12).</a:t>
            </a:r>
            <a:endParaRPr lang="en-US" sz="2000" dirty="0"/>
          </a:p>
        </p:txBody>
      </p:sp>
      <p:pic>
        <p:nvPicPr>
          <p:cNvPr id="4" name="Picture 3">
            <a:extLst>
              <a:ext uri="{FF2B5EF4-FFF2-40B4-BE49-F238E27FC236}">
                <a16:creationId xmlns:a16="http://schemas.microsoft.com/office/drawing/2014/main" xmlns="" id="{7973D3ED-C487-C248-B389-929D368109EC}"/>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609831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808F0597-A693-7544-A684-8D3ECA8AFEB7}"/>
              </a:ext>
            </a:extLst>
          </p:cNvPr>
          <p:cNvSpPr/>
          <p:nvPr/>
        </p:nvSpPr>
        <p:spPr>
          <a:xfrm>
            <a:off x="838200" y="1526692"/>
            <a:ext cx="9149862" cy="2308324"/>
          </a:xfrm>
          <a:prstGeom prst="rect">
            <a:avLst/>
          </a:prstGeom>
        </p:spPr>
        <p:txBody>
          <a:bodyPr wrap="square">
            <a:spAutoFit/>
          </a:bodyPr>
          <a:lstStyle/>
          <a:p>
            <a:pPr algn="just"/>
            <a:r>
              <a:rPr lang="en-US" sz="2400" b="1" dirty="0"/>
              <a:t>3. </a:t>
            </a:r>
            <a:r>
              <a:rPr lang="es-VE" sz="2400" b="1" dirty="0"/>
              <a:t>Establezca límites de tiempo personal y razonable. </a:t>
            </a:r>
            <a:r>
              <a:rPr lang="es-VE" sz="2400" dirty="0"/>
              <a:t>El apóstol Pablo dijo esto </a:t>
            </a:r>
            <a:r>
              <a:rPr lang="es-VE" sz="2400" dirty="0" smtClean="0"/>
              <a:t>sobre hacer </a:t>
            </a:r>
            <a:r>
              <a:rPr lang="es-VE" sz="2400" dirty="0"/>
              <a:t>cosas—aún cosas buenas—en exceso: “Alguien dirá: ‘Todo es permitido</a:t>
            </a:r>
            <a:r>
              <a:rPr lang="es-VE" sz="2400" dirty="0" smtClean="0"/>
              <a:t>’. Pero </a:t>
            </a:r>
            <a:r>
              <a:rPr lang="es-VE" sz="2400" dirty="0"/>
              <a:t>no todo conviene. ‘Todo es permitido’. Pero no todo edifica” (1 </a:t>
            </a:r>
            <a:r>
              <a:rPr lang="es-VE" sz="2400" dirty="0" smtClean="0"/>
              <a:t>Corintios 10:23</a:t>
            </a:r>
            <a:r>
              <a:rPr lang="es-VE" sz="2400" dirty="0"/>
              <a:t>). La realidad es que el tiempo en línea de la mayoría de los jóvenes </a:t>
            </a:r>
            <a:r>
              <a:rPr lang="es-VE" sz="2400" dirty="0" smtClean="0"/>
              <a:t>será usado </a:t>
            </a:r>
            <a:r>
              <a:rPr lang="es-VE" sz="2400" dirty="0"/>
              <a:t>en las redes sociales; por lo que es necesario establecer límites, y si </a:t>
            </a:r>
            <a:r>
              <a:rPr lang="es-VE" sz="2400" dirty="0" smtClean="0"/>
              <a:t>tiene problemas </a:t>
            </a:r>
            <a:r>
              <a:rPr lang="es-VE" sz="2400" dirty="0"/>
              <a:t>con eso…</a:t>
            </a:r>
            <a:endParaRPr lang="en-US" sz="2400" dirty="0"/>
          </a:p>
        </p:txBody>
      </p:sp>
      <p:pic>
        <p:nvPicPr>
          <p:cNvPr id="4" name="Picture 3">
            <a:extLst>
              <a:ext uri="{FF2B5EF4-FFF2-40B4-BE49-F238E27FC236}">
                <a16:creationId xmlns:a16="http://schemas.microsoft.com/office/drawing/2014/main" xmlns="" id="{9BB00994-D019-7D4D-8F13-E030AFD0C2BC}"/>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715404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209"/>
            <a:ext cx="9149862" cy="1325563"/>
          </a:xfrm>
        </p:spPr>
        <p:txBody>
          <a:bodyPr/>
          <a:lstStyle/>
          <a:p>
            <a:r>
              <a:rPr lang="es-VE" b="1" dirty="0">
                <a:solidFill>
                  <a:schemeClr val="accent1"/>
                </a:solidFill>
              </a:rPr>
              <a:t>Reglas para la Seguridad en las Redes Sociales</a:t>
            </a:r>
            <a:endParaRPr lang="en-US" b="1" dirty="0"/>
          </a:p>
        </p:txBody>
      </p:sp>
      <p:sp>
        <p:nvSpPr>
          <p:cNvPr id="3" name="Rectangle 2"/>
          <p:cNvSpPr/>
          <p:nvPr/>
        </p:nvSpPr>
        <p:spPr>
          <a:xfrm>
            <a:off x="806152" y="1464040"/>
            <a:ext cx="9552709" cy="3139321"/>
          </a:xfrm>
          <a:prstGeom prst="rect">
            <a:avLst/>
          </a:prstGeom>
        </p:spPr>
        <p:txBody>
          <a:bodyPr wrap="square">
            <a:spAutoFit/>
          </a:bodyPr>
          <a:lstStyle/>
          <a:p>
            <a:pPr algn="just"/>
            <a:r>
              <a:rPr lang="en-US" sz="2200" b="1" dirty="0"/>
              <a:t>4. </a:t>
            </a:r>
            <a:r>
              <a:rPr lang="es-VE" sz="2200" b="1" dirty="0"/>
              <a:t>Agrúpese con los sabios. </a:t>
            </a:r>
            <a:r>
              <a:rPr lang="es-VE" sz="2200" dirty="0"/>
              <a:t>Salomón escribe en Proverbios 13:20: “El que anda con </a:t>
            </a:r>
            <a:r>
              <a:rPr lang="es-VE" sz="2200" dirty="0" smtClean="0"/>
              <a:t>los sabios</a:t>
            </a:r>
            <a:r>
              <a:rPr lang="es-VE" sz="2200" dirty="0"/>
              <a:t>, sabio será; el que se allega a los necios, se vuelve malo.” Si tienes </a:t>
            </a:r>
            <a:r>
              <a:rPr lang="es-VE" sz="2200" dirty="0" smtClean="0"/>
              <a:t>amigos que </a:t>
            </a:r>
            <a:r>
              <a:rPr lang="es-VE" sz="2200" dirty="0"/>
              <a:t>están tomando las decisiones equivocadas en la web—es probable </a:t>
            </a:r>
            <a:r>
              <a:rPr lang="es-VE" sz="2200" dirty="0" smtClean="0"/>
              <a:t>que también </a:t>
            </a:r>
            <a:r>
              <a:rPr lang="es-VE" sz="2200" dirty="0"/>
              <a:t>seas víctima de ellos por la presión de grupo. Escoge tus amigos</a:t>
            </a:r>
          </a:p>
          <a:p>
            <a:pPr algn="just"/>
            <a:r>
              <a:rPr lang="es-VE" sz="2200" dirty="0"/>
              <a:t>sabiamente. Ellos pueden ayudarte o destruirte.</a:t>
            </a:r>
            <a:endParaRPr lang="en-US" sz="2200" dirty="0"/>
          </a:p>
          <a:p>
            <a:pPr algn="just"/>
            <a:r>
              <a:rPr lang="en-US" sz="2200" b="1" dirty="0"/>
              <a:t>5. </a:t>
            </a:r>
            <a:r>
              <a:rPr lang="es-VE" sz="2200" b="1" dirty="0"/>
              <a:t>Asóciate con un adulto cuidador. </a:t>
            </a:r>
            <a:r>
              <a:rPr lang="es-VE" sz="2200" dirty="0"/>
              <a:t>Habla con uno de tus padres, maestros, </a:t>
            </a:r>
            <a:r>
              <a:rPr lang="es-VE" sz="2200" dirty="0" smtClean="0"/>
              <a:t>pastor juvenil</a:t>
            </a:r>
            <a:r>
              <a:rPr lang="es-VE" sz="2200" dirty="0"/>
              <a:t>, líder de Conquistadores o consejero. Cualquier adulto a quien le </a:t>
            </a:r>
            <a:r>
              <a:rPr lang="es-VE" sz="2200" dirty="0" smtClean="0"/>
              <a:t>importes estará </a:t>
            </a:r>
            <a:r>
              <a:rPr lang="es-VE" sz="2200" dirty="0"/>
              <a:t>más que feliz de ayudarte a encontrar un equilibrio en tu vida en lo </a:t>
            </a:r>
            <a:r>
              <a:rPr lang="es-VE" sz="2200" dirty="0" smtClean="0"/>
              <a:t>que respecta </a:t>
            </a:r>
            <a:r>
              <a:rPr lang="es-VE" sz="2200" dirty="0"/>
              <a:t>a las redes sociales.</a:t>
            </a:r>
            <a:endParaRPr lang="en-US" sz="2200" dirty="0"/>
          </a:p>
        </p:txBody>
      </p:sp>
      <p:pic>
        <p:nvPicPr>
          <p:cNvPr id="4" name="Picture 3">
            <a:extLst>
              <a:ext uri="{FF2B5EF4-FFF2-40B4-BE49-F238E27FC236}">
                <a16:creationId xmlns:a16="http://schemas.microsoft.com/office/drawing/2014/main" xmlns="" id="{1D7F986E-52BA-0741-8C8B-096B00590A8C}"/>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423048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08043"/>
            <a:ext cx="9149862" cy="1325563"/>
          </a:xfrm>
        </p:spPr>
        <p:txBody>
          <a:bodyPr>
            <a:normAutofit fontScale="90000"/>
          </a:bodyPr>
          <a:lstStyle/>
          <a:p>
            <a:r>
              <a:rPr lang="en-US" b="1" dirty="0" smtClean="0">
                <a:solidFill>
                  <a:schemeClr val="accent1"/>
                </a:solidFill>
              </a:rPr>
              <a:t>ADICCIÓN A LAS REDES SOCIALES</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Rectangle 2"/>
          <p:cNvSpPr/>
          <p:nvPr/>
        </p:nvSpPr>
        <p:spPr>
          <a:xfrm>
            <a:off x="838200" y="2033606"/>
            <a:ext cx="9490364" cy="2215991"/>
          </a:xfrm>
          <a:prstGeom prst="rect">
            <a:avLst/>
          </a:prstGeom>
        </p:spPr>
        <p:txBody>
          <a:bodyPr wrap="square">
            <a:spAutoFit/>
          </a:bodyPr>
          <a:lstStyle/>
          <a:p>
            <a:pPr algn="just"/>
            <a:r>
              <a:rPr lang="es-VE" sz="2400" dirty="0"/>
              <a:t>Para muchos jóvenes el internet y las redes sociales son excelentes maneras </a:t>
            </a:r>
            <a:r>
              <a:rPr lang="es-VE" sz="2400" dirty="0" smtClean="0"/>
              <a:t>de acceder </a:t>
            </a:r>
            <a:r>
              <a:rPr lang="es-VE" sz="2400" dirty="0"/>
              <a:t>a la información, entretenerse </a:t>
            </a:r>
            <a:r>
              <a:rPr lang="es-VE" sz="2400" dirty="0" smtClean="0"/>
              <a:t>y mantenerse conectados </a:t>
            </a:r>
            <a:r>
              <a:rPr lang="es-VE" sz="2400" dirty="0"/>
              <a:t>con amigos y </a:t>
            </a:r>
            <a:r>
              <a:rPr lang="es-VE" sz="2400" dirty="0" smtClean="0"/>
              <a:t>familia, pero </a:t>
            </a:r>
            <a:r>
              <a:rPr lang="es-VE" sz="2400" dirty="0"/>
              <a:t>para algunos—un número sorprendentemente grande—el internet puede </a:t>
            </a:r>
            <a:r>
              <a:rPr lang="es-VE" sz="2400" dirty="0" smtClean="0"/>
              <a:t>convertirse en </a:t>
            </a:r>
            <a:r>
              <a:rPr lang="es-VE" sz="2400" dirty="0"/>
              <a:t>una adicción.</a:t>
            </a:r>
            <a:endParaRPr lang="en-US" dirty="0"/>
          </a:p>
          <a:p>
            <a:endParaRPr lang="en-US" dirty="0"/>
          </a:p>
        </p:txBody>
      </p:sp>
      <p:pic>
        <p:nvPicPr>
          <p:cNvPr id="4" name="Picture 3">
            <a:extLst>
              <a:ext uri="{FF2B5EF4-FFF2-40B4-BE49-F238E27FC236}">
                <a16:creationId xmlns:a16="http://schemas.microsoft.com/office/drawing/2014/main" xmlns="" id="{64AD32FD-DA01-7242-997B-E6CC3CF9A637}"/>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318673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42879"/>
            <a:ext cx="9149862" cy="1325563"/>
          </a:xfrm>
        </p:spPr>
        <p:txBody>
          <a:bodyPr>
            <a:normAutofit fontScale="90000"/>
          </a:bodyPr>
          <a:lstStyle/>
          <a:p>
            <a:r>
              <a:rPr lang="es-VE" b="1" dirty="0">
                <a:solidFill>
                  <a:schemeClr val="accent1"/>
                </a:solidFill>
              </a:rPr>
              <a:t>Signos de advertencia de una adicción</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Rectangle 2"/>
          <p:cNvSpPr/>
          <p:nvPr/>
        </p:nvSpPr>
        <p:spPr>
          <a:xfrm>
            <a:off x="838200" y="1653306"/>
            <a:ext cx="9149862" cy="1785104"/>
          </a:xfrm>
          <a:prstGeom prst="rect">
            <a:avLst/>
          </a:prstGeom>
        </p:spPr>
        <p:txBody>
          <a:bodyPr wrap="square">
            <a:spAutoFit/>
          </a:bodyPr>
          <a:lstStyle/>
          <a:p>
            <a:pPr marL="285750" lvl="0" indent="-285750" algn="just">
              <a:buFont typeface="Arial"/>
              <a:buChar char="•"/>
            </a:pPr>
            <a:r>
              <a:rPr lang="es-VE" sz="2200" dirty="0"/>
              <a:t>Disminución del interés en actividades de las que el joven </a:t>
            </a:r>
            <a:r>
              <a:rPr lang="es-VE" sz="2200" dirty="0" smtClean="0"/>
              <a:t>solía disfrutar</a:t>
            </a:r>
            <a:endParaRPr lang="es-VE" sz="2200" dirty="0"/>
          </a:p>
          <a:p>
            <a:pPr marL="285750" lvl="0" indent="-285750" algn="just">
              <a:buFont typeface="Arial"/>
              <a:buChar char="•"/>
            </a:pPr>
            <a:r>
              <a:rPr lang="es-VE" sz="2200" dirty="0" smtClean="0"/>
              <a:t>Sentimientos </a:t>
            </a:r>
            <a:r>
              <a:rPr lang="es-VE" sz="2200" dirty="0"/>
              <a:t>de angustia </a:t>
            </a:r>
            <a:r>
              <a:rPr lang="es-VE" sz="2200" dirty="0" smtClean="0"/>
              <a:t>y ansiedad </a:t>
            </a:r>
            <a:r>
              <a:rPr lang="es-VE" sz="2200" dirty="0"/>
              <a:t>cuando el joven no puede usar el internet</a:t>
            </a:r>
          </a:p>
          <a:p>
            <a:pPr marL="285750" lvl="0" indent="-285750" algn="just">
              <a:buFont typeface="Arial"/>
              <a:buChar char="•"/>
            </a:pPr>
            <a:r>
              <a:rPr lang="es-VE" sz="2200" dirty="0" smtClean="0"/>
              <a:t>Uso </a:t>
            </a:r>
            <a:r>
              <a:rPr lang="es-VE" sz="2200" dirty="0"/>
              <a:t>del internet en secreto</a:t>
            </a:r>
          </a:p>
          <a:p>
            <a:pPr marL="285750" lvl="0" indent="-285750" algn="just">
              <a:buFont typeface="Arial"/>
              <a:buChar char="•"/>
            </a:pPr>
            <a:r>
              <a:rPr lang="es-VE" sz="2200" dirty="0" smtClean="0"/>
              <a:t>Retraimiento </a:t>
            </a:r>
            <a:r>
              <a:rPr lang="es-VE" sz="2200" dirty="0"/>
              <a:t>de las actividades con la familia y </a:t>
            </a:r>
            <a:r>
              <a:rPr lang="es-VE" sz="2200" dirty="0" smtClean="0"/>
              <a:t>amigos</a:t>
            </a:r>
            <a:endParaRPr lang="en-US" sz="2200" dirty="0"/>
          </a:p>
        </p:txBody>
      </p:sp>
      <p:pic>
        <p:nvPicPr>
          <p:cNvPr id="4" name="Picture 3">
            <a:extLst>
              <a:ext uri="{FF2B5EF4-FFF2-40B4-BE49-F238E27FC236}">
                <a16:creationId xmlns:a16="http://schemas.microsoft.com/office/drawing/2014/main" xmlns="" id="{FD43710A-F88B-2143-91AE-51F7EE798047}"/>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1868712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593725"/>
            <a:ext cx="9149862" cy="1325563"/>
          </a:xfrm>
        </p:spPr>
        <p:txBody>
          <a:bodyPr/>
          <a:lstStyle/>
          <a:p>
            <a:r>
              <a:rPr lang="en-US" b="1" dirty="0" smtClean="0">
                <a:solidFill>
                  <a:schemeClr val="accent1"/>
                </a:solidFill>
              </a:rPr>
              <a:t>LO QUE DICE LA BIBLIA</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Rectangle 2"/>
          <p:cNvSpPr/>
          <p:nvPr/>
        </p:nvSpPr>
        <p:spPr>
          <a:xfrm>
            <a:off x="838199" y="2301668"/>
            <a:ext cx="9386455" cy="1569660"/>
          </a:xfrm>
          <a:prstGeom prst="rect">
            <a:avLst/>
          </a:prstGeom>
        </p:spPr>
        <p:txBody>
          <a:bodyPr wrap="square">
            <a:spAutoFit/>
          </a:bodyPr>
          <a:lstStyle/>
          <a:p>
            <a:pPr algn="just"/>
            <a:r>
              <a:rPr lang="es-VE" sz="2400" dirty="0"/>
              <a:t>“Por lo demás, hermanos, todo lo que es verdadero, todo lo honorable, todo lo </a:t>
            </a:r>
            <a:r>
              <a:rPr lang="es-VE" sz="2400" dirty="0" smtClean="0"/>
              <a:t>justo, todo </a:t>
            </a:r>
            <a:r>
              <a:rPr lang="es-VE" sz="2400" dirty="0"/>
              <a:t>lo puro, todo lo amable, todo lo que es de buen nombre; si hay virtud alguna, si </a:t>
            </a:r>
            <a:r>
              <a:rPr lang="es-VE" sz="2400" dirty="0" smtClean="0"/>
              <a:t>algo digno </a:t>
            </a:r>
            <a:r>
              <a:rPr lang="es-VE" sz="2400" dirty="0"/>
              <a:t>de alabanza, en esto pensad.” (Filipenses 4:8)</a:t>
            </a:r>
            <a:endParaRPr lang="en-US" sz="2400" dirty="0">
              <a:solidFill>
                <a:schemeClr val="accent1"/>
              </a:solidFill>
            </a:endParaRPr>
          </a:p>
        </p:txBody>
      </p:sp>
      <p:pic>
        <p:nvPicPr>
          <p:cNvPr id="4" name="Picture 3">
            <a:extLst>
              <a:ext uri="{FF2B5EF4-FFF2-40B4-BE49-F238E27FC236}">
                <a16:creationId xmlns:a16="http://schemas.microsoft.com/office/drawing/2014/main" xmlns="" id="{8DF05E42-B27F-C54B-9A24-35B1A8A4CC00}"/>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117474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149862" cy="891507"/>
          </a:xfrm>
        </p:spPr>
        <p:txBody>
          <a:bodyPr/>
          <a:lstStyle/>
          <a:p>
            <a:r>
              <a:rPr lang="en-US" b="1" dirty="0" smtClean="0">
                <a:solidFill>
                  <a:schemeClr val="accent1"/>
                </a:solidFill>
              </a:rPr>
              <a:t>Lo </a:t>
            </a:r>
            <a:r>
              <a:rPr lang="en-US" b="1" dirty="0" err="1" smtClean="0">
                <a:solidFill>
                  <a:schemeClr val="accent1"/>
                </a:solidFill>
              </a:rPr>
              <a:t>que</a:t>
            </a:r>
            <a:r>
              <a:rPr lang="en-US" b="1" dirty="0" smtClean="0">
                <a:solidFill>
                  <a:schemeClr val="accent1"/>
                </a:solidFill>
              </a:rPr>
              <a:t> dice la </a:t>
            </a:r>
            <a:r>
              <a:rPr lang="en-US" b="1" dirty="0" err="1" smtClean="0">
                <a:solidFill>
                  <a:schemeClr val="accent1"/>
                </a:solidFill>
              </a:rPr>
              <a:t>Biblia</a:t>
            </a:r>
            <a:endParaRPr lang="en-US" b="1" dirty="0">
              <a:solidFill>
                <a:schemeClr val="accent1"/>
              </a:solidFill>
            </a:endParaRPr>
          </a:p>
        </p:txBody>
      </p:sp>
      <p:sp>
        <p:nvSpPr>
          <p:cNvPr id="3" name="Rectangle 2"/>
          <p:cNvSpPr/>
          <p:nvPr/>
        </p:nvSpPr>
        <p:spPr>
          <a:xfrm>
            <a:off x="838200" y="1624246"/>
            <a:ext cx="9511145" cy="2462213"/>
          </a:xfrm>
          <a:prstGeom prst="rect">
            <a:avLst/>
          </a:prstGeom>
        </p:spPr>
        <p:txBody>
          <a:bodyPr wrap="square">
            <a:spAutoFit/>
          </a:bodyPr>
          <a:lstStyle/>
          <a:p>
            <a:pPr algn="just"/>
            <a:r>
              <a:rPr lang="es-VE" sz="2200" dirty="0"/>
              <a:t>Dios quiere que nuestra juventud “Huya de las pasiones juveniles</a:t>
            </a:r>
            <a:r>
              <a:rPr lang="es-VE" sz="2200" dirty="0" smtClean="0"/>
              <a:t>. Siga </a:t>
            </a:r>
            <a:r>
              <a:rPr lang="es-VE" sz="2200" dirty="0"/>
              <a:t>la justicia, la </a:t>
            </a:r>
            <a:r>
              <a:rPr lang="es-VE" sz="2200" dirty="0" smtClean="0"/>
              <a:t>fe, el </a:t>
            </a:r>
            <a:r>
              <a:rPr lang="es-VE" sz="2200" dirty="0"/>
              <a:t>amor, la paz, junto con los que invocan </a:t>
            </a:r>
            <a:r>
              <a:rPr lang="es-VE" sz="2200" dirty="0" smtClean="0"/>
              <a:t>al Señor </a:t>
            </a:r>
            <a:r>
              <a:rPr lang="es-VE" sz="2200" dirty="0"/>
              <a:t>de limpio corazón” (2 Timoteo 2:22</a:t>
            </a:r>
            <a:r>
              <a:rPr lang="es-VE" sz="2200" dirty="0" smtClean="0"/>
              <a:t>).</a:t>
            </a:r>
          </a:p>
          <a:p>
            <a:pPr algn="just"/>
            <a:endParaRPr lang="en-US" sz="2200" dirty="0"/>
          </a:p>
          <a:p>
            <a:pPr algn="just"/>
            <a:r>
              <a:rPr lang="es-VE" sz="2200" dirty="0"/>
              <a:t>Algunos necesitarán </a:t>
            </a:r>
            <a:r>
              <a:rPr lang="es-VE" sz="2200" dirty="0" smtClean="0"/>
              <a:t>darse unas </a:t>
            </a:r>
            <a:r>
              <a:rPr lang="es-VE" sz="2200" dirty="0"/>
              <a:t>vacaciones de las redes sociales/ internet, hasta que organicen sus </a:t>
            </a:r>
            <a:r>
              <a:rPr lang="es-VE" sz="2200" dirty="0" smtClean="0"/>
              <a:t>prioridades. Moisés </a:t>
            </a:r>
            <a:r>
              <a:rPr lang="es-VE" sz="2200" dirty="0"/>
              <a:t>en Salmos 90:12 “Enséñanos a contar nuestros días, de </a:t>
            </a:r>
            <a:r>
              <a:rPr lang="es-VE" sz="2200" dirty="0" smtClean="0"/>
              <a:t>tal modo </a:t>
            </a:r>
            <a:r>
              <a:rPr lang="es-VE" sz="2200" dirty="0"/>
              <a:t>que traíamos </a:t>
            </a:r>
            <a:r>
              <a:rPr lang="es-VE" sz="2200" dirty="0" smtClean="0"/>
              <a:t>al corazón </a:t>
            </a:r>
            <a:r>
              <a:rPr lang="es-VE" sz="2200" dirty="0"/>
              <a:t>sabiduría.”</a:t>
            </a:r>
            <a:endParaRPr lang="en-US" sz="2200" dirty="0"/>
          </a:p>
        </p:txBody>
      </p:sp>
      <p:pic>
        <p:nvPicPr>
          <p:cNvPr id="4" name="Picture 3">
            <a:extLst>
              <a:ext uri="{FF2B5EF4-FFF2-40B4-BE49-F238E27FC236}">
                <a16:creationId xmlns:a16="http://schemas.microsoft.com/office/drawing/2014/main" xmlns="" id="{2FA36478-C2BB-DB4F-BF0E-B70EF7FDD907}"/>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088434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solidFill>
              </a:rPr>
              <a:t>Lo </a:t>
            </a:r>
            <a:r>
              <a:rPr lang="en-US" b="1" dirty="0" err="1">
                <a:solidFill>
                  <a:schemeClr val="accent1"/>
                </a:solidFill>
              </a:rPr>
              <a:t>que</a:t>
            </a:r>
            <a:r>
              <a:rPr lang="en-US" b="1" dirty="0">
                <a:solidFill>
                  <a:schemeClr val="accent1"/>
                </a:solidFill>
              </a:rPr>
              <a:t> dice la </a:t>
            </a:r>
            <a:r>
              <a:rPr lang="en-US" b="1" dirty="0" err="1">
                <a:solidFill>
                  <a:schemeClr val="accent1"/>
                </a:solidFill>
              </a:rPr>
              <a:t>Biblia</a:t>
            </a:r>
            <a:endParaRPr lang="en-US" b="1" dirty="0">
              <a:solidFill>
                <a:schemeClr val="accent1"/>
              </a:solidFill>
            </a:endParaRPr>
          </a:p>
        </p:txBody>
      </p:sp>
      <p:sp>
        <p:nvSpPr>
          <p:cNvPr id="3" name="Rectangle 2"/>
          <p:cNvSpPr/>
          <p:nvPr/>
        </p:nvSpPr>
        <p:spPr>
          <a:xfrm>
            <a:off x="838200" y="1591751"/>
            <a:ext cx="9490364" cy="2862322"/>
          </a:xfrm>
          <a:prstGeom prst="rect">
            <a:avLst/>
          </a:prstGeom>
        </p:spPr>
        <p:txBody>
          <a:bodyPr wrap="square">
            <a:spAutoFit/>
          </a:bodyPr>
          <a:lstStyle/>
          <a:p>
            <a:pPr algn="just"/>
            <a:r>
              <a:rPr lang="es-VE" sz="2000" dirty="0"/>
              <a:t>Muchos jóvenes caen presa de la trampa del enemigo cuando se trata de </a:t>
            </a:r>
            <a:r>
              <a:rPr lang="es-VE" sz="2000" dirty="0" smtClean="0"/>
              <a:t>las decisiones </a:t>
            </a:r>
            <a:r>
              <a:rPr lang="es-VE" sz="2000" dirty="0"/>
              <a:t>que toman en línea, pero Dios dice: “Y no os conforméis a este mundo, </a:t>
            </a:r>
            <a:r>
              <a:rPr lang="es-VE" sz="2000" dirty="0" smtClean="0"/>
              <a:t>sino transformaos </a:t>
            </a:r>
            <a:r>
              <a:rPr lang="es-VE" sz="2000" dirty="0"/>
              <a:t>mediante la renovación de vuestro entendimiento, para que </a:t>
            </a:r>
            <a:r>
              <a:rPr lang="es-VE" sz="2000" dirty="0" smtClean="0"/>
              <a:t>podáis comprobar </a:t>
            </a:r>
            <a:r>
              <a:rPr lang="es-VE" sz="2000" dirty="0"/>
              <a:t>cuál es la voluntad de Dios, que es buena, agradable y perfecta.” (</a:t>
            </a:r>
            <a:r>
              <a:rPr lang="es-VE" sz="2000" dirty="0" smtClean="0"/>
              <a:t>Romanos 12:2).</a:t>
            </a:r>
          </a:p>
          <a:p>
            <a:endParaRPr lang="en-US" sz="2000" dirty="0"/>
          </a:p>
          <a:p>
            <a:pPr algn="just"/>
            <a:r>
              <a:rPr lang="es-VE" sz="2000" dirty="0"/>
              <a:t>Lo que más podría ayudar es simplemente recordar que nuestras mentes y </a:t>
            </a:r>
            <a:r>
              <a:rPr lang="es-VE" sz="2000" dirty="0" smtClean="0"/>
              <a:t>cuerpos pertenecen </a:t>
            </a:r>
            <a:r>
              <a:rPr lang="es-VE" sz="2000" dirty="0"/>
              <a:t>a Dios y son un lugar santo donde Él habita (1Corintios 6:19-20). </a:t>
            </a:r>
            <a:r>
              <a:rPr lang="es-VE" sz="2000" dirty="0" smtClean="0"/>
              <a:t>Elabore algunas </a:t>
            </a:r>
            <a:r>
              <a:rPr lang="es-VE" sz="2000" dirty="0"/>
              <a:t>actividades que los ayuden a reforzar esta idea, y esto tenderá a </a:t>
            </a:r>
            <a:r>
              <a:rPr lang="es-VE" sz="2000" dirty="0" smtClean="0"/>
              <a:t>alejar cualquier </a:t>
            </a:r>
            <a:r>
              <a:rPr lang="es-VE" sz="2000" dirty="0"/>
              <a:t>tipo de tendencia obsesiva, virtual o no.</a:t>
            </a:r>
            <a:endParaRPr lang="en-US" sz="2000" dirty="0"/>
          </a:p>
        </p:txBody>
      </p:sp>
      <p:pic>
        <p:nvPicPr>
          <p:cNvPr id="4" name="Picture 3">
            <a:extLst>
              <a:ext uri="{FF2B5EF4-FFF2-40B4-BE49-F238E27FC236}">
                <a16:creationId xmlns:a16="http://schemas.microsoft.com/office/drawing/2014/main" xmlns="" id="{3449548F-F000-964A-879C-4DBD415BE565}"/>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776565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919"/>
            <a:ext cx="9149862" cy="965450"/>
          </a:xfrm>
        </p:spPr>
        <p:txBody>
          <a:bodyPr>
            <a:normAutofit fontScale="90000"/>
          </a:bodyPr>
          <a:lstStyle/>
          <a:p>
            <a:r>
              <a:rPr lang="en-US" b="1" dirty="0" smtClean="0">
                <a:solidFill>
                  <a:schemeClr val="accent1"/>
                </a:solidFill>
              </a:rPr>
              <a:t>LO QUE DICE LA IGLESIA</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Rectangle 2"/>
          <p:cNvSpPr/>
          <p:nvPr/>
        </p:nvSpPr>
        <p:spPr>
          <a:xfrm>
            <a:off x="838199" y="1028343"/>
            <a:ext cx="9531927" cy="3693319"/>
          </a:xfrm>
          <a:prstGeom prst="rect">
            <a:avLst/>
          </a:prstGeom>
        </p:spPr>
        <p:txBody>
          <a:bodyPr wrap="square">
            <a:spAutoFit/>
          </a:bodyPr>
          <a:lstStyle/>
          <a:p>
            <a:pPr algn="just"/>
            <a:r>
              <a:rPr lang="es-VE" dirty="0"/>
              <a:t>“Dios nos llama a vivir en la luz de Su gracia, sabiendo el infinito costo que Dios </a:t>
            </a:r>
            <a:r>
              <a:rPr lang="es-VE" dirty="0" smtClean="0"/>
              <a:t>pagó para </a:t>
            </a:r>
            <a:r>
              <a:rPr lang="es-VE" dirty="0"/>
              <a:t>salvarnos. A través del Espíritu Santo glorificamos a Dios en nuestras </a:t>
            </a:r>
            <a:r>
              <a:rPr lang="es-VE" dirty="0" smtClean="0"/>
              <a:t>mentes, cuerpos </a:t>
            </a:r>
            <a:r>
              <a:rPr lang="es-VE" dirty="0"/>
              <a:t>y espíritus. </a:t>
            </a:r>
            <a:r>
              <a:rPr lang="es-VE" dirty="0" smtClean="0"/>
              <a:t>Somos llamados </a:t>
            </a:r>
            <a:r>
              <a:rPr lang="es-VE" dirty="0"/>
              <a:t>a ser un pueblo piadoso que piensa, siente y </a:t>
            </a:r>
            <a:r>
              <a:rPr lang="es-VE" dirty="0" smtClean="0"/>
              <a:t>actúa en </a:t>
            </a:r>
            <a:r>
              <a:rPr lang="es-VE" dirty="0"/>
              <a:t>armonía con los principios del </a:t>
            </a:r>
            <a:r>
              <a:rPr lang="es-VE" dirty="0" smtClean="0"/>
              <a:t>cielo. Para </a:t>
            </a:r>
            <a:r>
              <a:rPr lang="es-VE" dirty="0"/>
              <a:t>que el Espíritu Santo recree en nosotros </a:t>
            </a:r>
            <a:r>
              <a:rPr lang="es-VE" dirty="0" smtClean="0"/>
              <a:t>el carácter </a:t>
            </a:r>
            <a:r>
              <a:rPr lang="es-VE" dirty="0"/>
              <a:t>de nuestro Señor debemos involucrarnos sólo en las cosas que </a:t>
            </a:r>
            <a:r>
              <a:rPr lang="es-VE" dirty="0" smtClean="0"/>
              <a:t>producirán pureza </a:t>
            </a:r>
            <a:r>
              <a:rPr lang="es-VE" dirty="0"/>
              <a:t>cristiana, salud y gozo en nuestras vidas</a:t>
            </a:r>
            <a:r>
              <a:rPr lang="es-VE" dirty="0" smtClean="0"/>
              <a:t>.</a:t>
            </a:r>
          </a:p>
          <a:p>
            <a:endParaRPr lang="en-US" dirty="0"/>
          </a:p>
          <a:p>
            <a:pPr algn="just"/>
            <a:r>
              <a:rPr lang="es-VE" dirty="0"/>
              <a:t>Esto significa que nuestras </a:t>
            </a:r>
            <a:r>
              <a:rPr lang="es-VE" dirty="0" smtClean="0"/>
              <a:t>diversiones y </a:t>
            </a:r>
            <a:r>
              <a:rPr lang="es-VE" dirty="0"/>
              <a:t>entretenimientos deberían alcanzar los más altos estándares del gusto y la </a:t>
            </a:r>
            <a:r>
              <a:rPr lang="es-VE" dirty="0" smtClean="0"/>
              <a:t>belleza cristianos</a:t>
            </a:r>
            <a:r>
              <a:rPr lang="es-VE" dirty="0"/>
              <a:t>… también significa que por cuanto nuestros cuerpos son templo del </a:t>
            </a:r>
            <a:r>
              <a:rPr lang="es-VE" dirty="0" smtClean="0"/>
              <a:t>Espíritu Santo</a:t>
            </a:r>
            <a:r>
              <a:rPr lang="es-VE" dirty="0"/>
              <a:t>, debemos cuidar de ellos inteligentemente. Junto con el ejercicio adecuado y </a:t>
            </a:r>
            <a:r>
              <a:rPr lang="es-VE" dirty="0" smtClean="0"/>
              <a:t>el descanso</a:t>
            </a:r>
            <a:r>
              <a:rPr lang="es-VE" dirty="0"/>
              <a:t>, debemos…involucrarnos en cualquier cosa que eleve nuestros </a:t>
            </a:r>
            <a:r>
              <a:rPr lang="es-VE" dirty="0" smtClean="0"/>
              <a:t>pensamientos y </a:t>
            </a:r>
            <a:r>
              <a:rPr lang="es-VE" dirty="0"/>
              <a:t>cuerpos a la disciplina de Cristo, quien desea nuestra plenitud, gozo y bienestar.</a:t>
            </a:r>
          </a:p>
          <a:p>
            <a:pPr algn="just"/>
            <a:r>
              <a:rPr lang="es-VE" dirty="0"/>
              <a:t>(</a:t>
            </a:r>
            <a:r>
              <a:rPr lang="es-VE" dirty="0" smtClean="0"/>
              <a:t>Romanos 12:1,2;1 Juan2:6; Efesios </a:t>
            </a:r>
            <a:r>
              <a:rPr lang="es-VE" dirty="0"/>
              <a:t>5: 1-21</a:t>
            </a:r>
            <a:r>
              <a:rPr lang="es-VE" dirty="0" smtClean="0"/>
              <a:t>; Filipenses </a:t>
            </a:r>
            <a:r>
              <a:rPr lang="es-VE" dirty="0"/>
              <a:t>4:8; </a:t>
            </a:r>
            <a:r>
              <a:rPr lang="es-VE" dirty="0" smtClean="0"/>
              <a:t>2 Corintios10: 5</a:t>
            </a:r>
            <a:r>
              <a:rPr lang="es-VE" dirty="0"/>
              <a:t>; </a:t>
            </a:r>
            <a:r>
              <a:rPr lang="es-VE" dirty="0" smtClean="0"/>
              <a:t>6:14-7; 1 Pedro3:1-4; 1 Corintios 6:19,20; 10:31; Levítico </a:t>
            </a:r>
            <a:r>
              <a:rPr lang="es-VE" dirty="0"/>
              <a:t>11:1-47;3 Juan 2.)”</a:t>
            </a:r>
            <a:endParaRPr lang="en-US" dirty="0"/>
          </a:p>
        </p:txBody>
      </p:sp>
      <p:pic>
        <p:nvPicPr>
          <p:cNvPr id="4" name="Picture 3">
            <a:extLst>
              <a:ext uri="{FF2B5EF4-FFF2-40B4-BE49-F238E27FC236}">
                <a16:creationId xmlns:a16="http://schemas.microsoft.com/office/drawing/2014/main" xmlns="" id="{8DCF95EA-F828-0C43-B5E2-FE9BC775E8C9}"/>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299377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1997"/>
            <a:ext cx="9149862" cy="1078715"/>
          </a:xfrm>
        </p:spPr>
        <p:txBody>
          <a:bodyPr>
            <a:normAutofit fontScale="90000"/>
          </a:bodyPr>
          <a:lstStyle/>
          <a:p>
            <a:r>
              <a:rPr lang="en-US" b="1" dirty="0" smtClean="0">
                <a:solidFill>
                  <a:schemeClr val="accent1"/>
                </a:solidFill>
              </a:rPr>
              <a:t>LINEAMIENTOS PRÁCTICOS</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Rectangle 2"/>
          <p:cNvSpPr/>
          <p:nvPr/>
        </p:nvSpPr>
        <p:spPr>
          <a:xfrm>
            <a:off x="864937" y="-6419069"/>
            <a:ext cx="8559800" cy="2862323"/>
          </a:xfrm>
          <a:prstGeom prst="rect">
            <a:avLst/>
          </a:prstGeom>
        </p:spPr>
        <p:txBody>
          <a:bodyPr wrap="square">
            <a:spAutoFit/>
          </a:bodyPr>
          <a:lstStyle/>
          <a:p>
            <a:r>
              <a:rPr lang="en-US" dirty="0"/>
              <a:t>It is important to understand the key difference between the internet and social media. The internet is a kind of super-highway, and social media—things like Facebook, </a:t>
            </a:r>
            <a:r>
              <a:rPr lang="en-US" dirty="0" err="1"/>
              <a:t>SnapChat</a:t>
            </a:r>
            <a:r>
              <a:rPr lang="en-US" dirty="0"/>
              <a:t>, Twitter, YouTube, Vine, </a:t>
            </a:r>
            <a:r>
              <a:rPr lang="en-US" dirty="0" err="1"/>
              <a:t>Tumblr</a:t>
            </a:r>
            <a:r>
              <a:rPr lang="en-US" dirty="0"/>
              <a:t>, Medium, </a:t>
            </a:r>
            <a:r>
              <a:rPr lang="en-US" dirty="0" err="1"/>
              <a:t>Kik</a:t>
            </a:r>
            <a:r>
              <a:rPr lang="en-US" dirty="0"/>
              <a:t>, and </a:t>
            </a:r>
            <a:r>
              <a:rPr lang="en-US" dirty="0" err="1"/>
              <a:t>Instagram</a:t>
            </a:r>
            <a:r>
              <a:rPr lang="en-US" dirty="0"/>
              <a:t>—are all different side-roads that can be used on that superhighway.</a:t>
            </a:r>
          </a:p>
          <a:p>
            <a:r>
              <a:rPr lang="en-US" dirty="0"/>
              <a:t>As we have studied, we can help our youth make wise choices about which apps to use and how to use them by filtering all choices through God and His Word, the Bible. </a:t>
            </a:r>
          </a:p>
          <a:p>
            <a:r>
              <a:rPr lang="en-US" dirty="0"/>
              <a:t>It is fine for them to use the web to stay in contact with friends and family who are miles away. Whether they send letters by email, arrange to meet in a (private) </a:t>
            </a:r>
            <a:r>
              <a:rPr lang="en-US" dirty="0" err="1"/>
              <a:t>chatroom</a:t>
            </a:r>
            <a:r>
              <a:rPr lang="en-US" dirty="0"/>
              <a:t>, or post family pictures on a website for grandma to view, they can use the web to strengthen the relationships they already have.</a:t>
            </a:r>
          </a:p>
        </p:txBody>
      </p:sp>
      <p:sp>
        <p:nvSpPr>
          <p:cNvPr id="4" name="Rectangle 3"/>
          <p:cNvSpPr/>
          <p:nvPr/>
        </p:nvSpPr>
        <p:spPr>
          <a:xfrm>
            <a:off x="838200" y="986093"/>
            <a:ext cx="9567536" cy="3785652"/>
          </a:xfrm>
          <a:prstGeom prst="rect">
            <a:avLst/>
          </a:prstGeom>
        </p:spPr>
        <p:txBody>
          <a:bodyPr wrap="square">
            <a:spAutoFit/>
          </a:bodyPr>
          <a:lstStyle/>
          <a:p>
            <a:pPr algn="just"/>
            <a:r>
              <a:rPr lang="en-US" sz="2000" dirty="0" err="1" smtClean="0"/>
              <a:t>Es</a:t>
            </a:r>
            <a:r>
              <a:rPr lang="en-US" sz="2000" dirty="0" smtClean="0"/>
              <a:t> </a:t>
            </a:r>
            <a:r>
              <a:rPr lang="en-US" sz="2000" dirty="0" err="1" smtClean="0"/>
              <a:t>importante</a:t>
            </a:r>
            <a:r>
              <a:rPr lang="en-US" sz="2000" dirty="0" smtClean="0"/>
              <a:t> </a:t>
            </a:r>
            <a:r>
              <a:rPr lang="en-US" sz="2000" dirty="0" err="1"/>
              <a:t>entender</a:t>
            </a:r>
            <a:r>
              <a:rPr lang="en-US" sz="2000" dirty="0"/>
              <a:t> la </a:t>
            </a:r>
            <a:r>
              <a:rPr lang="en-US" sz="2000" dirty="0" err="1"/>
              <a:t>diferencia</a:t>
            </a:r>
            <a:r>
              <a:rPr lang="en-US" sz="2000" dirty="0"/>
              <a:t> principal entre el internet y </a:t>
            </a:r>
            <a:r>
              <a:rPr lang="en-US" sz="2000" dirty="0" err="1"/>
              <a:t>las</a:t>
            </a:r>
            <a:r>
              <a:rPr lang="en-US" sz="2000" dirty="0"/>
              <a:t> </a:t>
            </a:r>
            <a:r>
              <a:rPr lang="en-US" sz="2000" dirty="0" err="1"/>
              <a:t>redes</a:t>
            </a:r>
            <a:r>
              <a:rPr lang="en-US" sz="2000" dirty="0"/>
              <a:t> </a:t>
            </a:r>
            <a:r>
              <a:rPr lang="en-US" sz="2000" dirty="0" err="1"/>
              <a:t>sociales</a:t>
            </a:r>
            <a:r>
              <a:rPr lang="en-US" sz="2000" dirty="0"/>
              <a:t>. </a:t>
            </a:r>
            <a:r>
              <a:rPr lang="en-US" sz="2000" dirty="0" smtClean="0"/>
              <a:t>El internet </a:t>
            </a:r>
            <a:r>
              <a:rPr lang="en-US" sz="2000" dirty="0" err="1"/>
              <a:t>es</a:t>
            </a:r>
            <a:r>
              <a:rPr lang="en-US" sz="2000" dirty="0"/>
              <a:t> </a:t>
            </a:r>
            <a:r>
              <a:rPr lang="en-US" sz="2000" dirty="0" err="1"/>
              <a:t>una</a:t>
            </a:r>
            <a:r>
              <a:rPr lang="en-US" sz="2000" dirty="0"/>
              <a:t> </a:t>
            </a:r>
            <a:r>
              <a:rPr lang="en-US" sz="2000" dirty="0" err="1"/>
              <a:t>especie</a:t>
            </a:r>
            <a:r>
              <a:rPr lang="en-US" sz="2000" dirty="0"/>
              <a:t> de </a:t>
            </a:r>
            <a:r>
              <a:rPr lang="en-US" sz="2000" dirty="0" err="1"/>
              <a:t>súper-autopista</a:t>
            </a:r>
            <a:r>
              <a:rPr lang="en-US" sz="2000" dirty="0"/>
              <a:t>, y </a:t>
            </a:r>
            <a:r>
              <a:rPr lang="en-US" sz="2000" dirty="0" err="1"/>
              <a:t>las</a:t>
            </a:r>
            <a:r>
              <a:rPr lang="en-US" sz="2000" dirty="0"/>
              <a:t> </a:t>
            </a:r>
            <a:r>
              <a:rPr lang="en-US" sz="2000" dirty="0" err="1"/>
              <a:t>redes</a:t>
            </a:r>
            <a:r>
              <a:rPr lang="en-US" sz="2000" dirty="0"/>
              <a:t> </a:t>
            </a:r>
            <a:r>
              <a:rPr lang="en-US" sz="2000" dirty="0" err="1"/>
              <a:t>sociales</a:t>
            </a:r>
            <a:r>
              <a:rPr lang="en-US" sz="2000" dirty="0"/>
              <a:t> </a:t>
            </a:r>
            <a:r>
              <a:rPr lang="en-US" sz="2000" dirty="0" err="1"/>
              <a:t>como</a:t>
            </a:r>
            <a:r>
              <a:rPr lang="en-US" sz="2000" dirty="0"/>
              <a:t> </a:t>
            </a:r>
            <a:r>
              <a:rPr lang="en-US" sz="2000" dirty="0" smtClean="0"/>
              <a:t>Facebook, </a:t>
            </a:r>
            <a:r>
              <a:rPr lang="en-US" sz="2000" dirty="0" err="1" smtClean="0"/>
              <a:t>Snapchat</a:t>
            </a:r>
            <a:r>
              <a:rPr lang="en-US" sz="2000" dirty="0"/>
              <a:t>, Twitter, </a:t>
            </a:r>
            <a:r>
              <a:rPr lang="en-US" sz="2000" dirty="0" err="1"/>
              <a:t>Youtube</a:t>
            </a:r>
            <a:r>
              <a:rPr lang="en-US" sz="2000" dirty="0"/>
              <a:t>, Vine, </a:t>
            </a:r>
            <a:r>
              <a:rPr lang="en-US" sz="2000" dirty="0" err="1"/>
              <a:t>Tumblr,Medium</a:t>
            </a:r>
            <a:r>
              <a:rPr lang="en-US" sz="2000" dirty="0"/>
              <a:t>, </a:t>
            </a:r>
            <a:r>
              <a:rPr lang="en-US" sz="2000" dirty="0" err="1"/>
              <a:t>Kik</a:t>
            </a:r>
            <a:r>
              <a:rPr lang="en-US" sz="2000" dirty="0"/>
              <a:t>, e </a:t>
            </a:r>
            <a:r>
              <a:rPr lang="en-US" sz="2000" dirty="0" err="1"/>
              <a:t>Instagram</a:t>
            </a:r>
            <a:r>
              <a:rPr lang="en-US" sz="2000" dirty="0"/>
              <a:t>—son </a:t>
            </a:r>
            <a:r>
              <a:rPr lang="en-US" sz="2000" dirty="0" err="1"/>
              <a:t>todas</a:t>
            </a:r>
            <a:r>
              <a:rPr lang="en-US" sz="2000" dirty="0"/>
              <a:t> </a:t>
            </a:r>
            <a:r>
              <a:rPr lang="en-US" sz="2000" dirty="0" err="1" smtClean="0"/>
              <a:t>diferentes</a:t>
            </a:r>
            <a:r>
              <a:rPr lang="en-US" sz="2000" dirty="0" smtClean="0"/>
              <a:t> </a:t>
            </a:r>
            <a:r>
              <a:rPr lang="en-US" sz="2000" dirty="0" err="1" smtClean="0"/>
              <a:t>calles</a:t>
            </a:r>
            <a:r>
              <a:rPr lang="en-US" sz="2000" dirty="0" smtClean="0"/>
              <a:t> </a:t>
            </a:r>
            <a:r>
              <a:rPr lang="en-US" sz="2000" dirty="0" err="1"/>
              <a:t>que</a:t>
            </a:r>
            <a:r>
              <a:rPr lang="en-US" sz="2000" dirty="0"/>
              <a:t> </a:t>
            </a:r>
            <a:r>
              <a:rPr lang="en-US" sz="2000" dirty="0" err="1"/>
              <a:t>pueden</a:t>
            </a:r>
            <a:r>
              <a:rPr lang="en-US" sz="2000" dirty="0"/>
              <a:t> </a:t>
            </a:r>
            <a:r>
              <a:rPr lang="en-US" sz="2000" dirty="0" err="1"/>
              <a:t>tomarse</a:t>
            </a:r>
            <a:r>
              <a:rPr lang="en-US" sz="2000" dirty="0"/>
              <a:t> en </a:t>
            </a:r>
            <a:r>
              <a:rPr lang="en-US" sz="2000" dirty="0" err="1"/>
              <a:t>esa</a:t>
            </a:r>
            <a:r>
              <a:rPr lang="en-US" sz="2000" dirty="0"/>
              <a:t> </a:t>
            </a:r>
            <a:r>
              <a:rPr lang="en-US" sz="2000" dirty="0" err="1"/>
              <a:t>súper-autopista</a:t>
            </a:r>
            <a:r>
              <a:rPr lang="en-US" sz="2000" dirty="0" smtClean="0"/>
              <a:t>.</a:t>
            </a:r>
          </a:p>
          <a:p>
            <a:endParaRPr lang="en-US" sz="2000" dirty="0"/>
          </a:p>
          <a:p>
            <a:pPr algn="just"/>
            <a:r>
              <a:rPr lang="es-VE" sz="2000" dirty="0"/>
              <a:t>Como hemos estudiado, podemos ayudar a nuestra juventud a tomar </a:t>
            </a:r>
            <a:r>
              <a:rPr lang="es-VE" sz="2000" dirty="0" smtClean="0"/>
              <a:t>decisiones sabias </a:t>
            </a:r>
            <a:r>
              <a:rPr lang="es-VE" sz="2000" dirty="0"/>
              <a:t>sobre cuáles aplicaciones usar y cómo usarlas, filtrando todas las opciones </a:t>
            </a:r>
            <a:r>
              <a:rPr lang="es-VE" sz="2000" dirty="0" smtClean="0"/>
              <a:t>a través </a:t>
            </a:r>
            <a:r>
              <a:rPr lang="es-VE" sz="2000" dirty="0"/>
              <a:t>de Dios </a:t>
            </a:r>
            <a:r>
              <a:rPr lang="es-VE" sz="2000" dirty="0" smtClean="0"/>
              <a:t>y Su </a:t>
            </a:r>
            <a:r>
              <a:rPr lang="es-VE" sz="2000" dirty="0"/>
              <a:t>palabra, </a:t>
            </a:r>
            <a:r>
              <a:rPr lang="es-VE" sz="2000" dirty="0" smtClean="0"/>
              <a:t>la Biblia. Está </a:t>
            </a:r>
            <a:r>
              <a:rPr lang="es-VE" sz="2000" dirty="0"/>
              <a:t>bien que ellos usen la web para mantenerse en contacto con amigos y </a:t>
            </a:r>
            <a:r>
              <a:rPr lang="es-VE" sz="2000" dirty="0" smtClean="0"/>
              <a:t>familia que </a:t>
            </a:r>
            <a:r>
              <a:rPr lang="es-VE" sz="2000" dirty="0"/>
              <a:t>se encuentran a kilómetros de distancia. Ya sea que envíen cartas por </a:t>
            </a:r>
            <a:r>
              <a:rPr lang="es-VE" sz="2000" dirty="0" smtClean="0"/>
              <a:t>email, arreglen </a:t>
            </a:r>
            <a:r>
              <a:rPr lang="es-VE" sz="2000" dirty="0"/>
              <a:t>reunirse en una sala de chat privada, o publicar fotos familiares en un sitio </a:t>
            </a:r>
            <a:r>
              <a:rPr lang="es-VE" sz="2000" dirty="0" smtClean="0"/>
              <a:t>web para </a:t>
            </a:r>
            <a:r>
              <a:rPr lang="es-VE" sz="2000" dirty="0"/>
              <a:t>que la abuela las vea, pueden usar la web para fortalecer relaciones que ya tienen.</a:t>
            </a:r>
            <a:endParaRPr lang="en-US" sz="2000" dirty="0"/>
          </a:p>
        </p:txBody>
      </p:sp>
      <p:pic>
        <p:nvPicPr>
          <p:cNvPr id="5" name="Picture 4">
            <a:extLst>
              <a:ext uri="{FF2B5EF4-FFF2-40B4-BE49-F238E27FC236}">
                <a16:creationId xmlns:a16="http://schemas.microsoft.com/office/drawing/2014/main" xmlns="" id="{B6C42413-5E31-6248-AF83-AE575FD9DA10}"/>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850354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solidFill>
              </a:rPr>
              <a:t>INTRODUCCIÓN</a:t>
            </a:r>
            <a:r>
              <a:rPr lang="en-US" dirty="0"/>
              <a:t/>
            </a:r>
            <a:br>
              <a:rPr lang="en-US" dirty="0"/>
            </a:br>
            <a:endParaRPr lang="en-US" dirty="0"/>
          </a:p>
        </p:txBody>
      </p:sp>
      <p:sp>
        <p:nvSpPr>
          <p:cNvPr id="3" name="Rectangle 2"/>
          <p:cNvSpPr/>
          <p:nvPr/>
        </p:nvSpPr>
        <p:spPr>
          <a:xfrm>
            <a:off x="838199" y="1380938"/>
            <a:ext cx="9573491" cy="3046988"/>
          </a:xfrm>
          <a:prstGeom prst="rect">
            <a:avLst/>
          </a:prstGeom>
        </p:spPr>
        <p:txBody>
          <a:bodyPr wrap="square">
            <a:spAutoFit/>
          </a:bodyPr>
          <a:lstStyle/>
          <a:p>
            <a:pPr algn="just"/>
            <a:r>
              <a:rPr lang="es-VE" sz="2400" dirty="0" smtClean="0"/>
              <a:t>El primer </a:t>
            </a:r>
            <a:r>
              <a:rPr lang="es-VE" sz="2400" dirty="0"/>
              <a:t>idioma de muchos jóvenes no es el </a:t>
            </a:r>
            <a:r>
              <a:rPr lang="es-VE" sz="2400" dirty="0" smtClean="0"/>
              <a:t>francés, portugués</a:t>
            </a:r>
            <a:r>
              <a:rPr lang="es-VE" sz="2400" dirty="0"/>
              <a:t>, </a:t>
            </a:r>
            <a:r>
              <a:rPr lang="es-VE" sz="2400" dirty="0" smtClean="0"/>
              <a:t>tswana, swahili</a:t>
            </a:r>
            <a:r>
              <a:rPr lang="es-VE" sz="2400" dirty="0"/>
              <a:t>, inglés o español, sino </a:t>
            </a:r>
            <a:r>
              <a:rPr lang="es-VE" sz="2400" dirty="0" smtClean="0"/>
              <a:t>redes sociales</a:t>
            </a:r>
            <a:r>
              <a:rPr lang="es-VE" sz="2400" dirty="0"/>
              <a:t>. Tradicionalmente, las amistades habían </a:t>
            </a:r>
            <a:r>
              <a:rPr lang="es-VE" sz="2400" dirty="0" smtClean="0"/>
              <a:t>sido personales</a:t>
            </a:r>
            <a:r>
              <a:rPr lang="es-VE" sz="2400" dirty="0"/>
              <a:t>, pero desde la llegada de las redes </a:t>
            </a:r>
            <a:r>
              <a:rPr lang="es-VE" sz="2400" dirty="0" smtClean="0"/>
              <a:t>sociales, estas </a:t>
            </a:r>
            <a:r>
              <a:rPr lang="es-VE" sz="2400" dirty="0"/>
              <a:t>se han convertido en gran medida en </a:t>
            </a:r>
            <a:r>
              <a:rPr lang="es-VE" sz="2400" dirty="0" smtClean="0"/>
              <a:t>relaciones digitales</a:t>
            </a:r>
            <a:r>
              <a:rPr lang="es-VE" sz="2400" dirty="0"/>
              <a:t>. </a:t>
            </a:r>
            <a:r>
              <a:rPr lang="es-VE" sz="2400" dirty="0" smtClean="0"/>
              <a:t>No podemos </a:t>
            </a:r>
            <a:r>
              <a:rPr lang="es-VE" sz="2400" dirty="0"/>
              <a:t>ignorar el poder y la influencia </a:t>
            </a:r>
            <a:r>
              <a:rPr lang="es-VE" sz="2400" dirty="0" smtClean="0"/>
              <a:t>de las </a:t>
            </a:r>
            <a:r>
              <a:rPr lang="es-VE" sz="2400" dirty="0"/>
              <a:t>redes sociales en nuestra juventud, </a:t>
            </a:r>
            <a:r>
              <a:rPr lang="es-VE" sz="2400" dirty="0" smtClean="0"/>
              <a:t>pero necesitamos </a:t>
            </a:r>
            <a:r>
              <a:rPr lang="es-VE" sz="2400" dirty="0"/>
              <a:t>educarlos con respecto a </a:t>
            </a:r>
            <a:r>
              <a:rPr lang="es-VE" sz="2400" dirty="0" smtClean="0"/>
              <a:t>sus oportunidades </a:t>
            </a:r>
            <a:r>
              <a:rPr lang="es-VE" sz="2400" dirty="0"/>
              <a:t>y sus amenazas. El líder debe ayudar a </a:t>
            </a:r>
            <a:r>
              <a:rPr lang="es-VE" sz="2400" dirty="0" smtClean="0"/>
              <a:t>la juventud </a:t>
            </a:r>
            <a:r>
              <a:rPr lang="es-VE" sz="2400" dirty="0"/>
              <a:t>a </a:t>
            </a:r>
            <a:r>
              <a:rPr lang="es-VE" sz="2400" dirty="0" smtClean="0"/>
              <a:t>ser mayordomos </a:t>
            </a:r>
            <a:r>
              <a:rPr lang="es-VE" sz="2400" dirty="0"/>
              <a:t>de las redes sociales.</a:t>
            </a:r>
            <a:endParaRPr lang="en-US" sz="2400" dirty="0"/>
          </a:p>
        </p:txBody>
      </p:sp>
      <p:pic>
        <p:nvPicPr>
          <p:cNvPr id="4" name="Picture 3">
            <a:extLst>
              <a:ext uri="{FF2B5EF4-FFF2-40B4-BE49-F238E27FC236}">
                <a16:creationId xmlns:a16="http://schemas.microsoft.com/office/drawing/2014/main" xmlns="" id="{7415ACD1-54FE-D447-96E0-827F553A2576}"/>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3529635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6038" y="88007"/>
            <a:ext cx="9149862" cy="1325563"/>
          </a:xfrm>
        </p:spPr>
        <p:txBody>
          <a:bodyPr/>
          <a:lstStyle/>
          <a:p>
            <a:r>
              <a:rPr lang="en-US" b="1" dirty="0" err="1" smtClean="0">
                <a:solidFill>
                  <a:schemeClr val="accent1"/>
                </a:solidFill>
              </a:rPr>
              <a:t>Lineamientos</a:t>
            </a:r>
            <a:r>
              <a:rPr lang="en-US" b="1" dirty="0" smtClean="0">
                <a:solidFill>
                  <a:schemeClr val="accent1"/>
                </a:solidFill>
              </a:rPr>
              <a:t> </a:t>
            </a:r>
            <a:r>
              <a:rPr lang="en-US" b="1" dirty="0" err="1" smtClean="0">
                <a:solidFill>
                  <a:schemeClr val="accent1"/>
                </a:solidFill>
              </a:rPr>
              <a:t>Prácticos</a:t>
            </a:r>
            <a:endParaRPr lang="en-US" b="1" dirty="0">
              <a:solidFill>
                <a:schemeClr val="accent1"/>
              </a:solidFill>
            </a:endParaRPr>
          </a:p>
        </p:txBody>
      </p:sp>
      <p:sp>
        <p:nvSpPr>
          <p:cNvPr id="4" name="Rectangle 3"/>
          <p:cNvSpPr/>
          <p:nvPr/>
        </p:nvSpPr>
        <p:spPr>
          <a:xfrm>
            <a:off x="666038" y="1162493"/>
            <a:ext cx="9787217" cy="3785652"/>
          </a:xfrm>
          <a:prstGeom prst="rect">
            <a:avLst/>
          </a:prstGeom>
        </p:spPr>
        <p:txBody>
          <a:bodyPr wrap="square">
            <a:spAutoFit/>
          </a:bodyPr>
          <a:lstStyle/>
          <a:p>
            <a:pPr algn="just"/>
            <a:r>
              <a:rPr lang="es-VE" sz="2000" dirty="0"/>
              <a:t>Pero lo que es mucho más intrigante </a:t>
            </a:r>
            <a:r>
              <a:rPr lang="es-VE" sz="2000" dirty="0" smtClean="0"/>
              <a:t>y controversial </a:t>
            </a:r>
            <a:r>
              <a:rPr lang="es-VE" sz="2000" dirty="0"/>
              <a:t>es usar la web para hacer </a:t>
            </a:r>
            <a:r>
              <a:rPr lang="es-VE" sz="2000" dirty="0" smtClean="0"/>
              <a:t>nuevas amistades</a:t>
            </a:r>
            <a:r>
              <a:rPr lang="es-VE" sz="2000" dirty="0"/>
              <a:t>. </a:t>
            </a:r>
            <a:r>
              <a:rPr lang="es-VE" sz="2000" dirty="0" smtClean="0"/>
              <a:t>Hay muchas </a:t>
            </a:r>
            <a:r>
              <a:rPr lang="es-VE" sz="2000" dirty="0"/>
              <a:t>maneras de hacer esto. Una de </a:t>
            </a:r>
            <a:r>
              <a:rPr lang="es-VE" sz="2000" dirty="0" smtClean="0"/>
              <a:t>las más </a:t>
            </a:r>
            <a:r>
              <a:rPr lang="es-VE" sz="2000" dirty="0"/>
              <a:t>comunes es a través </a:t>
            </a:r>
            <a:r>
              <a:rPr lang="es-VE" sz="2000" dirty="0" smtClean="0"/>
              <a:t>de salas </a:t>
            </a:r>
            <a:r>
              <a:rPr lang="es-VE" sz="2000" dirty="0"/>
              <a:t>de chat donde las personas se reúnen para hablar de intereses comunes. </a:t>
            </a:r>
            <a:r>
              <a:rPr lang="es-VE" sz="2000" dirty="0" smtClean="0"/>
              <a:t>Las salas </a:t>
            </a:r>
            <a:r>
              <a:rPr lang="es-VE" sz="2000" dirty="0"/>
              <a:t>de chat varían entre lugares donde los cristianos se reúnen para hablar </a:t>
            </a:r>
            <a:r>
              <a:rPr lang="es-VE" sz="2000" dirty="0" smtClean="0"/>
              <a:t>de estudios </a:t>
            </a:r>
            <a:r>
              <a:rPr lang="es-VE" sz="2000" dirty="0"/>
              <a:t>bíblicos hasta lugares donde las personas se reúnen para hablar de </a:t>
            </a:r>
            <a:r>
              <a:rPr lang="es-VE" sz="2000" dirty="0" smtClean="0"/>
              <a:t>temas bajos </a:t>
            </a:r>
            <a:r>
              <a:rPr lang="es-VE" sz="2000" dirty="0"/>
              <a:t>y pervertidos. </a:t>
            </a:r>
            <a:r>
              <a:rPr lang="es-VE" sz="2000" dirty="0" smtClean="0"/>
              <a:t>Los jóvenes </a:t>
            </a:r>
            <a:r>
              <a:rPr lang="es-VE" sz="2000" dirty="0"/>
              <a:t>son naturalmente curiosos, y encima de eso, </a:t>
            </a:r>
            <a:r>
              <a:rPr lang="es-VE" sz="2000" dirty="0" smtClean="0"/>
              <a:t>sentirse “invisible</a:t>
            </a:r>
            <a:r>
              <a:rPr lang="es-VE" sz="2000" dirty="0"/>
              <a:t>” en línea puede llevar a un engañoso sentimiento de poder y seguridad. </a:t>
            </a:r>
            <a:r>
              <a:rPr lang="es-VE" sz="2000" dirty="0" smtClean="0"/>
              <a:t>Pueden tomar </a:t>
            </a:r>
            <a:r>
              <a:rPr lang="es-VE" sz="2000" dirty="0"/>
              <a:t>oportunidades que no tomarían en la vida real. Ellos deben aprender a ejercer </a:t>
            </a:r>
            <a:r>
              <a:rPr lang="es-VE" sz="2000" dirty="0" smtClean="0"/>
              <a:t>el poder </a:t>
            </a:r>
            <a:r>
              <a:rPr lang="es-VE" sz="2000" dirty="0"/>
              <a:t>de decisión y la discreción al decidir dónde chatear y con quién. Las </a:t>
            </a:r>
            <a:r>
              <a:rPr lang="es-VE" sz="2000" dirty="0" smtClean="0"/>
              <a:t>personas también </a:t>
            </a:r>
            <a:r>
              <a:rPr lang="es-VE" sz="2000" dirty="0"/>
              <a:t>se conocen en línea por </a:t>
            </a:r>
            <a:r>
              <a:rPr lang="es-VE" sz="2000" dirty="0" smtClean="0"/>
              <a:t>medio de </a:t>
            </a:r>
            <a:r>
              <a:rPr lang="es-VE" sz="2000" dirty="0"/>
              <a:t>nuevos grupos </a:t>
            </a:r>
            <a:r>
              <a:rPr lang="es-VE" sz="2000" dirty="0" smtClean="0"/>
              <a:t>y mensajes </a:t>
            </a:r>
            <a:r>
              <a:rPr lang="es-VE" sz="2000" dirty="0"/>
              <a:t>de muro, </a:t>
            </a:r>
            <a:r>
              <a:rPr lang="es-VE" sz="2000" dirty="0" smtClean="0"/>
              <a:t>donde uno </a:t>
            </a:r>
            <a:r>
              <a:rPr lang="es-VE" sz="2000" dirty="0"/>
              <a:t>puede publicar </a:t>
            </a:r>
            <a:r>
              <a:rPr lang="es-VE" sz="2000" dirty="0" smtClean="0"/>
              <a:t>un mensaje </a:t>
            </a:r>
            <a:r>
              <a:rPr lang="es-VE" sz="2000" dirty="0"/>
              <a:t>sobre un tópico de su interés </a:t>
            </a:r>
            <a:r>
              <a:rPr lang="es-VE" sz="2000" dirty="0" smtClean="0"/>
              <a:t>y regresar </a:t>
            </a:r>
            <a:r>
              <a:rPr lang="es-VE" sz="2000" dirty="0"/>
              <a:t>a revisar luego </a:t>
            </a:r>
            <a:r>
              <a:rPr lang="es-VE" sz="2000" dirty="0" smtClean="0"/>
              <a:t>si alguien </a:t>
            </a:r>
            <a:r>
              <a:rPr lang="es-VE" sz="2000" dirty="0"/>
              <a:t>ha respondido a la publicación. </a:t>
            </a:r>
            <a:r>
              <a:rPr lang="es-VE" sz="2000" dirty="0" smtClean="0"/>
              <a:t>Aquí es </a:t>
            </a:r>
            <a:r>
              <a:rPr lang="es-VE" sz="2000" dirty="0"/>
              <a:t>donde aplican de manera especial </a:t>
            </a:r>
            <a:r>
              <a:rPr lang="es-VE" sz="2000" dirty="0" smtClean="0"/>
              <a:t>las reglas </a:t>
            </a:r>
            <a:r>
              <a:rPr lang="es-VE" sz="2000" dirty="0"/>
              <a:t>de seguridad que estudiamos anteriormente.</a:t>
            </a:r>
            <a:endParaRPr lang="en-US" sz="2000" dirty="0"/>
          </a:p>
        </p:txBody>
      </p:sp>
      <p:pic>
        <p:nvPicPr>
          <p:cNvPr id="5" name="Picture 4">
            <a:extLst>
              <a:ext uri="{FF2B5EF4-FFF2-40B4-BE49-F238E27FC236}">
                <a16:creationId xmlns:a16="http://schemas.microsoft.com/office/drawing/2014/main" xmlns="" id="{648EDA31-3D85-5F41-AD5E-B70553C38833}"/>
              </a:ext>
            </a:extLst>
          </p:cNvPr>
          <p:cNvPicPr>
            <a:picLocks noChangeAspect="1"/>
          </p:cNvPicPr>
          <p:nvPr/>
        </p:nvPicPr>
        <p:blipFill rotWithShape="1">
          <a:blip r:embed="rId2"/>
          <a:srcRect t="21186" b="22987"/>
          <a:stretch/>
        </p:blipFill>
        <p:spPr>
          <a:xfrm>
            <a:off x="666038" y="4678005"/>
            <a:ext cx="1513282" cy="1305633"/>
          </a:xfrm>
          <a:prstGeom prst="rect">
            <a:avLst/>
          </a:prstGeom>
        </p:spPr>
      </p:pic>
    </p:spTree>
    <p:extLst>
      <p:ext uri="{BB962C8B-B14F-4D97-AF65-F5344CB8AC3E}">
        <p14:creationId xmlns:p14="http://schemas.microsoft.com/office/powerpoint/2010/main" val="20756415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358" y="365125"/>
            <a:ext cx="9149862" cy="851401"/>
          </a:xfrm>
        </p:spPr>
        <p:txBody>
          <a:bodyPr/>
          <a:lstStyle/>
          <a:p>
            <a:r>
              <a:rPr lang="en-US" b="1" dirty="0" err="1">
                <a:solidFill>
                  <a:schemeClr val="accent1"/>
                </a:solidFill>
              </a:rPr>
              <a:t>Lineamientos</a:t>
            </a:r>
            <a:r>
              <a:rPr lang="en-US" b="1" dirty="0">
                <a:solidFill>
                  <a:schemeClr val="accent1"/>
                </a:solidFill>
              </a:rPr>
              <a:t> </a:t>
            </a:r>
            <a:r>
              <a:rPr lang="en-US" b="1" dirty="0" err="1">
                <a:solidFill>
                  <a:schemeClr val="accent1"/>
                </a:solidFill>
              </a:rPr>
              <a:t>Prácticos</a:t>
            </a:r>
            <a:endParaRPr lang="en-US" b="1" dirty="0">
              <a:solidFill>
                <a:schemeClr val="accent1"/>
              </a:solidFill>
            </a:endParaRPr>
          </a:p>
        </p:txBody>
      </p:sp>
      <p:sp>
        <p:nvSpPr>
          <p:cNvPr id="3" name="Rectangle 2"/>
          <p:cNvSpPr/>
          <p:nvPr/>
        </p:nvSpPr>
        <p:spPr>
          <a:xfrm>
            <a:off x="771358" y="1465908"/>
            <a:ext cx="8998799" cy="4524315"/>
          </a:xfrm>
          <a:prstGeom prst="rect">
            <a:avLst/>
          </a:prstGeom>
        </p:spPr>
        <p:txBody>
          <a:bodyPr wrap="square">
            <a:spAutoFit/>
          </a:bodyPr>
          <a:lstStyle/>
          <a:p>
            <a:pPr algn="just"/>
            <a:r>
              <a:rPr lang="es-VE" dirty="0"/>
              <a:t>Las salas de chat, los mensajes de muro y los nuevos grupos pueden </a:t>
            </a:r>
            <a:r>
              <a:rPr lang="es-VE" dirty="0" smtClean="0"/>
              <a:t>todos comenzar a desarrollar </a:t>
            </a:r>
            <a:r>
              <a:rPr lang="es-VE" dirty="0"/>
              <a:t>un sentido de comunidad a medida que </a:t>
            </a:r>
            <a:r>
              <a:rPr lang="es-VE" dirty="0" smtClean="0"/>
              <a:t>las mismas </a:t>
            </a:r>
            <a:r>
              <a:rPr lang="es-VE" dirty="0"/>
              <a:t>personas </a:t>
            </a:r>
            <a:r>
              <a:rPr lang="es-VE" dirty="0" smtClean="0"/>
              <a:t>los usan </a:t>
            </a:r>
            <a:r>
              <a:rPr lang="es-VE" dirty="0"/>
              <a:t>una y otra </a:t>
            </a:r>
            <a:r>
              <a:rPr lang="es-VE" dirty="0" smtClean="0"/>
              <a:t>vez y </a:t>
            </a:r>
            <a:r>
              <a:rPr lang="es-VE" dirty="0"/>
              <a:t>llegan a conocerse entre sí. Las personas pueden </a:t>
            </a:r>
            <a:r>
              <a:rPr lang="es-VE" dirty="0" smtClean="0"/>
              <a:t>publicar preguntas </a:t>
            </a:r>
            <a:r>
              <a:rPr lang="es-VE" dirty="0"/>
              <a:t>e información por medio de la escritura, pero también pueden </a:t>
            </a:r>
            <a:r>
              <a:rPr lang="es-VE" dirty="0" smtClean="0"/>
              <a:t>conectarse cara </a:t>
            </a:r>
            <a:r>
              <a:rPr lang="es-VE" dirty="0"/>
              <a:t>a cara con aplicaciones como Google </a:t>
            </a:r>
            <a:r>
              <a:rPr lang="es-VE" dirty="0" err="1"/>
              <a:t>Hangouts</a:t>
            </a:r>
            <a:r>
              <a:rPr lang="es-VE" dirty="0"/>
              <a:t>, </a:t>
            </a:r>
            <a:r>
              <a:rPr lang="es-VE" dirty="0" err="1"/>
              <a:t>Skype</a:t>
            </a:r>
            <a:r>
              <a:rPr lang="es-VE" dirty="0"/>
              <a:t>, Facebook y </a:t>
            </a:r>
            <a:r>
              <a:rPr lang="es-VE" dirty="0" err="1"/>
              <a:t>FaceTime</a:t>
            </a:r>
            <a:r>
              <a:rPr lang="es-VE" dirty="0"/>
              <a:t>.</a:t>
            </a:r>
            <a:r>
              <a:rPr lang="en-US" dirty="0" smtClean="0"/>
              <a:t> </a:t>
            </a:r>
            <a:endParaRPr lang="en-US" dirty="0"/>
          </a:p>
          <a:p>
            <a:endParaRPr lang="en-US" dirty="0"/>
          </a:p>
          <a:p>
            <a:pPr algn="just"/>
            <a:r>
              <a:rPr lang="es-VE" dirty="0"/>
              <a:t>Como es de esperarse las amistades (romances/infatuaciones) en línea son </a:t>
            </a:r>
            <a:r>
              <a:rPr lang="es-VE" dirty="0" smtClean="0"/>
              <a:t>comunes. Alguien </a:t>
            </a:r>
            <a:r>
              <a:rPr lang="es-VE" dirty="0"/>
              <a:t>puede ir desde discutir algún pasatiempo en el que está interesado, a </a:t>
            </a:r>
            <a:r>
              <a:rPr lang="es-VE" dirty="0" smtClean="0"/>
              <a:t>compartir preocupaciones </a:t>
            </a:r>
            <a:r>
              <a:rPr lang="es-VE" dirty="0"/>
              <a:t>y problemas de sus vidas diarias, y aun (en muchos sitios </a:t>
            </a:r>
            <a:r>
              <a:rPr lang="es-VE" dirty="0" smtClean="0"/>
              <a:t>cristianos) pedir </a:t>
            </a:r>
            <a:r>
              <a:rPr lang="es-VE" dirty="0"/>
              <a:t>oraciones </a:t>
            </a:r>
            <a:r>
              <a:rPr lang="es-VE" dirty="0" smtClean="0"/>
              <a:t>y fortaleza </a:t>
            </a:r>
            <a:r>
              <a:rPr lang="es-VE" dirty="0"/>
              <a:t>de los hermanos creyentes.</a:t>
            </a:r>
            <a:r>
              <a:rPr lang="en-US" dirty="0" smtClean="0"/>
              <a:t> </a:t>
            </a:r>
            <a:endParaRPr lang="en-US" dirty="0"/>
          </a:p>
          <a:p>
            <a:endParaRPr lang="en-US" dirty="0"/>
          </a:p>
          <a:p>
            <a:pPr algn="just"/>
            <a:r>
              <a:rPr lang="es-VE" dirty="0"/>
              <a:t>Este sentido de comunidad—de conocer y ser conocido—puede ser fantástico. </a:t>
            </a:r>
            <a:r>
              <a:rPr lang="es-VE" dirty="0" smtClean="0"/>
              <a:t>Pero también </a:t>
            </a:r>
            <a:r>
              <a:rPr lang="es-VE" dirty="0"/>
              <a:t>puede ser decepcionantemente </a:t>
            </a:r>
            <a:r>
              <a:rPr lang="es-VE" dirty="0" smtClean="0"/>
              <a:t>peligroso. Recuerde </a:t>
            </a:r>
            <a:r>
              <a:rPr lang="es-VE" dirty="0"/>
              <a:t>a sus jóvenes que las amistades en línea pueden ser maravillosas. </a:t>
            </a:r>
            <a:r>
              <a:rPr lang="es-VE" dirty="0" smtClean="0"/>
              <a:t>Pero vienen </a:t>
            </a:r>
            <a:r>
              <a:rPr lang="es-VE" dirty="0"/>
              <a:t>con una gran advertencia adjunta: generalmente, no se llega a ver a </a:t>
            </a:r>
            <a:r>
              <a:rPr lang="es-VE" dirty="0" smtClean="0"/>
              <a:t>estas personas</a:t>
            </a:r>
            <a:r>
              <a:rPr lang="es-VE" dirty="0"/>
              <a:t>. No se sabe nada sobre ellos, excepto lo que escogen revelar desde </a:t>
            </a:r>
            <a:r>
              <a:rPr lang="es-VE" dirty="0" smtClean="0"/>
              <a:t>sus computadoras.</a:t>
            </a:r>
            <a:endParaRPr lang="en-US" dirty="0"/>
          </a:p>
        </p:txBody>
      </p:sp>
    </p:spTree>
    <p:extLst>
      <p:ext uri="{BB962C8B-B14F-4D97-AF65-F5344CB8AC3E}">
        <p14:creationId xmlns:p14="http://schemas.microsoft.com/office/powerpoint/2010/main" val="34001059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solidFill>
                  <a:schemeClr val="accent1"/>
                </a:solidFill>
              </a:rPr>
              <a:t>Lineamientos</a:t>
            </a:r>
            <a:r>
              <a:rPr lang="en-US" b="1" dirty="0">
                <a:solidFill>
                  <a:schemeClr val="accent1"/>
                </a:solidFill>
              </a:rPr>
              <a:t> </a:t>
            </a:r>
            <a:r>
              <a:rPr lang="en-US" b="1" dirty="0" err="1">
                <a:solidFill>
                  <a:schemeClr val="accent1"/>
                </a:solidFill>
              </a:rPr>
              <a:t>Prácticos</a:t>
            </a:r>
            <a:endParaRPr lang="en-US" b="1" dirty="0">
              <a:solidFill>
                <a:schemeClr val="accent1"/>
              </a:solidFill>
            </a:endParaRPr>
          </a:p>
        </p:txBody>
      </p:sp>
      <p:sp>
        <p:nvSpPr>
          <p:cNvPr id="3" name="Rectangle 2"/>
          <p:cNvSpPr/>
          <p:nvPr/>
        </p:nvSpPr>
        <p:spPr>
          <a:xfrm>
            <a:off x="838199" y="1410135"/>
            <a:ext cx="9469583" cy="3170099"/>
          </a:xfrm>
          <a:prstGeom prst="rect">
            <a:avLst/>
          </a:prstGeom>
        </p:spPr>
        <p:txBody>
          <a:bodyPr wrap="square">
            <a:spAutoFit/>
          </a:bodyPr>
          <a:lstStyle/>
          <a:p>
            <a:pPr algn="just"/>
            <a:r>
              <a:rPr lang="es-VE" sz="2000" dirty="0" smtClean="0"/>
              <a:t>Siempre </a:t>
            </a:r>
            <a:r>
              <a:rPr lang="es-VE" sz="2000" dirty="0"/>
              <a:t>sea precavido con las personas con las que se comunica en línea. </a:t>
            </a:r>
            <a:r>
              <a:rPr lang="es-VE" sz="2000" dirty="0" smtClean="0"/>
              <a:t>Recuerde, alguien </a:t>
            </a:r>
            <a:r>
              <a:rPr lang="es-VE" sz="2000" dirty="0"/>
              <a:t>en su sala de chat puede no ser quien dice que es. Es triste, pero cierto, que </a:t>
            </a:r>
            <a:r>
              <a:rPr lang="es-VE" sz="2000" dirty="0" smtClean="0"/>
              <a:t>hay muchas </a:t>
            </a:r>
            <a:r>
              <a:rPr lang="es-VE" sz="2000" dirty="0"/>
              <a:t>personas enfermas allá afuera que se infiltran en las salas de chat </a:t>
            </a:r>
            <a:r>
              <a:rPr lang="es-VE" sz="2000" dirty="0" smtClean="0"/>
              <a:t>juveniles buscando </a:t>
            </a:r>
            <a:r>
              <a:rPr lang="es-VE" sz="2000" dirty="0"/>
              <a:t>jóvenes de quienes puedan aprovecharse para: herir, abusar, secuestrar, violar</a:t>
            </a:r>
          </a:p>
          <a:p>
            <a:pPr algn="just"/>
            <a:r>
              <a:rPr lang="es-VE" sz="2000" dirty="0"/>
              <a:t>e </a:t>
            </a:r>
            <a:r>
              <a:rPr lang="es-VE" sz="2000" dirty="0" smtClean="0"/>
              <a:t>incluso matar.</a:t>
            </a:r>
          </a:p>
          <a:p>
            <a:endParaRPr lang="en-US" sz="2000" dirty="0"/>
          </a:p>
          <a:p>
            <a:pPr algn="just"/>
            <a:r>
              <a:rPr lang="es-VE" sz="2000" dirty="0"/>
              <a:t>¿Significa esto que no deben chatear, o publicar mensajes o ponerse en </a:t>
            </a:r>
            <a:r>
              <a:rPr lang="es-VE" sz="2000" dirty="0" smtClean="0"/>
              <a:t>contacto con </a:t>
            </a:r>
            <a:r>
              <a:rPr lang="es-VE" sz="2000" dirty="0"/>
              <a:t>las personas en línea, nunca? No. Simplemente significa que deben </a:t>
            </a:r>
            <a:r>
              <a:rPr lang="es-VE" sz="2000" dirty="0" smtClean="0"/>
              <a:t>mantenerse vigilantes </a:t>
            </a:r>
            <a:r>
              <a:rPr lang="es-VE" sz="2000" dirty="0"/>
              <a:t>y seguir las reglas de seguridad. Una gran medida de seguridad es la </a:t>
            </a:r>
            <a:r>
              <a:rPr lang="es-VE" sz="2000" dirty="0" smtClean="0"/>
              <a:t>misma para </a:t>
            </a:r>
            <a:r>
              <a:rPr lang="es-VE" sz="2000" dirty="0"/>
              <a:t>la vida diaria: adultos confiables.</a:t>
            </a:r>
            <a:r>
              <a:rPr lang="en-US" sz="2000" dirty="0" smtClean="0"/>
              <a:t> </a:t>
            </a:r>
            <a:endParaRPr lang="en-US" sz="2000" dirty="0"/>
          </a:p>
        </p:txBody>
      </p:sp>
      <p:pic>
        <p:nvPicPr>
          <p:cNvPr id="4" name="Picture 3">
            <a:extLst>
              <a:ext uri="{FF2B5EF4-FFF2-40B4-BE49-F238E27FC236}">
                <a16:creationId xmlns:a16="http://schemas.microsoft.com/office/drawing/2014/main" xmlns="" id="{5DDB8173-7BC4-5C47-B867-8EBC91BAA497}"/>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303809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9149862" cy="1325563"/>
          </a:xfrm>
        </p:spPr>
        <p:txBody>
          <a:bodyPr/>
          <a:lstStyle/>
          <a:p>
            <a:r>
              <a:rPr lang="en-US" b="1" dirty="0" err="1">
                <a:solidFill>
                  <a:schemeClr val="accent1"/>
                </a:solidFill>
              </a:rPr>
              <a:t>Lineamientos</a:t>
            </a:r>
            <a:r>
              <a:rPr lang="en-US" b="1" dirty="0">
                <a:solidFill>
                  <a:schemeClr val="accent1"/>
                </a:solidFill>
              </a:rPr>
              <a:t> </a:t>
            </a:r>
            <a:r>
              <a:rPr lang="en-US" b="1" dirty="0" err="1">
                <a:solidFill>
                  <a:schemeClr val="accent1"/>
                </a:solidFill>
              </a:rPr>
              <a:t>Prácticos</a:t>
            </a:r>
            <a:endParaRPr lang="en-US" b="1" dirty="0">
              <a:solidFill>
                <a:schemeClr val="accent1"/>
              </a:solidFill>
            </a:endParaRPr>
          </a:p>
        </p:txBody>
      </p:sp>
      <p:sp>
        <p:nvSpPr>
          <p:cNvPr id="3" name="Rectangle 2"/>
          <p:cNvSpPr/>
          <p:nvPr/>
        </p:nvSpPr>
        <p:spPr>
          <a:xfrm>
            <a:off x="838200" y="1260243"/>
            <a:ext cx="9490364" cy="3323987"/>
          </a:xfrm>
          <a:prstGeom prst="rect">
            <a:avLst/>
          </a:prstGeom>
        </p:spPr>
        <p:txBody>
          <a:bodyPr wrap="square">
            <a:spAutoFit/>
          </a:bodyPr>
          <a:lstStyle/>
          <a:p>
            <a:pPr algn="just"/>
            <a:r>
              <a:rPr lang="es-VE" sz="2100" dirty="0"/>
              <a:t>Recuerde a la juventud que de </a:t>
            </a:r>
            <a:r>
              <a:rPr lang="es-VE" sz="2100" dirty="0" smtClean="0"/>
              <a:t>la misma manera en que </a:t>
            </a:r>
            <a:r>
              <a:rPr lang="es-VE" sz="2100" dirty="0"/>
              <a:t>a los padres (o cualquier otro adulto de confianza) les gustaría conocer a </a:t>
            </a:r>
            <a:r>
              <a:rPr lang="es-VE" sz="2100" dirty="0" smtClean="0"/>
              <a:t>los amigos </a:t>
            </a:r>
            <a:r>
              <a:rPr lang="es-VE" sz="2100" dirty="0"/>
              <a:t>que llevan a sus casas, deberían ser invitados a “conocer” a los amigos </a:t>
            </a:r>
            <a:r>
              <a:rPr lang="es-VE" sz="2100" dirty="0" smtClean="0"/>
              <a:t>virtuales. Si </a:t>
            </a:r>
            <a:r>
              <a:rPr lang="es-VE" sz="2100" dirty="0"/>
              <a:t>usted ha demostrado </a:t>
            </a:r>
            <a:r>
              <a:rPr lang="es-VE" sz="2100" dirty="0" smtClean="0"/>
              <a:t>cualidades de liderazgo</a:t>
            </a:r>
            <a:r>
              <a:rPr lang="es-VE" sz="2100" dirty="0"/>
              <a:t>; buenas, compasivas, protectoras </a:t>
            </a:r>
            <a:r>
              <a:rPr lang="es-VE" sz="2100" dirty="0" smtClean="0"/>
              <a:t>y abiertas </a:t>
            </a:r>
            <a:r>
              <a:rPr lang="es-VE" sz="2100" dirty="0"/>
              <a:t>a los jóvenes, ellos estarán más abiertos a creer que usted sabe un poco </a:t>
            </a:r>
            <a:r>
              <a:rPr lang="es-VE" sz="2100" dirty="0" smtClean="0"/>
              <a:t>más que </a:t>
            </a:r>
            <a:r>
              <a:rPr lang="es-VE" sz="2100" dirty="0"/>
              <a:t>ellos, sobre quién es de confianza en línea</a:t>
            </a:r>
            <a:r>
              <a:rPr lang="es-VE" sz="2100" dirty="0" smtClean="0"/>
              <a:t>.</a:t>
            </a:r>
            <a:r>
              <a:rPr lang="en-US" sz="2100" dirty="0" smtClean="0"/>
              <a:t> </a:t>
            </a:r>
            <a:endParaRPr lang="en-US" sz="2100" dirty="0"/>
          </a:p>
          <a:p>
            <a:pPr algn="just"/>
            <a:endParaRPr lang="en-US" sz="2100" dirty="0"/>
          </a:p>
          <a:p>
            <a:pPr algn="just"/>
            <a:r>
              <a:rPr lang="es-VE" sz="2100" dirty="0"/>
              <a:t>Por supuesto, usted sabe que no </a:t>
            </a:r>
            <a:r>
              <a:rPr lang="es-VE" sz="2100" dirty="0" smtClean="0"/>
              <a:t>todos sus </a:t>
            </a:r>
            <a:r>
              <a:rPr lang="es-VE" sz="2100" dirty="0"/>
              <a:t>jóvenes tienen padres dignos de confianza, y que algunos tienen padres en los </a:t>
            </a:r>
            <a:r>
              <a:rPr lang="es-VE" sz="2100" dirty="0" smtClean="0"/>
              <a:t>que de </a:t>
            </a:r>
            <a:r>
              <a:rPr lang="es-VE" sz="2100" dirty="0"/>
              <a:t>hecho, pueden confiar, </a:t>
            </a:r>
            <a:r>
              <a:rPr lang="es-VE" sz="2100" dirty="0" smtClean="0"/>
              <a:t>y por </a:t>
            </a:r>
            <a:r>
              <a:rPr lang="es-VE" sz="2100" dirty="0"/>
              <a:t>alguna razón no lo hacen. Ellos necesitan ser capaces </a:t>
            </a:r>
            <a:r>
              <a:rPr lang="es-VE" sz="2100" dirty="0" smtClean="0"/>
              <a:t>de ir </a:t>
            </a:r>
            <a:r>
              <a:rPr lang="es-VE" sz="2100" dirty="0"/>
              <a:t>a usted en busca de dirección.</a:t>
            </a:r>
            <a:endParaRPr lang="en-US" sz="2100" dirty="0"/>
          </a:p>
        </p:txBody>
      </p:sp>
      <p:pic>
        <p:nvPicPr>
          <p:cNvPr id="4" name="Picture 3">
            <a:extLst>
              <a:ext uri="{FF2B5EF4-FFF2-40B4-BE49-F238E27FC236}">
                <a16:creationId xmlns:a16="http://schemas.microsoft.com/office/drawing/2014/main" xmlns="" id="{22C3DD3B-027F-054A-94A8-45ED835DCDC8}"/>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5246087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9531927" cy="1212349"/>
          </a:xfrm>
        </p:spPr>
        <p:txBody>
          <a:bodyPr>
            <a:normAutofit fontScale="90000"/>
          </a:bodyPr>
          <a:lstStyle/>
          <a:p>
            <a:r>
              <a:rPr lang="es-VE" b="1" dirty="0">
                <a:solidFill>
                  <a:schemeClr val="accent1"/>
                </a:solidFill>
              </a:rPr>
              <a:t>Más sugerencias del psicólogo, orador </a:t>
            </a:r>
            <a:r>
              <a:rPr lang="es-VE" b="1" dirty="0" smtClean="0">
                <a:solidFill>
                  <a:schemeClr val="accent1"/>
                </a:solidFill>
              </a:rPr>
              <a:t>y autor </a:t>
            </a:r>
            <a:r>
              <a:rPr lang="es-VE" b="1" dirty="0">
                <a:solidFill>
                  <a:schemeClr val="accent1"/>
                </a:solidFill>
              </a:rPr>
              <a:t>popular, Dr. </a:t>
            </a:r>
            <a:r>
              <a:rPr lang="es-VE" b="1" dirty="0" err="1">
                <a:solidFill>
                  <a:schemeClr val="accent1"/>
                </a:solidFill>
              </a:rPr>
              <a:t>TimElmore</a:t>
            </a:r>
            <a:r>
              <a:rPr lang="en-US" b="1" dirty="0" smtClean="0">
                <a:solidFill>
                  <a:schemeClr val="accent1"/>
                </a:solidFill>
              </a:rPr>
              <a:t>:</a:t>
            </a:r>
            <a:r>
              <a:rPr lang="en-US" dirty="0" smtClean="0">
                <a:solidFill>
                  <a:schemeClr val="accent1"/>
                </a:solidFill>
              </a:rPr>
              <a:t> </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Rectangle 2"/>
          <p:cNvSpPr/>
          <p:nvPr/>
        </p:nvSpPr>
        <p:spPr>
          <a:xfrm>
            <a:off x="374073" y="1446113"/>
            <a:ext cx="9996053" cy="3139321"/>
          </a:xfrm>
          <a:prstGeom prst="rect">
            <a:avLst/>
          </a:prstGeom>
        </p:spPr>
        <p:txBody>
          <a:bodyPr wrap="square">
            <a:spAutoFit/>
          </a:bodyPr>
          <a:lstStyle/>
          <a:p>
            <a:pPr lvl="1" algn="just"/>
            <a:r>
              <a:rPr lang="es-VE" dirty="0"/>
              <a:t>Enseñe a sus jóvenes a equilibrar el “tiempo en pantalla”. Por cada hora que </a:t>
            </a:r>
            <a:r>
              <a:rPr lang="es-VE" dirty="0" smtClean="0"/>
              <a:t>pasan frente </a:t>
            </a:r>
            <a:r>
              <a:rPr lang="es-VE" dirty="0"/>
              <a:t>a </a:t>
            </a:r>
            <a:r>
              <a:rPr lang="es-VE" dirty="0" smtClean="0"/>
              <a:t>la pantalla</a:t>
            </a:r>
            <a:r>
              <a:rPr lang="es-VE" dirty="0"/>
              <a:t>, deberían pasar una hora cara a cara con personas. Esto </a:t>
            </a:r>
            <a:r>
              <a:rPr lang="es-VE" dirty="0" smtClean="0"/>
              <a:t>los ayudará </a:t>
            </a:r>
            <a:r>
              <a:rPr lang="es-VE" dirty="0"/>
              <a:t>a mantener </a:t>
            </a:r>
            <a:r>
              <a:rPr lang="es-VE" dirty="0" smtClean="0"/>
              <a:t>sus habilidades </a:t>
            </a:r>
            <a:r>
              <a:rPr lang="es-VE" dirty="0"/>
              <a:t>comunicativas altas al momento </a:t>
            </a:r>
            <a:r>
              <a:rPr lang="es-VE" dirty="0" smtClean="0"/>
              <a:t>de comenzar </a:t>
            </a:r>
            <a:r>
              <a:rPr lang="es-VE" dirty="0"/>
              <a:t>a trabajar</a:t>
            </a:r>
            <a:r>
              <a:rPr lang="es-VE" dirty="0" smtClean="0"/>
              <a:t>.</a:t>
            </a:r>
          </a:p>
          <a:p>
            <a:pPr lvl="1"/>
            <a:endParaRPr lang="en-US" dirty="0"/>
          </a:p>
          <a:p>
            <a:pPr lvl="1"/>
            <a:r>
              <a:rPr lang="es-VE" dirty="0"/>
              <a:t>Disponga a sus chicos en grupos y hágales dos preguntas para fomentar </a:t>
            </a:r>
            <a:r>
              <a:rPr lang="es-VE" dirty="0" smtClean="0"/>
              <a:t>la discusión</a:t>
            </a:r>
            <a:r>
              <a:rPr lang="es-VE" dirty="0"/>
              <a:t>:</a:t>
            </a:r>
          </a:p>
          <a:p>
            <a:pPr lvl="1"/>
            <a:r>
              <a:rPr lang="es-VE" dirty="0" smtClean="0"/>
              <a:t>¿Cuáles </a:t>
            </a:r>
            <a:r>
              <a:rPr lang="es-VE" dirty="0"/>
              <a:t>son las ventajas de la nueva tecnología en nuestras vidas?</a:t>
            </a:r>
          </a:p>
          <a:p>
            <a:pPr lvl="1"/>
            <a:r>
              <a:rPr lang="es-VE" dirty="0" smtClean="0"/>
              <a:t>¿Cuáles </a:t>
            </a:r>
            <a:r>
              <a:rPr lang="es-VE" dirty="0"/>
              <a:t>son las desventajas de la nueva tecnología en nuestras vidas</a:t>
            </a:r>
            <a:r>
              <a:rPr lang="es-VE" dirty="0" smtClean="0"/>
              <a:t>?</a:t>
            </a:r>
          </a:p>
          <a:p>
            <a:pPr lvl="1"/>
            <a:endParaRPr lang="en-US" dirty="0" smtClean="0"/>
          </a:p>
          <a:p>
            <a:pPr lvl="1" algn="just"/>
            <a:r>
              <a:rPr lang="es-VE" dirty="0"/>
              <a:t>Cuando se esté teniendo una conversación cara a cara, siempre dé prioridad </a:t>
            </a:r>
            <a:r>
              <a:rPr lang="es-VE" dirty="0" smtClean="0"/>
              <a:t>a esas </a:t>
            </a:r>
            <a:r>
              <a:rPr lang="es-VE" dirty="0"/>
              <a:t>personas. Ponga su celular en modo silencioso y haga contacto visual con </a:t>
            </a:r>
            <a:r>
              <a:rPr lang="es-VE" dirty="0" smtClean="0"/>
              <a:t>la persona </a:t>
            </a:r>
            <a:r>
              <a:rPr lang="es-VE" dirty="0"/>
              <a:t>enfrente de usted. Esto </a:t>
            </a:r>
            <a:r>
              <a:rPr lang="es-VE" dirty="0" smtClean="0"/>
              <a:t>le comunica </a:t>
            </a:r>
            <a:r>
              <a:rPr lang="es-VE" dirty="0"/>
              <a:t>que ella es su prioridad y que </a:t>
            </a:r>
            <a:r>
              <a:rPr lang="es-VE" dirty="0" smtClean="0"/>
              <a:t>Ud. puede </a:t>
            </a:r>
            <a:r>
              <a:rPr lang="es-VE" dirty="0"/>
              <a:t>responder </a:t>
            </a:r>
            <a:r>
              <a:rPr lang="es-VE" dirty="0" smtClean="0"/>
              <a:t>los mensajes </a:t>
            </a:r>
            <a:r>
              <a:rPr lang="es-VE" dirty="0"/>
              <a:t>después.</a:t>
            </a:r>
            <a:endParaRPr lang="en-US" dirty="0"/>
          </a:p>
        </p:txBody>
      </p:sp>
      <p:pic>
        <p:nvPicPr>
          <p:cNvPr id="4" name="Picture 3">
            <a:extLst>
              <a:ext uri="{FF2B5EF4-FFF2-40B4-BE49-F238E27FC236}">
                <a16:creationId xmlns:a16="http://schemas.microsoft.com/office/drawing/2014/main" xmlns="" id="{484CBF46-A338-6941-93C6-5BBE87E6B516}"/>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0078238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8870"/>
            <a:ext cx="9149862" cy="1325563"/>
          </a:xfrm>
        </p:spPr>
        <p:txBody>
          <a:bodyPr/>
          <a:lstStyle/>
          <a:p>
            <a:r>
              <a:rPr lang="en-US" b="1" dirty="0" err="1" smtClean="0">
                <a:solidFill>
                  <a:schemeClr val="accent1"/>
                </a:solidFill>
              </a:rPr>
              <a:t>Sugerencias</a:t>
            </a:r>
            <a:r>
              <a:rPr lang="en-US" b="1" dirty="0" smtClean="0">
                <a:solidFill>
                  <a:schemeClr val="accent1"/>
                </a:solidFill>
              </a:rPr>
              <a:t> del Dr</a:t>
            </a:r>
            <a:r>
              <a:rPr lang="en-US" b="1" dirty="0">
                <a:solidFill>
                  <a:schemeClr val="accent1"/>
                </a:solidFill>
              </a:rPr>
              <a:t>. Tim </a:t>
            </a:r>
            <a:r>
              <a:rPr lang="en-US" b="1" dirty="0" smtClean="0">
                <a:solidFill>
                  <a:schemeClr val="accent1"/>
                </a:solidFill>
              </a:rPr>
              <a:t>Elmore</a:t>
            </a:r>
            <a:endParaRPr lang="en-US" b="1" dirty="0">
              <a:solidFill>
                <a:schemeClr val="accent1"/>
              </a:solidFill>
            </a:endParaRPr>
          </a:p>
        </p:txBody>
      </p:sp>
      <p:sp>
        <p:nvSpPr>
          <p:cNvPr id="3" name="Rectangle 2"/>
          <p:cNvSpPr/>
          <p:nvPr/>
        </p:nvSpPr>
        <p:spPr>
          <a:xfrm>
            <a:off x="838200" y="1441305"/>
            <a:ext cx="9531927" cy="4401205"/>
          </a:xfrm>
          <a:prstGeom prst="rect">
            <a:avLst/>
          </a:prstGeom>
        </p:spPr>
        <p:txBody>
          <a:bodyPr wrap="square">
            <a:spAutoFit/>
          </a:bodyPr>
          <a:lstStyle/>
          <a:p>
            <a:pPr lvl="0" algn="just"/>
            <a:r>
              <a:rPr lang="es-VE" sz="2000" dirty="0"/>
              <a:t>Dé a los jóvenes asignaciones que los obliguen a interactuar cara a cara </a:t>
            </a:r>
            <a:r>
              <a:rPr lang="es-VE" sz="2000" dirty="0" smtClean="0"/>
              <a:t>con personas </a:t>
            </a:r>
            <a:r>
              <a:rPr lang="es-VE" sz="2000" dirty="0"/>
              <a:t>mayores o más jóvenes que ellos. Siempre que conversamos con </a:t>
            </a:r>
            <a:r>
              <a:rPr lang="es-VE" sz="2000" dirty="0" smtClean="0"/>
              <a:t>estas personas diferentes a </a:t>
            </a:r>
            <a:r>
              <a:rPr lang="es-VE" sz="2000" dirty="0"/>
              <a:t>nosotros, hacemos crecer nuestra inteligencia emocional </a:t>
            </a:r>
            <a:r>
              <a:rPr lang="es-VE" sz="2000" dirty="0" smtClean="0"/>
              <a:t>y nuestras </a:t>
            </a:r>
            <a:r>
              <a:rPr lang="es-VE" sz="2000" dirty="0"/>
              <a:t>habilidades comunicativas.</a:t>
            </a:r>
            <a:endParaRPr lang="en-US" sz="2000" dirty="0"/>
          </a:p>
          <a:p>
            <a:pPr lvl="0"/>
            <a:endParaRPr lang="en-US" sz="2000" dirty="0" smtClean="0"/>
          </a:p>
          <a:p>
            <a:pPr lvl="0" algn="just"/>
            <a:r>
              <a:rPr lang="es-VE" sz="2000" dirty="0"/>
              <a:t>Enseñe a sus estudiantes que cuando sientan que se están </a:t>
            </a:r>
            <a:r>
              <a:rPr lang="es-VE" sz="2000" dirty="0" smtClean="0"/>
              <a:t>haciendo dependientes </a:t>
            </a:r>
            <a:r>
              <a:rPr lang="es-VE" sz="2000" dirty="0"/>
              <a:t>o adictos a algo—siempre ayuda tomarse un tiempo fuera</a:t>
            </a:r>
            <a:r>
              <a:rPr lang="es-VE" sz="2000" dirty="0" smtClean="0"/>
              <a:t>.</a:t>
            </a:r>
            <a:endParaRPr lang="en-US" sz="2000" dirty="0"/>
          </a:p>
          <a:p>
            <a:pPr lvl="0"/>
            <a:endParaRPr lang="en-US" sz="2000" dirty="0"/>
          </a:p>
          <a:p>
            <a:pPr lvl="0" algn="just"/>
            <a:r>
              <a:rPr lang="es-VE" sz="2000" dirty="0" smtClean="0"/>
              <a:t>Juntos, ellos </a:t>
            </a:r>
            <a:r>
              <a:rPr lang="es-VE" sz="2000" dirty="0"/>
              <a:t>y usted, pueden hacer una depuración tecnológica y poner los </a:t>
            </a:r>
            <a:r>
              <a:rPr lang="es-VE" sz="2000" dirty="0" smtClean="0"/>
              <a:t>celulares, computadoras </a:t>
            </a:r>
            <a:r>
              <a:rPr lang="es-VE" sz="2000" dirty="0"/>
              <a:t>y </a:t>
            </a:r>
            <a:r>
              <a:rPr lang="es-VE" sz="2000" dirty="0" err="1"/>
              <a:t>tablets</a:t>
            </a:r>
            <a:r>
              <a:rPr lang="es-VE" sz="2000" dirty="0"/>
              <a:t> lejos del alcance por un tiempo. Se sentirán </a:t>
            </a:r>
            <a:r>
              <a:rPr lang="es-VE" sz="2000" dirty="0" smtClean="0"/>
              <a:t>todos liberados.</a:t>
            </a:r>
          </a:p>
          <a:p>
            <a:pPr lvl="0"/>
            <a:endParaRPr lang="en-US" sz="2000" dirty="0"/>
          </a:p>
          <a:p>
            <a:pPr lvl="0" algn="just"/>
            <a:r>
              <a:rPr lang="es-VE" sz="2000" dirty="0"/>
              <a:t>Motive a los padres a hablar con sus hijos sobre estos </a:t>
            </a:r>
            <a:r>
              <a:rPr lang="es-VE" sz="2000" dirty="0" smtClean="0"/>
              <a:t>temas—al menos </a:t>
            </a:r>
            <a:r>
              <a:rPr lang="es-VE" sz="2000" dirty="0"/>
              <a:t>antes </a:t>
            </a:r>
            <a:r>
              <a:rPr lang="es-VE" sz="2000" dirty="0" smtClean="0"/>
              <a:t>de la </a:t>
            </a:r>
            <a:r>
              <a:rPr lang="es-VE" sz="2000" dirty="0"/>
              <a:t>escuela secundaria. Ellos deberían monitorear los celulares de sus hijos y </a:t>
            </a:r>
            <a:r>
              <a:rPr lang="es-VE" sz="2000" dirty="0" smtClean="0"/>
              <a:t>su página </a:t>
            </a:r>
            <a:r>
              <a:rPr lang="es-VE" sz="2000" dirty="0"/>
              <a:t>de Facebook tanto como vivan en su casa.</a:t>
            </a:r>
            <a:r>
              <a:rPr lang="en-US" sz="2000" dirty="0" smtClean="0"/>
              <a:t> </a:t>
            </a:r>
            <a:endParaRPr lang="en-US" sz="2000" dirty="0"/>
          </a:p>
        </p:txBody>
      </p:sp>
    </p:spTree>
    <p:extLst>
      <p:ext uri="{BB962C8B-B14F-4D97-AF65-F5344CB8AC3E}">
        <p14:creationId xmlns:p14="http://schemas.microsoft.com/office/powerpoint/2010/main" val="144334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solidFill>
                  <a:schemeClr val="accent1"/>
                </a:solidFill>
              </a:rPr>
              <a:t>Sugerencias</a:t>
            </a:r>
            <a:r>
              <a:rPr lang="en-US" b="1" dirty="0">
                <a:solidFill>
                  <a:schemeClr val="accent1"/>
                </a:solidFill>
              </a:rPr>
              <a:t> del Dr. Tim Elmore</a:t>
            </a:r>
            <a:endParaRPr lang="en-US" b="1" dirty="0">
              <a:solidFill>
                <a:schemeClr val="accent1"/>
              </a:solidFill>
            </a:endParaRPr>
          </a:p>
        </p:txBody>
      </p:sp>
      <p:sp>
        <p:nvSpPr>
          <p:cNvPr id="3" name="Rectangle 2"/>
          <p:cNvSpPr/>
          <p:nvPr/>
        </p:nvSpPr>
        <p:spPr>
          <a:xfrm>
            <a:off x="838200" y="1690688"/>
            <a:ext cx="9475902" cy="4278094"/>
          </a:xfrm>
          <a:prstGeom prst="rect">
            <a:avLst/>
          </a:prstGeom>
        </p:spPr>
        <p:txBody>
          <a:bodyPr wrap="square">
            <a:spAutoFit/>
          </a:bodyPr>
          <a:lstStyle/>
          <a:p>
            <a:pPr lvl="0" algn="just"/>
            <a:r>
              <a:rPr lang="es-VE" sz="1700" dirty="0"/>
              <a:t>Hable sobre el tema de </a:t>
            </a:r>
            <a:r>
              <a:rPr lang="es-VE" sz="1700" dirty="0" smtClean="0"/>
              <a:t>manera que </a:t>
            </a:r>
            <a:r>
              <a:rPr lang="es-VE" sz="1700" dirty="0"/>
              <a:t>no sea un secreto, pero recuérdeles que la responsabilidad es buena, y </a:t>
            </a:r>
            <a:r>
              <a:rPr lang="es-VE" sz="1700" dirty="0" smtClean="0"/>
              <a:t>los previene </a:t>
            </a:r>
            <a:r>
              <a:rPr lang="es-VE" sz="1700" dirty="0"/>
              <a:t>del daño. Permita que ellos vean sus páginas también, para ayudarlos </a:t>
            </a:r>
            <a:r>
              <a:rPr lang="es-VE" sz="1700" dirty="0" smtClean="0"/>
              <a:t>a ver </a:t>
            </a:r>
            <a:r>
              <a:rPr lang="es-VE" sz="1700" dirty="0"/>
              <a:t>que usted también sigue buenas reglas de seguridad en el internet</a:t>
            </a:r>
            <a:r>
              <a:rPr lang="es-VE" sz="1700" dirty="0" smtClean="0"/>
              <a:t>.</a:t>
            </a:r>
          </a:p>
          <a:p>
            <a:pPr lvl="0"/>
            <a:endParaRPr lang="en-US" sz="1700" dirty="0"/>
          </a:p>
          <a:p>
            <a:pPr lvl="0" algn="just"/>
            <a:r>
              <a:rPr lang="es-VE" sz="1700" dirty="0"/>
              <a:t>Trabaje con las escuelas para comunicar que el “</a:t>
            </a:r>
            <a:r>
              <a:rPr lang="es-VE" sz="1700" dirty="0" err="1"/>
              <a:t>sexting</a:t>
            </a:r>
            <a:r>
              <a:rPr lang="es-VE" sz="1700" dirty="0"/>
              <a:t>” (chats sexuales) </a:t>
            </a:r>
            <a:r>
              <a:rPr lang="es-VE" sz="1700" dirty="0" smtClean="0"/>
              <a:t>es ilegal/inmoral</a:t>
            </a:r>
            <a:r>
              <a:rPr lang="es-VE" sz="1700" dirty="0"/>
              <a:t>. Los chats sexuales adolescentes tienen cargos criminales </a:t>
            </a:r>
            <a:r>
              <a:rPr lang="es-VE" sz="1700" dirty="0" smtClean="0"/>
              <a:t>penados por </a:t>
            </a:r>
            <a:r>
              <a:rPr lang="es-VE" sz="1700" dirty="0"/>
              <a:t>la ley; y cuando se envían fotos a otros estados, es considerado una </a:t>
            </a:r>
            <a:r>
              <a:rPr lang="es-VE" sz="1700" dirty="0" smtClean="0"/>
              <a:t>ofensa federal.</a:t>
            </a:r>
          </a:p>
          <a:p>
            <a:pPr lvl="0"/>
            <a:endParaRPr lang="en-US" sz="1700" dirty="0"/>
          </a:p>
          <a:p>
            <a:pPr lvl="0" algn="just"/>
            <a:r>
              <a:rPr lang="es-VE" sz="1700" dirty="0"/>
              <a:t>Enseñe sobre el uso de las etiquetas sociales con los teléfonos celulares (</a:t>
            </a:r>
            <a:r>
              <a:rPr lang="es-VE" sz="1700" dirty="0" smtClean="0"/>
              <a:t>véase Recursos </a:t>
            </a:r>
            <a:r>
              <a:rPr lang="es-VE" sz="1700" dirty="0"/>
              <a:t>Adicionales para obtener el enlace</a:t>
            </a:r>
            <a:r>
              <a:rPr lang="es-VE" sz="1700" dirty="0" smtClean="0"/>
              <a:t>)</a:t>
            </a:r>
          </a:p>
          <a:p>
            <a:pPr lvl="0" algn="just"/>
            <a:endParaRPr lang="en-US" sz="1700" dirty="0"/>
          </a:p>
          <a:p>
            <a:pPr lvl="0"/>
            <a:r>
              <a:rPr lang="es-VE" sz="1700" dirty="0"/>
              <a:t>Enséñeles que las decisiones tienen </a:t>
            </a:r>
            <a:r>
              <a:rPr lang="es-VE" sz="1700" dirty="0" smtClean="0"/>
              <a:t>consecuencias</a:t>
            </a:r>
          </a:p>
          <a:p>
            <a:pPr lvl="0"/>
            <a:endParaRPr lang="es-VE" sz="1700" dirty="0" smtClean="0"/>
          </a:p>
          <a:p>
            <a:pPr lvl="0"/>
            <a:r>
              <a:rPr lang="en-US" sz="1700" dirty="0" err="1"/>
              <a:t>Enséñeles</a:t>
            </a:r>
            <a:r>
              <a:rPr lang="en-US" sz="1700" dirty="0"/>
              <a:t> a </a:t>
            </a:r>
            <a:r>
              <a:rPr lang="en-US" sz="1700" dirty="0" err="1"/>
              <a:t>pensar</a:t>
            </a:r>
            <a:r>
              <a:rPr lang="en-US" sz="1700" dirty="0"/>
              <a:t> antes de </a:t>
            </a:r>
            <a:r>
              <a:rPr lang="en-US" sz="1700" dirty="0" err="1" smtClean="0"/>
              <a:t>actuar</a:t>
            </a:r>
            <a:endParaRPr lang="en-US" sz="1700" dirty="0" smtClean="0"/>
          </a:p>
          <a:p>
            <a:pPr lvl="0"/>
            <a:endParaRPr lang="en-US" sz="1700" dirty="0"/>
          </a:p>
          <a:p>
            <a:pPr lvl="0"/>
            <a:r>
              <a:rPr lang="es-VE" sz="1700" dirty="0"/>
              <a:t>Enséñeles que lo que se publica en línea, permanece en línea, ¡para siempre!</a:t>
            </a:r>
            <a:endParaRPr lang="en-US" sz="1700" dirty="0"/>
          </a:p>
        </p:txBody>
      </p:sp>
    </p:spTree>
    <p:extLst>
      <p:ext uri="{BB962C8B-B14F-4D97-AF65-F5344CB8AC3E}">
        <p14:creationId xmlns:p14="http://schemas.microsoft.com/office/powerpoint/2010/main" val="7069223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9651"/>
            <a:ext cx="9149862" cy="1325563"/>
          </a:xfrm>
        </p:spPr>
        <p:txBody>
          <a:bodyPr/>
          <a:lstStyle/>
          <a:p>
            <a:r>
              <a:rPr lang="en-US" b="1" dirty="0" smtClean="0">
                <a:solidFill>
                  <a:schemeClr val="accent1"/>
                </a:solidFill>
              </a:rPr>
              <a:t>ACTIVIDADES</a:t>
            </a:r>
            <a:endParaRPr lang="en-US" dirty="0"/>
          </a:p>
        </p:txBody>
      </p:sp>
      <p:sp>
        <p:nvSpPr>
          <p:cNvPr id="3" name="Rectangle 2"/>
          <p:cNvSpPr/>
          <p:nvPr/>
        </p:nvSpPr>
        <p:spPr>
          <a:xfrm>
            <a:off x="838200" y="1027906"/>
            <a:ext cx="9635836" cy="3785652"/>
          </a:xfrm>
          <a:prstGeom prst="rect">
            <a:avLst/>
          </a:prstGeom>
        </p:spPr>
        <p:txBody>
          <a:bodyPr wrap="square">
            <a:spAutoFit/>
          </a:bodyPr>
          <a:lstStyle/>
          <a:p>
            <a:r>
              <a:rPr lang="es-VE" sz="2000" dirty="0" smtClean="0"/>
              <a:t>Discuta: Por </a:t>
            </a:r>
            <a:r>
              <a:rPr lang="es-VE" sz="2000" dirty="0"/>
              <a:t>causa de los peligros, algunos padres dudan de darle privilegios de internet </a:t>
            </a:r>
            <a:r>
              <a:rPr lang="es-VE" sz="2000" dirty="0" smtClean="0"/>
              <a:t>a sus </a:t>
            </a:r>
            <a:r>
              <a:rPr lang="es-VE" sz="2000" dirty="0"/>
              <a:t>adolescentes. Otros les permiten a sus adolescentes navegar en la </a:t>
            </a:r>
            <a:r>
              <a:rPr lang="es-VE" sz="2000" dirty="0" smtClean="0"/>
              <a:t>web tanto </a:t>
            </a:r>
            <a:r>
              <a:rPr lang="es-VE" sz="2000" dirty="0"/>
              <a:t>como les plazca. </a:t>
            </a:r>
            <a:endParaRPr lang="es-VE" sz="2000" dirty="0" smtClean="0"/>
          </a:p>
          <a:p>
            <a:r>
              <a:rPr lang="es-VE" sz="2000" dirty="0" smtClean="0"/>
              <a:t>¿</a:t>
            </a:r>
            <a:r>
              <a:rPr lang="es-VE" sz="2000" dirty="0"/>
              <a:t>Cuánta libertad o restricciones considera que debe </a:t>
            </a:r>
            <a:r>
              <a:rPr lang="es-VE" sz="2000" dirty="0" smtClean="0"/>
              <a:t>ser permitida </a:t>
            </a:r>
            <a:r>
              <a:rPr lang="es-VE" sz="2000" dirty="0"/>
              <a:t>a los adolescentes? </a:t>
            </a:r>
            <a:endParaRPr lang="es-VE" sz="2000" dirty="0" smtClean="0"/>
          </a:p>
          <a:p>
            <a:endParaRPr lang="es-VE" sz="2000" dirty="0"/>
          </a:p>
          <a:p>
            <a:r>
              <a:rPr lang="es-VE" sz="2000" dirty="0" smtClean="0"/>
              <a:t>Haga </a:t>
            </a:r>
            <a:r>
              <a:rPr lang="es-VE" sz="2000" dirty="0"/>
              <a:t>una lista de al menos cuatro reglas </a:t>
            </a:r>
            <a:r>
              <a:rPr lang="es-VE" sz="2000" dirty="0" smtClean="0"/>
              <a:t>de  seguridad </a:t>
            </a:r>
            <a:r>
              <a:rPr lang="es-VE" sz="2000" dirty="0"/>
              <a:t>en internet.</a:t>
            </a:r>
            <a:endParaRPr lang="en-US" sz="2000" dirty="0" smtClean="0"/>
          </a:p>
          <a:p>
            <a:endParaRPr lang="en-US" sz="2000" dirty="0"/>
          </a:p>
          <a:p>
            <a:r>
              <a:rPr lang="es-VE" sz="2000" dirty="0"/>
              <a:t>Lea </a:t>
            </a:r>
            <a:r>
              <a:rPr lang="es-VE" sz="2000" dirty="0" smtClean="0"/>
              <a:t>1 Corintios </a:t>
            </a:r>
            <a:r>
              <a:rPr lang="es-VE" sz="2000" dirty="0"/>
              <a:t>9:19-23 y discuta: ¿Cuáles son algunas maneras en las que </a:t>
            </a:r>
            <a:r>
              <a:rPr lang="es-VE" sz="2000" dirty="0" smtClean="0"/>
              <a:t>la juventud cristiana </a:t>
            </a:r>
            <a:r>
              <a:rPr lang="es-VE" sz="2000" dirty="0"/>
              <a:t>puede usar el internet y las redes sociales para proclamar </a:t>
            </a:r>
            <a:r>
              <a:rPr lang="es-VE" sz="2000" dirty="0" smtClean="0"/>
              <a:t>el mensaje del evangelio</a:t>
            </a:r>
            <a:r>
              <a:rPr lang="es-VE" sz="2000" dirty="0"/>
              <a:t>?</a:t>
            </a:r>
            <a:r>
              <a:rPr lang="en-US" sz="2000" dirty="0" smtClean="0"/>
              <a:t> </a:t>
            </a:r>
            <a:endParaRPr lang="en-US" sz="2000" dirty="0"/>
          </a:p>
          <a:p>
            <a:endParaRPr lang="en-US" sz="2000" dirty="0"/>
          </a:p>
          <a:p>
            <a:r>
              <a:rPr lang="es-VE" sz="2000" b="1" dirty="0"/>
              <a:t>¿Cómo pueden incorporarse las redes sociales al Ministerio Juvenil?</a:t>
            </a:r>
            <a:endParaRPr lang="en-US" sz="2000" b="1" dirty="0"/>
          </a:p>
        </p:txBody>
      </p:sp>
      <p:pic>
        <p:nvPicPr>
          <p:cNvPr id="4" name="Picture 3">
            <a:extLst>
              <a:ext uri="{FF2B5EF4-FFF2-40B4-BE49-F238E27FC236}">
                <a16:creationId xmlns:a16="http://schemas.microsoft.com/office/drawing/2014/main" xmlns="" id="{2D7AE5E9-A847-E142-B8E0-A6635D44AAEE}"/>
              </a:ext>
            </a:extLst>
          </p:cNvPr>
          <p:cNvPicPr>
            <a:picLocks noChangeAspect="1"/>
          </p:cNvPicPr>
          <p:nvPr/>
        </p:nvPicPr>
        <p:blipFill rotWithShape="1">
          <a:blip r:embed="rId2"/>
          <a:srcRect t="21186" b="22987"/>
          <a:stretch/>
        </p:blipFill>
        <p:spPr>
          <a:xfrm>
            <a:off x="666038" y="4566039"/>
            <a:ext cx="1513282" cy="1305633"/>
          </a:xfrm>
          <a:prstGeom prst="rect">
            <a:avLst/>
          </a:prstGeom>
        </p:spPr>
      </p:pic>
    </p:spTree>
    <p:extLst>
      <p:ext uri="{BB962C8B-B14F-4D97-AF65-F5344CB8AC3E}">
        <p14:creationId xmlns:p14="http://schemas.microsoft.com/office/powerpoint/2010/main" val="41064271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540815"/>
            <a:ext cx="9149862" cy="1325563"/>
          </a:xfrm>
        </p:spPr>
        <p:txBody>
          <a:bodyPr/>
          <a:lstStyle/>
          <a:p>
            <a:r>
              <a:rPr lang="en-US" b="1" dirty="0" smtClean="0">
                <a:solidFill>
                  <a:schemeClr val="accent1"/>
                </a:solidFill>
              </a:rPr>
              <a:t>10-CONCLUSIÓN</a:t>
            </a:r>
            <a:r>
              <a:rPr lang="en-US" b="1" dirty="0">
                <a:solidFill>
                  <a:schemeClr val="accent1"/>
                </a:solidFill>
              </a:rPr>
              <a:t/>
            </a:r>
            <a:br>
              <a:rPr lang="en-US" b="1" dirty="0">
                <a:solidFill>
                  <a:schemeClr val="accent1"/>
                </a:solidFill>
              </a:rPr>
            </a:br>
            <a:endParaRPr lang="en-US" b="1" dirty="0">
              <a:solidFill>
                <a:schemeClr val="accent1"/>
              </a:solidFill>
            </a:endParaRPr>
          </a:p>
        </p:txBody>
      </p:sp>
      <p:sp>
        <p:nvSpPr>
          <p:cNvPr id="3" name="Rectangle 2"/>
          <p:cNvSpPr/>
          <p:nvPr/>
        </p:nvSpPr>
        <p:spPr>
          <a:xfrm>
            <a:off x="838199" y="1674673"/>
            <a:ext cx="9552710" cy="2308324"/>
          </a:xfrm>
          <a:prstGeom prst="rect">
            <a:avLst/>
          </a:prstGeom>
        </p:spPr>
        <p:txBody>
          <a:bodyPr wrap="square">
            <a:spAutoFit/>
          </a:bodyPr>
          <a:lstStyle/>
          <a:p>
            <a:pPr algn="just"/>
            <a:r>
              <a:rPr lang="es-VE" sz="2400" dirty="0"/>
              <a:t>La juventud hoy en día usa la tecnología como una parte natural de sus vidas. </a:t>
            </a:r>
            <a:r>
              <a:rPr lang="es-VE" sz="2400" dirty="0" smtClean="0"/>
              <a:t>Han nacido </a:t>
            </a:r>
            <a:r>
              <a:rPr lang="es-VE" sz="2400" dirty="0"/>
              <a:t>y crecido en un mundo que se las ha inculcado. Los teléfonos celulares, </a:t>
            </a:r>
            <a:r>
              <a:rPr lang="es-VE" sz="2400" dirty="0" smtClean="0"/>
              <a:t>el internet </a:t>
            </a:r>
            <a:r>
              <a:rPr lang="es-VE" sz="2400" dirty="0"/>
              <a:t>y las redes sociales pueden ser una ayuda increíble o una amenaza para </a:t>
            </a:r>
            <a:r>
              <a:rPr lang="es-VE" sz="2400" dirty="0" smtClean="0"/>
              <a:t>ellos. Todo </a:t>
            </a:r>
            <a:r>
              <a:rPr lang="es-VE" sz="2400" dirty="0"/>
              <a:t>reside en cómo usted, como líder juvenil, se ha capacitado para enseñarles a ellos </a:t>
            </a:r>
            <a:r>
              <a:rPr lang="es-VE" sz="2400" dirty="0" smtClean="0"/>
              <a:t>y a </a:t>
            </a:r>
            <a:r>
              <a:rPr lang="es-VE" sz="2400" dirty="0"/>
              <a:t>sus padres sobre los aspectos positivos </a:t>
            </a:r>
            <a:r>
              <a:rPr lang="es-VE" sz="2400" dirty="0" smtClean="0"/>
              <a:t>y negativos </a:t>
            </a:r>
            <a:r>
              <a:rPr lang="es-VE" sz="2400" dirty="0"/>
              <a:t>de esta herramienta.</a:t>
            </a:r>
            <a:endParaRPr lang="en-US" sz="2400" dirty="0"/>
          </a:p>
        </p:txBody>
      </p:sp>
      <p:pic>
        <p:nvPicPr>
          <p:cNvPr id="4" name="Picture 3">
            <a:extLst>
              <a:ext uri="{FF2B5EF4-FFF2-40B4-BE49-F238E27FC236}">
                <a16:creationId xmlns:a16="http://schemas.microsoft.com/office/drawing/2014/main" xmlns="" id="{C7BE95D1-8F68-BA45-9A8B-FC2220A5C76B}"/>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9726319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149862" cy="904875"/>
          </a:xfrm>
        </p:spPr>
        <p:txBody>
          <a:bodyPr>
            <a:normAutofit fontScale="90000"/>
          </a:bodyPr>
          <a:lstStyle/>
          <a:p>
            <a:r>
              <a:rPr lang="en-US" b="1" dirty="0" smtClean="0">
                <a:solidFill>
                  <a:schemeClr val="accent1"/>
                </a:solidFill>
              </a:rPr>
              <a:t>Material de </a:t>
            </a:r>
            <a:r>
              <a:rPr lang="en-US" b="1" dirty="0" err="1" smtClean="0">
                <a:solidFill>
                  <a:schemeClr val="accent1"/>
                </a:solidFill>
              </a:rPr>
              <a:t>Apoyo</a:t>
            </a:r>
            <a:r>
              <a:rPr lang="en-US" b="1" dirty="0" smtClean="0">
                <a:solidFill>
                  <a:schemeClr val="accent1"/>
                </a:solidFill>
              </a:rPr>
              <a:t> </a:t>
            </a:r>
            <a:r>
              <a:rPr lang="en-US" b="1" dirty="0" err="1" smtClean="0">
                <a:solidFill>
                  <a:schemeClr val="accent1"/>
                </a:solidFill>
              </a:rPr>
              <a:t>para</a:t>
            </a:r>
            <a:r>
              <a:rPr lang="en-US" b="1" dirty="0" smtClean="0">
                <a:solidFill>
                  <a:schemeClr val="accent1"/>
                </a:solidFill>
              </a:rPr>
              <a:t> los </a:t>
            </a:r>
            <a:r>
              <a:rPr lang="en-US" b="1" dirty="0" err="1" smtClean="0">
                <a:solidFill>
                  <a:schemeClr val="accent1"/>
                </a:solidFill>
              </a:rPr>
              <a:t>jóvenes</a:t>
            </a:r>
            <a:endParaRPr lang="en-US" b="1" dirty="0">
              <a:solidFill>
                <a:schemeClr val="accent1"/>
              </a:solidFill>
            </a:endParaRPr>
          </a:p>
        </p:txBody>
      </p:sp>
      <p:sp>
        <p:nvSpPr>
          <p:cNvPr id="3" name="Rectangle 2"/>
          <p:cNvSpPr/>
          <p:nvPr/>
        </p:nvSpPr>
        <p:spPr>
          <a:xfrm>
            <a:off x="838200" y="1380737"/>
            <a:ext cx="9490364" cy="4401205"/>
          </a:xfrm>
          <a:prstGeom prst="rect">
            <a:avLst/>
          </a:prstGeom>
        </p:spPr>
        <p:txBody>
          <a:bodyPr wrap="square">
            <a:spAutoFit/>
          </a:bodyPr>
          <a:lstStyle/>
          <a:p>
            <a:pPr algn="just"/>
            <a:r>
              <a:rPr lang="es-VE" sz="2000" dirty="0"/>
              <a:t>El internet, las redes sociales y los teléfonos celulares pueden ser </a:t>
            </a:r>
            <a:r>
              <a:rPr lang="es-VE" sz="2000" dirty="0" smtClean="0"/>
              <a:t>bendiciones increíbles</a:t>
            </a:r>
            <a:r>
              <a:rPr lang="es-VE" sz="2000" dirty="0"/>
              <a:t>, pero también pueden convertirse rápidamente en una verdadera maldición </a:t>
            </a:r>
            <a:r>
              <a:rPr lang="es-VE" sz="2000" dirty="0" smtClean="0"/>
              <a:t>si no </a:t>
            </a:r>
            <a:r>
              <a:rPr lang="es-VE" sz="2000" dirty="0"/>
              <a:t>se usan con equilibrio y con cuidado. NO PERMITA que la tecnología cause </a:t>
            </a:r>
            <a:r>
              <a:rPr lang="es-VE" sz="2000" dirty="0" smtClean="0"/>
              <a:t>su descarrilamiento </a:t>
            </a:r>
            <a:r>
              <a:rPr lang="es-VE" sz="2000" dirty="0"/>
              <a:t>con la información que puede encontrar en la súper autopista</a:t>
            </a:r>
            <a:r>
              <a:rPr lang="es-VE" sz="2000" dirty="0" smtClean="0"/>
              <a:t>.</a:t>
            </a:r>
          </a:p>
          <a:p>
            <a:pPr algn="just"/>
            <a:endParaRPr lang="en-US" sz="2000" dirty="0"/>
          </a:p>
          <a:p>
            <a:pPr algn="just"/>
            <a:r>
              <a:rPr lang="es-VE" sz="2000" dirty="0" smtClean="0"/>
              <a:t>Si siente </a:t>
            </a:r>
            <a:r>
              <a:rPr lang="es-VE" sz="2000" dirty="0"/>
              <a:t>que tiene un problema:</a:t>
            </a:r>
          </a:p>
          <a:p>
            <a:pPr algn="just"/>
            <a:r>
              <a:rPr lang="es-VE" sz="2000" dirty="0" smtClean="0"/>
              <a:t>1</a:t>
            </a:r>
            <a:r>
              <a:rPr lang="es-VE" sz="2000" dirty="0"/>
              <a:t>. Tome el test de adicción al internet (disponible en la sección de </a:t>
            </a:r>
            <a:r>
              <a:rPr lang="es-VE" sz="2000" dirty="0" smtClean="0"/>
              <a:t>recursos adicionales</a:t>
            </a:r>
            <a:r>
              <a:rPr lang="es-VE" sz="2000" dirty="0"/>
              <a:t>)</a:t>
            </a:r>
          </a:p>
          <a:p>
            <a:pPr algn="just"/>
            <a:r>
              <a:rPr lang="es-VE" sz="2000" dirty="0"/>
              <a:t>2. Confiese a Dios su dependencia/adicción y pídale perdón y fuerzas para salir </a:t>
            </a:r>
            <a:r>
              <a:rPr lang="es-VE" sz="2000" dirty="0" smtClean="0"/>
              <a:t>de ello</a:t>
            </a:r>
            <a:endParaRPr lang="es-VE" sz="2000" dirty="0"/>
          </a:p>
          <a:p>
            <a:pPr algn="just"/>
            <a:r>
              <a:rPr lang="es-VE" sz="2000" dirty="0"/>
              <a:t>3. Pida ayuda de un padre/consejero inmediatamente</a:t>
            </a:r>
          </a:p>
          <a:p>
            <a:pPr algn="just"/>
            <a:r>
              <a:rPr lang="es-VE" sz="2000" dirty="0"/>
              <a:t>4. Busque ayuda médica en un hospital, de ser necesario. Comprométase </a:t>
            </a:r>
            <a:r>
              <a:rPr lang="es-VE" sz="2000" dirty="0" smtClean="0"/>
              <a:t>a aceptar </a:t>
            </a:r>
            <a:r>
              <a:rPr lang="es-VE" sz="2000" dirty="0"/>
              <a:t>la ayuda</a:t>
            </a:r>
          </a:p>
          <a:p>
            <a:pPr algn="just"/>
            <a:r>
              <a:rPr lang="es-VE" sz="2000" dirty="0"/>
              <a:t>5. Una vez que esté mejor, pida a un adulto de confianza que sea responsable </a:t>
            </a:r>
            <a:r>
              <a:rPr lang="es-VE" sz="2000" dirty="0" smtClean="0"/>
              <a:t>de usted</a:t>
            </a:r>
            <a:endParaRPr lang="es-VE" sz="2000" dirty="0"/>
          </a:p>
          <a:p>
            <a:pPr algn="just"/>
            <a:r>
              <a:rPr lang="es-VE" sz="2000" dirty="0"/>
              <a:t>6. Revise regularmente su actividad con su adulto responsable para mantenerlo </a:t>
            </a:r>
            <a:r>
              <a:rPr lang="es-VE" sz="2000" dirty="0" smtClean="0"/>
              <a:t>a salvo y libre </a:t>
            </a:r>
            <a:r>
              <a:rPr lang="es-VE" sz="2000" dirty="0"/>
              <a:t>de recaer en su adicción.</a:t>
            </a:r>
            <a:endParaRPr lang="en-US" sz="2000" dirty="0"/>
          </a:p>
        </p:txBody>
      </p:sp>
    </p:spTree>
    <p:extLst>
      <p:ext uri="{BB962C8B-B14F-4D97-AF65-F5344CB8AC3E}">
        <p14:creationId xmlns:p14="http://schemas.microsoft.com/office/powerpoint/2010/main" val="1905400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5288"/>
            <a:ext cx="9149862" cy="1325563"/>
          </a:xfrm>
        </p:spPr>
        <p:txBody>
          <a:bodyPr/>
          <a:lstStyle/>
          <a:p>
            <a:r>
              <a:rPr lang="en-US" b="1" dirty="0" smtClean="0">
                <a:solidFill>
                  <a:schemeClr val="accent1"/>
                </a:solidFill>
              </a:rPr>
              <a:t>OBJETIVOS DEL SEMINARIO</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Rectangle 2"/>
          <p:cNvSpPr/>
          <p:nvPr/>
        </p:nvSpPr>
        <p:spPr>
          <a:xfrm>
            <a:off x="838200" y="1960851"/>
            <a:ext cx="9149862" cy="1938992"/>
          </a:xfrm>
          <a:prstGeom prst="rect">
            <a:avLst/>
          </a:prstGeom>
        </p:spPr>
        <p:txBody>
          <a:bodyPr wrap="square">
            <a:spAutoFit/>
          </a:bodyPr>
          <a:lstStyle/>
          <a:p>
            <a:pPr algn="just"/>
            <a:r>
              <a:rPr lang="es-VE" sz="2400" dirty="0"/>
              <a:t>En este módulo estudiaremos cómo el internet, </a:t>
            </a:r>
            <a:r>
              <a:rPr lang="es-VE" sz="2400" dirty="0" smtClean="0"/>
              <a:t>las redes </a:t>
            </a:r>
            <a:r>
              <a:rPr lang="es-VE" sz="2400" dirty="0"/>
              <a:t>sociales </a:t>
            </a:r>
            <a:r>
              <a:rPr lang="es-VE" sz="2400" dirty="0" smtClean="0"/>
              <a:t>y el </a:t>
            </a:r>
            <a:r>
              <a:rPr lang="es-VE" sz="2400" dirty="0"/>
              <a:t>uso del celular afectan a la juventud </a:t>
            </a:r>
            <a:r>
              <a:rPr lang="es-VE" sz="2400" dirty="0" smtClean="0"/>
              <a:t>y su </a:t>
            </a:r>
            <a:r>
              <a:rPr lang="es-VE" sz="2400" dirty="0"/>
              <a:t>mundo. Veremos lo que dicen la Biblia y </a:t>
            </a:r>
            <a:r>
              <a:rPr lang="es-VE" sz="2400" dirty="0" smtClean="0"/>
              <a:t>las enseñanzas </a:t>
            </a:r>
            <a:r>
              <a:rPr lang="es-VE" sz="2400" dirty="0"/>
              <a:t>de nuestra iglesia para obtener </a:t>
            </a:r>
            <a:r>
              <a:rPr lang="es-VE" sz="2400" dirty="0" smtClean="0"/>
              <a:t>algunas bases </a:t>
            </a:r>
            <a:r>
              <a:rPr lang="es-VE" sz="2400" dirty="0"/>
              <a:t>con las que podamos proveer consejo, </a:t>
            </a:r>
            <a:r>
              <a:rPr lang="es-VE" sz="2400" dirty="0" smtClean="0"/>
              <a:t>liderazgo y asistencia </a:t>
            </a:r>
            <a:r>
              <a:rPr lang="es-VE" sz="2400" dirty="0"/>
              <a:t>a los jóvenes </a:t>
            </a:r>
            <a:r>
              <a:rPr lang="es-VE" sz="2400" dirty="0" smtClean="0"/>
              <a:t>al manejas </a:t>
            </a:r>
            <a:r>
              <a:rPr lang="es-VE" sz="2400" dirty="0"/>
              <a:t>estos aspectos</a:t>
            </a:r>
            <a:r>
              <a:rPr lang="es-VE" sz="2400" dirty="0" smtClean="0"/>
              <a:t>.</a:t>
            </a:r>
            <a:endParaRPr lang="en-US" sz="2400" dirty="0"/>
          </a:p>
        </p:txBody>
      </p:sp>
      <p:pic>
        <p:nvPicPr>
          <p:cNvPr id="4" name="Picture 3">
            <a:extLst>
              <a:ext uri="{FF2B5EF4-FFF2-40B4-BE49-F238E27FC236}">
                <a16:creationId xmlns:a16="http://schemas.microsoft.com/office/drawing/2014/main" xmlns="" id="{8447F573-10CD-DB46-9190-F3CDFD4663C0}"/>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713342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526434"/>
            <a:ext cx="9149862" cy="1325563"/>
          </a:xfrm>
        </p:spPr>
        <p:txBody>
          <a:bodyPr/>
          <a:lstStyle/>
          <a:p>
            <a:r>
              <a:rPr lang="en-US" b="1" dirty="0" smtClean="0">
                <a:solidFill>
                  <a:schemeClr val="accent1"/>
                </a:solidFill>
              </a:rPr>
              <a:t>Internet/</a:t>
            </a:r>
            <a:r>
              <a:rPr lang="en-US" b="1" dirty="0" err="1" smtClean="0">
                <a:solidFill>
                  <a:schemeClr val="accent1"/>
                </a:solidFill>
              </a:rPr>
              <a:t>Redes</a:t>
            </a:r>
            <a:r>
              <a:rPr lang="en-US" b="1" dirty="0" smtClean="0">
                <a:solidFill>
                  <a:schemeClr val="accent1"/>
                </a:solidFill>
              </a:rPr>
              <a:t> </a:t>
            </a:r>
            <a:r>
              <a:rPr lang="en-US" b="1" dirty="0" err="1" smtClean="0">
                <a:solidFill>
                  <a:schemeClr val="accent1"/>
                </a:solidFill>
              </a:rPr>
              <a:t>Sociales</a:t>
            </a:r>
            <a:r>
              <a:rPr lang="en-US" b="1" dirty="0">
                <a:solidFill>
                  <a:schemeClr val="accent1"/>
                </a:solidFill>
              </a:rPr>
              <a:t/>
            </a:r>
            <a:br>
              <a:rPr lang="en-US" b="1" dirty="0">
                <a:solidFill>
                  <a:schemeClr val="accent1"/>
                </a:solidFill>
              </a:rPr>
            </a:br>
            <a:endParaRPr lang="en-US" b="1" dirty="0">
              <a:solidFill>
                <a:schemeClr val="accent1"/>
              </a:solidFill>
            </a:endParaRPr>
          </a:p>
        </p:txBody>
      </p:sp>
      <p:pic>
        <p:nvPicPr>
          <p:cNvPr id="3" name="Picture 2">
            <a:extLst>
              <a:ext uri="{FF2B5EF4-FFF2-40B4-BE49-F238E27FC236}">
                <a16:creationId xmlns:a16="http://schemas.microsoft.com/office/drawing/2014/main" xmlns="" id="{A2568D4F-7685-8440-B809-CCFADE6DCDC7}"/>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4194279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solidFill>
              </a:rPr>
              <a:t>¿</a:t>
            </a:r>
            <a:r>
              <a:rPr lang="en-US" b="1" dirty="0" smtClean="0">
                <a:solidFill>
                  <a:schemeClr val="accent1"/>
                </a:solidFill>
              </a:rPr>
              <a:t>CUÁL ES EL PROBLEMA</a:t>
            </a:r>
            <a:r>
              <a:rPr lang="en-US" b="1" dirty="0">
                <a:solidFill>
                  <a:schemeClr val="accent1"/>
                </a:solidFill>
              </a:rPr>
              <a:t>?</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Rectangle 2"/>
          <p:cNvSpPr/>
          <p:nvPr/>
        </p:nvSpPr>
        <p:spPr>
          <a:xfrm>
            <a:off x="874295" y="1028087"/>
            <a:ext cx="9495832" cy="4893647"/>
          </a:xfrm>
          <a:prstGeom prst="rect">
            <a:avLst/>
          </a:prstGeom>
        </p:spPr>
        <p:txBody>
          <a:bodyPr wrap="square">
            <a:spAutoFit/>
          </a:bodyPr>
          <a:lstStyle/>
          <a:p>
            <a:r>
              <a:rPr lang="es-VE" sz="2400" dirty="0"/>
              <a:t>E</a:t>
            </a:r>
            <a:r>
              <a:rPr lang="es-VE" sz="2400" dirty="0" smtClean="0"/>
              <a:t>l </a:t>
            </a:r>
            <a:r>
              <a:rPr lang="es-VE" sz="2400" dirty="0"/>
              <a:t>internet es </a:t>
            </a:r>
            <a:r>
              <a:rPr lang="es-VE" sz="2400" dirty="0" smtClean="0"/>
              <a:t>una maravilla </a:t>
            </a:r>
            <a:r>
              <a:rPr lang="es-VE" sz="2400" dirty="0"/>
              <a:t>increíble de la tecnología, tiene un increíble</a:t>
            </a:r>
          </a:p>
          <a:p>
            <a:r>
              <a:rPr lang="es-VE" sz="2400" dirty="0"/>
              <a:t>potencial para el bien, </a:t>
            </a:r>
            <a:r>
              <a:rPr lang="es-VE" sz="2400" dirty="0" smtClean="0"/>
              <a:t>y para el mal</a:t>
            </a:r>
            <a:r>
              <a:rPr lang="es-VE" sz="2400" dirty="0"/>
              <a:t>.</a:t>
            </a:r>
            <a:r>
              <a:rPr lang="en-US" sz="2400" dirty="0" smtClean="0"/>
              <a:t> </a:t>
            </a:r>
            <a:endParaRPr lang="en-US" sz="2400" dirty="0"/>
          </a:p>
          <a:p>
            <a:endParaRPr lang="en-US" sz="2400" dirty="0"/>
          </a:p>
          <a:p>
            <a:r>
              <a:rPr lang="en-US" sz="2400" dirty="0" smtClean="0"/>
              <a:t>¿Ha </a:t>
            </a:r>
            <a:r>
              <a:rPr lang="en-US" sz="2400" dirty="0" err="1" smtClean="0"/>
              <a:t>tenido</a:t>
            </a:r>
            <a:r>
              <a:rPr lang="en-US" sz="2400" dirty="0" smtClean="0"/>
              <a:t> </a:t>
            </a:r>
            <a:r>
              <a:rPr lang="en-US" sz="2400" dirty="0" err="1" smtClean="0"/>
              <a:t>alguna</a:t>
            </a:r>
            <a:r>
              <a:rPr lang="en-US" sz="2400" dirty="0" smtClean="0"/>
              <a:t> mala </a:t>
            </a:r>
            <a:r>
              <a:rPr lang="en-US" sz="2400" dirty="0" err="1" smtClean="0"/>
              <a:t>experiencia</a:t>
            </a:r>
            <a:r>
              <a:rPr lang="en-US" sz="2400" dirty="0" smtClean="0"/>
              <a:t>? </a:t>
            </a:r>
            <a:r>
              <a:rPr lang="en-US" sz="2400" dirty="0" smtClean="0"/>
              <a:t>¿Ha </a:t>
            </a:r>
            <a:r>
              <a:rPr lang="en-US" sz="2400" dirty="0" err="1" smtClean="0"/>
              <a:t>oído</a:t>
            </a:r>
            <a:r>
              <a:rPr lang="en-US" sz="2400" dirty="0" smtClean="0"/>
              <a:t> </a:t>
            </a:r>
            <a:r>
              <a:rPr lang="en-US" sz="2400" dirty="0" err="1" smtClean="0"/>
              <a:t>malas</a:t>
            </a:r>
            <a:r>
              <a:rPr lang="en-US" sz="2400" dirty="0" smtClean="0"/>
              <a:t> </a:t>
            </a:r>
            <a:r>
              <a:rPr lang="en-US" sz="2400" dirty="0" err="1" smtClean="0"/>
              <a:t>experiencias</a:t>
            </a:r>
            <a:r>
              <a:rPr lang="en-US" sz="2400" dirty="0" smtClean="0"/>
              <a:t>?</a:t>
            </a:r>
            <a:r>
              <a:rPr lang="en-US" sz="2400" dirty="0" smtClean="0"/>
              <a:t> </a:t>
            </a:r>
            <a:r>
              <a:rPr lang="en-US" sz="2400" b="1" dirty="0" err="1" smtClean="0"/>
              <a:t>Compártalas</a:t>
            </a:r>
            <a:endParaRPr lang="en-US" sz="2400" b="1" dirty="0"/>
          </a:p>
          <a:p>
            <a:endParaRPr lang="en-US" sz="2400" dirty="0"/>
          </a:p>
          <a:p>
            <a:pPr algn="just"/>
            <a:r>
              <a:rPr lang="es-VE" sz="2400" dirty="0"/>
              <a:t>Pero la web no es sólo sobre computadoras. Es sobre personas, medios y </a:t>
            </a:r>
            <a:r>
              <a:rPr lang="es-VE" sz="2400" dirty="0" smtClean="0"/>
              <a:t>elecciones y </a:t>
            </a:r>
            <a:r>
              <a:rPr lang="es-VE" sz="2400" dirty="0"/>
              <a:t>estos son todos asuntos importantes para los cristianos. Podemos escoger </a:t>
            </a:r>
            <a:r>
              <a:rPr lang="es-VE" sz="2400" dirty="0" smtClean="0"/>
              <a:t>usar nuestro </a:t>
            </a:r>
            <a:r>
              <a:rPr lang="es-VE" sz="2400" dirty="0"/>
              <a:t>e-mail para mantenernos en contacto con amigos, hacer </a:t>
            </a:r>
            <a:r>
              <a:rPr lang="es-VE" sz="2400" dirty="0" smtClean="0"/>
              <a:t>investigaciones escolares</a:t>
            </a:r>
            <a:r>
              <a:rPr lang="es-VE" sz="2400" dirty="0"/>
              <a:t>, mantenernos al día y apoyar a nuestros artistas musicales </a:t>
            </a:r>
            <a:r>
              <a:rPr lang="es-VE" sz="2400" dirty="0" smtClean="0"/>
              <a:t>cristianos favoritos</a:t>
            </a:r>
            <a:r>
              <a:rPr lang="es-VE" sz="2400" dirty="0"/>
              <a:t>, y discutir pasatiempos, sin mencionar los temas espirituales con </a:t>
            </a:r>
            <a:r>
              <a:rPr lang="es-VE" sz="2400" dirty="0" smtClean="0"/>
              <a:t>otras personas </a:t>
            </a:r>
            <a:r>
              <a:rPr lang="es-VE" sz="2400" dirty="0"/>
              <a:t>alrededor </a:t>
            </a:r>
            <a:r>
              <a:rPr lang="es-VE" sz="2400" dirty="0" smtClean="0"/>
              <a:t>del mundo</a:t>
            </a:r>
            <a:r>
              <a:rPr lang="es-VE" sz="2400" dirty="0"/>
              <a:t>. La web tiene un gran potencial para el bien.</a:t>
            </a:r>
            <a:endParaRPr lang="en-US" sz="2400" dirty="0"/>
          </a:p>
        </p:txBody>
      </p:sp>
    </p:spTree>
    <p:extLst>
      <p:ext uri="{BB962C8B-B14F-4D97-AF65-F5344CB8AC3E}">
        <p14:creationId xmlns:p14="http://schemas.microsoft.com/office/powerpoint/2010/main" val="2793996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9149862" cy="1325563"/>
          </a:xfrm>
        </p:spPr>
        <p:txBody>
          <a:bodyPr/>
          <a:lstStyle/>
          <a:p>
            <a:r>
              <a:rPr lang="en-US" dirty="0" err="1" smtClean="0">
                <a:solidFill>
                  <a:schemeClr val="accent1"/>
                </a:solidFill>
              </a:rPr>
              <a:t>Estadísticas</a:t>
            </a:r>
            <a:r>
              <a:rPr lang="en-US" dirty="0" smtClean="0">
                <a:solidFill>
                  <a:schemeClr val="accent1"/>
                </a:solidFill>
              </a:rPr>
              <a:t> </a:t>
            </a:r>
            <a:r>
              <a:rPr lang="en-US" dirty="0" err="1" smtClean="0">
                <a:solidFill>
                  <a:schemeClr val="accent1"/>
                </a:solidFill>
              </a:rPr>
              <a:t>Alarmantes</a:t>
            </a:r>
            <a:r>
              <a:rPr lang="en-US" dirty="0" smtClean="0">
                <a:solidFill>
                  <a:schemeClr val="accent1"/>
                </a:solidFill>
              </a:rPr>
              <a:t> (USA</a:t>
            </a:r>
            <a:r>
              <a:rPr lang="en-US" dirty="0">
                <a:solidFill>
                  <a:schemeClr val="accent1"/>
                </a:solidFill>
              </a:rPr>
              <a:t>)</a:t>
            </a:r>
          </a:p>
        </p:txBody>
      </p:sp>
      <p:sp>
        <p:nvSpPr>
          <p:cNvPr id="3" name="Rectangle 2"/>
          <p:cNvSpPr/>
          <p:nvPr/>
        </p:nvSpPr>
        <p:spPr>
          <a:xfrm>
            <a:off x="838200" y="976198"/>
            <a:ext cx="9407236" cy="3477875"/>
          </a:xfrm>
          <a:prstGeom prst="rect">
            <a:avLst/>
          </a:prstGeom>
        </p:spPr>
        <p:txBody>
          <a:bodyPr wrap="square">
            <a:spAutoFit/>
          </a:bodyPr>
          <a:lstStyle/>
          <a:p>
            <a:pPr lvl="0" algn="just"/>
            <a:r>
              <a:rPr lang="es-VE" sz="2000" dirty="0" smtClean="0"/>
              <a:t>Los </a:t>
            </a:r>
            <a:r>
              <a:rPr lang="es-VE" sz="2000" dirty="0"/>
              <a:t>adolescentes en la actualidad </a:t>
            </a:r>
            <a:r>
              <a:rPr lang="es-VE" sz="2000" dirty="0" smtClean="0"/>
              <a:t>pasan más </a:t>
            </a:r>
            <a:r>
              <a:rPr lang="es-VE" sz="2000" dirty="0"/>
              <a:t>de 7 ½ horas al día en </a:t>
            </a:r>
            <a:r>
              <a:rPr lang="es-VE" sz="2000" dirty="0" smtClean="0"/>
              <a:t>los medios— mirando </a:t>
            </a:r>
            <a:r>
              <a:rPr lang="es-VE" sz="2000" dirty="0"/>
              <a:t>televisión, escuchando música, surfeando en la web, redes </a:t>
            </a:r>
            <a:r>
              <a:rPr lang="es-VE" sz="2000" dirty="0" smtClean="0"/>
              <a:t>sociales, jugando </a:t>
            </a:r>
            <a:r>
              <a:rPr lang="es-VE" sz="2000" dirty="0"/>
              <a:t>video </a:t>
            </a:r>
            <a:r>
              <a:rPr lang="es-VE" sz="2000" dirty="0" smtClean="0"/>
              <a:t>juegos, </a:t>
            </a:r>
            <a:r>
              <a:rPr lang="es-VE" sz="2000" dirty="0" err="1" smtClean="0"/>
              <a:t>etc</a:t>
            </a:r>
            <a:endParaRPr lang="es-VE" sz="2000" dirty="0"/>
          </a:p>
          <a:p>
            <a:pPr lvl="0" algn="just"/>
            <a:endParaRPr lang="es-VE" sz="2000" dirty="0" smtClean="0"/>
          </a:p>
          <a:p>
            <a:pPr lvl="0" algn="just"/>
            <a:r>
              <a:rPr lang="es-VE" sz="2000" dirty="0" smtClean="0"/>
              <a:t>El 93%de </a:t>
            </a:r>
            <a:r>
              <a:rPr lang="es-VE" sz="2000" dirty="0"/>
              <a:t>los jóvenes en edad adolescente (12-17)están en línea. </a:t>
            </a:r>
            <a:endParaRPr lang="es-VE" sz="2000" dirty="0" smtClean="0"/>
          </a:p>
          <a:p>
            <a:pPr lvl="0" algn="just"/>
            <a:r>
              <a:rPr lang="es-VE" sz="2000" dirty="0" smtClean="0"/>
              <a:t>El </a:t>
            </a:r>
            <a:r>
              <a:rPr lang="es-VE" sz="2000" dirty="0"/>
              <a:t>38% de los adolescentes entre 12 y 17 años envían mensajes de texto </a:t>
            </a:r>
            <a:r>
              <a:rPr lang="es-VE" sz="2000" dirty="0" smtClean="0"/>
              <a:t>a diario, mientras </a:t>
            </a:r>
            <a:r>
              <a:rPr lang="es-VE" sz="2000" dirty="0"/>
              <a:t>que un cuarto </a:t>
            </a:r>
            <a:r>
              <a:rPr lang="es-VE" sz="2000" dirty="0" smtClean="0"/>
              <a:t>envía mensajes </a:t>
            </a:r>
            <a:r>
              <a:rPr lang="es-VE" sz="2000" dirty="0"/>
              <a:t>diariamente a través de las </a:t>
            </a:r>
            <a:r>
              <a:rPr lang="es-VE" sz="2000" dirty="0" smtClean="0"/>
              <a:t>redes sociales.</a:t>
            </a:r>
            <a:endParaRPr lang="es-VE" sz="2000" dirty="0"/>
          </a:p>
          <a:p>
            <a:pPr lvl="0" algn="just"/>
            <a:r>
              <a:rPr lang="es-VE" sz="2000" dirty="0" smtClean="0"/>
              <a:t>Uno </a:t>
            </a:r>
            <a:r>
              <a:rPr lang="es-VE" sz="2000" dirty="0"/>
              <a:t>de cada 25 adolescentes hace “uso problemático del internet”, y </a:t>
            </a:r>
            <a:r>
              <a:rPr lang="es-VE" sz="2000" dirty="0" smtClean="0"/>
              <a:t>aquellos que </a:t>
            </a:r>
            <a:r>
              <a:rPr lang="es-VE" sz="2000" dirty="0"/>
              <a:t>son estudiantes también tendieron a estar más deprimidos y estaban </a:t>
            </a:r>
            <a:r>
              <a:rPr lang="es-VE" sz="2000" dirty="0" smtClean="0"/>
              <a:t>con frecuencia </a:t>
            </a:r>
            <a:r>
              <a:rPr lang="es-VE" sz="2000" dirty="0"/>
              <a:t>más involucrados en peleas. </a:t>
            </a:r>
            <a:r>
              <a:rPr lang="es-VE" sz="2000" dirty="0" smtClean="0"/>
              <a:t>Y los </a:t>
            </a:r>
            <a:r>
              <a:rPr lang="es-VE" sz="2000" dirty="0"/>
              <a:t>varones en esta categoría </a:t>
            </a:r>
            <a:r>
              <a:rPr lang="es-VE" sz="2000" dirty="0" smtClean="0"/>
              <a:t>tenían índices más </a:t>
            </a:r>
            <a:r>
              <a:rPr lang="es-VE" sz="2000" dirty="0"/>
              <a:t>altos de uso de drogas </a:t>
            </a:r>
            <a:r>
              <a:rPr lang="es-VE" sz="2000" dirty="0" smtClean="0"/>
              <a:t>y cigarrillos</a:t>
            </a:r>
            <a:r>
              <a:rPr lang="es-VE" sz="2000" dirty="0"/>
              <a:t>.</a:t>
            </a:r>
            <a:endParaRPr lang="en-US" sz="2000" dirty="0"/>
          </a:p>
        </p:txBody>
      </p:sp>
      <p:pic>
        <p:nvPicPr>
          <p:cNvPr id="4" name="Picture 3">
            <a:extLst>
              <a:ext uri="{FF2B5EF4-FFF2-40B4-BE49-F238E27FC236}">
                <a16:creationId xmlns:a16="http://schemas.microsoft.com/office/drawing/2014/main" xmlns="" id="{B312379F-C26D-A340-B1D6-48E99C7639F0}"/>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4027878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98209"/>
            <a:ext cx="9149862" cy="1325563"/>
          </a:xfrm>
        </p:spPr>
        <p:txBody>
          <a:bodyPr/>
          <a:lstStyle/>
          <a:p>
            <a:r>
              <a:rPr lang="en-US" b="1" dirty="0" err="1" smtClean="0">
                <a:solidFill>
                  <a:schemeClr val="accent1"/>
                </a:solidFill>
              </a:rPr>
              <a:t>Teléfonos</a:t>
            </a:r>
            <a:r>
              <a:rPr lang="en-US" b="1" dirty="0" smtClean="0">
                <a:solidFill>
                  <a:schemeClr val="accent1"/>
                </a:solidFill>
              </a:rPr>
              <a:t> </a:t>
            </a:r>
            <a:r>
              <a:rPr lang="en-US" b="1" dirty="0" err="1" smtClean="0">
                <a:solidFill>
                  <a:schemeClr val="accent1"/>
                </a:solidFill>
              </a:rPr>
              <a:t>Celulares</a:t>
            </a:r>
            <a:endParaRPr lang="en-US" b="1" dirty="0">
              <a:solidFill>
                <a:schemeClr val="accent1"/>
              </a:solidFill>
            </a:endParaRPr>
          </a:p>
        </p:txBody>
      </p:sp>
      <p:sp>
        <p:nvSpPr>
          <p:cNvPr id="3" name="Rectangle 2"/>
          <p:cNvSpPr/>
          <p:nvPr/>
        </p:nvSpPr>
        <p:spPr>
          <a:xfrm>
            <a:off x="838199" y="1240108"/>
            <a:ext cx="9573491" cy="3416320"/>
          </a:xfrm>
          <a:prstGeom prst="rect">
            <a:avLst/>
          </a:prstGeom>
        </p:spPr>
        <p:txBody>
          <a:bodyPr wrap="square">
            <a:spAutoFit/>
          </a:bodyPr>
          <a:lstStyle/>
          <a:p>
            <a:r>
              <a:rPr lang="es-VE" dirty="0"/>
              <a:t>El usuario promedio del celular </a:t>
            </a:r>
            <a:r>
              <a:rPr lang="es-VE" dirty="0" smtClean="0"/>
              <a:t>tiene más </a:t>
            </a:r>
            <a:r>
              <a:rPr lang="es-VE" dirty="0"/>
              <a:t>poder computacional en la palma de su mano de lo que le tomó al hombre </a:t>
            </a:r>
            <a:r>
              <a:rPr lang="es-VE" dirty="0" smtClean="0"/>
              <a:t>aterrizar en </a:t>
            </a:r>
            <a:r>
              <a:rPr lang="es-VE" dirty="0"/>
              <a:t>la luna en1969…dado a que la tecnología ha recorrido un largo camino</a:t>
            </a:r>
            <a:r>
              <a:rPr lang="es-VE" dirty="0" smtClean="0"/>
              <a:t>.</a:t>
            </a:r>
          </a:p>
          <a:p>
            <a:endParaRPr lang="en-US" dirty="0"/>
          </a:p>
          <a:p>
            <a:r>
              <a:rPr lang="es-VE" dirty="0"/>
              <a:t>Los celulares son una verdadera bendición; nos da oportunidades de trabajar </a:t>
            </a:r>
            <a:r>
              <a:rPr lang="es-VE" dirty="0" smtClean="0"/>
              <a:t>más inteligentemente</a:t>
            </a:r>
            <a:r>
              <a:rPr lang="es-VE" dirty="0"/>
              <a:t>, con mayor facilidad para realizar multitareas, y acceder a </a:t>
            </a:r>
            <a:r>
              <a:rPr lang="es-VE" dirty="0" smtClean="0"/>
              <a:t>la información </a:t>
            </a:r>
            <a:r>
              <a:rPr lang="es-VE" dirty="0"/>
              <a:t>a la velocidad de la luz; o contactar a alguien rápida y eficientemente </a:t>
            </a:r>
            <a:r>
              <a:rPr lang="es-VE" dirty="0" smtClean="0"/>
              <a:t>en caso </a:t>
            </a:r>
            <a:r>
              <a:rPr lang="es-VE" dirty="0"/>
              <a:t>de alguna emergencia; o compartir el amor de Jesús mediante un versículo </a:t>
            </a:r>
            <a:r>
              <a:rPr lang="es-VE" dirty="0" smtClean="0"/>
              <a:t>bíblico, testimonio</a:t>
            </a:r>
            <a:r>
              <a:rPr lang="es-VE" dirty="0"/>
              <a:t>, poema, etc. Además, podemos escoger de cualquier aplicación, juego o </a:t>
            </a:r>
            <a:r>
              <a:rPr lang="es-VE" dirty="0" smtClean="0"/>
              <a:t>tipo de </a:t>
            </a:r>
            <a:r>
              <a:rPr lang="es-VE" dirty="0"/>
              <a:t>entretenimiento virtual que deseemos</a:t>
            </a:r>
            <a:r>
              <a:rPr lang="es-VE" dirty="0" smtClean="0"/>
              <a:t>.</a:t>
            </a:r>
          </a:p>
          <a:p>
            <a:pPr algn="just"/>
            <a:endParaRPr lang="en-US" dirty="0"/>
          </a:p>
          <a:p>
            <a:pPr algn="just"/>
            <a:r>
              <a:rPr lang="es-VE" dirty="0"/>
              <a:t>Pero como cualquier cosa que nos ofrece bendiciones, </a:t>
            </a:r>
            <a:r>
              <a:rPr lang="es-VE" dirty="0" smtClean="0"/>
              <a:t>hay maldiciones </a:t>
            </a:r>
            <a:r>
              <a:rPr lang="es-VE" dirty="0"/>
              <a:t>escondidas. </a:t>
            </a:r>
            <a:r>
              <a:rPr lang="es-VE" dirty="0" smtClean="0"/>
              <a:t>Y con </a:t>
            </a:r>
            <a:r>
              <a:rPr lang="es-VE" dirty="0"/>
              <a:t>el increíble poder que los celulares colocan en las manos de los adolescentes, </a:t>
            </a:r>
            <a:r>
              <a:rPr lang="es-VE" dirty="0" smtClean="0"/>
              <a:t>se debe </a:t>
            </a:r>
            <a:r>
              <a:rPr lang="es-VE" dirty="0"/>
              <a:t>ejercer una gran responsabilidad </a:t>
            </a:r>
            <a:r>
              <a:rPr lang="es-VE" dirty="0" smtClean="0"/>
              <a:t>y precaución </a:t>
            </a:r>
            <a:r>
              <a:rPr lang="es-VE" dirty="0"/>
              <a:t>en </a:t>
            </a:r>
            <a:r>
              <a:rPr lang="es-VE" dirty="0" smtClean="0"/>
              <a:t>la manera </a:t>
            </a:r>
            <a:r>
              <a:rPr lang="es-VE" dirty="0"/>
              <a:t>en la que son usados.</a:t>
            </a:r>
            <a:r>
              <a:rPr lang="en-US" dirty="0" smtClean="0"/>
              <a:t> </a:t>
            </a:r>
            <a:endParaRPr lang="en-US" dirty="0"/>
          </a:p>
        </p:txBody>
      </p:sp>
      <p:pic>
        <p:nvPicPr>
          <p:cNvPr id="4" name="Picture 3">
            <a:extLst>
              <a:ext uri="{FF2B5EF4-FFF2-40B4-BE49-F238E27FC236}">
                <a16:creationId xmlns:a16="http://schemas.microsoft.com/office/drawing/2014/main" xmlns="" id="{052535A7-FDA4-8F42-A4E8-D2C30B7C27CE}"/>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320458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36821"/>
            <a:ext cx="9149862" cy="1325563"/>
          </a:xfrm>
        </p:spPr>
        <p:txBody>
          <a:bodyPr/>
          <a:lstStyle/>
          <a:p>
            <a:r>
              <a:rPr lang="en-US" b="1" dirty="0" smtClean="0">
                <a:solidFill>
                  <a:schemeClr val="accent1"/>
                </a:solidFill>
              </a:rPr>
              <a:t>ENCONTRANDO SOLUCIONES</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4" name="Rectangle 3"/>
          <p:cNvSpPr/>
          <p:nvPr/>
        </p:nvSpPr>
        <p:spPr>
          <a:xfrm>
            <a:off x="838199" y="1282703"/>
            <a:ext cx="9573491" cy="3416320"/>
          </a:xfrm>
          <a:prstGeom prst="rect">
            <a:avLst/>
          </a:prstGeom>
        </p:spPr>
        <p:txBody>
          <a:bodyPr wrap="square">
            <a:spAutoFit/>
          </a:bodyPr>
          <a:lstStyle/>
          <a:p>
            <a:pPr algn="just"/>
            <a:r>
              <a:rPr lang="es-VE" sz="2400" dirty="0"/>
              <a:t>Debemos ayudar a nuestra juventud a entender que la tecnología no es algún </a:t>
            </a:r>
            <a:r>
              <a:rPr lang="es-VE" sz="2400" dirty="0" smtClean="0"/>
              <a:t>guion terrorífico </a:t>
            </a:r>
            <a:r>
              <a:rPr lang="es-VE" sz="2400" dirty="0"/>
              <a:t>y malvado para destruir sus almas y mentes, y tampoco es una </a:t>
            </a:r>
            <a:r>
              <a:rPr lang="es-VE" sz="2400" dirty="0" smtClean="0"/>
              <a:t>respuesta celestial </a:t>
            </a:r>
            <a:r>
              <a:rPr lang="es-VE" sz="2400" dirty="0"/>
              <a:t>a todos los problemas de la tierra. Es simplemente una herramienta que </a:t>
            </a:r>
            <a:r>
              <a:rPr lang="es-VE" sz="2400" dirty="0" smtClean="0"/>
              <a:t>puede usarse </a:t>
            </a:r>
            <a:r>
              <a:rPr lang="es-VE" sz="2400" dirty="0"/>
              <a:t>para el bien o para el mal. Como todo lo demás en la vida, se trata de </a:t>
            </a:r>
            <a:r>
              <a:rPr lang="es-VE" sz="2400" dirty="0" smtClean="0"/>
              <a:t>las elecciones </a:t>
            </a:r>
            <a:r>
              <a:rPr lang="es-VE" sz="2400" dirty="0"/>
              <a:t>que hacemos. Como hemos estudiado a través de este seminario, una </a:t>
            </a:r>
            <a:r>
              <a:rPr lang="es-VE" sz="2400" dirty="0" smtClean="0"/>
              <a:t>parte muy </a:t>
            </a:r>
            <a:r>
              <a:rPr lang="es-VE" sz="2400" dirty="0"/>
              <a:t>importante de nuestro </a:t>
            </a:r>
            <a:r>
              <a:rPr lang="es-VE" sz="2400" dirty="0" smtClean="0"/>
              <a:t>liderazgo </a:t>
            </a:r>
            <a:r>
              <a:rPr lang="es-VE" sz="2400" dirty="0"/>
              <a:t>es modelar las buenas elecciones de vida </a:t>
            </a:r>
            <a:r>
              <a:rPr lang="es-VE" sz="2400" dirty="0" smtClean="0"/>
              <a:t>en cuanto </a:t>
            </a:r>
            <a:r>
              <a:rPr lang="es-VE" sz="2400" dirty="0"/>
              <a:t>a nuestras redes sociales. Si no lo hacemos, no importará lo que le digamos </a:t>
            </a:r>
            <a:r>
              <a:rPr lang="es-VE" sz="2400" dirty="0" smtClean="0"/>
              <a:t>a ellos</a:t>
            </a:r>
            <a:r>
              <a:rPr lang="es-VE" sz="2400" dirty="0"/>
              <a:t>.</a:t>
            </a:r>
            <a:endParaRPr lang="en-US" sz="2400" dirty="0"/>
          </a:p>
        </p:txBody>
      </p:sp>
      <p:pic>
        <p:nvPicPr>
          <p:cNvPr id="5" name="Picture 4">
            <a:extLst>
              <a:ext uri="{FF2B5EF4-FFF2-40B4-BE49-F238E27FC236}">
                <a16:creationId xmlns:a16="http://schemas.microsoft.com/office/drawing/2014/main" xmlns="" id="{361B7594-64A3-6745-9FBC-92F83C4D608B}"/>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357094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6039" y="365125"/>
            <a:ext cx="9745652" cy="1325563"/>
          </a:xfrm>
        </p:spPr>
        <p:txBody>
          <a:bodyPr>
            <a:normAutofit fontScale="90000"/>
          </a:bodyPr>
          <a:lstStyle/>
          <a:p>
            <a:r>
              <a:rPr lang="es-VE" b="1" dirty="0">
                <a:solidFill>
                  <a:schemeClr val="accent1"/>
                </a:solidFill>
              </a:rPr>
              <a:t>Algunas cosas que los jóvenes necesitan saber</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Rectangle 2"/>
          <p:cNvSpPr/>
          <p:nvPr/>
        </p:nvSpPr>
        <p:spPr>
          <a:xfrm>
            <a:off x="752119" y="1283974"/>
            <a:ext cx="9573491" cy="3477875"/>
          </a:xfrm>
          <a:prstGeom prst="rect">
            <a:avLst/>
          </a:prstGeom>
        </p:spPr>
        <p:txBody>
          <a:bodyPr wrap="square">
            <a:spAutoFit/>
          </a:bodyPr>
          <a:lstStyle/>
          <a:p>
            <a:pPr lvl="0" algn="just"/>
            <a:r>
              <a:rPr lang="es-VE" sz="2000" dirty="0"/>
              <a:t>Cualquiera puede ingresar a un sitio web, por lo que es nuestra </a:t>
            </a:r>
            <a:r>
              <a:rPr lang="es-VE" sz="2000" dirty="0" smtClean="0"/>
              <a:t>responsabilidad asegurarnos </a:t>
            </a:r>
            <a:r>
              <a:rPr lang="es-VE" sz="2000" dirty="0"/>
              <a:t>que la información que estamos obteniendo proviene de una </a:t>
            </a:r>
            <a:r>
              <a:rPr lang="es-VE" sz="2000" dirty="0" smtClean="0"/>
              <a:t>fuente confiable</a:t>
            </a:r>
            <a:r>
              <a:rPr lang="es-VE" sz="2000" dirty="0"/>
              <a:t>. Enseñe a su juventud a comparar fuentes diferentes </a:t>
            </a:r>
            <a:r>
              <a:rPr lang="es-VE" sz="2000" dirty="0" smtClean="0"/>
              <a:t>y confiables antes de </a:t>
            </a:r>
            <a:r>
              <a:rPr lang="es-VE" sz="2000" dirty="0"/>
              <a:t>creer en lo que leen</a:t>
            </a:r>
            <a:r>
              <a:rPr lang="es-VE" sz="2000" dirty="0" smtClean="0"/>
              <a:t>.</a:t>
            </a:r>
          </a:p>
          <a:p>
            <a:pPr lvl="0"/>
            <a:endParaRPr lang="en-US" sz="2000" dirty="0"/>
          </a:p>
          <a:p>
            <a:pPr lvl="0" algn="just"/>
            <a:r>
              <a:rPr lang="es-VE" sz="2000" dirty="0"/>
              <a:t>Usar la web con propósitos de entretenimiento es tan legal como escoger un </a:t>
            </a:r>
            <a:r>
              <a:rPr lang="es-VE" sz="2000" dirty="0" smtClean="0"/>
              <a:t>libro, encender </a:t>
            </a:r>
            <a:r>
              <a:rPr lang="es-VE" sz="2000" dirty="0"/>
              <a:t>la televisión o poner un CD en el reproductor. </a:t>
            </a:r>
            <a:r>
              <a:rPr lang="es-VE" sz="2000" dirty="0" smtClean="0"/>
              <a:t>Y necesitamos </a:t>
            </a:r>
            <a:r>
              <a:rPr lang="es-VE" sz="2000" dirty="0"/>
              <a:t>seguir </a:t>
            </a:r>
            <a:r>
              <a:rPr lang="es-VE" sz="2000" dirty="0" smtClean="0"/>
              <a:t>los mismos </a:t>
            </a:r>
            <a:r>
              <a:rPr lang="es-VE" sz="2000" dirty="0"/>
              <a:t>lineamientos. </a:t>
            </a:r>
            <a:endParaRPr lang="es-VE" sz="2000" dirty="0" smtClean="0"/>
          </a:p>
          <a:p>
            <a:pPr lvl="0" algn="just"/>
            <a:r>
              <a:rPr lang="es-VE" sz="2000" dirty="0" smtClean="0"/>
              <a:t>¿</a:t>
            </a:r>
            <a:r>
              <a:rPr lang="es-VE" sz="2000" dirty="0"/>
              <a:t>Estaría Jesús feliz de ver/escuchar esto contigo</a:t>
            </a:r>
            <a:r>
              <a:rPr lang="es-VE" sz="2000" dirty="0" smtClean="0"/>
              <a:t>?</a:t>
            </a:r>
          </a:p>
          <a:p>
            <a:pPr lvl="0"/>
            <a:endParaRPr lang="en-US" sz="2000" dirty="0" smtClean="0"/>
          </a:p>
          <a:p>
            <a:pPr lvl="0"/>
            <a:r>
              <a:rPr lang="es-VE" sz="2000" dirty="0"/>
              <a:t>Siempre seguir las reglas de seguridad</a:t>
            </a:r>
            <a:endParaRPr lang="en-US" sz="2000" dirty="0"/>
          </a:p>
        </p:txBody>
      </p:sp>
      <p:pic>
        <p:nvPicPr>
          <p:cNvPr id="4" name="Picture 3">
            <a:extLst>
              <a:ext uri="{FF2B5EF4-FFF2-40B4-BE49-F238E27FC236}">
                <a16:creationId xmlns:a16="http://schemas.microsoft.com/office/drawing/2014/main" xmlns="" id="{2BAF3C70-1C3A-E449-8D17-31069A05ADF7}"/>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40453201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tion-generic" id="{ACA73D23-0390-324A-B1A6-F777AECDA15E}" vid="{28BE8ECC-1DC8-0F49-9095-E8E2529F670D}"/>
    </a:ext>
  </a:ext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tion-generic" id="{ACA73D23-0390-324A-B1A6-F777AECDA15E}" vid="{ABFD6636-1C50-484E-97FF-B60211784245}"/>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tion-generic" id="{ACA73D23-0390-324A-B1A6-F777AECDA15E}" vid="{537D9AF6-9B68-4D41-B70E-B8DC8B398F0D}"/>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tion-generic" id="{ACA73D23-0390-324A-B1A6-F777AECDA15E}" vid="{24BF3B4B-8A4E-FA47-8C38-69038A088F7D}"/>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1047</TotalTime>
  <Words>3523</Words>
  <Application>Microsoft Office PowerPoint</Application>
  <PresentationFormat>Personalizado</PresentationFormat>
  <Paragraphs>137</Paragraphs>
  <Slides>29</Slides>
  <Notes>0</Notes>
  <HiddenSlides>0</HiddenSlides>
  <MMClips>0</MMClips>
  <ScaleCrop>false</ScaleCrop>
  <HeadingPairs>
    <vt:vector size="4" baseType="variant">
      <vt:variant>
        <vt:lpstr>Tema</vt:lpstr>
      </vt:variant>
      <vt:variant>
        <vt:i4>4</vt:i4>
      </vt:variant>
      <vt:variant>
        <vt:lpstr>Títulos de diapositiva</vt:lpstr>
      </vt:variant>
      <vt:variant>
        <vt:i4>29</vt:i4>
      </vt:variant>
    </vt:vector>
  </HeadingPairs>
  <TitlesOfParts>
    <vt:vector size="33" baseType="lpstr">
      <vt:lpstr>Office Theme</vt:lpstr>
      <vt:lpstr>2_Custom Design</vt:lpstr>
      <vt:lpstr>1_Custom Design</vt:lpstr>
      <vt:lpstr>Custom Design</vt:lpstr>
      <vt:lpstr>Seminario Nº 10: Ministerio Digital Maximizando las oportunidades ofrecidas por las redes sociales mientras evadimos sus amenazas </vt:lpstr>
      <vt:lpstr>INTRODUCCIÓN </vt:lpstr>
      <vt:lpstr>OBJETIVOS DEL SEMINARIO </vt:lpstr>
      <vt:lpstr>Internet/Redes Sociales </vt:lpstr>
      <vt:lpstr>¿CUÁL ES EL PROBLEMA? </vt:lpstr>
      <vt:lpstr>Estadísticas Alarmantes (USA)</vt:lpstr>
      <vt:lpstr>Teléfonos Celulares</vt:lpstr>
      <vt:lpstr>ENCONTRANDO SOLUCIONES </vt:lpstr>
      <vt:lpstr>Algunas cosas que los jóvenes necesitan saber </vt:lpstr>
      <vt:lpstr>Reglas para la Seguridad en las Redes Sociales</vt:lpstr>
      <vt:lpstr>Presentación de PowerPoint</vt:lpstr>
      <vt:lpstr>Reglas para la Seguridad en las Redes Sociales</vt:lpstr>
      <vt:lpstr>ADICCIÓN A LAS REDES SOCIALES </vt:lpstr>
      <vt:lpstr>Signos de advertencia de una adicción </vt:lpstr>
      <vt:lpstr>LO QUE DICE LA BIBLIA </vt:lpstr>
      <vt:lpstr>Lo que dice la Biblia</vt:lpstr>
      <vt:lpstr>Lo que dice la Biblia</vt:lpstr>
      <vt:lpstr>LO QUE DICE LA IGLESIA </vt:lpstr>
      <vt:lpstr>LINEAMIENTOS PRÁCTICOS </vt:lpstr>
      <vt:lpstr>Lineamientos Prácticos</vt:lpstr>
      <vt:lpstr>Lineamientos Prácticos</vt:lpstr>
      <vt:lpstr>Lineamientos Prácticos</vt:lpstr>
      <vt:lpstr>Lineamientos Prácticos</vt:lpstr>
      <vt:lpstr>Más sugerencias del psicólogo, orador y autor popular, Dr. TimElmore:  </vt:lpstr>
      <vt:lpstr>Sugerencias del Dr. Tim Elmore</vt:lpstr>
      <vt:lpstr>Sugerencias del Dr. Tim Elmore</vt:lpstr>
      <vt:lpstr>ACTIVIDADES</vt:lpstr>
      <vt:lpstr>10-CONCLUSIÓN </vt:lpstr>
      <vt:lpstr>Material de Apoyo para los jóvenes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Mokgwane, Pako</dc:creator>
  <cp:lastModifiedBy>Yuli</cp:lastModifiedBy>
  <cp:revision>53</cp:revision>
  <dcterms:created xsi:type="dcterms:W3CDTF">2018-05-31T05:51:27Z</dcterms:created>
  <dcterms:modified xsi:type="dcterms:W3CDTF">2019-02-10T21:00:15Z</dcterms:modified>
</cp:coreProperties>
</file>