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74" r:id="rId3"/>
    <p:sldMasterId id="2147483661" r:id="rId4"/>
  </p:sldMasterIdLst>
  <p:notesMasterIdLst>
    <p:notesMasterId r:id="rId28"/>
  </p:notesMasterIdLst>
  <p:handoutMasterIdLst>
    <p:handoutMasterId r:id="rId29"/>
  </p:handoutMasterIdLst>
  <p:sldIdLst>
    <p:sldId id="278" r:id="rId5"/>
    <p:sldId id="256" r:id="rId6"/>
    <p:sldId id="266" r:id="rId7"/>
    <p:sldId id="265" r:id="rId8"/>
    <p:sldId id="257" r:id="rId9"/>
    <p:sldId id="294" r:id="rId10"/>
    <p:sldId id="279" r:id="rId11"/>
    <p:sldId id="258" r:id="rId12"/>
    <p:sldId id="259" r:id="rId13"/>
    <p:sldId id="260" r:id="rId14"/>
    <p:sldId id="261" r:id="rId15"/>
    <p:sldId id="287" r:id="rId16"/>
    <p:sldId id="281" r:id="rId17"/>
    <p:sldId id="280" r:id="rId18"/>
    <p:sldId id="282" r:id="rId19"/>
    <p:sldId id="283" r:id="rId20"/>
    <p:sldId id="288" r:id="rId21"/>
    <p:sldId id="284" r:id="rId22"/>
    <p:sldId id="286" r:id="rId23"/>
    <p:sldId id="262" r:id="rId24"/>
    <p:sldId id="292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820E36-C96D-8A46-B326-9CBA8DE68E42}">
          <p14:sldIdLst>
            <p14:sldId id="278"/>
            <p14:sldId id="256"/>
            <p14:sldId id="266"/>
            <p14:sldId id="265"/>
            <p14:sldId id="257"/>
            <p14:sldId id="294"/>
            <p14:sldId id="279"/>
            <p14:sldId id="258"/>
            <p14:sldId id="259"/>
            <p14:sldId id="260"/>
            <p14:sldId id="261"/>
            <p14:sldId id="287"/>
            <p14:sldId id="281"/>
            <p14:sldId id="280"/>
            <p14:sldId id="282"/>
            <p14:sldId id="283"/>
            <p14:sldId id="288"/>
            <p14:sldId id="284"/>
            <p14:sldId id="286"/>
            <p14:sldId id="262"/>
            <p14:sldId id="292"/>
            <p14:sldId id="290"/>
            <p14:sldId id="291"/>
          </p14:sldIdLst>
        </p14:section>
        <p14:section name="Untitled Section" id="{94477824-1078-8C46-945F-3B8A573AC76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4" autoAdjust="0"/>
    <p:restoredTop sz="94674" autoAdjust="0"/>
  </p:normalViewPr>
  <p:slideViewPr>
    <p:cSldViewPr snapToGrid="0" snapToObjects="1">
      <p:cViewPr varScale="1">
        <p:scale>
          <a:sx n="51" d="100"/>
          <a:sy n="51" d="100"/>
        </p:scale>
        <p:origin x="-52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1200757-3EAA-6646-8780-0FECAB345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52BA13-8550-474B-A91E-D724DF639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C235-2459-264C-8858-1C3188AD534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6A7454-B891-624A-A350-3B662924B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A4547A-E22A-2F4E-A561-0233970B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EC65-90FA-1743-A13B-409402AF0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D297-4040-5A4B-8421-CF2430CAB50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1EA7-A93D-BA49-BDA3-4E42378B74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8" y="1122363"/>
            <a:ext cx="91239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8" y="3602038"/>
            <a:ext cx="91239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4804874" cy="4588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804874" cy="45210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1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149862" cy="387009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2579" y="365125"/>
            <a:ext cx="1745483" cy="5286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315200" cy="52865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1357C-11C5-F64B-80A1-179A53FE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C514C5-717E-FA42-924E-41A15677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2BF8D1-F08C-4B4B-8FBD-B9A51D89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D2542C-15C0-7F4E-A2EC-156AC062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BB1F3-2F79-F846-A1CB-992303CE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980858-259F-AC40-B14C-3FF49C2F8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69594-5E57-5342-B30C-6783C97F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66AEB-FBD4-6746-86B8-78B4F52A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3BA5E-E67C-0B4C-9238-6B242BCD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B99D2-C797-0F48-9ABD-171893FE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F4318D-0359-3C4B-9D07-B5EC6CE8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CA1F22-3F23-2A45-8242-4E20BB97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8EDDB2-8821-814A-AFCB-FB011EA7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04ADE-8591-D54D-82C0-8CA9A83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B65A4-CD34-E542-AA3B-410F99F5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36E2E-A226-6E4B-A0BF-59936A91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6ECF6-06B1-1042-9703-D25028A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74429-843C-AE4C-879F-09208EB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3CF58-EB45-EE45-AB88-CE542A8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590B-D6EA-2843-A98D-0BF4416D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0711A-2741-5245-BFBE-542A2F56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1226C9-E965-3748-B951-55408086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453920-1A77-3441-B716-C87809F2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80F5CA-0C05-DF49-8CFB-0F7715D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B5DE6D-D58D-6246-8560-6B48561F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C120D-9C98-7541-A4D1-ECDDBCE3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81D796-17A2-6D43-9454-BAD3FEB1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166ED1-50C0-D648-B865-172DA5AA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61E471-E208-3546-857E-10892FC3C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319FF5-6763-2047-B0CB-67E2B432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B036FF-1BB5-614A-AB87-E9F39D61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FA02C5-07EA-A94F-8E2E-932EC50A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1B4373-3B73-AD43-AAAC-28A7D836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ED90F-BA98-264C-A85A-FA17BB10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997709-99BE-384F-AF93-DB01D29A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418142-6FC2-7443-A565-C33D93A7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46F0CE-1BB1-7747-8F15-75898CB4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855655-5E02-734C-8B17-5354E364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0B04DA-AB26-D94B-BC45-36F3609B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98A3A1-20D2-074B-AFFF-E88912E4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3A0B5-B39D-2A45-A906-F7C4462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896DB-D884-D547-8A87-1C4B1325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B1E257-B35C-B941-8052-F0A6552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9EFA63-6AE3-9B4B-8A64-B572517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ED90D7-192D-E34A-A129-603DA280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E2F575-0AB5-ED40-B5A7-8443E9F8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9253A-1B2D-7542-9B6F-FA42D86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7BB3B-A3FF-F442-BA29-C194E7F39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C1370F-B2CB-984E-9BEA-F72D0F71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938331-EB46-A241-945E-A9E29C5A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3BF304-2F66-0D4A-A0C9-740E3F58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82B4A-2276-9647-AE95-D82B839A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41937-BF20-1646-BBD2-3DD84A9B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08E7C-DC3E-BA43-90E0-7C30EEDE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19338-EAE0-7A40-ABC4-13A8A4D6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C90C6-4159-024A-93C1-DC92D77C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47F38-1C00-1A43-8EE6-78C364B3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2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23120A-C540-014D-A196-81DC0AE19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E69A46-BF32-C540-A37E-771196197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E7306-3DCD-794D-8DEC-0C27A7C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85206-AC06-CE4A-A628-FAFFF43D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BA3D5-9294-F940-B031-FD487FB5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B2E44-36DA-4743-803D-A0C615B5C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E14E84-EAA2-0943-970C-C978FC477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744B4-977F-524D-98D3-5F8270BA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3C28C-5E07-F041-8436-A1A6AF5D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61D60-843C-CA49-BA6D-C4FFE484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138C7-0795-CB4E-995F-0C7059F9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BD73C-200E-464F-86B0-3B878E41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AD399-A317-EA4F-BB28-D4C07E70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A4670C-6D8A-5746-B623-9E521F60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13A48-745C-5947-950A-E72406D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5B10A-60AE-EB49-98E1-D957426E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F78C1C-9F0D-034A-AFCE-15B72519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3AE335-518E-D744-A806-4CEAED11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07580-6999-9640-BE6D-5328398E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DAB0F4-4663-3844-B795-6568E0E5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DCEB2-EAAE-2E48-8AE9-747A0C3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41903-8308-514C-80B9-443CF2BDB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7814B1-0E8C-D547-8CDD-98A742DE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EDF7C-3A62-3B46-83A9-0097A852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CA6D9A-F34D-9145-A6E1-E71CE6F4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86A584-920A-2E47-9098-CA1C7D4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0858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858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CAF7D-9335-7044-81B5-F1A113C5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FA63E-7181-624C-857B-1B56214F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829E0D-A137-DD47-8B7C-78548738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A01913-C7BB-DC43-A030-D88B3AF8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CE15A7-A0FF-F840-A145-60B40D0C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6704BD-3FD1-F347-B63B-0213B225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0A167C-807D-FF49-939E-C6F2C67E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699041-3DA0-E042-8338-BE17C8AB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5BF22-797A-0E42-A2B4-7616EF97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07525-F63E-BC4D-9FAF-9CAB1B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B0DAF4-7A33-E942-AD94-FFBC78E4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7115B0-7B7D-C347-81FC-FBBDE7EE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9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952BBB-52A2-BD4B-A650-63066A27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3FAFAF-7055-8C45-8986-D313F043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F3315E-3604-9940-A45C-CBD3E949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3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3DF9F-03E4-2D4A-8C73-CD9EB1FA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AA636-196C-B34E-8E36-12C76267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03DB71-D964-1A46-88EB-6AB4CAE8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711710-A939-F84B-8683-D705642B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C4CD12-B6BA-B74D-9975-6567C6D5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A894F0-A094-EB45-B854-AC2CE568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23784-3503-DB46-90AD-920C280B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1A924F-C866-FA4F-81F5-986CD8DC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913A9-EF05-5649-A644-8DACEFEC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1A965-8549-F843-B612-179E96B3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DA3CF1-CD91-C545-9FD1-EBB9EDE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8F200D-E0C3-FB42-A1DF-04C09CC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6F4E8-F804-874B-9E68-F54835CA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BF5CF5-A071-764F-8C6B-48CB0A79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7B74B-AB68-2045-99A1-E8B25789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C3105-9829-6F43-BE60-D98DAC43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B794E-1320-FA42-917A-2541BF86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4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09B6CE-2456-1249-8C68-424B406C8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F72CC3-927E-7441-B8F7-46FB7675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C4C5B6-C1ED-A549-BD3D-D07FC4B6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65298-2108-3047-95A6-75A51769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47221-4CDC-8E41-B068-74C6425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FB34B-5C59-7E45-B149-91B0EB7D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ED5BB3-1B6F-F94E-8365-6F338F63D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42DD81-683F-184F-8DE6-5BFDD528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32C1F1-5711-1246-A682-95FB9405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D14F5-F8BF-4E49-99A4-631A7CE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E500-26A4-BF4F-A737-D527D14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3B1977-3A19-9F4B-9D72-F14AC650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9315B-8C77-6045-9642-3852233C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76156D-E3F5-CB4E-BD60-305930FA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0D8C6-0F64-6F4B-A792-8B2C378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6DE52-1EA5-3643-AE0D-AE2268B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D3437-7A68-AB4C-9F06-D3985195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D76892-DD3E-4845-BEE5-54E46F8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591A1-A767-AC49-A16C-3F3C9E94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0272BC-724E-F341-A4FC-941E874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74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815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7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933AE-6685-1348-AEC6-F184818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95CBB-BDDB-584B-B414-5F581123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724C79-869E-7C4C-8756-EA02DA39D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A54D99-9257-1B46-A005-DFB65360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850664-35B1-B047-B5D7-C90877EB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FB4789-7BC4-034E-BFF7-CB4F574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1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FE63B-2C5C-1C44-9BB2-A00C4A79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3E7CB3-DCBF-3143-A630-196FE83CF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DDF094-D769-004E-9C71-EF9FC1F9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5BA426-1A7D-6D4C-ACF1-9E6D0EE62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89A5B4-ADC1-4E42-88AB-5E7B2574C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F52982-232C-0C4F-9261-13021D49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05F16B-0731-3348-8178-EE39154F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220632-D22D-7445-B873-201B8F62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0C4A9-F0A8-6A40-9CB8-1124CAC3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5B138-8849-A84D-B966-9DF1E94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C1E746-A580-3A49-A4C0-FBB9C3B7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485002-354D-3147-A2CB-3BEDFCDF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5B674F-B1BD-DA40-A3B1-AD8CFF1C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88047D-DD3C-A24E-81B1-ECA252FD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34987D-AB8F-6B41-8A85-19B75E7E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5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71AC9-9FCD-E547-88D9-0D094C1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8DEFD-AA86-5E40-BEED-B07B024A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2EA183-3F13-A14B-BD5B-F62D5A29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D7809-EFDD-E44E-B686-B3036990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304834-14F4-4641-8484-CFEBBB33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185205-C7A1-C64A-BC8F-B33E821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3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03BCB-0634-7145-8E29-751A605B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C88CA3-19F4-B04C-B305-D1D587DC4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56B339-520D-7A44-A611-AFCDE7DB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516B3-49BE-644D-B2AD-37D31EE6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14D71E-144F-5146-9B99-6F6C57B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FE1F07-9E19-D84B-8B07-44C71D70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7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8FCA7-8049-5944-BC40-899EC310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5B9E7-F084-E446-977D-A714F404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3506D-C34A-BD4B-B2C9-09835248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348CAB-F026-1944-8450-22FB8AE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0AC33F-A3A2-A041-A466-194880C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CE98BF-17AF-6D44-860E-84A164CC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59389-EC9F-4F4D-B304-D1C6DA50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FF43E0-90FA-324A-986B-08FC997C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5A636-47EE-BA40-AE36-BEEDDD6F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C01C5-F166-5E4B-84F0-C33D55B4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14827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35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3559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9538" y="1681163"/>
            <a:ext cx="43685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9538" y="2505075"/>
            <a:ext cx="436852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2B613-51B8-EF49-801F-A9C1E5F1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41070F-DAFA-AC48-96DC-8C2A8EC5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C6356E-C245-B24B-8035-3237210E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4A1AEB-EEEB-0C47-9ED3-85824FCB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4DF4F-20C9-8B4B-AB57-B9656C2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E629DB-5AFB-314F-8E99-CA7CF30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9AD1C8-12BC-7643-8934-5D5ED5A9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6B42E7-4C66-734D-A8C1-531DF6B2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9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49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DA99-1ED3-F944-BC99-F7C71722FEC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7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FAC88F-3079-6C41-B97E-AB507D54E544}"/>
              </a:ext>
            </a:extLst>
          </p:cNvPr>
          <p:cNvSpPr/>
          <p:nvPr userDrawn="1"/>
        </p:nvSpPr>
        <p:spPr>
          <a:xfrm>
            <a:off x="10451364" y="0"/>
            <a:ext cx="1740635" cy="6858000"/>
          </a:xfrm>
          <a:prstGeom prst="rect">
            <a:avLst/>
          </a:prstGeom>
          <a:solidFill>
            <a:srgbClr val="2E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5AAFAF-2663-1B4A-953A-5BDE35D35E6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00248" y="5441186"/>
            <a:ext cx="1042868" cy="104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CEC7F7-E76D-BA4C-9E1D-7856473E0B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0064" y="5749111"/>
            <a:ext cx="2225407" cy="7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73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2FE335-DF36-EC49-AEB9-1F17E90F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9C8947-963D-5A43-83DE-6AEA3F60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3340A-C86D-194E-AA81-2891DF220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6663-F467-724F-9C4A-7CBA8A3563E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989F4A-AF3F-7945-B25B-38FA0354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3EE52A-4F22-4F49-86EE-7AC85B3C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5C23F2-2025-A948-A822-6DF144B1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F2833-791A-5449-92AD-C8EAF61BB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A85A-F517-B84D-9214-7EC82D2BC1F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E07BAE-4438-9347-900A-30D5B71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2726F4-93B9-9446-8A73-FC80042A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A7BE19C-4919-1944-BC61-CC284F92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7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0065B8-E642-2C45-BEC2-BA06987F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7E7E25-6EC5-B14A-8805-206FBEEB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C329F1-DD7D-934E-8EF4-0A2C3FCFD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076E-769D-994D-AD12-AED9E0FB0F7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D288B-85DB-3249-BFAB-8630C92C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72F85-E71C-8B4E-A8FC-E4236B427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119" y="2251798"/>
            <a:ext cx="9149862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</a:rPr>
              <a:t>Seminario</a:t>
            </a:r>
            <a:r>
              <a:rPr lang="en-US" sz="6000" b="1" dirty="0" smtClean="0">
                <a:solidFill>
                  <a:schemeClr val="accent1"/>
                </a:solidFill>
              </a:rPr>
              <a:t> Nº1: </a:t>
            </a:r>
            <a:r>
              <a:rPr lang="es-ES" sz="6000" b="1" dirty="0" smtClean="0">
                <a:solidFill>
                  <a:schemeClr val="accent1"/>
                </a:solidFill>
              </a:rPr>
              <a:t>Introducción al Ministerio Juvenil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9168" y="4255631"/>
            <a:ext cx="8309675" cy="851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sz="2400" b="1" i="1" dirty="0"/>
              <a:t>Entendiendo </a:t>
            </a:r>
            <a:r>
              <a:rPr lang="es-VE" sz="2400" b="1" i="1" dirty="0" smtClean="0"/>
              <a:t>la Historia, Filosofía, Visión, Objetivos y Estructura </a:t>
            </a:r>
            <a:r>
              <a:rPr lang="es-VE" sz="2400" b="1" i="1" dirty="0"/>
              <a:t>del </a:t>
            </a:r>
            <a:r>
              <a:rPr lang="es-VE" sz="2400" b="1" i="1" dirty="0" smtClean="0"/>
              <a:t>Ministerio Juvenil Adventista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37CB90-3B12-D046-A1B9-AC305EC2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235"/>
            <a:ext cx="91498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MISIÓN Y VISIÓN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3410" y="2635263"/>
            <a:ext cx="5422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“</a:t>
            </a:r>
            <a:r>
              <a:rPr lang="es-VE" sz="2800" dirty="0" smtClean="0"/>
              <a:t>G</a:t>
            </a:r>
            <a:r>
              <a:rPr lang="es-VE" sz="2800" dirty="0" smtClean="0"/>
              <a:t>uiar </a:t>
            </a:r>
            <a:r>
              <a:rPr lang="es-VE" sz="2800" dirty="0"/>
              <a:t>a los jóvenes a </a:t>
            </a:r>
            <a:r>
              <a:rPr lang="es-VE" sz="2800" dirty="0" smtClean="0"/>
              <a:t>una experiencia</a:t>
            </a:r>
            <a:r>
              <a:rPr lang="es-VE" sz="2800" dirty="0"/>
              <a:t> </a:t>
            </a:r>
            <a:r>
              <a:rPr lang="es-VE" sz="2800" dirty="0" smtClean="0"/>
              <a:t>salvadora </a:t>
            </a:r>
            <a:r>
              <a:rPr lang="es-VE" sz="2800" dirty="0"/>
              <a:t>con Cristo y ayudarlos a aceptar Su llamado al discipulado</a:t>
            </a:r>
            <a:r>
              <a:rPr lang="en-US" sz="2800" dirty="0" smtClean="0"/>
              <a:t>"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C2A6C5-360E-2440-A5C9-44E76BB2E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3" y="322075"/>
            <a:ext cx="914986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MISIÓN/VISIÓN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1777" y="1572994"/>
            <a:ext cx="79333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/>
              <a:t>“</a:t>
            </a:r>
            <a:r>
              <a:rPr lang="es-VE" sz="2600" dirty="0"/>
              <a:t>El ministerio juvenil construido con base en este modelo (la vida y </a:t>
            </a:r>
            <a:r>
              <a:rPr lang="es-VE" sz="2600" dirty="0" smtClean="0"/>
              <a:t>el ministerio </a:t>
            </a:r>
            <a:r>
              <a:rPr lang="es-VE" sz="2600" dirty="0"/>
              <a:t>de Jesús) busca encontrarse con los jóvenes en el lugar </a:t>
            </a:r>
            <a:r>
              <a:rPr lang="es-VE" sz="2600" dirty="0" smtClean="0"/>
              <a:t>donde ellos </a:t>
            </a:r>
            <a:r>
              <a:rPr lang="es-VE" sz="2600" dirty="0"/>
              <a:t>se encuentran, y </a:t>
            </a:r>
            <a:r>
              <a:rPr lang="es-VE" sz="2600" dirty="0" smtClean="0"/>
              <a:t>de ofrecerles </a:t>
            </a:r>
            <a:r>
              <a:rPr lang="es-VE" sz="2600" dirty="0"/>
              <a:t>cuidado pastoral no sólo como </a:t>
            </a:r>
            <a:r>
              <a:rPr lang="es-VE" sz="2600" dirty="0" smtClean="0"/>
              <a:t>guías espirituales</a:t>
            </a:r>
            <a:r>
              <a:rPr lang="es-VE" sz="2600" dirty="0"/>
              <a:t>, sino también como consejeros y </a:t>
            </a:r>
            <a:r>
              <a:rPr lang="es-VE" sz="2600" dirty="0" smtClean="0"/>
              <a:t>amigos, hermanos peregrinos en </a:t>
            </a:r>
            <a:r>
              <a:rPr lang="es-VE" sz="2600" dirty="0"/>
              <a:t>medio de una travesía </a:t>
            </a:r>
            <a:r>
              <a:rPr lang="es-VE" sz="2600" dirty="0" smtClean="0"/>
              <a:t>espiritual muy </a:t>
            </a:r>
            <a:r>
              <a:rPr lang="es-VE" sz="2600" dirty="0"/>
              <a:t>similar a la suya. Con Jesús </a:t>
            </a:r>
            <a:r>
              <a:rPr lang="es-VE" sz="2600" dirty="0" smtClean="0"/>
              <a:t>como nuestro </a:t>
            </a:r>
            <a:r>
              <a:rPr lang="es-VE" sz="2600" dirty="0"/>
              <a:t>modelo, somos llamados a llevar adelante un ministerio </a:t>
            </a:r>
            <a:r>
              <a:rPr lang="es-VE" sz="2600" dirty="0" smtClean="0"/>
              <a:t>relacional, que </a:t>
            </a:r>
            <a:r>
              <a:rPr lang="es-VE" sz="2600" dirty="0"/>
              <a:t>resulte en un buen trato cada cierto tiempo</a:t>
            </a:r>
            <a:r>
              <a:rPr lang="en-US" sz="2600" dirty="0" smtClean="0"/>
              <a:t>.” </a:t>
            </a:r>
            <a:r>
              <a:rPr lang="en-US" sz="2600" dirty="0"/>
              <a:t>(</a:t>
            </a:r>
            <a:r>
              <a:rPr lang="en-US" sz="2600" dirty="0" err="1"/>
              <a:t>Gane</a:t>
            </a:r>
            <a:r>
              <a:rPr lang="en-US" sz="2600" dirty="0"/>
              <a:t>: 54-55) </a:t>
            </a:r>
            <a:r>
              <a:rPr lang="en-US" sz="2600" i="1" dirty="0"/>
              <a:t>(Building Youth Ministries-A Foundational Guide)</a:t>
            </a:r>
            <a:r>
              <a:rPr lang="en-US" sz="2600" dirty="0"/>
              <a:t>.</a:t>
            </a:r>
            <a:endParaRPr lang="en-ZW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794A8D-44B0-9D4F-A50C-8D437D34B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52" y="382102"/>
            <a:ext cx="914986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MISIÓN/VISIÓN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695" y="1707665"/>
            <a:ext cx="77971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dirty="0"/>
              <a:t>L</a:t>
            </a:r>
            <a:r>
              <a:rPr lang="es-VE" sz="2400" dirty="0" smtClean="0"/>
              <a:t>a </a:t>
            </a:r>
            <a:r>
              <a:rPr lang="es-VE" sz="2400" dirty="0"/>
              <a:t>misión de los Ministerios Juveniles Adventistas </a:t>
            </a:r>
            <a:r>
              <a:rPr lang="es-VE" sz="2400" dirty="0" smtClean="0"/>
              <a:t>es básicamente la </a:t>
            </a:r>
            <a:r>
              <a:rPr lang="es-VE" sz="2400" dirty="0"/>
              <a:t>de: salvación, discipulado y servicio, la cual está fundamentada profundamente en </a:t>
            </a:r>
            <a:r>
              <a:rPr lang="es-VE" sz="2400" dirty="0" smtClean="0"/>
              <a:t>el modelo </a:t>
            </a:r>
            <a:r>
              <a:rPr lang="es-VE" sz="2400" dirty="0"/>
              <a:t>bíblico de la misión de la iglesia primitiva registrada en el pasaje del libro de </a:t>
            </a:r>
            <a:r>
              <a:rPr lang="es-VE" sz="2400" dirty="0" smtClean="0"/>
              <a:t>los Hechos </a:t>
            </a:r>
            <a:r>
              <a:rPr lang="es-VE" sz="2400" dirty="0"/>
              <a:t>2:42-47. Existen cuatro fuerzas dinámicas que giraron en torno al </a:t>
            </a:r>
            <a:r>
              <a:rPr lang="es-VE" sz="2400" dirty="0" smtClean="0"/>
              <a:t>crecimiento de </a:t>
            </a:r>
            <a:r>
              <a:rPr lang="es-VE" sz="2400" dirty="0"/>
              <a:t>la iglesia </a:t>
            </a:r>
            <a:r>
              <a:rPr lang="es-VE" sz="2400" dirty="0" smtClean="0"/>
              <a:t>primitiva: gracia</a:t>
            </a:r>
            <a:r>
              <a:rPr lang="es-VE" sz="2400" dirty="0"/>
              <a:t>, adoración, comunidad y servicio. Estas cuatro </a:t>
            </a:r>
            <a:r>
              <a:rPr lang="es-VE" sz="2400" dirty="0" smtClean="0"/>
              <a:t>fuerzas están </a:t>
            </a:r>
            <a:r>
              <a:rPr lang="es-VE" sz="2400" dirty="0"/>
              <a:t>íntimamente ligadas al trabajo y la misión </a:t>
            </a:r>
            <a:r>
              <a:rPr lang="es-VE" sz="2400" dirty="0" smtClean="0"/>
              <a:t>del departamento </a:t>
            </a:r>
            <a:r>
              <a:rPr lang="es-VE" sz="2400" dirty="0"/>
              <a:t>de jóvenes. Es </a:t>
            </a:r>
            <a:r>
              <a:rPr lang="es-VE" sz="2400" dirty="0" smtClean="0"/>
              <a:t>un ministerio bíblico dondequiera </a:t>
            </a:r>
            <a:r>
              <a:rPr lang="es-VE" sz="2400" dirty="0"/>
              <a:t>que </a:t>
            </a:r>
            <a:r>
              <a:rPr lang="es-VE" sz="2400" dirty="0" smtClean="0"/>
              <a:t>la misión </a:t>
            </a:r>
            <a:r>
              <a:rPr lang="es-VE" sz="2400" dirty="0"/>
              <a:t>de </a:t>
            </a:r>
            <a:r>
              <a:rPr lang="es-VE" sz="2400" dirty="0" smtClean="0"/>
              <a:t>los MJA sea </a:t>
            </a:r>
            <a:r>
              <a:rPr lang="es-VE" sz="2400" dirty="0"/>
              <a:t>cumplida, por </a:t>
            </a:r>
            <a:r>
              <a:rPr lang="es-VE" sz="2400" dirty="0" smtClean="0"/>
              <a:t>la juventud</a:t>
            </a:r>
            <a:r>
              <a:rPr lang="es-VE" sz="2400" dirty="0"/>
              <a:t>, </a:t>
            </a:r>
            <a:r>
              <a:rPr lang="es-VE" sz="2400" dirty="0" smtClean="0"/>
              <a:t>para la </a:t>
            </a:r>
            <a:r>
              <a:rPr lang="es-VE" sz="2400" dirty="0"/>
              <a:t>juventud y con la juventud.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ED29BD-4CA8-8340-BC8F-072FB761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046" y="328230"/>
            <a:ext cx="7902887" cy="920628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Objetivos de los MJA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3369" y="1044362"/>
            <a:ext cx="79802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100" dirty="0" smtClean="0"/>
              <a:t>Un </a:t>
            </a:r>
            <a:r>
              <a:rPr lang="es-VE" sz="2100" dirty="0"/>
              <a:t>claro entendimiento de los objetivos de los MJA es de </a:t>
            </a:r>
            <a:r>
              <a:rPr lang="es-VE" sz="2100" dirty="0" smtClean="0"/>
              <a:t>suma importancia</a:t>
            </a:r>
            <a:r>
              <a:rPr lang="es-VE" sz="2100" dirty="0"/>
              <a:t>. Elena G</a:t>
            </a:r>
            <a:r>
              <a:rPr lang="es-VE" sz="2100" dirty="0" smtClean="0"/>
              <a:t>. de </a:t>
            </a:r>
            <a:r>
              <a:rPr lang="es-VE" sz="2100" dirty="0"/>
              <a:t>White al final de la década de los </a:t>
            </a:r>
            <a:r>
              <a:rPr lang="es-VE" sz="2100" dirty="0" smtClean="0"/>
              <a:t>90 describió </a:t>
            </a:r>
            <a:r>
              <a:rPr lang="es-VE" sz="2100" dirty="0"/>
              <a:t>los objetivos </a:t>
            </a:r>
            <a:r>
              <a:rPr lang="es-VE" sz="2100" dirty="0" smtClean="0"/>
              <a:t>del departamento </a:t>
            </a:r>
            <a:r>
              <a:rPr lang="es-VE" sz="2100" dirty="0"/>
              <a:t>en una carta publicada en </a:t>
            </a:r>
            <a:r>
              <a:rPr lang="es-VE" sz="2100" dirty="0" err="1"/>
              <a:t>The</a:t>
            </a:r>
            <a:r>
              <a:rPr lang="es-VE" sz="2100" dirty="0"/>
              <a:t> </a:t>
            </a:r>
            <a:r>
              <a:rPr lang="es-VE" sz="2100" dirty="0" err="1"/>
              <a:t>Signs</a:t>
            </a:r>
            <a:r>
              <a:rPr lang="es-VE" sz="2100" dirty="0"/>
              <a:t> of </a:t>
            </a:r>
            <a:r>
              <a:rPr lang="es-VE" sz="2100" dirty="0" err="1"/>
              <a:t>the</a:t>
            </a:r>
            <a:r>
              <a:rPr lang="es-VE" sz="2100" dirty="0"/>
              <a:t> Times el 29 de mayo de </a:t>
            </a:r>
            <a:r>
              <a:rPr lang="es-VE" sz="2100" dirty="0" smtClean="0"/>
              <a:t>1893. Allí ella </a:t>
            </a:r>
            <a:r>
              <a:rPr lang="es-VE" sz="2100" dirty="0"/>
              <a:t>puso </a:t>
            </a:r>
            <a:r>
              <a:rPr lang="es-VE" sz="2100" dirty="0" smtClean="0"/>
              <a:t>de manifiesto </a:t>
            </a:r>
            <a:r>
              <a:rPr lang="es-VE" sz="2100" dirty="0"/>
              <a:t>las actividades del departamento:</a:t>
            </a:r>
          </a:p>
          <a:p>
            <a:pPr algn="just"/>
            <a:r>
              <a:rPr lang="es-VE" sz="2100" dirty="0" smtClean="0"/>
              <a:t>	1. </a:t>
            </a:r>
            <a:r>
              <a:rPr lang="es-VE" sz="2100" dirty="0"/>
              <a:t>Capacitar a la juventud para el trabajo en favor de otros </a:t>
            </a:r>
            <a:r>
              <a:rPr lang="es-VE" sz="2100" dirty="0" smtClean="0"/>
              <a:t>	jóvenes</a:t>
            </a:r>
            <a:r>
              <a:rPr lang="es-VE" sz="2100" dirty="0"/>
              <a:t>,</a:t>
            </a:r>
          </a:p>
          <a:p>
            <a:pPr algn="just"/>
            <a:r>
              <a:rPr lang="es-VE" sz="2100" dirty="0" smtClean="0"/>
              <a:t>	2. </a:t>
            </a:r>
            <a:r>
              <a:rPr lang="es-VE" sz="2100" dirty="0"/>
              <a:t>Reclutar a la juventud para ayudar a su iglesia y “</a:t>
            </a:r>
            <a:r>
              <a:rPr lang="es-VE" sz="2100" dirty="0" smtClean="0"/>
              <a:t>a 	aquellos </a:t>
            </a:r>
            <a:r>
              <a:rPr lang="es-VE" sz="2100" dirty="0"/>
              <a:t>que profesar </a:t>
            </a:r>
            <a:r>
              <a:rPr lang="es-VE" sz="2100" dirty="0" smtClean="0"/>
              <a:t>ser guardadores </a:t>
            </a:r>
            <a:r>
              <a:rPr lang="es-VE" sz="2100" dirty="0"/>
              <a:t>del sábado”,</a:t>
            </a:r>
          </a:p>
          <a:p>
            <a:pPr algn="just"/>
            <a:r>
              <a:rPr lang="es-VE" sz="2100" dirty="0" smtClean="0"/>
              <a:t>	3. </a:t>
            </a:r>
            <a:r>
              <a:rPr lang="es-VE" sz="2100" dirty="0"/>
              <a:t>Trabajar por “aquellos que no son de nuestra fe”</a:t>
            </a:r>
            <a:r>
              <a:rPr lang="en-US" sz="2100" dirty="0" smtClean="0"/>
              <a:t> </a:t>
            </a:r>
            <a:endParaRPr lang="en-ZW" sz="2100" dirty="0"/>
          </a:p>
          <a:p>
            <a:pPr algn="just"/>
            <a:r>
              <a:rPr lang="es-VE" sz="2100" dirty="0" smtClean="0"/>
              <a:t>En la </a:t>
            </a:r>
            <a:r>
              <a:rPr lang="es-VE" sz="2100" dirty="0"/>
              <a:t>búsqueda de alcanzar estos objetivos, la juventud es llamada </a:t>
            </a:r>
            <a:r>
              <a:rPr lang="es-VE" sz="2100" dirty="0" smtClean="0"/>
              <a:t>a: Orar juntos, estudiar la Palabra juntos, confraternizar </a:t>
            </a:r>
            <a:r>
              <a:rPr lang="es-VE" sz="2100" dirty="0"/>
              <a:t>los unos con los otros en actividades cristianas de </a:t>
            </a:r>
            <a:r>
              <a:rPr lang="es-VE" sz="2100" dirty="0" smtClean="0"/>
              <a:t>interacción social, actuar </a:t>
            </a:r>
            <a:r>
              <a:rPr lang="es-VE" sz="2100" dirty="0"/>
              <a:t>juntos en grupos pequeños para llevar a cabo los bien trazados </a:t>
            </a:r>
            <a:r>
              <a:rPr lang="es-VE" sz="2100" dirty="0" smtClean="0"/>
              <a:t>planes de testificación, desarrollar </a:t>
            </a:r>
            <a:r>
              <a:rPr lang="es-VE" sz="2100" dirty="0"/>
              <a:t>tacto, habilidades </a:t>
            </a:r>
            <a:r>
              <a:rPr lang="es-VE" sz="2100" dirty="0" smtClean="0"/>
              <a:t>y talentos </a:t>
            </a:r>
            <a:r>
              <a:rPr lang="es-VE" sz="2100" dirty="0"/>
              <a:t>en el servicio de </a:t>
            </a:r>
            <a:r>
              <a:rPr lang="es-VE" sz="2100" dirty="0" smtClean="0"/>
              <a:t>Jesús, Animarse </a:t>
            </a:r>
            <a:r>
              <a:rPr lang="es-VE" sz="2100" dirty="0"/>
              <a:t>unos a otros en el crecimiento </a:t>
            </a:r>
            <a:r>
              <a:rPr lang="es-VE" sz="2100" dirty="0" smtClean="0"/>
              <a:t>espiritual.</a:t>
            </a:r>
            <a:endParaRPr lang="en-ZW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C9B021-00DD-404C-85F5-E8DB49CA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8" y="358676"/>
            <a:ext cx="9149862" cy="1325563"/>
          </a:xfrm>
        </p:spPr>
        <p:txBody>
          <a:bodyPr>
            <a:noAutofit/>
          </a:bodyPr>
          <a:lstStyle/>
          <a:p>
            <a:pPr algn="ctr"/>
            <a:r>
              <a:rPr lang="es-VE" sz="2800" dirty="0">
                <a:solidFill>
                  <a:schemeClr val="accent1"/>
                </a:solidFill>
              </a:rPr>
              <a:t>En 1907, en el Concilio de la Asociación </a:t>
            </a:r>
            <a:r>
              <a:rPr lang="es-VE" sz="2800" dirty="0" smtClean="0">
                <a:solidFill>
                  <a:schemeClr val="accent1"/>
                </a:solidFill>
              </a:rPr>
              <a:t>General, M.E Kern, elegido </a:t>
            </a:r>
            <a:r>
              <a:rPr lang="es-VE" sz="2800" dirty="0">
                <a:solidFill>
                  <a:schemeClr val="accent1"/>
                </a:solidFill>
              </a:rPr>
              <a:t>como el primer director para el departamento de jóvenes, </a:t>
            </a:r>
            <a:r>
              <a:rPr lang="es-VE" sz="2800" dirty="0" smtClean="0">
                <a:solidFill>
                  <a:schemeClr val="accent1"/>
                </a:solidFill>
              </a:rPr>
              <a:t>trazó los siguientes objetivos </a:t>
            </a:r>
            <a:r>
              <a:rPr lang="es-VE" sz="2800" dirty="0">
                <a:solidFill>
                  <a:schemeClr val="accent1"/>
                </a:solidFill>
              </a:rPr>
              <a:t>en armonía con los que han sido descritos anteriormente</a:t>
            </a:r>
            <a:r>
              <a:rPr lang="es-VE" sz="2800" dirty="0" smtClean="0">
                <a:solidFill>
                  <a:schemeClr val="accent1"/>
                </a:solidFill>
              </a:rPr>
              <a:t>: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4463" y="2045329"/>
            <a:ext cx="821560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VE" sz="2500" b="1" dirty="0" smtClean="0"/>
              <a:t>Aumentar</a:t>
            </a:r>
            <a:r>
              <a:rPr lang="es-VE" sz="2500" dirty="0" smtClean="0"/>
              <a:t> </a:t>
            </a:r>
            <a:r>
              <a:rPr lang="es-VE" sz="2500" dirty="0"/>
              <a:t>el nivel de la vida devocional de </a:t>
            </a:r>
            <a:r>
              <a:rPr lang="es-VE" sz="2500" dirty="0" smtClean="0"/>
              <a:t>los jóvenes</a:t>
            </a:r>
            <a:endParaRPr lang="es-VE" sz="2500" dirty="0"/>
          </a:p>
          <a:p>
            <a:pPr lvl="1" algn="just"/>
            <a:r>
              <a:rPr lang="es-VE" sz="2500" b="1" dirty="0" smtClean="0"/>
              <a:t>Elevar</a:t>
            </a:r>
            <a:r>
              <a:rPr lang="es-VE" sz="2500" dirty="0" smtClean="0"/>
              <a:t> </a:t>
            </a:r>
            <a:r>
              <a:rPr lang="es-VE" sz="2500" dirty="0"/>
              <a:t>los estándares de permanencia de la juventud dentro de la iglesia</a:t>
            </a:r>
          </a:p>
          <a:p>
            <a:pPr lvl="1" algn="just"/>
            <a:r>
              <a:rPr lang="es-VE" sz="2500" b="1" dirty="0" smtClean="0"/>
              <a:t>Educar</a:t>
            </a:r>
            <a:r>
              <a:rPr lang="es-VE" sz="2500" dirty="0" smtClean="0"/>
              <a:t> y capacitar </a:t>
            </a:r>
            <a:r>
              <a:rPr lang="es-VE" sz="2500" dirty="0"/>
              <a:t>a la juventud para el servicio</a:t>
            </a:r>
          </a:p>
          <a:p>
            <a:pPr lvl="1" algn="just"/>
            <a:r>
              <a:rPr lang="es-VE" sz="2500" b="1" dirty="0" smtClean="0"/>
              <a:t>Proveer</a:t>
            </a:r>
            <a:r>
              <a:rPr lang="es-VE" sz="2500" dirty="0" smtClean="0"/>
              <a:t> </a:t>
            </a:r>
            <a:r>
              <a:rPr lang="es-VE" sz="2500" dirty="0"/>
              <a:t>oportunidades para el alcance de otros </a:t>
            </a:r>
            <a:r>
              <a:rPr lang="es-VE" sz="2500" dirty="0" smtClean="0"/>
              <a:t>y el </a:t>
            </a:r>
            <a:r>
              <a:rPr lang="es-VE" sz="2500" dirty="0"/>
              <a:t>servicio</a:t>
            </a:r>
          </a:p>
          <a:p>
            <a:pPr lvl="1" algn="just"/>
            <a:r>
              <a:rPr lang="es-VE" sz="2500" b="1" dirty="0" smtClean="0"/>
              <a:t>Enseñar</a:t>
            </a:r>
            <a:r>
              <a:rPr lang="es-VE" sz="2500" dirty="0" smtClean="0"/>
              <a:t> </a:t>
            </a:r>
            <a:r>
              <a:rPr lang="es-VE" sz="2500" dirty="0"/>
              <a:t>los principios del discipulado</a:t>
            </a:r>
          </a:p>
          <a:p>
            <a:pPr lvl="1" algn="just"/>
            <a:r>
              <a:rPr lang="es-VE" sz="2500" b="1" dirty="0" smtClean="0"/>
              <a:t>Guiar</a:t>
            </a:r>
            <a:r>
              <a:rPr lang="es-VE" sz="2500" dirty="0" smtClean="0"/>
              <a:t> </a:t>
            </a:r>
            <a:r>
              <a:rPr lang="es-VE" sz="2500" dirty="0"/>
              <a:t>a la juventud hacia el descubrimiento de su valor propio y de sus </a:t>
            </a:r>
            <a:r>
              <a:rPr lang="es-VE" sz="2500" dirty="0" smtClean="0"/>
              <a:t>dones espirituales</a:t>
            </a:r>
            <a:r>
              <a:rPr lang="es-VE" sz="2500" dirty="0"/>
              <a:t>. </a:t>
            </a:r>
            <a:endParaRPr lang="es-VE" sz="2500" dirty="0" smtClean="0"/>
          </a:p>
          <a:p>
            <a:pPr lvl="1" algn="just"/>
            <a:r>
              <a:rPr lang="es-VE" sz="2000" dirty="0" smtClean="0"/>
              <a:t>(Manual </a:t>
            </a:r>
            <a:r>
              <a:rPr lang="es-VE" sz="2000" dirty="0"/>
              <a:t>de Ministerio Juvenil de la Asociación General </a:t>
            </a:r>
            <a:r>
              <a:rPr lang="es-VE" sz="2000" dirty="0" smtClean="0"/>
              <a:t>para Ancianos y Pastores</a:t>
            </a:r>
            <a:r>
              <a:rPr lang="es-VE" sz="2000" dirty="0"/>
              <a:t>. 2002: 13). -Versión en inglés.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52E1CA-5AA1-2549-8EB4-2601E05A3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8" y="1053208"/>
            <a:ext cx="9149862" cy="810868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Estructura</a:t>
            </a:r>
            <a:r>
              <a:rPr lang="en-US" b="1" dirty="0" smtClean="0">
                <a:solidFill>
                  <a:schemeClr val="accent1"/>
                </a:solidFill>
              </a:rPr>
              <a:t> de los </a:t>
            </a:r>
            <a:r>
              <a:rPr lang="en-US" b="1" dirty="0" err="1" smtClean="0">
                <a:solidFill>
                  <a:schemeClr val="accent1"/>
                </a:solidFill>
              </a:rPr>
              <a:t>Ministerios</a:t>
            </a:r>
            <a:r>
              <a:rPr lang="en-US" b="1" dirty="0" smtClean="0">
                <a:solidFill>
                  <a:schemeClr val="accent1"/>
                </a:solidFill>
              </a:rPr>
              <a:t> Juveniles </a:t>
            </a:r>
            <a:r>
              <a:rPr lang="en-US" b="1" dirty="0" err="1" smtClean="0">
                <a:solidFill>
                  <a:schemeClr val="accent1"/>
                </a:solidFill>
              </a:rPr>
              <a:t>Adventistas</a:t>
            </a:r>
            <a:r>
              <a:rPr lang="en-US" b="1" dirty="0" smtClean="0">
                <a:solidFill>
                  <a:schemeClr val="accent1"/>
                </a:solidFill>
              </a:rPr>
              <a:t> (MJA)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ZW" dirty="0" smtClean="0">
                <a:solidFill>
                  <a:schemeClr val="accent1"/>
                </a:solidFill>
              </a:rPr>
              <a:t/>
            </a:r>
            <a:br>
              <a:rPr lang="en-ZW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8176" y="2009549"/>
            <a:ext cx="7933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dirty="0"/>
              <a:t>Ministerio </a:t>
            </a:r>
            <a:r>
              <a:rPr lang="es-VE" sz="2000" b="1" dirty="0" smtClean="0"/>
              <a:t>de Menores </a:t>
            </a:r>
            <a:r>
              <a:rPr lang="es-VE" sz="2000" b="1" dirty="0"/>
              <a:t>(MA):</a:t>
            </a:r>
            <a:r>
              <a:rPr lang="es-VE" sz="2000" b="1" dirty="0" smtClean="0"/>
              <a:t>de 4 </a:t>
            </a:r>
            <a:r>
              <a:rPr lang="es-VE" sz="2000" b="1" dirty="0"/>
              <a:t>a 15años, incluye:</a:t>
            </a:r>
          </a:p>
          <a:p>
            <a:pPr algn="just"/>
            <a:r>
              <a:rPr lang="es-VE" sz="2000" i="1" dirty="0"/>
              <a:t>Ministerio de Aventureros (4 a 9 años).</a:t>
            </a:r>
          </a:p>
          <a:p>
            <a:pPr algn="just"/>
            <a:r>
              <a:rPr lang="es-VE" sz="2000" dirty="0"/>
              <a:t>Fortalece la relación padre-hijo, al proveer actividades semanales en armonía </a:t>
            </a:r>
            <a:r>
              <a:rPr lang="es-VE" sz="2000" dirty="0" smtClean="0"/>
              <a:t>con las </a:t>
            </a:r>
            <a:r>
              <a:rPr lang="es-VE" sz="2000" dirty="0"/>
              <a:t>necesidades psicológicas de este grupo según su edad. También facilita a </a:t>
            </a:r>
            <a:r>
              <a:rPr lang="es-VE" sz="2000" dirty="0" smtClean="0"/>
              <a:t>los padres </a:t>
            </a:r>
            <a:r>
              <a:rPr lang="es-VE" sz="2000" dirty="0"/>
              <a:t>oportunidades para aprender habilidades de crianza y disfrutar </a:t>
            </a:r>
            <a:r>
              <a:rPr lang="es-VE" sz="2000" dirty="0" smtClean="0"/>
              <a:t>de actividades </a:t>
            </a:r>
            <a:r>
              <a:rPr lang="es-VE" sz="2000" dirty="0"/>
              <a:t>especiales con sus hijos</a:t>
            </a:r>
            <a:r>
              <a:rPr lang="es-VE" sz="2000" dirty="0" smtClean="0"/>
              <a:t>.</a:t>
            </a:r>
          </a:p>
          <a:p>
            <a:pPr algn="just"/>
            <a:endParaRPr lang="es-VE" sz="2000" dirty="0"/>
          </a:p>
          <a:p>
            <a:pPr algn="just"/>
            <a:r>
              <a:rPr lang="es-VE" sz="2000" i="1" dirty="0"/>
              <a:t>Ministerio de </a:t>
            </a:r>
            <a:r>
              <a:rPr lang="es-VE" sz="2000" i="1" dirty="0" smtClean="0"/>
              <a:t>los Conquistadores </a:t>
            </a:r>
            <a:r>
              <a:rPr lang="es-VE" sz="2000" i="1" dirty="0"/>
              <a:t>(</a:t>
            </a:r>
            <a:r>
              <a:rPr lang="es-VE" sz="2000" i="1" dirty="0" smtClean="0"/>
              <a:t>10 a </a:t>
            </a:r>
            <a:r>
              <a:rPr lang="es-VE" sz="2000" i="1" dirty="0"/>
              <a:t>15años).</a:t>
            </a:r>
          </a:p>
          <a:p>
            <a:pPr algn="just"/>
            <a:r>
              <a:rPr lang="es-VE" sz="2000" dirty="0"/>
              <a:t>Ayuda en los años críticos de formación de la identidad y de la transformación </a:t>
            </a:r>
            <a:r>
              <a:rPr lang="es-VE" sz="2000" dirty="0" smtClean="0"/>
              <a:t>de la </a:t>
            </a:r>
            <a:r>
              <a:rPr lang="es-VE" sz="2000" dirty="0"/>
              <a:t>adolescencia de chicos y chicas, </a:t>
            </a:r>
            <a:r>
              <a:rPr lang="es-VE" sz="2000" dirty="0" smtClean="0"/>
              <a:t>ofreciendo actividades </a:t>
            </a:r>
            <a:r>
              <a:rPr lang="es-VE" sz="2000" dirty="0"/>
              <a:t>intencionales </a:t>
            </a:r>
            <a:r>
              <a:rPr lang="es-VE" sz="2000" dirty="0" smtClean="0"/>
              <a:t>de servicio </a:t>
            </a:r>
            <a:r>
              <a:rPr lang="es-VE" sz="2000" dirty="0"/>
              <a:t>y de misión. </a:t>
            </a:r>
            <a:r>
              <a:rPr lang="es-VE" sz="2000" dirty="0" smtClean="0"/>
              <a:t>El ministerio </a:t>
            </a:r>
            <a:r>
              <a:rPr lang="es-VE" sz="2000" dirty="0"/>
              <a:t>de los Conquistadores dirige las energías de </a:t>
            </a:r>
            <a:r>
              <a:rPr lang="es-VE" sz="2000" dirty="0" smtClean="0"/>
              <a:t>los adolescentes </a:t>
            </a:r>
            <a:r>
              <a:rPr lang="es-VE" sz="2000" dirty="0"/>
              <a:t>a enfocarse en sus comunidades.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B84081-D442-F049-AAF1-CF3ECCC27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Estructura</a:t>
            </a:r>
            <a:r>
              <a:rPr lang="en-US" b="1" dirty="0">
                <a:solidFill>
                  <a:schemeClr val="accent1"/>
                </a:solidFill>
              </a:rPr>
              <a:t> de los </a:t>
            </a:r>
            <a:r>
              <a:rPr lang="en-US" b="1" dirty="0" err="1">
                <a:solidFill>
                  <a:schemeClr val="accent1"/>
                </a:solidFill>
              </a:rPr>
              <a:t>Ministerios</a:t>
            </a:r>
            <a:r>
              <a:rPr lang="en-US" b="1" dirty="0">
                <a:solidFill>
                  <a:schemeClr val="accent1"/>
                </a:solidFill>
              </a:rPr>
              <a:t> Juveniles </a:t>
            </a:r>
            <a:r>
              <a:rPr lang="en-US" b="1" dirty="0" err="1">
                <a:solidFill>
                  <a:schemeClr val="accent1"/>
                </a:solidFill>
              </a:rPr>
              <a:t>Adventistas</a:t>
            </a:r>
            <a:r>
              <a:rPr lang="en-US" b="1" dirty="0">
                <a:solidFill>
                  <a:schemeClr val="accent1"/>
                </a:solidFill>
              </a:rPr>
              <a:t> (MJA)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7398" y="1705160"/>
            <a:ext cx="74943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1" dirty="0"/>
              <a:t>Ministerio de Jóvenes (LJA): de </a:t>
            </a:r>
            <a:r>
              <a:rPr lang="es-VE" b="1" dirty="0" smtClean="0"/>
              <a:t>16 a </a:t>
            </a:r>
            <a:r>
              <a:rPr lang="es-VE" b="1" dirty="0"/>
              <a:t>30 años en adelante, incluye:</a:t>
            </a:r>
          </a:p>
          <a:p>
            <a:pPr algn="just"/>
            <a:r>
              <a:rPr lang="es-VE" i="1" dirty="0"/>
              <a:t>Ministerio de </a:t>
            </a:r>
            <a:r>
              <a:rPr lang="es-VE" i="1" dirty="0" smtClean="0"/>
              <a:t>los Embajadores </a:t>
            </a:r>
            <a:r>
              <a:rPr lang="es-VE" i="1" dirty="0"/>
              <a:t>(</a:t>
            </a:r>
            <a:r>
              <a:rPr lang="es-VE" i="1" dirty="0" smtClean="0"/>
              <a:t>16 a </a:t>
            </a:r>
            <a:r>
              <a:rPr lang="es-VE" i="1" dirty="0"/>
              <a:t>21años).</a:t>
            </a:r>
          </a:p>
          <a:p>
            <a:pPr algn="just"/>
            <a:r>
              <a:rPr lang="es-VE" dirty="0"/>
              <a:t>Está diseñado para fortalecer el actual ministerio juvenil de la iglesia. Alienta </a:t>
            </a:r>
            <a:r>
              <a:rPr lang="es-VE" dirty="0" smtClean="0"/>
              <a:t>a los jóvenes </a:t>
            </a:r>
            <a:r>
              <a:rPr lang="es-VE" dirty="0"/>
              <a:t>a experimentar y compartir una relación personal con Jesús, los ayuda </a:t>
            </a:r>
            <a:r>
              <a:rPr lang="es-VE" dirty="0" smtClean="0"/>
              <a:t>a desarrollar </a:t>
            </a:r>
            <a:r>
              <a:rPr lang="es-VE" dirty="0"/>
              <a:t>un estilo de vida consistente con su sistema de creencias; les </a:t>
            </a:r>
            <a:r>
              <a:rPr lang="es-VE" dirty="0" smtClean="0"/>
              <a:t>provee entrenamiento </a:t>
            </a:r>
            <a:r>
              <a:rPr lang="es-VE" dirty="0"/>
              <a:t>en diversas áreas de interés vocacional, y les provee de </a:t>
            </a:r>
            <a:r>
              <a:rPr lang="es-VE" dirty="0" smtClean="0"/>
              <a:t>un ambiente </a:t>
            </a:r>
            <a:r>
              <a:rPr lang="es-VE" dirty="0"/>
              <a:t>seguro para el pleno desarrollo de amistades duraderas. (GCSYMH, </a:t>
            </a:r>
            <a:r>
              <a:rPr lang="es-VE" dirty="0" smtClean="0"/>
              <a:t>2013, p.9).</a:t>
            </a:r>
          </a:p>
          <a:p>
            <a:pPr algn="just"/>
            <a:endParaRPr lang="es-VE" dirty="0"/>
          </a:p>
          <a:p>
            <a:pPr algn="just"/>
            <a:r>
              <a:rPr lang="es-VE" i="1" dirty="0"/>
              <a:t>Ministerio de </a:t>
            </a:r>
            <a:r>
              <a:rPr lang="es-VE" i="1" dirty="0" smtClean="0"/>
              <a:t>Jóvenes Adultos </a:t>
            </a:r>
            <a:r>
              <a:rPr lang="es-VE" i="1" dirty="0"/>
              <a:t>(de 22 a 30 años en adelante)</a:t>
            </a:r>
          </a:p>
          <a:p>
            <a:pPr algn="just"/>
            <a:r>
              <a:rPr lang="es-VE" dirty="0"/>
              <a:t>Conecta la vitalidad de una generación, compartiendo su relación personal </a:t>
            </a:r>
            <a:r>
              <a:rPr lang="es-VE" dirty="0" smtClean="0"/>
              <a:t>con Jesús </a:t>
            </a:r>
            <a:r>
              <a:rPr lang="es-VE" dirty="0"/>
              <a:t>en el trabajo y en la vida, reconociendo la diversidad demográfica </a:t>
            </a:r>
            <a:r>
              <a:rPr lang="es-VE" dirty="0" smtClean="0"/>
              <a:t>que existe </a:t>
            </a:r>
            <a:r>
              <a:rPr lang="es-VE" dirty="0"/>
              <a:t>entre los que estudian o trabajan, sean solteros o casados </a:t>
            </a:r>
            <a:r>
              <a:rPr lang="es-VE" dirty="0" smtClean="0"/>
              <a:t>y posiblemente padres</a:t>
            </a:r>
            <a:r>
              <a:rPr lang="es-VE" dirty="0"/>
              <a:t>. Este ministerio crítico acoge el empoderamiento de los jóvenes </a:t>
            </a:r>
            <a:r>
              <a:rPr lang="es-VE" dirty="0" smtClean="0"/>
              <a:t>adultos para </a:t>
            </a:r>
            <a:r>
              <a:rPr lang="es-VE" dirty="0"/>
              <a:t>el </a:t>
            </a:r>
            <a:r>
              <a:rPr lang="es-VE" dirty="0" smtClean="0"/>
              <a:t>liderazgo</a:t>
            </a:r>
            <a:r>
              <a:rPr lang="es-VE" dirty="0"/>
              <a:t>, consejería, evangelismo </a:t>
            </a:r>
            <a:r>
              <a:rPr lang="es-VE" dirty="0" smtClean="0"/>
              <a:t>y vidas </a:t>
            </a:r>
            <a:r>
              <a:rPr lang="es-VE" dirty="0"/>
              <a:t>saludables.</a:t>
            </a:r>
            <a:endParaRPr lang="en-Z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EBB423-B75F-1A42-91A6-85FCEC6E1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09" y="345235"/>
            <a:ext cx="2571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26" y="1002460"/>
            <a:ext cx="8802461" cy="44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65156" y="11464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b="1" i="1" dirty="0">
                <a:solidFill>
                  <a:srgbClr val="FFFFFF"/>
                </a:solidFill>
                <a:latin typeface="Arial-ItalicMT"/>
              </a:rPr>
              <a:t>MINISTERIOSJUVENILESADVENTISTAS</a:t>
            </a:r>
          </a:p>
          <a:p>
            <a:pPr algn="ctr"/>
            <a:r>
              <a:rPr lang="es-VE" b="1" i="1" dirty="0">
                <a:solidFill>
                  <a:srgbClr val="FFFFFF"/>
                </a:solidFill>
                <a:latin typeface="Arial-ItalicMT"/>
              </a:rPr>
              <a:t>CURRÍCULOSDELÍDERAZGO</a:t>
            </a:r>
            <a:endParaRPr lang="es-VE" b="1" dirty="0"/>
          </a:p>
        </p:txBody>
      </p:sp>
      <p:sp>
        <p:nvSpPr>
          <p:cNvPr id="7" name="6 Rectángulo"/>
          <p:cNvSpPr/>
          <p:nvPr/>
        </p:nvSpPr>
        <p:spPr>
          <a:xfrm>
            <a:off x="2397056" y="275914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i="1" dirty="0">
                <a:solidFill>
                  <a:srgbClr val="FFFFFF"/>
                </a:solidFill>
                <a:latin typeface="Arial-ItalicMT"/>
              </a:rPr>
              <a:t>MENORES</a:t>
            </a:r>
            <a:endParaRPr lang="es-VE" b="1" dirty="0"/>
          </a:p>
        </p:txBody>
      </p:sp>
      <p:sp>
        <p:nvSpPr>
          <p:cNvPr id="8" name="7 Rectángulo"/>
          <p:cNvSpPr/>
          <p:nvPr/>
        </p:nvSpPr>
        <p:spPr>
          <a:xfrm>
            <a:off x="6151983" y="2764189"/>
            <a:ext cx="360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i="1" dirty="0">
                <a:solidFill>
                  <a:srgbClr val="FFFFFF"/>
                </a:solidFill>
                <a:latin typeface="Arial-ItalicMT"/>
              </a:rPr>
              <a:t>MENORES JÓVENESADULTOS</a:t>
            </a:r>
            <a:endParaRPr lang="es-VE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97" y="5419309"/>
            <a:ext cx="8931534" cy="3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2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69" y="786061"/>
            <a:ext cx="2172815" cy="20213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63646" y="677048"/>
            <a:ext cx="72466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300" dirty="0"/>
              <a:t>Nuestros colores representan nuestra misión</a:t>
            </a:r>
            <a:r>
              <a:rPr lang="es-VE" sz="2300" dirty="0" smtClean="0"/>
              <a:t>.</a:t>
            </a:r>
          </a:p>
          <a:p>
            <a:pPr algn="just"/>
            <a:r>
              <a:rPr lang="es-VE" sz="2300" dirty="0" smtClean="0"/>
              <a:t>Somos mansos</a:t>
            </a:r>
            <a:r>
              <a:rPr lang="es-VE" sz="2300" dirty="0"/>
              <a:t>, brillantes </a:t>
            </a:r>
            <a:r>
              <a:rPr lang="es-VE" sz="2300" dirty="0" smtClean="0"/>
              <a:t>y seguros.</a:t>
            </a:r>
          </a:p>
          <a:p>
            <a:pPr algn="just"/>
            <a:endParaRPr lang="es-VE" sz="2300" dirty="0"/>
          </a:p>
          <a:p>
            <a:pPr algn="just"/>
            <a:r>
              <a:rPr lang="es-VE" sz="2300" b="1" dirty="0" smtClean="0"/>
              <a:t>El color </a:t>
            </a:r>
            <a:r>
              <a:rPr lang="es-VE" sz="2300" b="1" dirty="0"/>
              <a:t>azul </a:t>
            </a:r>
            <a:r>
              <a:rPr lang="es-VE" sz="2300" dirty="0"/>
              <a:t>representa el Cielo. </a:t>
            </a:r>
            <a:r>
              <a:rPr lang="es-VE" sz="2300" dirty="0" smtClean="0"/>
              <a:t>El azul </a:t>
            </a:r>
            <a:r>
              <a:rPr lang="es-VE" sz="2300" dirty="0"/>
              <a:t>es el color del cielo y el recordatorio del </a:t>
            </a:r>
            <a:r>
              <a:rPr lang="es-VE" sz="2300" dirty="0" smtClean="0"/>
              <a:t>reino celestial</a:t>
            </a:r>
            <a:r>
              <a:rPr lang="es-VE" sz="2300" dirty="0"/>
              <a:t>.</a:t>
            </a:r>
          </a:p>
          <a:p>
            <a:pPr algn="just"/>
            <a:r>
              <a:rPr lang="es-VE" sz="2300" b="1" dirty="0"/>
              <a:t>El color vino</a:t>
            </a:r>
            <a:r>
              <a:rPr lang="es-VE" sz="2300" dirty="0"/>
              <a:t> representa la sangre </a:t>
            </a:r>
            <a:r>
              <a:rPr lang="es-VE" sz="2300" dirty="0" smtClean="0"/>
              <a:t>y la </a:t>
            </a:r>
            <a:r>
              <a:rPr lang="es-VE" sz="2300" dirty="0"/>
              <a:t>redención en </a:t>
            </a:r>
            <a:r>
              <a:rPr lang="es-VE" sz="2300" dirty="0" smtClean="0"/>
              <a:t>la Biblia</a:t>
            </a:r>
            <a:r>
              <a:rPr lang="es-VE" sz="2300" dirty="0"/>
              <a:t>. La vida de un hombre </a:t>
            </a:r>
            <a:r>
              <a:rPr lang="es-VE" sz="2300" dirty="0" smtClean="0"/>
              <a:t>está en </a:t>
            </a:r>
            <a:r>
              <a:rPr lang="es-VE" sz="2300" dirty="0"/>
              <a:t>su sangre (Levítico </a:t>
            </a:r>
            <a:r>
              <a:rPr lang="es-VE" sz="2300" dirty="0" smtClean="0"/>
              <a:t>17:11)y el </a:t>
            </a:r>
            <a:r>
              <a:rPr lang="es-VE" sz="2300" dirty="0"/>
              <a:t>sacrificio de sangre hecho por Cristo </a:t>
            </a:r>
            <a:r>
              <a:rPr lang="es-VE" sz="2300" dirty="0" smtClean="0"/>
              <a:t>es necesario </a:t>
            </a:r>
            <a:r>
              <a:rPr lang="es-VE" sz="2300" dirty="0"/>
              <a:t>para </a:t>
            </a:r>
            <a:r>
              <a:rPr lang="es-VE" sz="2300" dirty="0" smtClean="0"/>
              <a:t>la redención </a:t>
            </a:r>
            <a:r>
              <a:rPr lang="es-VE" sz="2300" dirty="0"/>
              <a:t>del hombre.</a:t>
            </a:r>
          </a:p>
          <a:p>
            <a:pPr algn="just"/>
            <a:r>
              <a:rPr lang="es-VE" sz="2300" b="1" dirty="0"/>
              <a:t>El verde </a:t>
            </a:r>
            <a:r>
              <a:rPr lang="es-VE" sz="2300" dirty="0"/>
              <a:t>representa el crecimiento y el </a:t>
            </a:r>
            <a:r>
              <a:rPr lang="es-VE" sz="2300" dirty="0" smtClean="0"/>
              <a:t>florecer en </a:t>
            </a:r>
            <a:r>
              <a:rPr lang="es-VE" sz="2300" dirty="0"/>
              <a:t>el lugar en el que fuimos plantados. </a:t>
            </a:r>
            <a:r>
              <a:rPr lang="es-VE" sz="2300" dirty="0" smtClean="0"/>
              <a:t>Representa la </a:t>
            </a:r>
            <a:r>
              <a:rPr lang="es-VE" sz="2300" dirty="0"/>
              <a:t>vida cristiana que produce buenos frutos </a:t>
            </a:r>
            <a:r>
              <a:rPr lang="es-VE" sz="2300" dirty="0" smtClean="0"/>
              <a:t>y encuentra </a:t>
            </a:r>
            <a:r>
              <a:rPr lang="es-VE" sz="2300" dirty="0"/>
              <a:t>descanso en Cristo.</a:t>
            </a:r>
          </a:p>
          <a:p>
            <a:pPr algn="just"/>
            <a:r>
              <a:rPr lang="es-VE" sz="2300" b="1" dirty="0"/>
              <a:t>El color blanco </a:t>
            </a:r>
            <a:r>
              <a:rPr lang="es-VE" sz="2300" dirty="0"/>
              <a:t>representa la justicia por </a:t>
            </a:r>
            <a:r>
              <a:rPr lang="es-VE" sz="2300" dirty="0" smtClean="0"/>
              <a:t>la pureza </a:t>
            </a:r>
            <a:r>
              <a:rPr lang="es-VE" sz="2300" dirty="0"/>
              <a:t>y brillo del color. Señala al Justo y a </a:t>
            </a:r>
            <a:r>
              <a:rPr lang="es-VE" sz="2300" dirty="0" smtClean="0"/>
              <a:t>la justicia </a:t>
            </a:r>
            <a:r>
              <a:rPr lang="es-VE" sz="2300" dirty="0"/>
              <a:t>que Él imputa a </a:t>
            </a:r>
            <a:r>
              <a:rPr lang="es-VE" sz="2300" dirty="0" smtClean="0"/>
              <a:t>todo aquel </a:t>
            </a:r>
            <a:r>
              <a:rPr lang="es-VE" sz="2300" dirty="0"/>
              <a:t>que se </a:t>
            </a:r>
            <a:r>
              <a:rPr lang="es-VE" sz="2300" dirty="0" smtClean="0"/>
              <a:t>acerca con </a:t>
            </a:r>
            <a:r>
              <a:rPr lang="es-VE" sz="2300" dirty="0"/>
              <a:t>fe</a:t>
            </a:r>
            <a:r>
              <a:rPr lang="es-VE" sz="2300" dirty="0" smtClean="0"/>
              <a:t>.</a:t>
            </a:r>
            <a:r>
              <a:rPr lang="en-ZW" sz="2300" dirty="0" smtClean="0"/>
              <a:t> </a:t>
            </a: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A37DBC-BE77-2946-BCB7-6E9A99AB9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852599"/>
            <a:ext cx="1941095" cy="1842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5494" y="376272"/>
            <a:ext cx="717082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dirty="0"/>
              <a:t>El color rojo </a:t>
            </a:r>
            <a:r>
              <a:rPr lang="es-VE" sz="2400" dirty="0"/>
              <a:t>nos recuerda a Cristo y a su sacrificio. “Porque de tal manera amó Dios </a:t>
            </a:r>
            <a:r>
              <a:rPr lang="es-VE" sz="2400" dirty="0" smtClean="0"/>
              <a:t>al mundo</a:t>
            </a:r>
            <a:r>
              <a:rPr lang="es-VE" sz="2400" dirty="0"/>
              <a:t>, que ha dado a su Hijo unigénito, para que todo aquel que en Él crea no se </a:t>
            </a:r>
            <a:r>
              <a:rPr lang="es-VE" sz="2400" dirty="0" smtClean="0"/>
              <a:t>pierda, más </a:t>
            </a:r>
            <a:r>
              <a:rPr lang="es-VE" sz="2400" dirty="0"/>
              <a:t>tenga vida eterna”. (Juan 3:16). “…presentéis vuestros cuerpos en sacrificio </a:t>
            </a:r>
            <a:r>
              <a:rPr lang="es-VE" sz="2400" dirty="0" smtClean="0"/>
              <a:t>vivo, santo</a:t>
            </a:r>
            <a:r>
              <a:rPr lang="es-VE" sz="2400" dirty="0"/>
              <a:t>, agradable a Dios…”(Romanos 12:1).</a:t>
            </a:r>
          </a:p>
          <a:p>
            <a:pPr algn="just"/>
            <a:r>
              <a:rPr lang="es-VE" sz="2400" b="1" dirty="0"/>
              <a:t>Los tres lados</a:t>
            </a:r>
            <a:r>
              <a:rPr lang="es-VE" sz="2400" dirty="0"/>
              <a:t> representan la plenitud de la Trinidad—Padre, Hijo y Espíritu Santo. </a:t>
            </a:r>
            <a:r>
              <a:rPr lang="es-VE" sz="2400" dirty="0" smtClean="0"/>
              <a:t>El trípode </a:t>
            </a:r>
            <a:r>
              <a:rPr lang="es-VE" sz="2400" dirty="0"/>
              <a:t>de la educación: habilidades y especialidades </a:t>
            </a:r>
            <a:r>
              <a:rPr lang="es-VE" sz="2400" dirty="0" smtClean="0"/>
              <a:t>intelectuales, campamentos</a:t>
            </a:r>
            <a:r>
              <a:rPr lang="es-VE" sz="2400" dirty="0"/>
              <a:t> </a:t>
            </a:r>
            <a:r>
              <a:rPr lang="es-VE" sz="2400" dirty="0" smtClean="0"/>
              <a:t>físicos</a:t>
            </a:r>
            <a:r>
              <a:rPr lang="es-VE" sz="2400" dirty="0"/>
              <a:t>, laboriosidad, enfoque en la salud, alcance espiritual y el desarrollo </a:t>
            </a:r>
            <a:r>
              <a:rPr lang="es-VE" sz="2400" dirty="0" smtClean="0"/>
              <a:t>espiritual personal</a:t>
            </a:r>
            <a:r>
              <a:rPr lang="es-VE" sz="2400" dirty="0"/>
              <a:t>.</a:t>
            </a:r>
          </a:p>
          <a:p>
            <a:pPr algn="just"/>
            <a:r>
              <a:rPr lang="es-VE" sz="2400" b="1" dirty="0"/>
              <a:t>El color oro </a:t>
            </a:r>
            <a:r>
              <a:rPr lang="es-VE" sz="2400" dirty="0"/>
              <a:t>representa la excelencia “Por lo tanto, te aconsejo que compres de </a:t>
            </a:r>
            <a:r>
              <a:rPr lang="es-VE" sz="2400" dirty="0" smtClean="0"/>
              <a:t>mí: oro </a:t>
            </a:r>
            <a:r>
              <a:rPr lang="es-VE" sz="2400" dirty="0"/>
              <a:t>refinado en fuego, para que seas rico…” (</a:t>
            </a:r>
            <a:r>
              <a:rPr lang="es-VE" sz="2400" dirty="0" err="1"/>
              <a:t>Apoc</a:t>
            </a:r>
            <a:r>
              <a:rPr lang="es-VE" sz="2400" dirty="0"/>
              <a:t>. 3:18</a:t>
            </a:r>
            <a:r>
              <a:rPr lang="es-VE" sz="2400" dirty="0" smtClean="0"/>
              <a:t>). El Club de Conquistadores tiene altos </a:t>
            </a:r>
            <a:r>
              <a:rPr lang="es-VE" sz="2400" dirty="0"/>
              <a:t>estándares con el fin de ayudar a construir caracteres fuertes para el reino de los</a:t>
            </a:r>
          </a:p>
          <a:p>
            <a:pPr algn="just"/>
            <a:r>
              <a:rPr lang="es-VE" sz="2400" dirty="0"/>
              <a:t>cielos.</a:t>
            </a:r>
            <a:endParaRPr lang="en-ZW" sz="2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D612A2-137A-5D46-B95D-F9555A6FB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365125"/>
            <a:ext cx="9675546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Seminario</a:t>
            </a:r>
            <a:r>
              <a:rPr lang="en-US" b="1" dirty="0" smtClean="0">
                <a:solidFill>
                  <a:schemeClr val="accent1"/>
                </a:solidFill>
              </a:rPr>
              <a:t> Nº 1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s-ES" b="1" dirty="0" smtClean="0">
                <a:solidFill>
                  <a:schemeClr val="accent1"/>
                </a:solidFill>
              </a:rPr>
              <a:t>Introducción al Ministerio Juvenil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248" y="4322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80514" y="1690688"/>
            <a:ext cx="7543329" cy="490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Estructura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Organizacional</a:t>
            </a:r>
            <a:r>
              <a:rPr lang="en-US" sz="2400" dirty="0" smtClean="0"/>
              <a:t> de la </a:t>
            </a:r>
            <a:r>
              <a:rPr lang="en-US" sz="2400" dirty="0" err="1" smtClean="0"/>
              <a:t>Iglesia</a:t>
            </a:r>
            <a:r>
              <a:rPr lang="en-US" sz="2400" dirty="0" smtClean="0"/>
              <a:t> </a:t>
            </a:r>
            <a:r>
              <a:rPr lang="en-US" sz="2400" dirty="0" err="1" smtClean="0"/>
              <a:t>Adventista</a:t>
            </a:r>
            <a:r>
              <a:rPr lang="en-US" sz="2400" dirty="0" smtClean="0"/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Historia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Ministerios</a:t>
            </a:r>
            <a:r>
              <a:rPr lang="en-US" sz="2400" dirty="0" smtClean="0"/>
              <a:t> Juveniles </a:t>
            </a:r>
            <a:r>
              <a:rPr lang="en-US" sz="2400" dirty="0" err="1" smtClean="0"/>
              <a:t>Adventista</a:t>
            </a:r>
            <a:r>
              <a:rPr lang="en-US" sz="2400" dirty="0" smtClean="0"/>
              <a:t> (MJA)</a:t>
            </a:r>
            <a:endParaRPr lang="en-US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Historia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Clases</a:t>
            </a:r>
            <a:r>
              <a:rPr lang="en-US" sz="2400" dirty="0" smtClean="0"/>
              <a:t> MV- </a:t>
            </a:r>
            <a:r>
              <a:rPr lang="en-US" sz="2400" dirty="0" err="1" smtClean="0"/>
              <a:t>Clases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progresivas</a:t>
            </a:r>
            <a:r>
              <a:rPr lang="en-US" sz="2400" dirty="0" smtClean="0"/>
              <a:t> JA/Conquistadores</a:t>
            </a:r>
            <a:endParaRPr lang="en-ZW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Cambio</a:t>
            </a:r>
            <a:r>
              <a:rPr lang="en-US" sz="2400" dirty="0" smtClean="0"/>
              <a:t> de </a:t>
            </a:r>
            <a:r>
              <a:rPr lang="en-US" sz="2400" dirty="0" err="1" smtClean="0"/>
              <a:t>nombres</a:t>
            </a:r>
            <a:r>
              <a:rPr lang="en-US" sz="2400" dirty="0" smtClean="0"/>
              <a:t> del </a:t>
            </a:r>
            <a:r>
              <a:rPr lang="en-US" sz="2400" dirty="0" err="1" smtClean="0"/>
              <a:t>Departamento</a:t>
            </a:r>
            <a:endParaRPr lang="en-US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Filosofía</a:t>
            </a:r>
            <a:r>
              <a:rPr lang="en-US" sz="2400" dirty="0" smtClean="0"/>
              <a:t> y </a:t>
            </a:r>
            <a:r>
              <a:rPr lang="en-US" sz="2400" dirty="0" err="1" smtClean="0"/>
              <a:t>Misión</a:t>
            </a:r>
            <a:r>
              <a:rPr lang="en-US" sz="2400" dirty="0" smtClean="0"/>
              <a:t> de los MJA</a:t>
            </a:r>
            <a:endParaRPr lang="en-US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Visión</a:t>
            </a:r>
            <a:r>
              <a:rPr lang="en-US" sz="2400" dirty="0" smtClean="0"/>
              <a:t>/</a:t>
            </a:r>
            <a:r>
              <a:rPr lang="en-US" sz="2400" dirty="0" err="1" smtClean="0"/>
              <a:t>Misión</a:t>
            </a:r>
            <a:endParaRPr lang="en-US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Objetivos</a:t>
            </a:r>
            <a:r>
              <a:rPr lang="en-US" sz="2400" dirty="0" smtClean="0"/>
              <a:t> de los MJA</a:t>
            </a:r>
            <a:endParaRPr lang="en-US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W" sz="2400" dirty="0" err="1" smtClean="0"/>
              <a:t>Grupos</a:t>
            </a:r>
            <a:r>
              <a:rPr lang="en-ZW" sz="2400" dirty="0" smtClean="0"/>
              <a:t> de </a:t>
            </a:r>
            <a:r>
              <a:rPr lang="en-ZW" sz="2400" dirty="0" err="1" smtClean="0"/>
              <a:t>edad</a:t>
            </a:r>
            <a:r>
              <a:rPr lang="en-ZW" sz="2400" dirty="0" smtClean="0"/>
              <a:t> de los MJA</a:t>
            </a:r>
            <a:r>
              <a:rPr lang="en-ZW" sz="2400" dirty="0" smtClean="0"/>
              <a:t> </a:t>
            </a:r>
            <a:endParaRPr lang="en-ZW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W" sz="2400" dirty="0" err="1" smtClean="0"/>
              <a:t>Organigrama</a:t>
            </a:r>
            <a:endParaRPr lang="en-ZW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W" sz="2400" dirty="0" err="1" smtClean="0"/>
              <a:t>Ideales</a:t>
            </a:r>
            <a:r>
              <a:rPr lang="en-ZW" sz="2400" dirty="0" smtClean="0"/>
              <a:t> de los MJA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A4AB4E-3E87-B243-9649-3D0734C91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3303" y="289234"/>
            <a:ext cx="77706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dirty="0"/>
              <a:t>El escudo </a:t>
            </a:r>
            <a:r>
              <a:rPr lang="es-VE" sz="2000" dirty="0"/>
              <a:t>representa protección. En </a:t>
            </a:r>
            <a:r>
              <a:rPr lang="es-VE" sz="2000" dirty="0" smtClean="0"/>
              <a:t>las Escrituras</a:t>
            </a:r>
            <a:r>
              <a:rPr lang="es-VE" sz="2000" dirty="0"/>
              <a:t>, se hace referencia frecuente </a:t>
            </a:r>
            <a:r>
              <a:rPr lang="es-VE" sz="2000" dirty="0" smtClean="0"/>
              <a:t>a Dios </a:t>
            </a:r>
            <a:r>
              <a:rPr lang="es-VE" sz="2000" dirty="0"/>
              <a:t>como el escudo de Su pueblo</a:t>
            </a:r>
            <a:r>
              <a:rPr lang="es-VE" sz="2000" dirty="0" smtClean="0"/>
              <a:t>. (</a:t>
            </a:r>
            <a:r>
              <a:rPr lang="es-VE" sz="2000" dirty="0"/>
              <a:t>Protección) “…No temas… Yo soy </a:t>
            </a:r>
            <a:r>
              <a:rPr lang="es-VE" sz="2000" dirty="0" smtClean="0"/>
              <a:t>tu escudo</a:t>
            </a:r>
            <a:r>
              <a:rPr lang="es-VE" sz="2000" dirty="0"/>
              <a:t>…” (Génesis 15:1)“Sobre todo, tomad </a:t>
            </a:r>
            <a:r>
              <a:rPr lang="es-VE" sz="2000" dirty="0" smtClean="0"/>
              <a:t>el escudo </a:t>
            </a:r>
            <a:r>
              <a:rPr lang="es-VE" sz="2000" dirty="0"/>
              <a:t>de la fe, para que podáis </a:t>
            </a:r>
            <a:r>
              <a:rPr lang="es-VE" sz="2000" dirty="0" smtClean="0"/>
              <a:t>apagar todos </a:t>
            </a:r>
            <a:r>
              <a:rPr lang="es-VE" sz="2000" dirty="0"/>
              <a:t>los dardos encendidos </a:t>
            </a:r>
            <a:r>
              <a:rPr lang="es-VE" sz="2000" dirty="0" smtClean="0"/>
              <a:t>del maligno”. (</a:t>
            </a:r>
            <a:r>
              <a:rPr lang="es-VE" sz="2000" dirty="0"/>
              <a:t>Efesios 6:16).</a:t>
            </a:r>
          </a:p>
          <a:p>
            <a:pPr algn="just"/>
            <a:r>
              <a:rPr lang="es-VE" sz="2000" b="1" dirty="0"/>
              <a:t>El color blanco </a:t>
            </a:r>
            <a:r>
              <a:rPr lang="es-VE" sz="2000" dirty="0"/>
              <a:t>representa la pureza. “</a:t>
            </a:r>
            <a:r>
              <a:rPr lang="es-VE" sz="2000" dirty="0" smtClean="0"/>
              <a:t>El que </a:t>
            </a:r>
            <a:r>
              <a:rPr lang="es-VE" sz="2000" dirty="0"/>
              <a:t>venza, será vestido de ropa blanca</a:t>
            </a:r>
            <a:r>
              <a:rPr lang="es-VE" sz="2000" dirty="0" smtClean="0"/>
              <a:t>…” (</a:t>
            </a:r>
            <a:r>
              <a:rPr lang="es-VE" sz="2000" dirty="0"/>
              <a:t>Apocalipsis 3:5). Deseamos tener la pureza </a:t>
            </a:r>
            <a:r>
              <a:rPr lang="es-VE" sz="2000" dirty="0" smtClean="0"/>
              <a:t>y la </a:t>
            </a:r>
            <a:r>
              <a:rPr lang="es-VE" sz="2000" dirty="0"/>
              <a:t>justicia </a:t>
            </a:r>
            <a:r>
              <a:rPr lang="es-VE" sz="2000" dirty="0" smtClean="0"/>
              <a:t>de Cristo </a:t>
            </a:r>
            <a:r>
              <a:rPr lang="es-VE" sz="2000" dirty="0"/>
              <a:t>en nuestras </a:t>
            </a:r>
            <a:r>
              <a:rPr lang="es-VE" sz="2000" dirty="0" smtClean="0"/>
              <a:t>vidas. </a:t>
            </a:r>
          </a:p>
          <a:p>
            <a:pPr algn="just"/>
            <a:r>
              <a:rPr lang="es-VE" sz="2000" b="1" dirty="0" smtClean="0"/>
              <a:t>El </a:t>
            </a:r>
            <a:r>
              <a:rPr lang="es-VE" sz="2000" b="1" dirty="0"/>
              <a:t>color az</a:t>
            </a:r>
            <a:r>
              <a:rPr lang="es-VE" sz="2000" dirty="0"/>
              <a:t>ul representa la lealtad. Es el propósito del Club de </a:t>
            </a:r>
            <a:r>
              <a:rPr lang="es-VE" sz="2000" dirty="0" smtClean="0"/>
              <a:t>Conquistadores ayudarnos </a:t>
            </a:r>
            <a:r>
              <a:rPr lang="es-VE" sz="2000" dirty="0"/>
              <a:t>a aprender a ser leales a: Nuestro Dios en el cielo, nuestros padres y </a:t>
            </a:r>
            <a:r>
              <a:rPr lang="es-VE" sz="2000" dirty="0" smtClean="0"/>
              <a:t>nuestra iglesia</a:t>
            </a:r>
            <a:r>
              <a:rPr lang="es-VE" sz="2000" dirty="0"/>
              <a:t>. La lealtad es definida como un reflejo del carácter de nuestro Máximo </a:t>
            </a:r>
            <a:r>
              <a:rPr lang="es-VE" sz="2000" dirty="0" smtClean="0"/>
              <a:t>Guía Mayor</a:t>
            </a:r>
            <a:r>
              <a:rPr lang="es-VE" sz="2000" dirty="0"/>
              <a:t>.</a:t>
            </a:r>
          </a:p>
          <a:p>
            <a:pPr algn="just"/>
            <a:r>
              <a:rPr lang="es-VE" sz="2000" b="1" dirty="0"/>
              <a:t>La espada </a:t>
            </a:r>
            <a:r>
              <a:rPr lang="es-VE" sz="2000" dirty="0"/>
              <a:t>representa la Biblia. La espada se usa en las líneas de guerra. Una </a:t>
            </a:r>
            <a:r>
              <a:rPr lang="es-VE" sz="2000" dirty="0" smtClean="0"/>
              <a:t>batalla siempre </a:t>
            </a:r>
            <a:r>
              <a:rPr lang="es-VE" sz="2000" dirty="0"/>
              <a:t>se gana por ofensa. Estamos en guerra contra el pecado, y nuestra arma es </a:t>
            </a:r>
            <a:r>
              <a:rPr lang="es-VE" sz="2000" dirty="0" smtClean="0"/>
              <a:t>la Palabra </a:t>
            </a:r>
            <a:r>
              <a:rPr lang="es-VE" sz="2000" dirty="0"/>
              <a:t>de Dios. La espada del Espíritu es </a:t>
            </a:r>
            <a:r>
              <a:rPr lang="es-VE" sz="2000" dirty="0" smtClean="0"/>
              <a:t>la Palabra </a:t>
            </a:r>
            <a:r>
              <a:rPr lang="es-VE" sz="2000" dirty="0"/>
              <a:t>de Dios (véase Efesios 6:17).</a:t>
            </a:r>
          </a:p>
          <a:p>
            <a:pPr algn="just"/>
            <a:r>
              <a:rPr lang="es-VE" sz="2000" b="1" dirty="0"/>
              <a:t>El triángulo invertido </a:t>
            </a:r>
            <a:r>
              <a:rPr lang="es-VE" sz="2000" dirty="0"/>
              <a:t>representa el orden de importancia que Jesús enseñó, que </a:t>
            </a:r>
            <a:r>
              <a:rPr lang="es-VE" sz="2000" dirty="0" smtClean="0"/>
              <a:t>es contrario </a:t>
            </a:r>
            <a:r>
              <a:rPr lang="es-VE" sz="2000" dirty="0"/>
              <a:t>a lo que </a:t>
            </a:r>
            <a:r>
              <a:rPr lang="es-VE" sz="2000" dirty="0" smtClean="0"/>
              <a:t>el mundo </a:t>
            </a:r>
            <a:r>
              <a:rPr lang="es-VE" sz="2000" dirty="0"/>
              <a:t>nos enseña. El sacrificio propio implica poner las </a:t>
            </a:r>
            <a:r>
              <a:rPr lang="es-VE" sz="2000" dirty="0" smtClean="0"/>
              <a:t>necesidades de </a:t>
            </a:r>
            <a:r>
              <a:rPr lang="es-VE" sz="2000" dirty="0"/>
              <a:t>los demás por encima de las nuestras.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62F574-811B-0D44-8FB2-B6D1C32A3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7C3D0-13BD-F644-8BF9-1AAB46EE32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7" y="508256"/>
            <a:ext cx="1951060" cy="18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7DB7DF-B3FB-2C48-BA48-49D82A0F0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D23B6E-6AAA-CA43-8C84-49ADA6B209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9" y="537894"/>
            <a:ext cx="1698759" cy="1724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27804B-EE5C-9741-97A1-AA68D4E6BCD1}"/>
              </a:ext>
            </a:extLst>
          </p:cNvPr>
          <p:cNvSpPr/>
          <p:nvPr/>
        </p:nvSpPr>
        <p:spPr>
          <a:xfrm>
            <a:off x="2935705" y="442478"/>
            <a:ext cx="70264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b="1" dirty="0"/>
              <a:t>La cruz </a:t>
            </a:r>
            <a:r>
              <a:rPr lang="es-VE" sz="2400" dirty="0"/>
              <a:t>en el logo apunta al hecho de que el sacrificio de Jesús es el centro de </a:t>
            </a:r>
            <a:r>
              <a:rPr lang="es-VE" sz="2400" dirty="0" smtClean="0"/>
              <a:t>una relación </a:t>
            </a:r>
            <a:r>
              <a:rPr lang="es-VE" sz="2400" dirty="0"/>
              <a:t>con Él. La cruz en la tierra es un simbolismo de Su sacrificio dándonos</a:t>
            </a:r>
          </a:p>
          <a:p>
            <a:pPr algn="just"/>
            <a:r>
              <a:rPr lang="es-VE" sz="2400" dirty="0"/>
              <a:t>esperanza de una nueva </a:t>
            </a:r>
            <a:r>
              <a:rPr lang="es-VE" sz="2400" dirty="0" smtClean="0"/>
              <a:t>y mejor </a:t>
            </a:r>
            <a:r>
              <a:rPr lang="es-VE" sz="2400" dirty="0"/>
              <a:t>vida aquí en la tierra mediante el concepto del </a:t>
            </a:r>
            <a:r>
              <a:rPr lang="es-VE" sz="2400" dirty="0" smtClean="0"/>
              <a:t>liderazgo servicial</a:t>
            </a:r>
            <a:r>
              <a:rPr lang="es-VE" sz="2400" dirty="0"/>
              <a:t>, así como en la tierra que será hecha nueva cuando </a:t>
            </a:r>
            <a:r>
              <a:rPr lang="es-VE" sz="2400" dirty="0" smtClean="0"/>
              <a:t>Él regrese</a:t>
            </a:r>
            <a:r>
              <a:rPr lang="es-VE" sz="2400" dirty="0"/>
              <a:t>.</a:t>
            </a:r>
          </a:p>
          <a:p>
            <a:pPr algn="just"/>
            <a:r>
              <a:rPr lang="es-VE" sz="2400" b="1" dirty="0"/>
              <a:t>El libro abierto </a:t>
            </a:r>
            <a:r>
              <a:rPr lang="es-VE" sz="2400" dirty="0"/>
              <a:t>es la Palabra de Dios, el fundamento de</a:t>
            </a:r>
          </a:p>
          <a:p>
            <a:pPr algn="just"/>
            <a:r>
              <a:rPr lang="es-VE" sz="2400" dirty="0"/>
              <a:t>nuestra fe, conocimiento y estilo de vida. Está abierto</a:t>
            </a:r>
          </a:p>
          <a:p>
            <a:pPr algn="just"/>
            <a:r>
              <a:rPr lang="es-VE" sz="2400" dirty="0"/>
              <a:t>porque es un mensaje para nosotros, para </a:t>
            </a:r>
            <a:r>
              <a:rPr lang="es-VE" sz="2400" dirty="0" smtClean="0"/>
              <a:t>que internalicemos </a:t>
            </a:r>
            <a:r>
              <a:rPr lang="es-VE" sz="2400" dirty="0"/>
              <a:t>la Palabra de Dios como nuestra guía</a:t>
            </a:r>
          </a:p>
          <a:p>
            <a:pPr algn="just"/>
            <a:r>
              <a:rPr lang="es-VE" sz="2400" dirty="0"/>
              <a:t>constante y nuestra compañía. También es para</a:t>
            </a:r>
          </a:p>
          <a:p>
            <a:pPr algn="just"/>
            <a:r>
              <a:rPr lang="es-VE" sz="2400" dirty="0"/>
              <a:t>compartirla con todo aquel que la reciba libremente.</a:t>
            </a:r>
          </a:p>
          <a:p>
            <a:pPr algn="just"/>
            <a:r>
              <a:rPr lang="es-VE" sz="2400" b="1" dirty="0"/>
              <a:t>El degradado del color naranja hasta el amarillo</a:t>
            </a:r>
          </a:p>
          <a:p>
            <a:pPr algn="just"/>
            <a:r>
              <a:rPr lang="es-VE" sz="2400" dirty="0"/>
              <a:t>representa el amanecer de la vida eterna que le sigue a </a:t>
            </a:r>
            <a:r>
              <a:rPr lang="es-VE" sz="2400" dirty="0" smtClean="0"/>
              <a:t>la oscuridad </a:t>
            </a:r>
            <a:r>
              <a:rPr lang="es-VE" sz="2400" dirty="0"/>
              <a:t>de nuestra existencia temporal en esta </a:t>
            </a:r>
            <a:r>
              <a:rPr lang="es-VE" sz="2400" dirty="0" smtClean="0"/>
              <a:t>tierra pecaminosa</a:t>
            </a:r>
            <a:r>
              <a:rPr lang="es-VE" sz="2400" dirty="0"/>
              <a:t>.</a:t>
            </a:r>
            <a:endParaRPr lang="en-US" sz="2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0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F07706-2B1E-3B45-9673-D2C006A8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C271C1-F03A-F749-9AC0-13C5D00C20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714155"/>
            <a:ext cx="1657244" cy="1275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AA85D4-6C46-A245-AF64-D15E63A0279C}"/>
              </a:ext>
            </a:extLst>
          </p:cNvPr>
          <p:cNvSpPr/>
          <p:nvPr/>
        </p:nvSpPr>
        <p:spPr>
          <a:xfrm>
            <a:off x="2518611" y="302028"/>
            <a:ext cx="7619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dirty="0"/>
              <a:t>El evangelio de Jesús es representado por la cruz en el centro del Ministerio de </a:t>
            </a:r>
            <a:r>
              <a:rPr lang="es-VE" sz="2400" dirty="0" smtClean="0"/>
              <a:t>los Jóvenes Adultos. Colosenses 1:17 y </a:t>
            </a:r>
            <a:r>
              <a:rPr lang="es-VE" sz="2400" dirty="0"/>
              <a:t>el mensaje de los tres ángeles de Apocalipsis 14:6-12</a:t>
            </a:r>
          </a:p>
          <a:p>
            <a:r>
              <a:rPr lang="es-VE" sz="2400" dirty="0"/>
              <a:t>representan un llamado urgente para </a:t>
            </a:r>
            <a:r>
              <a:rPr lang="es-VE" sz="2400" dirty="0" smtClean="0"/>
              <a:t>el mundo</a:t>
            </a:r>
            <a:r>
              <a:rPr lang="es-VE" sz="2400" dirty="0"/>
              <a:t>. </a:t>
            </a:r>
            <a:r>
              <a:rPr lang="es-VE" sz="2400" dirty="0" smtClean="0"/>
              <a:t>Un mensaje </a:t>
            </a:r>
            <a:r>
              <a:rPr lang="es-VE" sz="2400" dirty="0"/>
              <a:t>que debe ser llevado por </a:t>
            </a:r>
            <a:r>
              <a:rPr lang="es-VE" sz="2400" dirty="0" smtClean="0"/>
              <a:t>los Jóvenes Adultos </a:t>
            </a:r>
            <a:r>
              <a:rPr lang="es-VE" sz="2400" dirty="0"/>
              <a:t>a </a:t>
            </a:r>
            <a:r>
              <a:rPr lang="es-VE" sz="2400" dirty="0" smtClean="0"/>
              <a:t>todo el mundo </a:t>
            </a:r>
            <a:r>
              <a:rPr lang="es-VE" sz="2400" dirty="0"/>
              <a:t>en su generación.</a:t>
            </a:r>
          </a:p>
          <a:p>
            <a:r>
              <a:rPr lang="es-VE" sz="2400" b="1" dirty="0" smtClean="0"/>
              <a:t>El medio </a:t>
            </a:r>
            <a:r>
              <a:rPr lang="es-VE" sz="2400" b="1" dirty="0"/>
              <a:t>globo </a:t>
            </a:r>
            <a:r>
              <a:rPr lang="es-VE" sz="2400" dirty="0"/>
              <a:t>representa el campo mundial que debe recibir el mensaje de los </a:t>
            </a:r>
            <a:r>
              <a:rPr lang="es-VE" sz="2400" dirty="0" smtClean="0"/>
              <a:t>tres ángeles. El mensaje </a:t>
            </a:r>
            <a:r>
              <a:rPr lang="es-VE" sz="2400" dirty="0"/>
              <a:t>es para cada lengua, nación </a:t>
            </a:r>
            <a:r>
              <a:rPr lang="es-VE" sz="2400" dirty="0" smtClean="0"/>
              <a:t>y raza</a:t>
            </a:r>
            <a:r>
              <a:rPr lang="es-VE" sz="2400" dirty="0"/>
              <a:t>. </a:t>
            </a:r>
            <a:r>
              <a:rPr lang="es-VE" sz="2400" dirty="0" smtClean="0"/>
              <a:t>SIN discriminación</a:t>
            </a:r>
            <a:r>
              <a:rPr lang="es-VE" sz="2400" dirty="0"/>
              <a:t>.</a:t>
            </a:r>
          </a:p>
          <a:p>
            <a:r>
              <a:rPr lang="es-VE" sz="2400" b="1" dirty="0"/>
              <a:t>El color azul </a:t>
            </a:r>
            <a:r>
              <a:rPr lang="es-VE" sz="2400" dirty="0"/>
              <a:t>representa la lealtad. Es el </a:t>
            </a:r>
            <a:r>
              <a:rPr lang="es-VE" sz="2400" dirty="0" smtClean="0"/>
              <a:t>propósito del </a:t>
            </a:r>
            <a:r>
              <a:rPr lang="es-VE" sz="2400" dirty="0"/>
              <a:t>Ministerio de los Jóvenes Adultos enseñar </a:t>
            </a:r>
            <a:r>
              <a:rPr lang="es-VE" sz="2400" dirty="0" smtClean="0"/>
              <a:t>la lealtad </a:t>
            </a:r>
            <a:r>
              <a:rPr lang="es-VE" sz="2400" dirty="0"/>
              <a:t>hacia Dios, la misión y la iglesia. La lealtad </a:t>
            </a:r>
            <a:r>
              <a:rPr lang="es-VE" sz="2400" dirty="0" smtClean="0"/>
              <a:t>se define </a:t>
            </a:r>
            <a:r>
              <a:rPr lang="es-VE" sz="2400" dirty="0"/>
              <a:t>como el reflejo del carácter de Jesús.</a:t>
            </a:r>
          </a:p>
          <a:p>
            <a:r>
              <a:rPr lang="es-VE" sz="2400" b="1" dirty="0"/>
              <a:t>El color amarillo </a:t>
            </a:r>
            <a:r>
              <a:rPr lang="es-VE" sz="2400" dirty="0"/>
              <a:t>es el color del amanecer. </a:t>
            </a:r>
            <a:r>
              <a:rPr lang="es-VE" sz="2400" dirty="0" smtClean="0"/>
              <a:t>Se asocia </a:t>
            </a:r>
            <a:r>
              <a:rPr lang="es-VE" sz="2400" dirty="0"/>
              <a:t>con la alegría, la felicidad, el intelecto, el </a:t>
            </a:r>
            <a:r>
              <a:rPr lang="es-VE" sz="2400" dirty="0" smtClean="0"/>
              <a:t>coraje y la </a:t>
            </a:r>
            <a:r>
              <a:rPr lang="es-VE" sz="2400" dirty="0"/>
              <a:t>energía.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740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Ideales de los Ministerios Juveniles Adventistas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919" y="1552099"/>
            <a:ext cx="795542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300" b="1" i="1" dirty="0"/>
              <a:t>Blanco</a:t>
            </a:r>
          </a:p>
          <a:p>
            <a:r>
              <a:rPr lang="es-VE" sz="2300" dirty="0"/>
              <a:t>“</a:t>
            </a:r>
            <a:r>
              <a:rPr lang="es-VE" sz="2300" dirty="0" smtClean="0"/>
              <a:t>El mensaje </a:t>
            </a:r>
            <a:r>
              <a:rPr lang="es-VE" sz="2300" dirty="0"/>
              <a:t>del advenimiento a todo </a:t>
            </a:r>
            <a:r>
              <a:rPr lang="es-VE" sz="2300" dirty="0" smtClean="0"/>
              <a:t>el mundo en mi generación.”</a:t>
            </a:r>
            <a:endParaRPr lang="es-VE" sz="2300" dirty="0"/>
          </a:p>
          <a:p>
            <a:r>
              <a:rPr lang="es-VE" sz="2300" b="1" i="1" dirty="0"/>
              <a:t>Misión</a:t>
            </a:r>
          </a:p>
          <a:p>
            <a:r>
              <a:rPr lang="es-VE" sz="2300" dirty="0"/>
              <a:t>“Guiar a los jóvenes a una experiencia salvadora con Jesús y ayudarlos a aceptar </a:t>
            </a:r>
            <a:r>
              <a:rPr lang="es-VE" sz="2300" dirty="0" smtClean="0"/>
              <a:t>su llamado </a:t>
            </a:r>
            <a:r>
              <a:rPr lang="es-VE" sz="2300" dirty="0"/>
              <a:t>al </a:t>
            </a:r>
            <a:r>
              <a:rPr lang="es-VE" sz="2300" dirty="0" smtClean="0"/>
              <a:t>discipulado.”</a:t>
            </a:r>
            <a:endParaRPr lang="es-VE" sz="2300" dirty="0"/>
          </a:p>
          <a:p>
            <a:r>
              <a:rPr lang="es-VE" sz="2300" b="1" i="1" dirty="0"/>
              <a:t>Lema</a:t>
            </a:r>
          </a:p>
          <a:p>
            <a:r>
              <a:rPr lang="es-VE" sz="2300" dirty="0"/>
              <a:t>“</a:t>
            </a:r>
            <a:r>
              <a:rPr lang="es-VE" sz="2300" dirty="0" smtClean="0"/>
              <a:t>El amor de Cristo me motiva.”</a:t>
            </a:r>
            <a:endParaRPr lang="es-VE" sz="2300" dirty="0"/>
          </a:p>
          <a:p>
            <a:r>
              <a:rPr lang="es-VE" sz="2300" b="1" i="1" dirty="0"/>
              <a:t>Voto</a:t>
            </a:r>
          </a:p>
          <a:p>
            <a:r>
              <a:rPr lang="es-VE" sz="2300" dirty="0"/>
              <a:t>“Por amor al Señor Jesús, prometo tomar parte activa en la obra de la Sociedad </a:t>
            </a:r>
            <a:r>
              <a:rPr lang="es-VE" sz="2300" dirty="0" smtClean="0"/>
              <a:t>de Jóvenes </a:t>
            </a:r>
            <a:r>
              <a:rPr lang="es-VE" sz="2300" dirty="0"/>
              <a:t>Adventistas, haciendo cuanto pueda para ayudar a otros y para terminar </a:t>
            </a:r>
            <a:r>
              <a:rPr lang="es-VE" sz="2300" dirty="0" smtClean="0"/>
              <a:t>la obra </a:t>
            </a:r>
            <a:r>
              <a:rPr lang="es-VE" sz="2300" dirty="0"/>
              <a:t>del evangelio en todo </a:t>
            </a:r>
            <a:r>
              <a:rPr lang="es-VE" sz="2300" smtClean="0"/>
              <a:t>el mundo.”</a:t>
            </a:r>
            <a:endParaRPr lang="en-US" sz="2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241072-8C84-704F-9AD5-15D1D79F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ESTRUCTURA ORGANIZACIONAL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7B7462-87DC-554A-BA2B-FBACD25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31" y="1903445"/>
            <a:ext cx="4214282" cy="419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5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365126"/>
            <a:ext cx="9619094" cy="80391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solidFill>
                  <a:schemeClr val="accent1"/>
                </a:solidFill>
              </a:rPr>
              <a:t>HISTORIA DE LOS MINISTERIOS JUVENILES ADVENTISTA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410" y="1784568"/>
            <a:ext cx="714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Schoolbook"/>
                <a:ea typeface="Times New Roman"/>
                <a:cs typeface="Calibri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03620" y="1169036"/>
            <a:ext cx="67330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300" dirty="0"/>
              <a:t>La primera organización juvenil en </a:t>
            </a:r>
            <a:r>
              <a:rPr lang="es-VE" sz="2300" dirty="0" smtClean="0"/>
              <a:t>Iglesia Adventista </a:t>
            </a:r>
            <a:r>
              <a:rPr lang="es-VE" sz="2300" dirty="0"/>
              <a:t>del Séptimo Día local comenzó </a:t>
            </a:r>
            <a:r>
              <a:rPr lang="es-VE" sz="2300" dirty="0" smtClean="0"/>
              <a:t>en 1879 con dos </a:t>
            </a:r>
            <a:r>
              <a:rPr lang="es-VE" sz="2300" dirty="0"/>
              <a:t>jovencitos, Harry </a:t>
            </a:r>
            <a:r>
              <a:rPr lang="es-VE" sz="2300" dirty="0" err="1" smtClean="0"/>
              <a:t>Fenner</a:t>
            </a:r>
            <a:r>
              <a:rPr lang="es-VE" sz="2300" dirty="0"/>
              <a:t> </a:t>
            </a:r>
            <a:r>
              <a:rPr lang="es-VE" sz="2300" dirty="0" smtClean="0"/>
              <a:t>de </a:t>
            </a:r>
            <a:r>
              <a:rPr lang="es-VE" sz="2300" dirty="0"/>
              <a:t>16 años y Luther Warren de </a:t>
            </a:r>
            <a:r>
              <a:rPr lang="es-VE" sz="2300" dirty="0" smtClean="0"/>
              <a:t>14.</a:t>
            </a:r>
            <a:r>
              <a:rPr lang="en-US" sz="23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300" dirty="0" smtClean="0"/>
              <a:t>En </a:t>
            </a:r>
            <a:r>
              <a:rPr lang="es-VE" sz="2300" dirty="0"/>
              <a:t>1901 la Asociación General tomó el voto que trajo a la </a:t>
            </a:r>
            <a:r>
              <a:rPr lang="es-VE" sz="2300" dirty="0" smtClean="0"/>
              <a:t>existencia oficialmente </a:t>
            </a:r>
            <a:r>
              <a:rPr lang="es-VE" sz="2300" dirty="0"/>
              <a:t>las organizaciones juveniles bajo la responsabilidad del Departamento </a:t>
            </a:r>
            <a:r>
              <a:rPr lang="es-VE" sz="2300" dirty="0" smtClean="0"/>
              <a:t>de Escuela </a:t>
            </a:r>
            <a:r>
              <a:rPr lang="es-VE" sz="2300" dirty="0"/>
              <a:t>Sabática</a:t>
            </a:r>
            <a:r>
              <a:rPr lang="es-VE" sz="2300" dirty="0" smtClean="0"/>
              <a:t>.</a:t>
            </a:r>
            <a:endParaRPr lang="en-ZW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300" dirty="0" smtClean="0"/>
              <a:t>En el año </a:t>
            </a:r>
            <a:r>
              <a:rPr lang="es-VE" sz="2300" dirty="0"/>
              <a:t>1907, la iglesia aprobó la formación del Departamento de Jóvenes de la </a:t>
            </a:r>
            <a:r>
              <a:rPr lang="es-VE" sz="2300" dirty="0" smtClean="0"/>
              <a:t>Asociación General</a:t>
            </a:r>
            <a:r>
              <a:rPr lang="es-VE" sz="2300" dirty="0"/>
              <a:t>, donde el pastor </a:t>
            </a:r>
            <a:r>
              <a:rPr lang="es-VE" sz="2300" dirty="0" smtClean="0"/>
              <a:t>M.E Kern </a:t>
            </a:r>
            <a:r>
              <a:rPr lang="es-VE" sz="2300" dirty="0"/>
              <a:t>fue elegido como el primer Director de Jóvenes de </a:t>
            </a:r>
            <a:r>
              <a:rPr lang="es-VE" sz="2300" dirty="0" smtClean="0"/>
              <a:t>la Asociación General</a:t>
            </a:r>
            <a:r>
              <a:rPr lang="en-US" sz="2300" dirty="0" smtClean="0"/>
              <a:t>. 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300" dirty="0"/>
              <a:t>1907- </a:t>
            </a:r>
            <a:r>
              <a:rPr lang="es-VE" sz="2300" dirty="0"/>
              <a:t>finalmente se acordó fue “</a:t>
            </a:r>
            <a:r>
              <a:rPr lang="es-VE" sz="2300" i="1" dirty="0"/>
              <a:t>Departamento de Jóvenes </a:t>
            </a:r>
            <a:r>
              <a:rPr lang="es-VE" sz="2300" i="1" dirty="0" smtClean="0"/>
              <a:t>Misioneros Voluntarios </a:t>
            </a:r>
            <a:r>
              <a:rPr lang="es-VE" sz="2300" i="1" dirty="0"/>
              <a:t>de la Iglesia Adventista del Séptimo Día</a:t>
            </a:r>
            <a:r>
              <a:rPr lang="es-VE" sz="2300" dirty="0"/>
              <a:t>”</a:t>
            </a:r>
            <a:endParaRPr lang="en-ZW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B9BE44-6858-7742-AAEE-F2DB7C64A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365125"/>
            <a:ext cx="9538883" cy="1359665"/>
          </a:xfrm>
        </p:spPr>
        <p:txBody>
          <a:bodyPr>
            <a:normAutofit/>
          </a:bodyPr>
          <a:lstStyle/>
          <a:p>
            <a:pPr lvl="0" algn="ctr"/>
            <a:r>
              <a:rPr lang="es-VE" b="1" dirty="0">
                <a:solidFill>
                  <a:schemeClr val="accent1"/>
                </a:solidFill>
              </a:rPr>
              <a:t>Historia de las Clases MV- Clases progresivas JA/Conquistadores</a:t>
            </a:r>
            <a:endParaRPr lang="es-VE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320" y="1622634"/>
            <a:ext cx="8081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El primer congreso de jóvenes de la División Norteamericana, realizado </a:t>
            </a:r>
            <a:r>
              <a:rPr lang="es-VE" sz="2400" dirty="0" smtClean="0"/>
              <a:t>en San </a:t>
            </a:r>
            <a:r>
              <a:rPr lang="es-VE" sz="2400" dirty="0"/>
              <a:t>Francisco, en el año 1947, siendo E.W. </a:t>
            </a:r>
            <a:r>
              <a:rPr lang="es-VE" sz="2400" dirty="0" err="1"/>
              <a:t>Dunbar</a:t>
            </a:r>
            <a:r>
              <a:rPr lang="es-VE" sz="2400" dirty="0"/>
              <a:t> el director mundial de jóvenes</a:t>
            </a:r>
            <a:r>
              <a:rPr lang="en-US" sz="2400" dirty="0" smtClean="0"/>
              <a:t>, 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En 1969 se realizó el primer congreso mundial de jóvenes </a:t>
            </a:r>
            <a:r>
              <a:rPr lang="es-VE" sz="2400" dirty="0" smtClean="0"/>
              <a:t>en </a:t>
            </a:r>
            <a:r>
              <a:rPr lang="es-VE" sz="2400" dirty="0" err="1" smtClean="0"/>
              <a:t>Zurich</a:t>
            </a:r>
            <a:r>
              <a:rPr lang="es-VE" sz="2400" dirty="0"/>
              <a:t>, Suiza, siendo Theodore Lucas el director mundial de jóvenes</a:t>
            </a:r>
            <a:r>
              <a:rPr lang="en-US" sz="2400" dirty="0" smtClean="0"/>
              <a:t>.</a:t>
            </a:r>
            <a:r>
              <a:rPr lang="en-ZW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El plan de lectura de Clásicos del Carácter (que luego fue cambiado al </a:t>
            </a:r>
            <a:r>
              <a:rPr lang="es-VE" sz="2400" dirty="0" smtClean="0"/>
              <a:t>Plan Encuentro</a:t>
            </a:r>
            <a:r>
              <a:rPr lang="es-VE" sz="2400" dirty="0"/>
              <a:t>) fue adoptado en 1946</a:t>
            </a:r>
            <a:r>
              <a:rPr lang="en-US" sz="2400" dirty="0" smtClean="0"/>
              <a:t>.</a:t>
            </a:r>
            <a:endParaRPr lang="en-ZW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John </a:t>
            </a:r>
            <a:r>
              <a:rPr lang="es-VE" sz="2400" dirty="0" err="1"/>
              <a:t>Hancock</a:t>
            </a:r>
            <a:r>
              <a:rPr lang="es-VE" sz="2400" dirty="0"/>
              <a:t> organizó el primer Club </a:t>
            </a:r>
            <a:r>
              <a:rPr lang="es-VE" sz="2400" dirty="0" smtClean="0"/>
              <a:t>de Conquistadores</a:t>
            </a:r>
            <a:r>
              <a:rPr lang="es-VE" sz="2400" dirty="0"/>
              <a:t>, patrocinado por la Conferencia del Sudeste de California en </a:t>
            </a:r>
            <a:r>
              <a:rPr lang="es-VE" sz="2400" dirty="0" smtClean="0"/>
              <a:t>Riverside, California </a:t>
            </a:r>
            <a:r>
              <a:rPr lang="es-VE" sz="2400" dirty="0"/>
              <a:t>en 1946</a:t>
            </a:r>
            <a:r>
              <a:rPr lang="en-US" sz="2400" dirty="0" smtClean="0"/>
              <a:t>.</a:t>
            </a:r>
            <a:r>
              <a:rPr lang="en-ZW" sz="2400" dirty="0" smtClean="0"/>
              <a:t> </a:t>
            </a:r>
            <a:r>
              <a:rPr lang="en-US" sz="2400" dirty="0" smtClean="0"/>
              <a:t>      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023A98-0500-4F40-9680-7C3F8CD3E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365125"/>
            <a:ext cx="9538883" cy="1359665"/>
          </a:xfrm>
        </p:spPr>
        <p:txBody>
          <a:bodyPr>
            <a:normAutofit/>
          </a:bodyPr>
          <a:lstStyle/>
          <a:p>
            <a:pPr lvl="0" algn="ctr"/>
            <a:r>
              <a:rPr lang="es-VE" b="1" dirty="0">
                <a:solidFill>
                  <a:schemeClr val="accent1"/>
                </a:solidFill>
              </a:rPr>
              <a:t>Historia de las Clases MV- Clases progresivas JA/Conquistadores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320" y="1614915"/>
            <a:ext cx="79492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1950- </a:t>
            </a:r>
            <a:r>
              <a:rPr lang="es-VE" sz="2200" dirty="0" smtClean="0"/>
              <a:t>la </a:t>
            </a:r>
            <a:r>
              <a:rPr lang="es-VE" sz="2200" dirty="0"/>
              <a:t>Asociación General adoptó la organización del Club de Conquistadores</a:t>
            </a:r>
            <a:r>
              <a:rPr lang="en-US" sz="2200" dirty="0" smtClean="0"/>
              <a:t>.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1922 </a:t>
            </a:r>
            <a:r>
              <a:rPr lang="en-US" sz="2200" dirty="0" smtClean="0"/>
              <a:t>–</a:t>
            </a:r>
            <a:r>
              <a:rPr lang="en-US" sz="2200" dirty="0" err="1" smtClean="0"/>
              <a:t>Sesión</a:t>
            </a:r>
            <a:r>
              <a:rPr lang="en-US" sz="2200" dirty="0" smtClean="0"/>
              <a:t> de la </a:t>
            </a:r>
            <a:r>
              <a:rPr lang="en-US" sz="2200" dirty="0" err="1" smtClean="0"/>
              <a:t>Conferencia</a:t>
            </a:r>
            <a:r>
              <a:rPr lang="en-US" sz="2200" dirty="0" smtClean="0"/>
              <a:t> General- </a:t>
            </a:r>
            <a:r>
              <a:rPr lang="en-US" sz="2200" dirty="0" err="1" smtClean="0"/>
              <a:t>introsucción</a:t>
            </a:r>
            <a:r>
              <a:rPr lang="en-US" sz="2200" dirty="0" smtClean="0"/>
              <a:t> del </a:t>
            </a:r>
            <a:r>
              <a:rPr lang="en-US" sz="2200" dirty="0" err="1" smtClean="0"/>
              <a:t>trabajo</a:t>
            </a:r>
            <a:r>
              <a:rPr lang="en-US" sz="2200" dirty="0" smtClean="0"/>
              <a:t> de la </a:t>
            </a:r>
            <a:r>
              <a:rPr lang="en-US" sz="2200" dirty="0" err="1" smtClean="0"/>
              <a:t>Sociedad</a:t>
            </a:r>
            <a:r>
              <a:rPr lang="en-US" sz="2200" dirty="0" smtClean="0"/>
              <a:t> de </a:t>
            </a:r>
            <a:r>
              <a:rPr lang="en-US" sz="2200" dirty="0" err="1" smtClean="0"/>
              <a:t>Jóvenes</a:t>
            </a:r>
            <a:r>
              <a:rPr lang="en-US" sz="2200" dirty="0" smtClean="0"/>
              <a:t> </a:t>
            </a:r>
            <a:r>
              <a:rPr lang="en-US" sz="2200" dirty="0" err="1" smtClean="0"/>
              <a:t>Misioneros</a:t>
            </a:r>
            <a:r>
              <a:rPr lang="en-US" sz="2200" dirty="0" smtClean="0"/>
              <a:t> </a:t>
            </a:r>
            <a:r>
              <a:rPr lang="en-US" sz="2200" dirty="0" err="1" smtClean="0"/>
              <a:t>Voluntarios</a:t>
            </a:r>
            <a:r>
              <a:rPr lang="en-US" sz="2200" dirty="0" smtClean="0"/>
              <a:t>- “</a:t>
            </a:r>
            <a:r>
              <a:rPr lang="en-US" sz="2200" dirty="0" err="1" smtClean="0"/>
              <a:t>clases</a:t>
            </a:r>
            <a:r>
              <a:rPr lang="en-US" sz="2200" dirty="0" smtClean="0"/>
              <a:t> </a:t>
            </a:r>
            <a:r>
              <a:rPr lang="en-US" sz="2200" dirty="0" err="1" smtClean="0"/>
              <a:t>progresivas</a:t>
            </a:r>
            <a:r>
              <a:rPr lang="en-US" sz="2200" dirty="0" smtClean="0"/>
              <a:t>.”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 1927 </a:t>
            </a:r>
            <a:r>
              <a:rPr lang="en-US" sz="2200" dirty="0" smtClean="0"/>
              <a:t>– Durante en </a:t>
            </a:r>
            <a:r>
              <a:rPr lang="en-US" sz="2200" dirty="0" err="1" smtClean="0"/>
              <a:t>Concilio</a:t>
            </a:r>
            <a:r>
              <a:rPr lang="en-US" sz="2200" dirty="0" smtClean="0"/>
              <a:t> de </a:t>
            </a:r>
            <a:r>
              <a:rPr lang="en-US" sz="2200" dirty="0" err="1" smtClean="0"/>
              <a:t>Otoño</a:t>
            </a:r>
            <a:r>
              <a:rPr lang="en-US" sz="2200" dirty="0" smtClean="0"/>
              <a:t> de la </a:t>
            </a:r>
            <a:r>
              <a:rPr lang="en-US" sz="2200" dirty="0" err="1" smtClean="0"/>
              <a:t>Conferencia</a:t>
            </a:r>
            <a:r>
              <a:rPr lang="en-US" sz="2200" dirty="0" smtClean="0"/>
              <a:t> General, </a:t>
            </a:r>
            <a:r>
              <a:rPr lang="en-US" sz="2200" dirty="0" smtClean="0"/>
              <a:t>se </a:t>
            </a:r>
            <a:r>
              <a:rPr lang="en-US" sz="2200" dirty="0" err="1" smtClean="0"/>
              <a:t>agrandó</a:t>
            </a:r>
            <a:r>
              <a:rPr lang="en-US" sz="2200" dirty="0" smtClean="0"/>
              <a:t> el </a:t>
            </a:r>
            <a:r>
              <a:rPr lang="en-US" sz="2200" dirty="0" err="1" smtClean="0"/>
              <a:t>currículo</a:t>
            </a:r>
            <a:r>
              <a:rPr lang="en-US" sz="2200" dirty="0" smtClean="0"/>
              <a:t> de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clases</a:t>
            </a:r>
            <a:r>
              <a:rPr lang="en-US" sz="2200" dirty="0" smtClean="0"/>
              <a:t> </a:t>
            </a:r>
            <a:r>
              <a:rPr lang="en-US" sz="2200" dirty="0" err="1" smtClean="0"/>
              <a:t>progresivas</a:t>
            </a:r>
            <a:r>
              <a:rPr lang="en-US" sz="2200" dirty="0" smtClean="0"/>
              <a:t> con la </a:t>
            </a:r>
            <a:r>
              <a:rPr lang="en-US" sz="2200" dirty="0" err="1" smtClean="0"/>
              <a:t>inclusión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tres</a:t>
            </a:r>
            <a:r>
              <a:rPr lang="en-US" sz="2200" dirty="0" smtClean="0"/>
              <a:t> </a:t>
            </a:r>
            <a:r>
              <a:rPr lang="en-US" sz="2200" dirty="0" err="1" smtClean="0"/>
              <a:t>clases</a:t>
            </a:r>
            <a:r>
              <a:rPr lang="en-US" sz="2200" dirty="0" smtClean="0"/>
              <a:t>: Amigo, </a:t>
            </a:r>
            <a:r>
              <a:rPr lang="en-US" sz="2200" dirty="0" err="1" smtClean="0"/>
              <a:t>Compañero</a:t>
            </a:r>
            <a:r>
              <a:rPr lang="en-US" sz="2200" dirty="0" smtClean="0"/>
              <a:t> y </a:t>
            </a:r>
            <a:r>
              <a:rPr lang="en-US" sz="2200" dirty="0" err="1" smtClean="0"/>
              <a:t>Camarada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los </a:t>
            </a:r>
            <a:r>
              <a:rPr lang="en-US" sz="2200" dirty="0" err="1" smtClean="0"/>
              <a:t>adolescentes</a:t>
            </a:r>
            <a:r>
              <a:rPr lang="en-US" sz="2200" dirty="0" smtClean="0"/>
              <a:t> y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clase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los </a:t>
            </a:r>
            <a:r>
              <a:rPr lang="en-US" sz="2200" dirty="0" err="1" smtClean="0"/>
              <a:t>jóvenes</a:t>
            </a:r>
            <a:r>
              <a:rPr lang="en-US" sz="2200" dirty="0" smtClean="0"/>
              <a:t> </a:t>
            </a:r>
            <a:r>
              <a:rPr lang="en-US" sz="2200" dirty="0" err="1" smtClean="0"/>
              <a:t>adultos</a:t>
            </a:r>
            <a:r>
              <a:rPr lang="en-US" sz="2200" dirty="0" smtClean="0"/>
              <a:t>.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200" dirty="0"/>
              <a:t>1928 </a:t>
            </a:r>
            <a:r>
              <a:rPr lang="en-ZW" sz="2200" dirty="0" smtClean="0"/>
              <a:t>– </a:t>
            </a:r>
            <a:r>
              <a:rPr lang="en-ZW" sz="2200" dirty="0" err="1" smtClean="0"/>
              <a:t>Especialidades</a:t>
            </a:r>
            <a:r>
              <a:rPr lang="en-ZW" sz="2200" dirty="0" smtClean="0"/>
              <a:t> </a:t>
            </a:r>
            <a:r>
              <a:rPr lang="en-US" sz="2200" dirty="0" smtClean="0"/>
              <a:t>MV y </a:t>
            </a:r>
            <a:r>
              <a:rPr lang="en-US" sz="2200" dirty="0" err="1" smtClean="0"/>
              <a:t>Camarada</a:t>
            </a:r>
            <a:r>
              <a:rPr lang="en-US" sz="2200" dirty="0" smtClean="0"/>
              <a:t> Mayor-- </a:t>
            </a:r>
            <a:r>
              <a:rPr lang="es-VE" sz="2200" dirty="0"/>
              <a:t>desarrollada para jóvenes </a:t>
            </a:r>
            <a:r>
              <a:rPr lang="es-VE" sz="2200" dirty="0" smtClean="0"/>
              <a:t>y adultos </a:t>
            </a:r>
            <a:r>
              <a:rPr lang="es-VE" sz="2200" dirty="0"/>
              <a:t>“que desearan prepararse para el </a:t>
            </a:r>
            <a:r>
              <a:rPr lang="es-VE" sz="2200" dirty="0" smtClean="0"/>
              <a:t>liderazgo </a:t>
            </a:r>
            <a:r>
              <a:rPr lang="es-VE" sz="2200" dirty="0"/>
              <a:t>de los adolescentes”. El </a:t>
            </a:r>
            <a:r>
              <a:rPr lang="es-VE" sz="2200" dirty="0" smtClean="0"/>
              <a:t>primer Camarada Mayor </a:t>
            </a:r>
            <a:r>
              <a:rPr lang="es-VE" sz="2200" dirty="0"/>
              <a:t>(luego </a:t>
            </a:r>
            <a:r>
              <a:rPr lang="es-VE" sz="2200" dirty="0" smtClean="0"/>
              <a:t>llamado Guía Mayor</a:t>
            </a:r>
            <a:r>
              <a:rPr lang="es-VE" sz="2200" dirty="0"/>
              <a:t>) fue investido en 1931</a:t>
            </a:r>
            <a:r>
              <a:rPr lang="en-US" sz="2200" dirty="0" smtClean="0"/>
              <a:t>.</a:t>
            </a:r>
            <a:endParaRPr lang="en-ZW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9232DD-4659-E249-9D02-56AB76AE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4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79" y="488606"/>
            <a:ext cx="9149862" cy="80391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CAMBIOS DE NOMBRE DEL DEPARTAMENTO DE MINISTERIOS JUVENILES ADVENTISTAS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410" y="1784568"/>
            <a:ext cx="714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Schoolbook"/>
                <a:ea typeface="Times New Roman"/>
                <a:cs typeface="Calibri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0063" y="1724503"/>
            <a:ext cx="795688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200" dirty="0" smtClean="0"/>
              <a:t>1907- El nombre de “Departamento </a:t>
            </a:r>
            <a:r>
              <a:rPr lang="es-VE" sz="2200" dirty="0"/>
              <a:t>de Jóvenes Adventistas del </a:t>
            </a:r>
            <a:r>
              <a:rPr lang="es-VE" sz="2200" dirty="0" smtClean="0"/>
              <a:t>Séptimo Día</a:t>
            </a:r>
            <a:r>
              <a:rPr lang="es-VE" sz="2200" dirty="0"/>
              <a:t>” (conocido como MV—Misioneros Voluntarios), fue cambiado a “Departamento </a:t>
            </a:r>
            <a:r>
              <a:rPr lang="es-VE" sz="2200" dirty="0" smtClean="0"/>
              <a:t>de Jóvenes </a:t>
            </a:r>
            <a:r>
              <a:rPr lang="es-VE" sz="2200" dirty="0"/>
              <a:t>Misioneros Voluntarios” en 1972</a:t>
            </a:r>
            <a:r>
              <a:rPr lang="en-US" sz="2200" dirty="0" smtClean="0"/>
              <a:t>.</a:t>
            </a:r>
            <a:r>
              <a:rPr lang="en-ZW" sz="2200" dirty="0" smtClean="0"/>
              <a:t> </a:t>
            </a:r>
            <a:endParaRPr lang="en-ZW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200" dirty="0"/>
              <a:t>En 1978 el nombre del departamento cambió </a:t>
            </a:r>
            <a:r>
              <a:rPr lang="es-VE" sz="2200" dirty="0" smtClean="0"/>
              <a:t>a “Jóvenes Adventistas</a:t>
            </a:r>
            <a:r>
              <a:rPr lang="es-VE" sz="2200" dirty="0"/>
              <a:t>”, comúnmente conocido como departamento </a:t>
            </a:r>
            <a:r>
              <a:rPr lang="es-VE" sz="2200" dirty="0" smtClean="0"/>
              <a:t>JA.</a:t>
            </a:r>
            <a:r>
              <a:rPr lang="en-ZW" sz="22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2005- </a:t>
            </a:r>
            <a:r>
              <a:rPr lang="es-VE" sz="2200" dirty="0" smtClean="0"/>
              <a:t>la Conferencia General votó el nombre “Departamento </a:t>
            </a:r>
            <a:r>
              <a:rPr lang="es-VE" sz="2200" dirty="0"/>
              <a:t>de Ministerios Juveniles” el cual acoplaba los tres niveles de edades </a:t>
            </a:r>
            <a:r>
              <a:rPr lang="es-VE" sz="2200" dirty="0" smtClean="0"/>
              <a:t>del ministerio </a:t>
            </a:r>
            <a:r>
              <a:rPr lang="es-VE" sz="2200" dirty="0"/>
              <a:t>de jóvenes, es decir, Club de Aventureros, Club de Conquistadores y </a:t>
            </a:r>
            <a:r>
              <a:rPr lang="es-VE" sz="2200" dirty="0" smtClean="0"/>
              <a:t>la Sociedad </a:t>
            </a:r>
            <a:r>
              <a:rPr lang="es-VE" sz="2200" dirty="0"/>
              <a:t>de Jóvenes Adventistas (Jóvenes Adultos)</a:t>
            </a:r>
            <a:r>
              <a:rPr lang="en-US" sz="2200" dirty="0" smtClean="0"/>
              <a:t>.</a:t>
            </a:r>
            <a:r>
              <a:rPr lang="en-ZW" sz="22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2015- la </a:t>
            </a:r>
            <a:r>
              <a:rPr lang="en-US" sz="2200" dirty="0" err="1" smtClean="0"/>
              <a:t>Conferencia</a:t>
            </a:r>
            <a:r>
              <a:rPr lang="en-US" sz="2200" dirty="0" smtClean="0"/>
              <a:t> General </a:t>
            </a:r>
            <a:r>
              <a:rPr lang="es-VE" sz="2200" dirty="0" smtClean="0"/>
              <a:t> </a:t>
            </a:r>
            <a:r>
              <a:rPr lang="es-VE" sz="2200" dirty="0"/>
              <a:t>adoptó el nombre de “Ministerios Juveniles Adventistas</a:t>
            </a:r>
            <a:r>
              <a:rPr lang="es-VE" sz="2200" dirty="0" smtClean="0"/>
              <a:t>” (</a:t>
            </a:r>
            <a:r>
              <a:rPr lang="es-VE" sz="2200" dirty="0"/>
              <a:t>MJA)</a:t>
            </a:r>
            <a:r>
              <a:rPr lang="en-US" sz="2200" dirty="0" smtClean="0"/>
              <a:t>.</a:t>
            </a:r>
            <a:r>
              <a:rPr lang="en-ZW" sz="2200" dirty="0" smtClean="0"/>
              <a:t> </a:t>
            </a:r>
            <a:endParaRPr lang="en-US" sz="2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1BF934-8479-FA41-9507-D0FFBF84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31"/>
            <a:ext cx="9149862" cy="1325563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FILOSOFÍA Y MISIÓN DE LOS MINISTERIOS JUVENILES ADVENTISTAS (MJA)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676" y="2088467"/>
            <a:ext cx="8199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100" dirty="0"/>
              <a:t>La filosofía básica de los </a:t>
            </a:r>
            <a:r>
              <a:rPr lang="es-VE" sz="2100" dirty="0" smtClean="0"/>
              <a:t>MJA está </a:t>
            </a:r>
            <a:r>
              <a:rPr lang="es-VE" sz="2100" dirty="0"/>
              <a:t>firmemente fundamentada en la revelación </a:t>
            </a:r>
            <a:r>
              <a:rPr lang="es-VE" sz="2100" dirty="0" smtClean="0"/>
              <a:t>bíblica con </a:t>
            </a:r>
            <a:r>
              <a:rPr lang="es-VE" sz="2100" dirty="0"/>
              <a:t>respecto a quién es Jesucristo</a:t>
            </a:r>
            <a:endParaRPr lang="en-US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100" dirty="0"/>
              <a:t>Jesucristo no sólo mostró el inmenso amor del Padre por la humanidad a través </a:t>
            </a:r>
            <a:r>
              <a:rPr lang="es-VE" sz="2100" dirty="0" smtClean="0"/>
              <a:t>del “liderazgo </a:t>
            </a:r>
            <a:r>
              <a:rPr lang="es-VE" sz="2100" dirty="0"/>
              <a:t>servicial” (Juan 13:1-17), sino que también les mostró como recibir poder </a:t>
            </a:r>
            <a:r>
              <a:rPr lang="es-VE" sz="2100" dirty="0" smtClean="0"/>
              <a:t>para vencer </a:t>
            </a:r>
            <a:r>
              <a:rPr lang="es-VE" sz="2100" dirty="0"/>
              <a:t>el pecado en este mundo a través del poder del Espíritu Santo. Jesús les </a:t>
            </a:r>
            <a:r>
              <a:rPr lang="es-VE" sz="2100" dirty="0" smtClean="0"/>
              <a:t>mostró a </a:t>
            </a:r>
            <a:r>
              <a:rPr lang="es-VE" sz="2100" dirty="0"/>
              <a:t>sus discípulos cómo vivir una vida en el Espíritu y cómo convertirse en discípulos </a:t>
            </a:r>
            <a:r>
              <a:rPr lang="es-VE" sz="2100" dirty="0" smtClean="0"/>
              <a:t>del Reino </a:t>
            </a:r>
            <a:r>
              <a:rPr lang="es-VE" sz="2100" dirty="0"/>
              <a:t>de Dios en un mundo pecaminoso</a:t>
            </a:r>
            <a:r>
              <a:rPr lang="en-US" sz="2100" dirty="0" smtClean="0"/>
              <a:t>.</a:t>
            </a:r>
            <a:r>
              <a:rPr lang="en-ZW" sz="2100" dirty="0" smtClean="0"/>
              <a:t> </a:t>
            </a:r>
            <a:endParaRPr lang="en-ZW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100" dirty="0"/>
              <a:t>Jesús es nuestro modelo de “ministerio encarnado” (por ejemplo, permitiendo que </a:t>
            </a:r>
            <a:r>
              <a:rPr lang="es-VE" sz="2100" dirty="0" smtClean="0"/>
              <a:t>el carácter </a:t>
            </a:r>
            <a:r>
              <a:rPr lang="es-VE" sz="2100" dirty="0"/>
              <a:t>de Jesús y el poder del Espíritu Santo se reflejen en la vida de nuestros </a:t>
            </a:r>
            <a:r>
              <a:rPr lang="es-VE" sz="2100" dirty="0" smtClean="0"/>
              <a:t>jóvenes, y </a:t>
            </a:r>
            <a:r>
              <a:rPr lang="es-VE" sz="2100" dirty="0"/>
              <a:t>en consecuencia que sean convertidos en verdaderos discípulos suyos en </a:t>
            </a:r>
            <a:r>
              <a:rPr lang="es-VE" sz="2100" dirty="0" smtClean="0"/>
              <a:t>esta generación</a:t>
            </a:r>
            <a:r>
              <a:rPr lang="es-VE" sz="2100" dirty="0"/>
              <a:t>)</a:t>
            </a: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8483F3-D3B0-FD42-87B6-A132D1A6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853" y="499992"/>
            <a:ext cx="8199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dirty="0"/>
              <a:t>“Los jóvenes son el objeto especial de los ataques de Satanás; pero </a:t>
            </a:r>
            <a:r>
              <a:rPr lang="es-VE" sz="2400" dirty="0" smtClean="0"/>
              <a:t>la bondad</a:t>
            </a:r>
            <a:r>
              <a:rPr lang="es-VE" sz="2400" dirty="0"/>
              <a:t>, cortesía y simpatía que fluyen de un corazón lleno de amor </a:t>
            </a:r>
            <a:r>
              <a:rPr lang="es-VE" sz="2400" dirty="0" smtClean="0"/>
              <a:t>por Jesús</a:t>
            </a:r>
            <a:r>
              <a:rPr lang="es-VE" sz="2400" dirty="0"/>
              <a:t>, ganará su confianza, y los salvará de muchos dardos del </a:t>
            </a:r>
            <a:r>
              <a:rPr lang="es-VE" sz="2400" dirty="0" smtClean="0"/>
              <a:t>enemigo… Debería </a:t>
            </a:r>
            <a:r>
              <a:rPr lang="es-VE" sz="2400" dirty="0"/>
              <a:t>estudiarse más </a:t>
            </a:r>
            <a:r>
              <a:rPr lang="es-VE" sz="2400" dirty="0" smtClean="0"/>
              <a:t>es problema </a:t>
            </a:r>
            <a:r>
              <a:rPr lang="es-VE" sz="2400" dirty="0"/>
              <a:t>de cómo tratar a la juventud, </a:t>
            </a:r>
            <a:r>
              <a:rPr lang="es-VE" sz="2400" dirty="0" smtClean="0"/>
              <a:t>más urgencia </a:t>
            </a:r>
            <a:r>
              <a:rPr lang="es-VE" sz="2400" dirty="0"/>
              <a:t>en </a:t>
            </a:r>
            <a:r>
              <a:rPr lang="es-VE" sz="2400" dirty="0" smtClean="0"/>
              <a:t>la oración </a:t>
            </a:r>
            <a:r>
              <a:rPr lang="es-VE" sz="2400" dirty="0"/>
              <a:t>por la sabiduría que se requiere para tratar </a:t>
            </a:r>
            <a:r>
              <a:rPr lang="es-VE" sz="2400" dirty="0" smtClean="0"/>
              <a:t>con mentes </a:t>
            </a:r>
            <a:r>
              <a:rPr lang="es-VE" sz="2400" dirty="0"/>
              <a:t>humanas…Deberíamos buscar adentrarnos en los sentimientos de </a:t>
            </a:r>
            <a:r>
              <a:rPr lang="es-VE" sz="2400" dirty="0" smtClean="0"/>
              <a:t>la juventud</a:t>
            </a:r>
            <a:r>
              <a:rPr lang="es-VE" sz="2400" dirty="0"/>
              <a:t>, simpatizar con ellos en sus alegrías yen sus preocupaciones, en </a:t>
            </a:r>
            <a:r>
              <a:rPr lang="es-VE" sz="2400" dirty="0" smtClean="0"/>
              <a:t>sus conflictos </a:t>
            </a:r>
            <a:r>
              <a:rPr lang="es-VE" sz="2400" dirty="0"/>
              <a:t>y en sus </a:t>
            </a:r>
            <a:r>
              <a:rPr lang="es-VE" sz="2400" dirty="0" smtClean="0"/>
              <a:t>victorias… Deberíamos </a:t>
            </a:r>
            <a:r>
              <a:rPr lang="es-VE" sz="2400" dirty="0"/>
              <a:t>saber dónde están si </a:t>
            </a:r>
            <a:r>
              <a:rPr lang="es-VE" sz="2400" dirty="0" smtClean="0"/>
              <a:t>queremos conservarlos… Recordemos </a:t>
            </a:r>
            <a:r>
              <a:rPr lang="es-VE" sz="2400" dirty="0"/>
              <a:t>el llamado que Dios nos ha hecho a hacer </a:t>
            </a:r>
            <a:r>
              <a:rPr lang="es-VE" sz="2400" dirty="0" smtClean="0"/>
              <a:t>el camino </a:t>
            </a:r>
            <a:r>
              <a:rPr lang="es-VE" sz="2400" dirty="0"/>
              <a:t>hacia el cielo brillante y atractivo”. (Elena G. de White, Obreros</a:t>
            </a:r>
          </a:p>
          <a:p>
            <a:pPr algn="just"/>
            <a:r>
              <a:rPr lang="es-VE" sz="2400" dirty="0"/>
              <a:t>Evangélicos (Washington D.C: </a:t>
            </a:r>
            <a:r>
              <a:rPr lang="es-VE" sz="2400" dirty="0" err="1"/>
              <a:t>Review</a:t>
            </a:r>
            <a:r>
              <a:rPr lang="es-VE" sz="2400" dirty="0"/>
              <a:t> and </a:t>
            </a:r>
            <a:r>
              <a:rPr lang="es-VE" sz="2400" dirty="0" err="1"/>
              <a:t>Herald</a:t>
            </a:r>
            <a:r>
              <a:rPr lang="es-VE" sz="2400" dirty="0"/>
              <a:t>, 1948), 207-212, </a:t>
            </a:r>
            <a:r>
              <a:rPr lang="es-VE" sz="2400" dirty="0" smtClean="0"/>
              <a:t>énfasis añadido</a:t>
            </a:r>
            <a:r>
              <a:rPr lang="es-VE" sz="2400" dirty="0"/>
              <a:t>.)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F77A4A-AEF3-5349-A750-C154E7B19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28BE8ECC-1DC8-0F49-9095-E8E2529F670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ABFD6636-1C50-484E-97FF-B6021178424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537D9AF6-9B68-4D41-B70E-B8DC8B398F0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24BF3B4B-8A4E-FA47-8C38-69038A088F7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2544</Words>
  <Application>Microsoft Office PowerPoint</Application>
  <PresentationFormat>Personalizado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Office Theme</vt:lpstr>
      <vt:lpstr>2_Custom Design</vt:lpstr>
      <vt:lpstr>1_Custom Design</vt:lpstr>
      <vt:lpstr>Custom Design</vt:lpstr>
      <vt:lpstr>Seminario Nº1: Introducción al Ministerio Juvenil</vt:lpstr>
      <vt:lpstr>Seminario Nº 1: Introducción al Ministerio Juvenil</vt:lpstr>
      <vt:lpstr>ESTRUCTURA ORGANIZACIONAL</vt:lpstr>
      <vt:lpstr>HISTORIA DE LOS MINISTERIOS JUVENILES ADVENTISTA</vt:lpstr>
      <vt:lpstr>Historia de las Clases MV- Clases progresivas JA/Conquistadores</vt:lpstr>
      <vt:lpstr>Historia de las Clases MV- Clases progresivas JA/Conquistadores</vt:lpstr>
      <vt:lpstr>CAMBIOS DE NOMBRE DEL DEPARTAMENTO DE MINISTERIOS JUVENILES ADVENTISTAS</vt:lpstr>
      <vt:lpstr>FILOSOFÍA Y MISIÓN DE LOS MINISTERIOS JUVENILES ADVENTISTAS (MJA)</vt:lpstr>
      <vt:lpstr>Presentación de PowerPoint</vt:lpstr>
      <vt:lpstr>MISIÓN Y VISIÓN</vt:lpstr>
      <vt:lpstr>MISIÓN/VISIÓN</vt:lpstr>
      <vt:lpstr>MISIÓN/VISIÓN</vt:lpstr>
      <vt:lpstr>Objetivos de los MJA</vt:lpstr>
      <vt:lpstr>En 1907, en el Concilio de la Asociación General, M.E Kern, elegido como el primer director para el departamento de jóvenes, trazó los siguientes objetivos en armonía con los que han sido descritos anteriormente:</vt:lpstr>
      <vt:lpstr>Estructura de los Ministerios Juveniles Adventistas (MJA)  </vt:lpstr>
      <vt:lpstr>Estructura de los Ministerios Juveniles Adventistas (MJA)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Ideales de los Ministerios Juveniles Adventistas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Mokgwane, Pako</dc:creator>
  <cp:lastModifiedBy>Yuli</cp:lastModifiedBy>
  <cp:revision>71</cp:revision>
  <dcterms:created xsi:type="dcterms:W3CDTF">2018-05-31T05:51:27Z</dcterms:created>
  <dcterms:modified xsi:type="dcterms:W3CDTF">2019-02-07T02:49:04Z</dcterms:modified>
</cp:coreProperties>
</file>