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74" r:id="rId3"/>
    <p:sldMasterId id="2147483661" r:id="rId4"/>
  </p:sldMasterIdLst>
  <p:notesMasterIdLst>
    <p:notesMasterId r:id="rId29"/>
  </p:notesMasterIdLst>
  <p:handoutMasterIdLst>
    <p:handoutMasterId r:id="rId30"/>
  </p:handoutMasterIdLst>
  <p:sldIdLst>
    <p:sldId id="278" r:id="rId5"/>
    <p:sldId id="256" r:id="rId6"/>
    <p:sldId id="266" r:id="rId7"/>
    <p:sldId id="265" r:id="rId8"/>
    <p:sldId id="257" r:id="rId9"/>
    <p:sldId id="294" r:id="rId10"/>
    <p:sldId id="279" r:id="rId11"/>
    <p:sldId id="258" r:id="rId12"/>
    <p:sldId id="259" r:id="rId13"/>
    <p:sldId id="260" r:id="rId14"/>
    <p:sldId id="261" r:id="rId15"/>
    <p:sldId id="287" r:id="rId16"/>
    <p:sldId id="281" r:id="rId17"/>
    <p:sldId id="280" r:id="rId18"/>
    <p:sldId id="282" r:id="rId19"/>
    <p:sldId id="283" r:id="rId20"/>
    <p:sldId id="288" r:id="rId21"/>
    <p:sldId id="284" r:id="rId22"/>
    <p:sldId id="286" r:id="rId23"/>
    <p:sldId id="262" r:id="rId24"/>
    <p:sldId id="292" r:id="rId25"/>
    <p:sldId id="290" r:id="rId26"/>
    <p:sldId id="291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820E36-C96D-8A46-B326-9CBA8DE68E42}">
          <p14:sldIdLst>
            <p14:sldId id="278"/>
            <p14:sldId id="256"/>
            <p14:sldId id="266"/>
            <p14:sldId id="265"/>
            <p14:sldId id="257"/>
            <p14:sldId id="294"/>
            <p14:sldId id="279"/>
            <p14:sldId id="258"/>
            <p14:sldId id="259"/>
            <p14:sldId id="260"/>
            <p14:sldId id="261"/>
            <p14:sldId id="287"/>
            <p14:sldId id="281"/>
            <p14:sldId id="280"/>
            <p14:sldId id="282"/>
            <p14:sldId id="283"/>
            <p14:sldId id="288"/>
            <p14:sldId id="284"/>
            <p14:sldId id="286"/>
            <p14:sldId id="262"/>
            <p14:sldId id="292"/>
            <p14:sldId id="290"/>
            <p14:sldId id="291"/>
            <p14:sldId id="323"/>
          </p14:sldIdLst>
        </p14:section>
        <p14:section name="Untitled Section" id="{94477824-1078-8C46-945F-3B8A573AC7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74" autoAdjust="0"/>
  </p:normalViewPr>
  <p:slideViewPr>
    <p:cSldViewPr snapToGrid="0" snapToObjects="1">
      <p:cViewPr varScale="1">
        <p:scale>
          <a:sx n="89" d="100"/>
          <a:sy n="89" d="100"/>
        </p:scale>
        <p:origin x="120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1200757-3EAA-6646-8780-0FECAB3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952BA13-8550-474B-A91E-D724DF639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235-2459-264C-8858-1C3188AD534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6A7454-B891-624A-A350-3B662924B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A4547A-E22A-2F4E-A561-0233970B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EC65-90FA-1743-A13B-409402AF0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D297-4040-5A4B-8421-CF2430CAB50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1EA7-A93D-BA49-BDA3-4E42378B7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8" y="1122363"/>
            <a:ext cx="91239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8" y="3602038"/>
            <a:ext cx="91239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4804874" cy="4588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804874" cy="45210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1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149862" cy="387009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579" y="365125"/>
            <a:ext cx="1745483" cy="5286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2865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1357C-11C5-F64B-80A1-179A53F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C514C5-717E-FA42-924E-41A15677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2BF8D1-F08C-4B4B-8FBD-B9A51D89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2542C-15C0-7F4E-A2EC-156AC062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BB1F3-2F79-F846-A1CB-992303CE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980858-259F-AC40-B14C-3FF49C2F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69594-5E57-5342-B30C-6783C97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66AEB-FBD4-6746-86B8-78B4F52A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23BA5E-E67C-0B4C-9238-6B242BCD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B99D2-C797-0F48-9ABD-171893F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F4318D-0359-3C4B-9D07-B5EC6CE8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CA1F22-3F23-2A45-8242-4E20BB97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8EDDB2-8821-814A-AFCB-FB011EA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E04ADE-8591-D54D-82C0-8CA9A83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4B65A4-CD34-E542-AA3B-410F99F5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336E2E-A226-6E4B-A0BF-59936A91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76ECF6-06B1-1042-9703-D25028A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574429-843C-AE4C-879F-09208EB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13CF58-EB45-EE45-AB88-CE542A8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590B-D6EA-2843-A98D-0BF4416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C0711A-2741-5245-BFBE-542A2F56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1226C9-E965-3748-B951-5540808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453920-1A77-3441-B716-C87809F2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80F5CA-0C05-DF49-8CFB-0F7715D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B5DE6D-D58D-6246-8560-6B48561F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C120D-9C98-7541-A4D1-ECDDBCE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81D796-17A2-6D43-9454-BAD3FEB1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166ED1-50C0-D648-B865-172DA5AA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61E471-E208-3546-857E-10892FC3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319FF5-6763-2047-B0CB-67E2B432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1B036FF-1BB5-614A-AB87-E9F39D61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8FA02C5-07EA-A94F-8E2E-932EC50A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1B4373-3B73-AD43-AAAC-28A7D836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ED90F-BA98-264C-A85A-FA17BB1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997709-99BE-384F-AF93-DB01D29A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418142-6FC2-7443-A565-C33D93A7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46F0CE-1BB1-7747-8F15-75898CB4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855655-5E02-734C-8B17-5354E364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0B04DA-AB26-D94B-BC45-36F3609B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98A3A1-20D2-074B-AFFF-E88912E4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3A0B5-B39D-2A45-A906-F7C4462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F896DB-D884-D547-8A87-1C4B132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B1E257-B35C-B941-8052-F0A6552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9EFA63-6AE3-9B4B-8A64-B572517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ED90D7-192D-E34A-A129-603DA280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E2F575-0AB5-ED40-B5A7-8443E9F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9253A-1B2D-7542-9B6F-FA42D86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7BB3B-A3FF-F442-BA29-C194E7F3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C1370F-B2CB-984E-9BEA-F72D0F71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938331-EB46-A241-945E-A9E29C5A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3BF304-2F66-0D4A-A0C9-740E3F58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082B4A-2276-9647-AE95-D82B839A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41937-BF20-1646-BBD2-3DD84A9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08E7C-DC3E-BA43-90E0-7C30EEDE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319338-EAE0-7A40-ABC4-13A8A4D6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C90C6-4159-024A-93C1-DC92D77C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47F38-1C00-1A43-8EE6-78C364B3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23120A-C540-014D-A196-81DC0AE1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E69A46-BF32-C540-A37E-7711961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CE7306-3DCD-794D-8DEC-0C27A7C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D85206-AC06-CE4A-A628-FAFFF43D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8BA3D5-9294-F940-B031-FD487FB5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B2E44-36DA-4743-803D-A0C615B5C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E14E84-EAA2-0943-970C-C978FC47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744B4-977F-524D-98D3-5F8270BA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D3C28C-5E07-F041-8436-A1A6AF5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A61D60-843C-CA49-BA6D-C4FFE484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138C7-0795-CB4E-995F-0C7059F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BD73C-200E-464F-86B0-3B878E4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6AD399-A317-EA4F-BB28-D4C07E70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A4670C-6D8A-5746-B623-9E521F60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813A48-745C-5947-950A-E72406D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A5B10A-60AE-EB49-98E1-D957426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F78C1C-9F0D-034A-AFCE-15B72519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3AE335-518E-D744-A806-4CEAED1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307580-6999-9640-BE6D-5328398E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DAB0F4-4663-3844-B795-6568E0E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DCEB2-EAAE-2E48-8AE9-747A0C3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041903-8308-514C-80B9-443CF2BD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7814B1-0E8C-D547-8CDD-98A742DE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6EDF7C-3A62-3B46-83A9-0097A852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CA6D9A-F34D-9145-A6E1-E71CE6F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86A584-920A-2E47-9098-CA1C7D4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0858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858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CAF7D-9335-7044-81B5-F1A113C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63E-7181-624C-857B-1B56214F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829E0D-A137-DD47-8B7C-78548738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A01913-C7BB-DC43-A030-D88B3AF8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CE15A7-A0FF-F840-A145-60B40D0C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F6704BD-3FD1-F347-B63B-0213B225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0A167C-807D-FF49-939E-C6F2C67E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699041-3DA0-E042-8338-BE17C8AB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5BF22-797A-0E42-A2B4-7616EF97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07525-F63E-BC4D-9FAF-9CAB1B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B0DAF4-7A33-E942-AD94-FFBC78E4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7115B0-7B7D-C347-81FC-FBBDE7E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9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A952BBB-52A2-BD4B-A650-63066A2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3FAFAF-7055-8C45-8986-D313F043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F3315E-3604-9940-A45C-CBD3E949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3DF9F-03E4-2D4A-8C73-CD9EB1FA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AAA636-196C-B34E-8E36-12C76267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03DB71-D964-1A46-88EB-6AB4CAE8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711710-A939-F84B-8683-D705642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C4CD12-B6BA-B74D-9975-6567C6D5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A894F0-A094-EB45-B854-AC2CE568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23784-3503-DB46-90AD-920C280B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1A924F-C866-FA4F-81F5-986CD8DC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0913A9-EF05-5649-A644-8DACEFEC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61A965-8549-F843-B612-179E96B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DA3CF1-CD91-C545-9FD1-EBB9EDE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8F200D-E0C3-FB42-A1DF-04C09CC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6F4E8-F804-874B-9E68-F54835CA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BF5CF5-A071-764F-8C6B-48CB0A7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7B74B-AB68-2045-99A1-E8B2578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C3105-9829-6F43-BE60-D98DAC43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8B794E-1320-FA42-917A-2541BF86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4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09B6CE-2456-1249-8C68-424B406C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F72CC3-927E-7441-B8F7-46FB7675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4C5B6-C1ED-A549-BD3D-D07FC4B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E65298-2108-3047-95A6-75A51769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D47221-4CDC-8E41-B068-74C6425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FB34B-5C59-7E45-B149-91B0EB7D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ED5BB3-1B6F-F94E-8365-6F338F63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42DD81-683F-184F-8DE6-5BFDD52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32C1F1-5711-1246-A682-95FB9405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6D14F5-F8BF-4E49-99A4-631A7CE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8E500-26A4-BF4F-A737-D527D14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B1977-3A19-9F4B-9D72-F14AC650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89315B-8C77-6045-9642-3852233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76156D-E3F5-CB4E-BD60-305930FA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D8C6-0F64-6F4B-A792-8B2C378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56DE52-1EA5-3643-AE0D-AE2268B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FD3437-7A68-AB4C-9F06-D3985195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D76892-DD3E-4845-BEE5-54E46F8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591A1-A767-AC49-A16C-3F3C9E94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0272BC-724E-F341-A4FC-941E874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4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815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7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933AE-6685-1348-AEC6-F184818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95CBB-BDDB-584B-B414-5F581123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724C79-869E-7C4C-8756-EA02DA39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A54D99-9257-1B46-A005-DFB65360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850664-35B1-B047-B5D7-C90877EB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FB4789-7BC4-034E-BFF7-CB4F574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FE63B-2C5C-1C44-9BB2-A00C4A79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3E7CB3-DCBF-3143-A630-196FE83CF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DDF094-D769-004E-9C71-EF9FC1F9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5BA426-1A7D-6D4C-ACF1-9E6D0EE6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989A5B4-ADC1-4E42-88AB-5E7B2574C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F52982-232C-0C4F-9261-13021D49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05F16B-0731-3348-8178-EE39154F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220632-D22D-7445-B873-201B8F62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0C4A9-F0A8-6A40-9CB8-1124CAC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5B138-8849-A84D-B966-9DF1E94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C1E746-A580-3A49-A4C0-FBB9C3B7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485002-354D-3147-A2CB-3BEDFCD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5B674F-B1BD-DA40-A3B1-AD8CFF1C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88047D-DD3C-A24E-81B1-ECA252FD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34987D-AB8F-6B41-8A85-19B75E7E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71AC9-9FCD-E547-88D9-0D094C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28DEFD-AA86-5E40-BEED-B07B024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2EA183-3F13-A14B-BD5B-F62D5A29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D7809-EFDD-E44E-B686-B3036990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304834-14F4-4641-8484-CFEBBB33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185205-C7A1-C64A-BC8F-B33E821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03BCB-0634-7145-8E29-751A605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9C88CA3-19F4-B04C-B305-D1D587DC4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56B339-520D-7A44-A611-AFCDE7D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3516B3-49BE-644D-B2AD-37D31EE6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14D71E-144F-5146-9B99-6F6C57B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FE1F07-9E19-D84B-8B07-44C71D70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8FCA7-8049-5944-BC40-899EC310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A5B9E7-F084-E446-977D-A714F404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3506D-C34A-BD4B-B2C9-09835248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348CAB-F026-1944-8450-22FB8AE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0AC33F-A3A2-A041-A466-194880C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CE98BF-17AF-6D44-860E-84A164CC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759389-EC9F-4F4D-B304-D1C6DA50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F43E0-90FA-324A-986B-08FC997C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C5A636-47EE-BA40-AE36-BEEDDD6F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C01C5-F166-5E4B-84F0-C33D55B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1482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35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3559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9538" y="1681163"/>
            <a:ext cx="43685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9538" y="2505075"/>
            <a:ext cx="436852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2B613-51B8-EF49-801F-A9C1E5F1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B41070F-DAFA-AC48-96DC-8C2A8EC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C6356E-C245-B24B-8035-3237210E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4A1AEB-EEEB-0C47-9ED3-85824FCB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4DF4F-20C9-8B4B-AB57-B9656C2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E629DB-5AFB-314F-8E99-CA7CF30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9AD1C8-12BC-7643-8934-5D5ED5A9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6B42E7-4C66-734D-A8C1-531DF6B2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49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DA99-1ED3-F944-BC99-F7C71722FEC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7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FAC88F-3079-6C41-B97E-AB507D54E544}"/>
              </a:ext>
            </a:extLst>
          </p:cNvPr>
          <p:cNvSpPr/>
          <p:nvPr userDrawn="1"/>
        </p:nvSpPr>
        <p:spPr>
          <a:xfrm>
            <a:off x="10451364" y="0"/>
            <a:ext cx="1740635" cy="6858000"/>
          </a:xfrm>
          <a:prstGeom prst="rect">
            <a:avLst/>
          </a:prstGeom>
          <a:solidFill>
            <a:srgbClr val="2E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5AAFAF-2663-1B4A-953A-5BDE35D35E6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00248" y="5441186"/>
            <a:ext cx="1042868" cy="104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CEC7F7-E76D-BA4C-9E1D-7856473E0B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0064" y="5749111"/>
            <a:ext cx="2225407" cy="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73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2FE335-DF36-EC49-AEB9-1F17E90F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9C8947-963D-5A43-83DE-6AEA3F60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33340A-C86D-194E-AA81-2891DF22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6663-F467-724F-9C4A-7CBA8A3563E3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989F4A-AF3F-7945-B25B-38FA0354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3EE52A-4F22-4F49-86EE-7AC85B3C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5C23F2-2025-A948-A822-6DF144B1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0F2833-791A-5449-92AD-C8EAF61B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A85A-F517-B84D-9214-7EC82D2BC1F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E07BAE-4438-9347-900A-30D5B71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2726F4-93B9-9446-8A73-FC80042A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A7BE19C-4919-1944-BC61-CC284F92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7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0065B8-E642-2C45-BEC2-BA06987F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E7E25-6EC5-B14A-8805-206FBEEB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C329F1-DD7D-934E-8EF4-0A2C3FCFD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076E-769D-994D-AD12-AED9E0FB0F7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2D288B-85DB-3249-BFAB-8630C92C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272F85-E71C-8B4E-A8FC-E4236B427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05" y="1289897"/>
            <a:ext cx="9149862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1"/>
                </a:solidFill>
              </a:rPr>
              <a:t>Seminário</a:t>
            </a:r>
            <a:r>
              <a:rPr lang="en-US" sz="4800" b="1" dirty="0" smtClean="0">
                <a:solidFill>
                  <a:schemeClr val="accent1"/>
                </a:solidFill>
              </a:rPr>
              <a:t> 1: </a:t>
            </a:r>
            <a:r>
              <a:rPr lang="en-US" sz="4800" b="1" dirty="0" err="1" smtClean="0">
                <a:solidFill>
                  <a:schemeClr val="accent1"/>
                </a:solidFill>
              </a:rPr>
              <a:t>Introdução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ao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Ministério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Jovem</a:t>
            </a:r>
            <a:r>
              <a:rPr lang="en-US" sz="6000" b="1" dirty="0" smtClean="0">
                <a:solidFill>
                  <a:schemeClr val="accent1"/>
                </a:solidFill>
              </a:rPr>
              <a:t/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ZW" sz="6000" b="1" dirty="0">
                <a:solidFill>
                  <a:schemeClr val="accent1"/>
                </a:solidFill>
              </a:rPr>
              <a:t/>
            </a:r>
            <a:br>
              <a:rPr lang="en-ZW" sz="6000" b="1" dirty="0">
                <a:solidFill>
                  <a:schemeClr val="accent1"/>
                </a:solidFill>
              </a:rPr>
            </a:b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7303" y="4348937"/>
            <a:ext cx="8309675" cy="1179028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Compreendendo </a:t>
            </a:r>
            <a:r>
              <a:rPr lang="pt-PT" sz="2400" dirty="0"/>
              <a:t>a História, Filosofia, Visão, </a:t>
            </a:r>
            <a:r>
              <a:rPr lang="pt-PT" sz="2400" dirty="0" smtClean="0"/>
              <a:t>Objetivos</a:t>
            </a:r>
          </a:p>
          <a:p>
            <a:pPr marL="0" indent="0" algn="ctr">
              <a:buNone/>
            </a:pPr>
            <a:r>
              <a:rPr lang="pt-PT" sz="2400" dirty="0"/>
              <a:t> </a:t>
            </a:r>
            <a:r>
              <a:rPr lang="pt-PT" sz="2400" dirty="0" smtClean="0"/>
              <a:t>e </a:t>
            </a:r>
            <a:r>
              <a:rPr lang="pt-PT" sz="2400" dirty="0"/>
              <a:t>Estrutura do Ministério </a:t>
            </a:r>
            <a:r>
              <a:rPr lang="pt-PT" sz="2400" dirty="0" smtClean="0"/>
              <a:t>Jovem Adventista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37CB90-3B12-D046-A1B9-AC305EC2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235"/>
            <a:ext cx="91498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MISSÃO E VISÃO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3410" y="2635263"/>
            <a:ext cx="5422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/>
              <a:t>"Para levar os jovens a um relacionamento </a:t>
            </a:r>
            <a:r>
              <a:rPr lang="pt-PT" sz="2800" dirty="0" smtClean="0"/>
              <a:t>salvifico </a:t>
            </a:r>
            <a:r>
              <a:rPr lang="pt-PT" sz="2800" dirty="0"/>
              <a:t>com Jesus Cristo e ajudá-los a abraçar Seu chamado ao discipulado"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C2A6C5-360E-2440-A5C9-44E76BB2E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3" y="322075"/>
            <a:ext cx="914986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MISSÃO/VISÃO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777" y="1647638"/>
            <a:ext cx="79333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/>
              <a:t>O Ministério  jovem </a:t>
            </a:r>
            <a:r>
              <a:rPr lang="pt-PT" sz="2600" dirty="0"/>
              <a:t>construído neste modelo (vida e ministério de Jesus) procura encontrar os jovens onde eles se encontram e oferecer-lhes cuidado pastoral não só como guias espirituais, mas também como conselheiros e amigos, companheiros de peregrinação em semelhante caminho espiritual. Tendo Jesus como nosso modelo, somos chamados ao ministério, um ministério pessoal e relacional, que envolverá uma boa parte de um a um ”. (Gane: 54-55) (Construindo Ministérios para Jovens - Um Guia Básico).</a:t>
            </a:r>
            <a:endParaRPr lang="en-ZW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794A8D-44B0-9D4F-A50C-8D437D34B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52" y="382102"/>
            <a:ext cx="914986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MISSÃO/VISÃO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95" y="1707665"/>
            <a:ext cx="77971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A missão dos Ministérios </a:t>
            </a:r>
            <a:r>
              <a:rPr lang="pt-PT" sz="2400" dirty="0" smtClean="0"/>
              <a:t>Jovem </a:t>
            </a:r>
            <a:r>
              <a:rPr lang="pt-PT" sz="2400" dirty="0"/>
              <a:t>Adventista é basicamente </a:t>
            </a:r>
            <a:r>
              <a:rPr lang="pt-PT" sz="2400" dirty="0" smtClean="0"/>
              <a:t>um </a:t>
            </a:r>
            <a:r>
              <a:rPr lang="pt-PT" sz="2400" dirty="0"/>
              <a:t>de: salvação, discipulado e serviço, que está profundamente enraizada no modelo bíblico da missão da igreja primitiva no livro de Atos 2: 42-47. Existem quatro forças dinâmicas que sustentam o crescimento da igreja primitiva: graça, adoração, comunidade, serviço. Essas quatro forças dinâmicas estão fortemente entrelaçadas no trabalho e na missão do departamento de juventude. É um ministério bíblico onde o Compromisso </a:t>
            </a:r>
            <a:r>
              <a:rPr lang="pt-PT" sz="2400" dirty="0" smtClean="0"/>
              <a:t>MJA </a:t>
            </a:r>
            <a:r>
              <a:rPr lang="pt-PT" sz="2400" dirty="0"/>
              <a:t>é realizado, pelos jovens, para os jovens, para os jovens, com os jovens.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ED29BD-4CA8-8340-BC8F-072FB761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046" y="552162"/>
            <a:ext cx="7902887" cy="920628"/>
          </a:xfrm>
        </p:spPr>
        <p:txBody>
          <a:bodyPr>
            <a:noAutofit/>
          </a:bodyPr>
          <a:lstStyle/>
          <a:p>
            <a:pPr algn="ctr"/>
            <a:r>
              <a:rPr lang="en-ZW" dirty="0" err="1" smtClean="0">
                <a:solidFill>
                  <a:schemeClr val="accent1"/>
                </a:solidFill>
              </a:rPr>
              <a:t>Objectivos</a:t>
            </a:r>
            <a:r>
              <a:rPr lang="en-ZW" dirty="0" smtClean="0">
                <a:solidFill>
                  <a:schemeClr val="accent1"/>
                </a:solidFill>
              </a:rPr>
              <a:t> do MJ</a:t>
            </a:r>
            <a:r>
              <a:rPr lang="en-ZW" dirty="0">
                <a:solidFill>
                  <a:schemeClr val="accent1"/>
                </a:solidFill>
              </a:rPr>
              <a:t/>
            </a:r>
            <a:br>
              <a:rPr lang="en-ZW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0691" y="1286955"/>
            <a:ext cx="7980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/>
              <a:t>A compreensão dos objetivos do </a:t>
            </a:r>
            <a:r>
              <a:rPr lang="pt-PT" sz="2200" dirty="0" smtClean="0"/>
              <a:t>MJA </a:t>
            </a:r>
            <a:r>
              <a:rPr lang="pt-PT" sz="2200" dirty="0"/>
              <a:t>é de extrema importância. Ellen G. White disse; - Signs of the Times, 29 de maio de 1893. Aqui ela expôs os objetivos para o departamento:</a:t>
            </a:r>
          </a:p>
          <a:p>
            <a:r>
              <a:rPr lang="pt-PT" sz="2200" dirty="0" smtClean="0"/>
              <a:t>1-Para </a:t>
            </a:r>
            <a:r>
              <a:rPr lang="pt-PT" sz="2200" dirty="0"/>
              <a:t>treinar os jovens para trabalhar para outros jovens,</a:t>
            </a:r>
          </a:p>
          <a:p>
            <a:r>
              <a:rPr lang="pt-PT" sz="2200" dirty="0" smtClean="0"/>
              <a:t>2-Para </a:t>
            </a:r>
            <a:r>
              <a:rPr lang="pt-PT" sz="2200" dirty="0"/>
              <a:t>recrutar jovens para ajudar sua igreja e “aqueles que professam ser observadores do sábado”;</a:t>
            </a:r>
          </a:p>
          <a:p>
            <a:r>
              <a:rPr lang="pt-PT" sz="2200" dirty="0" smtClean="0"/>
              <a:t>3-Para </a:t>
            </a:r>
            <a:r>
              <a:rPr lang="pt-PT" sz="2200" dirty="0"/>
              <a:t>trabalhar “por aqueles que não são da nossa fé”</a:t>
            </a:r>
          </a:p>
          <a:p>
            <a:r>
              <a:rPr lang="pt-PT" sz="2200" dirty="0"/>
              <a:t>Na busca por atingir esses objetivos, os jovens são chamados a:</a:t>
            </a:r>
          </a:p>
          <a:p>
            <a:r>
              <a:rPr lang="pt-PT" sz="2200" dirty="0"/>
              <a:t>orar juntos e estudar a Palavra juntos</a:t>
            </a:r>
          </a:p>
          <a:p>
            <a:r>
              <a:rPr lang="pt-PT" sz="2200" dirty="0"/>
              <a:t>para ter comunhão na interação social cristã</a:t>
            </a:r>
          </a:p>
          <a:p>
            <a:r>
              <a:rPr lang="pt-PT" sz="2200" dirty="0"/>
              <a:t>agir juntos em pequenos grupos para realizar planos bem traçados para testemunhar</a:t>
            </a:r>
          </a:p>
          <a:p>
            <a:r>
              <a:rPr lang="pt-PT" sz="2200" dirty="0"/>
              <a:t>para desenvolver tato, habilidade e talento no serviço a Jesus</a:t>
            </a:r>
          </a:p>
          <a:p>
            <a:r>
              <a:rPr lang="pt-PT" sz="2200" dirty="0"/>
              <a:t>encorajar uns aos outros no crescimento espiritual</a:t>
            </a:r>
            <a:endParaRPr lang="en-ZW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C9B021-00DD-404C-85F5-E8DB49CA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18" y="358676"/>
            <a:ext cx="9149862" cy="1325563"/>
          </a:xfrm>
        </p:spPr>
        <p:txBody>
          <a:bodyPr>
            <a:noAutofit/>
          </a:bodyPr>
          <a:lstStyle/>
          <a:p>
            <a:pPr algn="ctr"/>
            <a:r>
              <a:rPr lang="pt-PT" sz="2800" dirty="0">
                <a:solidFill>
                  <a:schemeClr val="accent1"/>
                </a:solidFill>
              </a:rPr>
              <a:t>Em 1907, no Conselho da Associação Geral em Gland, Suíça, M. E. Kern, o primeiro diretor eleito para jovens para o departamento, estabeleceu os seguintes objetivos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5175" y="1933363"/>
            <a:ext cx="821560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PT" sz="2700" b="1" dirty="0"/>
              <a:t>Para elevar </a:t>
            </a:r>
            <a:r>
              <a:rPr lang="pt-PT" sz="2700" dirty="0"/>
              <a:t>o nível da vida devocional do jovem</a:t>
            </a:r>
          </a:p>
          <a:p>
            <a:pPr lvl="1"/>
            <a:r>
              <a:rPr lang="pt-PT" sz="2700" b="1" dirty="0"/>
              <a:t>Para </a:t>
            </a:r>
            <a:r>
              <a:rPr lang="pt-PT" sz="2700" b="1" dirty="0" smtClean="0"/>
              <a:t>levantar </a:t>
            </a:r>
            <a:r>
              <a:rPr lang="pt-PT" sz="2700" dirty="0"/>
              <a:t>o padrão de realização da juventude</a:t>
            </a:r>
          </a:p>
          <a:p>
            <a:pPr lvl="1"/>
            <a:r>
              <a:rPr lang="pt-PT" sz="2700" b="1" dirty="0"/>
              <a:t>Para educar </a:t>
            </a:r>
            <a:r>
              <a:rPr lang="pt-PT" sz="2700" dirty="0"/>
              <a:t>e treinar jovens para o serviço</a:t>
            </a:r>
          </a:p>
          <a:p>
            <a:pPr lvl="1"/>
            <a:r>
              <a:rPr lang="pt-PT" sz="2700" b="1" dirty="0"/>
              <a:t>Para fornecer </a:t>
            </a:r>
            <a:r>
              <a:rPr lang="pt-PT" sz="2700" dirty="0"/>
              <a:t>oportunidades de divulgação e serviço</a:t>
            </a:r>
          </a:p>
          <a:p>
            <a:pPr lvl="1"/>
            <a:r>
              <a:rPr lang="pt-PT" sz="2700" b="1" dirty="0"/>
              <a:t>Para ensinar </a:t>
            </a:r>
            <a:r>
              <a:rPr lang="pt-PT" sz="2700" dirty="0"/>
              <a:t>os princípios da mordomia</a:t>
            </a:r>
          </a:p>
          <a:p>
            <a:pPr lvl="1"/>
            <a:r>
              <a:rPr lang="pt-PT" sz="2700" b="1" dirty="0"/>
              <a:t>Para levar </a:t>
            </a:r>
            <a:r>
              <a:rPr lang="pt-PT" sz="2700" dirty="0"/>
              <a:t>os jovens a descobrir seu valor individual e desenvolver e descobrir seus dons espirituais (Manual do Pastor e do Ancião GC para o Ministério </a:t>
            </a:r>
            <a:r>
              <a:rPr lang="pt-PT" sz="2700" dirty="0" smtClean="0"/>
              <a:t>Jovem, </a:t>
            </a:r>
            <a:r>
              <a:rPr lang="pt-PT" sz="2700" dirty="0"/>
              <a:t>2002: 13)</a:t>
            </a:r>
            <a:endParaRPr lang="en-ZW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52E1CA-5AA1-2549-8EB4-2601E05A3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8" y="1053208"/>
            <a:ext cx="9149862" cy="810868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Estructura</a:t>
            </a:r>
            <a:r>
              <a:rPr lang="en-US" b="1" dirty="0" smtClean="0">
                <a:solidFill>
                  <a:schemeClr val="accent1"/>
                </a:solidFill>
              </a:rPr>
              <a:t> do MJA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303" y="1864076"/>
            <a:ext cx="7933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Ministérios </a:t>
            </a:r>
            <a:r>
              <a:rPr lang="pt-PT" sz="2000" b="1" dirty="0" smtClean="0"/>
              <a:t>Jovem Junior (MJJ): </a:t>
            </a:r>
            <a:r>
              <a:rPr lang="pt-PT" sz="2000" b="1" dirty="0"/>
              <a:t>Idades: 04-15 inclui</a:t>
            </a:r>
            <a:r>
              <a:rPr lang="pt-PT" sz="2000" b="1" dirty="0" smtClean="0"/>
              <a:t>:</a:t>
            </a:r>
          </a:p>
          <a:p>
            <a:endParaRPr lang="pt-PT" sz="2000" dirty="0"/>
          </a:p>
          <a:p>
            <a:r>
              <a:rPr lang="pt-PT" sz="2000" b="1" dirty="0"/>
              <a:t>Ministério de Aventureiros (idades de 04-09</a:t>
            </a:r>
            <a:r>
              <a:rPr lang="pt-PT" sz="2000" dirty="0"/>
              <a:t>)</a:t>
            </a:r>
          </a:p>
          <a:p>
            <a:r>
              <a:rPr lang="pt-PT" sz="2000" dirty="0"/>
              <a:t>Fortalece os relacionamentos pais-filhos, proporcionando atividades semanais sintonizadas com as necessidades psicológicas dessa faixa etária e também dando aos pais oportunidades de aprender habilidades parentais e desfrutar de atividades especiais com seus filhos.</a:t>
            </a:r>
          </a:p>
          <a:p>
            <a:endParaRPr lang="pt-PT" sz="2000" dirty="0"/>
          </a:p>
          <a:p>
            <a:r>
              <a:rPr lang="pt-PT" sz="2000" b="1" dirty="0" smtClean="0"/>
              <a:t>Ministério de Desbravador </a:t>
            </a:r>
            <a:r>
              <a:rPr lang="pt-PT" sz="2000" b="1" dirty="0"/>
              <a:t>(idades 10-15)</a:t>
            </a:r>
          </a:p>
          <a:p>
            <a:r>
              <a:rPr lang="pt-PT" sz="2000" dirty="0"/>
              <a:t>Auxilia nos anos críticos de formação de identidade e transformação adolescente para meninos e meninas. Oferecendo atividades intencionais de serviço e missão, os desbravadores orientam a energia dos jovens para se concentrarem em sua comunidade.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B84081-D442-F049-AAF1-CF3ECCC27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Estructura</a:t>
            </a:r>
            <a:r>
              <a:rPr lang="en-US" b="1" dirty="0">
                <a:solidFill>
                  <a:schemeClr val="accent1"/>
                </a:solidFill>
              </a:rPr>
              <a:t> do MJA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8192" y="1211284"/>
            <a:ext cx="7707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Ministério </a:t>
            </a:r>
            <a:r>
              <a:rPr lang="pt-PT" b="1" dirty="0" smtClean="0"/>
              <a:t>Jovem </a:t>
            </a:r>
            <a:r>
              <a:rPr lang="pt-PT" b="1" dirty="0"/>
              <a:t>Sênior </a:t>
            </a:r>
            <a:r>
              <a:rPr lang="pt-PT" b="1" dirty="0" smtClean="0"/>
              <a:t>(MJS): </a:t>
            </a:r>
            <a:r>
              <a:rPr lang="pt-PT" b="1" dirty="0"/>
              <a:t>Idade: 16-30 + </a:t>
            </a:r>
            <a:r>
              <a:rPr lang="pt-PT" dirty="0"/>
              <a:t>inclui</a:t>
            </a:r>
            <a:r>
              <a:rPr lang="pt-PT" dirty="0" smtClean="0"/>
              <a:t>:</a:t>
            </a:r>
          </a:p>
          <a:p>
            <a:endParaRPr lang="pt-PT" dirty="0"/>
          </a:p>
          <a:p>
            <a:r>
              <a:rPr lang="pt-PT" b="1" dirty="0"/>
              <a:t>Ministério Embaixador (idades 16-21)</a:t>
            </a:r>
          </a:p>
          <a:p>
            <a:r>
              <a:rPr lang="pt-PT" dirty="0"/>
              <a:t>Projetado para fortalecer o atual ministério de jovens seniores da igreja. isto</a:t>
            </a:r>
          </a:p>
          <a:p>
            <a:r>
              <a:rPr lang="pt-PT" dirty="0"/>
              <a:t>os desafia a experimentar e compartilhar um relacionamento pessoal com Jesus;</a:t>
            </a:r>
          </a:p>
          <a:p>
            <a:r>
              <a:rPr lang="pt-PT" dirty="0"/>
              <a:t>ajuda-os a desenvolver um estilo de vida consistente com seu sistema de crenças;</a:t>
            </a:r>
          </a:p>
          <a:p>
            <a:r>
              <a:rPr lang="pt-PT" dirty="0"/>
              <a:t>oferece treinamento em diversos interesses profissionais; e fornece a eles um</a:t>
            </a:r>
          </a:p>
          <a:p>
            <a:r>
              <a:rPr lang="pt-PT" dirty="0"/>
              <a:t>ambiente seguro para o desenvolvimento saudável de amizades duradouras.</a:t>
            </a:r>
          </a:p>
          <a:p>
            <a:endParaRPr lang="pt-PT" dirty="0"/>
          </a:p>
          <a:p>
            <a:r>
              <a:rPr lang="pt-PT" b="1" dirty="0"/>
              <a:t>Ministério de Jovens Adultos (idades entre 22-30 +)</a:t>
            </a:r>
          </a:p>
          <a:p>
            <a:r>
              <a:rPr lang="pt-PT" dirty="0"/>
              <a:t>Envolve a vitalidade de uma geração que compartilha seu relacionamento vivo com Jesus</a:t>
            </a:r>
          </a:p>
          <a:p>
            <a:r>
              <a:rPr lang="pt-PT" dirty="0"/>
              <a:t>no trabalho e na vida, reconhecendo a diversidade demográfica daqueles na educação</a:t>
            </a:r>
          </a:p>
          <a:p>
            <a:r>
              <a:rPr lang="pt-PT" dirty="0"/>
              <a:t>ou trabalho, casado ou solteiro e, possivelmente, pais. Este ministério crítico envolve capacitar jovens adultos para liderança, mentoreamento, evangelismo e vidas saudáveis.</a:t>
            </a:r>
            <a:endParaRPr lang="en-ZW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EBB423-B75F-1A42-91A6-85FCEC6E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808" y="0"/>
            <a:ext cx="8569841" cy="62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69" y="786061"/>
            <a:ext cx="2172815" cy="20213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63646" y="677048"/>
            <a:ext cx="724662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300" dirty="0"/>
              <a:t>Nossas cores representam nossa missão. Somos ousados, brilhantes e confiantes.</a:t>
            </a:r>
          </a:p>
          <a:p>
            <a:r>
              <a:rPr lang="pt-PT" sz="2300" b="1" dirty="0"/>
              <a:t>O azul representa o céu</a:t>
            </a:r>
            <a:r>
              <a:rPr lang="pt-PT" sz="2300" dirty="0"/>
              <a:t>. Azul é a cor do céu e uma lembrança do reino celestial</a:t>
            </a:r>
          </a:p>
          <a:p>
            <a:r>
              <a:rPr lang="pt-PT" sz="2300" b="1" dirty="0"/>
              <a:t>Escarlate</a:t>
            </a:r>
            <a:r>
              <a:rPr lang="pt-PT" sz="2300" dirty="0"/>
              <a:t> na Bíblia representa sangue e redenção. A vida do homem está no sangue (Levítico 17:11) e a expiação do sangue de Cristo é necessária para a redenção do homem.</a:t>
            </a:r>
          </a:p>
          <a:p>
            <a:r>
              <a:rPr lang="pt-PT" sz="2300" b="1" dirty="0"/>
              <a:t>Verde</a:t>
            </a:r>
            <a:r>
              <a:rPr lang="pt-PT" sz="2300" dirty="0"/>
              <a:t> representa o crescimento e a floração onde se plantou. É representativo de uma vida cristã que produz bons frutos e encontra descanso em Cristo.</a:t>
            </a:r>
          </a:p>
          <a:p>
            <a:r>
              <a:rPr lang="pt-PT" sz="2300" b="1" dirty="0"/>
              <a:t>O branco</a:t>
            </a:r>
            <a:r>
              <a:rPr lang="pt-PT" sz="2300" dirty="0"/>
              <a:t> representa a justiça por causa de sua pureza de cor e luz. Ela aponta para o Justo e a justiça que Ele imputa a todos os que vêm a Ele pela </a:t>
            </a:r>
            <a:r>
              <a:rPr lang="pt-PT" sz="2300" dirty="0" smtClean="0"/>
              <a:t>fé.</a:t>
            </a: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A37DBC-BE77-2946-BCB7-6E9A99AB9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852599"/>
            <a:ext cx="1941095" cy="1842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5494" y="712170"/>
            <a:ext cx="71708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300" b="1" dirty="0"/>
              <a:t>O vermelho </a:t>
            </a:r>
            <a:r>
              <a:rPr lang="pt-PT" sz="2300" dirty="0"/>
              <a:t>nos lembra de Cristo e Seu sacrifício. “Porque Deus amou o mundo de tal maneira que deu o seu Filho unigênito, para que todo aquele que nele crê não pereça, mas tenha a vida eterna” (João 3:16). “Apresentai os vossos corpos em sacrifício vivo, santo e agradável a Deus "(Rom. 12: 1).</a:t>
            </a:r>
          </a:p>
          <a:p>
            <a:r>
              <a:rPr lang="pt-PT" sz="2300" b="1" dirty="0"/>
              <a:t>Três lados </a:t>
            </a:r>
            <a:r>
              <a:rPr lang="pt-PT" sz="2300" dirty="0"/>
              <a:t>representam a integridade da Trindade - Pai, Filho e Espírito Santo. • Tripé de educação: Ofícios e Honras Mentais, Acampamentos Físicos, trabalho de abelha, foco na saúde, Extensão Espiritual e desenvolvimento espiritual pessoal.</a:t>
            </a:r>
          </a:p>
          <a:p>
            <a:r>
              <a:rPr lang="pt-PT" sz="2300" b="1" dirty="0"/>
              <a:t>O ouro </a:t>
            </a:r>
            <a:r>
              <a:rPr lang="pt-PT" sz="2300" dirty="0"/>
              <a:t>representa a excelência "Aconselho-te que de mim compres ouro provado no fogo, para que te enriqueças" (Apocalipse 3:18). O Pathfinder Club tem padrões elevados para ajudar a construir um caráter forte para o reino dos céus.</a:t>
            </a:r>
            <a:endParaRPr lang="en-ZW" sz="23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D612A2-137A-5D46-B95D-F9555A6FB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365125"/>
            <a:ext cx="9675546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Seminário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1: </a:t>
            </a:r>
            <a:r>
              <a:rPr lang="en-US" sz="4000" b="1" dirty="0" err="1" smtClean="0">
                <a:solidFill>
                  <a:schemeClr val="accent1"/>
                </a:solidFill>
              </a:rPr>
              <a:t>Introdução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ao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Ministério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jovem</a:t>
            </a:r>
            <a:r>
              <a:rPr lang="en-ZW" sz="4000" dirty="0">
                <a:solidFill>
                  <a:schemeClr val="accent1"/>
                </a:solidFill>
              </a:rPr>
              <a:t/>
            </a:r>
            <a:br>
              <a:rPr lang="en-ZW" sz="4000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248" y="4322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0084" y="1690688"/>
            <a:ext cx="768376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Estrutura Organizacional da Igreja Adventista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História </a:t>
            </a:r>
            <a:r>
              <a:rPr lang="pt-PT" sz="2400" dirty="0" smtClean="0"/>
              <a:t>do Ministério Jovem </a:t>
            </a:r>
            <a:r>
              <a:rPr lang="pt-PT" sz="2400" dirty="0"/>
              <a:t>Adventista </a:t>
            </a:r>
            <a:r>
              <a:rPr lang="pt-PT" sz="2400" dirty="0" smtClean="0"/>
              <a:t>(MJA)</a:t>
            </a:r>
            <a:endParaRPr lang="pt-PT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 smtClean="0"/>
              <a:t>História das clesses MJV </a:t>
            </a:r>
            <a:r>
              <a:rPr lang="pt-PT" sz="2400" dirty="0"/>
              <a:t>- trabalhos de classe </a:t>
            </a:r>
            <a:r>
              <a:rPr lang="pt-PT" sz="2400" dirty="0" smtClean="0"/>
              <a:t>JA/MJ</a:t>
            </a:r>
            <a:endParaRPr lang="pt-PT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Mudanças de nome de departamento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Filosofia e missão do </a:t>
            </a:r>
            <a:r>
              <a:rPr lang="pt-PT" sz="2400" dirty="0" smtClean="0"/>
              <a:t>MJA</a:t>
            </a:r>
            <a:endParaRPr lang="pt-PT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Visão / Missão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Objetivos do </a:t>
            </a:r>
            <a:r>
              <a:rPr lang="pt-PT" sz="2400" dirty="0" smtClean="0"/>
              <a:t>MJA</a:t>
            </a:r>
            <a:endParaRPr lang="pt-PT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Agrupamento por Idade </a:t>
            </a:r>
            <a:endParaRPr lang="pt-PT" sz="2400" dirty="0" smtClean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 smtClean="0"/>
              <a:t>Organograma</a:t>
            </a:r>
            <a:endParaRPr lang="pt-PT" sz="2400" dirty="0"/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2400" dirty="0"/>
              <a:t>Ideais do </a:t>
            </a:r>
            <a:r>
              <a:rPr lang="pt-PT" sz="2400" dirty="0" smtClean="0"/>
              <a:t>MJA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A4AB4E-3E87-B243-9649-3D0734C9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066" y="363878"/>
            <a:ext cx="77706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Escudo</a:t>
            </a:r>
            <a:r>
              <a:rPr lang="pt-PT" sz="2000" dirty="0"/>
              <a:t> representa proteção. Nas Escrituras, Deus é freqüentemente chamado de escudo de Seu povo. (Proteção) "Não temas ... Eu sou o teu escudo" (Gênesis 15: 1) "Acima de tudo, tomando o escudo da fé, com o qual podereis apagar todos os dardos inflamados dos ímpios." (Ef. 6:16)</a:t>
            </a:r>
          </a:p>
          <a:p>
            <a:r>
              <a:rPr lang="pt-PT" sz="2000" b="1" dirty="0"/>
              <a:t>Branco </a:t>
            </a:r>
            <a:r>
              <a:rPr lang="pt-PT" sz="2000" dirty="0"/>
              <a:t>representa pureza. “O que vencer, esse será vestido de vestes brancas” (Apocalipse 3: 5). Desejamos ter a pureza e a justiça da vida de Cristo em nossas vidas.</a:t>
            </a:r>
          </a:p>
          <a:p>
            <a:r>
              <a:rPr lang="pt-PT" sz="2000" b="1" dirty="0"/>
              <a:t>Azul</a:t>
            </a:r>
            <a:r>
              <a:rPr lang="pt-PT" sz="2000" dirty="0"/>
              <a:t> representa lealdade. O objetivo do Clube de Desbravadores é ajudar a nos ensinar a ser leais a: Nosso Deus no céu. Nossos pais. Nossa igreja. A lealdade é definida como um reflexo do caráter de nosso </a:t>
            </a:r>
            <a:r>
              <a:rPr lang="pt-PT" sz="2000" dirty="0" smtClean="0"/>
              <a:t>verdadeiro </a:t>
            </a:r>
            <a:r>
              <a:rPr lang="pt-PT" sz="2000" dirty="0"/>
              <a:t>Master Guide.</a:t>
            </a:r>
          </a:p>
          <a:p>
            <a:r>
              <a:rPr lang="pt-PT" sz="2000" b="1" dirty="0"/>
              <a:t>A espada </a:t>
            </a:r>
            <a:r>
              <a:rPr lang="pt-PT" sz="2000" dirty="0"/>
              <a:t>representa a Bíblia. A espada é usada na guerra. Uma batalha sempre é vencida pelo ataque. Estamos em uma batalha contra o pecado e nossa arma é a Palavra de Deus. A espada do Espírito é a Palavra de Deus. (ver Ef. 6:17)</a:t>
            </a:r>
          </a:p>
          <a:p>
            <a:r>
              <a:rPr lang="pt-PT" sz="2000" b="1" dirty="0"/>
              <a:t>O triângulo </a:t>
            </a:r>
            <a:r>
              <a:rPr lang="pt-PT" sz="2000" dirty="0"/>
              <a:t>invertido representa a ordem de importância que Jesus ensinou, que é contrária àquela ensinada pelo mundo. Sacrificar-se colocando as necessidades dos outros acima das nossas.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62F574-811B-0D44-8FB2-B6D1C32A3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77C3D0-13BD-F644-8BF9-1AAB46EE32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7" y="508256"/>
            <a:ext cx="1951060" cy="18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7DB7DF-B3FB-2C48-BA48-49D82A0F0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D23B6E-6AAA-CA43-8C84-49ADA6B209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9" y="537894"/>
            <a:ext cx="1698759" cy="1724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27804B-EE5C-9741-97A1-AA68D4E6BCD1}"/>
              </a:ext>
            </a:extLst>
          </p:cNvPr>
          <p:cNvSpPr/>
          <p:nvPr/>
        </p:nvSpPr>
        <p:spPr>
          <a:xfrm>
            <a:off x="2935705" y="442478"/>
            <a:ext cx="702644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>
                <a:latin typeface="Helvetica" pitchFamily="2" charset="0"/>
              </a:rPr>
              <a:t>A cruz </a:t>
            </a:r>
            <a:r>
              <a:rPr lang="pt-PT" sz="2200" dirty="0">
                <a:latin typeface="Helvetica" pitchFamily="2" charset="0"/>
              </a:rPr>
              <a:t>no logotipo aponta para o </a:t>
            </a:r>
            <a:r>
              <a:rPr lang="pt-PT" sz="2200" dirty="0" smtClean="0">
                <a:latin typeface="Helvetica" pitchFamily="2" charset="0"/>
              </a:rPr>
              <a:t>facto </a:t>
            </a:r>
            <a:r>
              <a:rPr lang="pt-PT" sz="2200" dirty="0">
                <a:latin typeface="Helvetica" pitchFamily="2" charset="0"/>
              </a:rPr>
              <a:t>de que o sacrifício de Jesus é o centro de um relacionamento com ele.</a:t>
            </a:r>
          </a:p>
          <a:p>
            <a:r>
              <a:rPr lang="pt-PT" sz="2200" b="1" dirty="0" smtClean="0">
                <a:latin typeface="Helvetica" pitchFamily="2" charset="0"/>
              </a:rPr>
              <a:t>A </a:t>
            </a:r>
            <a:r>
              <a:rPr lang="pt-PT" sz="2200" b="1" dirty="0">
                <a:latin typeface="Helvetica" pitchFamily="2" charset="0"/>
              </a:rPr>
              <a:t>cruz na terra </a:t>
            </a:r>
            <a:r>
              <a:rPr lang="pt-PT" sz="2200" dirty="0">
                <a:latin typeface="Helvetica" pitchFamily="2" charset="0"/>
              </a:rPr>
              <a:t>é um símbolo de Seu sacrifício, dando-nos esperança de uma vida nova e melhor tanto aqui na terra por meio do conceito de liderança servil quanto por meio de uma terra renovada em Seu retorno.</a:t>
            </a:r>
          </a:p>
          <a:p>
            <a:r>
              <a:rPr lang="pt-PT" sz="2200" b="1" dirty="0" smtClean="0">
                <a:latin typeface="Helvetica" pitchFamily="2" charset="0"/>
              </a:rPr>
              <a:t>O </a:t>
            </a:r>
            <a:r>
              <a:rPr lang="pt-PT" sz="2200" b="1" dirty="0">
                <a:latin typeface="Helvetica" pitchFamily="2" charset="0"/>
              </a:rPr>
              <a:t>livro aberto </a:t>
            </a:r>
            <a:r>
              <a:rPr lang="pt-PT" sz="2200" dirty="0">
                <a:latin typeface="Helvetica" pitchFamily="2" charset="0"/>
              </a:rPr>
              <a:t>é a Palavra de Deus, o fundamento de nossa fé, conhecimento e estilo de vida. É aberto porque é uma mensagem que devemos internalizar como nosso guia e companheiro constante. É também para ser compartilhado com todos os que o receberem gratuitamente.</a:t>
            </a:r>
          </a:p>
          <a:p>
            <a:endParaRPr lang="pt-PT" sz="2200" dirty="0">
              <a:latin typeface="Helvetica" pitchFamily="2" charset="0"/>
            </a:endParaRPr>
          </a:p>
          <a:p>
            <a:r>
              <a:rPr lang="pt-PT" sz="2200" b="1" dirty="0">
                <a:latin typeface="Helvetica" pitchFamily="2" charset="0"/>
              </a:rPr>
              <a:t>As cores graduadas </a:t>
            </a:r>
            <a:r>
              <a:rPr lang="pt-PT" sz="2200" dirty="0">
                <a:latin typeface="Helvetica" pitchFamily="2" charset="0"/>
              </a:rPr>
              <a:t>do amarelo ao laranja representam o amanhecer da vida eterna que se segue à escuridão de nossa experiência temporal nesta terra pecaminosa.</a:t>
            </a:r>
            <a:endParaRPr lang="en-US" sz="2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F07706-2B1E-3B45-9673-D2C006A8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C271C1-F03A-F749-9AC0-13C5D00C20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714155"/>
            <a:ext cx="1657244" cy="1275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AA85D4-6C46-A245-AF64-D15E63A0279C}"/>
              </a:ext>
            </a:extLst>
          </p:cNvPr>
          <p:cNvSpPr/>
          <p:nvPr/>
        </p:nvSpPr>
        <p:spPr>
          <a:xfrm>
            <a:off x="2518611" y="302028"/>
            <a:ext cx="76199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/>
              <a:t>O evangelho de Jesus representado pela </a:t>
            </a:r>
            <a:r>
              <a:rPr lang="pt-PT" sz="2200" b="1" dirty="0"/>
              <a:t>cruz</a:t>
            </a:r>
            <a:r>
              <a:rPr lang="pt-PT" sz="2200" dirty="0"/>
              <a:t> está no centro do Ministério de Jovens Adultos. Colossenses 1:17.</a:t>
            </a:r>
          </a:p>
          <a:p>
            <a:endParaRPr lang="pt-PT" sz="2200" dirty="0"/>
          </a:p>
          <a:p>
            <a:r>
              <a:rPr lang="pt-PT" sz="2200" dirty="0"/>
              <a:t>A mensagem dos </a:t>
            </a:r>
            <a:r>
              <a:rPr lang="pt-PT" sz="2200" b="1" dirty="0"/>
              <a:t>três anjos </a:t>
            </a:r>
            <a:r>
              <a:rPr lang="pt-PT" sz="2200" dirty="0"/>
              <a:t>de Apocalipse 14: 6-12, representa um apelo urgente ao mundo. Uma mensagem a ser levada pelos jovens adultos a todo o mundo em sua geração.</a:t>
            </a:r>
          </a:p>
          <a:p>
            <a:endParaRPr lang="pt-PT" sz="2200" dirty="0"/>
          </a:p>
          <a:p>
            <a:r>
              <a:rPr lang="pt-PT" sz="2200" b="1" dirty="0"/>
              <a:t>O meio globo </a:t>
            </a:r>
            <a:r>
              <a:rPr lang="pt-PT" sz="2200" dirty="0"/>
              <a:t>representa o campo mundial que deve receber a mensagem dos três anjos. A mensagem é para cada língua, nação, parentesco. SEM discriminação.</a:t>
            </a:r>
          </a:p>
          <a:p>
            <a:endParaRPr lang="pt-PT" sz="2200" dirty="0"/>
          </a:p>
          <a:p>
            <a:r>
              <a:rPr lang="pt-PT" sz="2200" b="1" dirty="0"/>
              <a:t>Azul</a:t>
            </a:r>
            <a:r>
              <a:rPr lang="pt-PT" sz="2200" dirty="0"/>
              <a:t> representa lealdade. O propósito do Ministério de Jovens Adultos é ensinar lealdade a Deus, à missão e à igreja. A lealdade é definida como um reflexo do caráter de Jesus.</a:t>
            </a:r>
          </a:p>
          <a:p>
            <a:endParaRPr lang="pt-PT" sz="2200" dirty="0"/>
          </a:p>
          <a:p>
            <a:r>
              <a:rPr lang="pt-PT" sz="2200" b="1" dirty="0"/>
              <a:t>Amarelo</a:t>
            </a:r>
            <a:r>
              <a:rPr lang="pt-PT" sz="2200" dirty="0"/>
              <a:t> é a cor do sol. Está associado à alegria,</a:t>
            </a:r>
          </a:p>
          <a:p>
            <a:r>
              <a:rPr lang="pt-PT" sz="2200" dirty="0"/>
              <a:t>felicidade, intelecto, coragem e energia.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Os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Ideais</a:t>
            </a:r>
            <a:r>
              <a:rPr lang="en-US" b="1" dirty="0" smtClean="0">
                <a:solidFill>
                  <a:schemeClr val="accent1"/>
                </a:solidFill>
              </a:rPr>
              <a:t> do </a:t>
            </a:r>
            <a:r>
              <a:rPr lang="en-US" b="1" dirty="0" err="1" smtClean="0">
                <a:solidFill>
                  <a:schemeClr val="accent1"/>
                </a:solidFill>
              </a:rPr>
              <a:t>Ministério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Jovem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ZW" dirty="0">
                <a:solidFill>
                  <a:schemeClr val="accent1"/>
                </a:solidFill>
              </a:rPr>
              <a:t/>
            </a:r>
            <a:br>
              <a:rPr lang="en-ZW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19" y="1365489"/>
            <a:ext cx="79554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/>
              <a:t>Alvo</a:t>
            </a:r>
          </a:p>
          <a:p>
            <a:r>
              <a:rPr lang="pt-PT" sz="2400" dirty="0"/>
              <a:t>“A mensagem do Advento para todo o mundo em minha geração.”</a:t>
            </a:r>
          </a:p>
          <a:p>
            <a:r>
              <a:rPr lang="pt-PT" sz="2400" b="1" dirty="0"/>
              <a:t>Missão</a:t>
            </a:r>
          </a:p>
          <a:p>
            <a:r>
              <a:rPr lang="pt-PT" sz="2400" dirty="0"/>
              <a:t>“Para </a:t>
            </a:r>
            <a:r>
              <a:rPr lang="pt-PT" sz="2400" dirty="0" smtClean="0"/>
              <a:t>guiar </a:t>
            </a:r>
            <a:r>
              <a:rPr lang="pt-PT" sz="2400" dirty="0"/>
              <a:t>os jovens em um relacionamento </a:t>
            </a:r>
            <a:r>
              <a:rPr lang="pt-PT" sz="2400" dirty="0" smtClean="0"/>
              <a:t>salvifico </a:t>
            </a:r>
            <a:r>
              <a:rPr lang="pt-PT" sz="2400" dirty="0"/>
              <a:t>com Jesus e ajudá-los a abraçar seu chamado ao discipulado.”</a:t>
            </a:r>
          </a:p>
          <a:p>
            <a:r>
              <a:rPr lang="pt-PT" sz="2400" b="1" dirty="0"/>
              <a:t>Lema</a:t>
            </a:r>
          </a:p>
          <a:p>
            <a:r>
              <a:rPr lang="pt-PT" sz="2400" dirty="0"/>
              <a:t>“O amor de Cristo me compele.”</a:t>
            </a:r>
          </a:p>
          <a:p>
            <a:r>
              <a:rPr lang="pt-PT" sz="2400" b="1" dirty="0" smtClean="0"/>
              <a:t>Voto</a:t>
            </a:r>
            <a:endParaRPr lang="pt-PT" sz="2400" b="1" dirty="0"/>
          </a:p>
          <a:p>
            <a:r>
              <a:rPr lang="pt-PT" sz="2400" dirty="0" smtClean="0"/>
              <a:t>“Por amor à </a:t>
            </a:r>
            <a:r>
              <a:rPr lang="pt-PT" sz="2400" dirty="0"/>
              <a:t>Jesus, prometo tomar parte ativa </a:t>
            </a:r>
            <a:r>
              <a:rPr lang="pt-PT" sz="2400" dirty="0" smtClean="0"/>
              <a:t>nos deveres do Ministério Jovem </a:t>
            </a:r>
            <a:r>
              <a:rPr lang="pt-PT" sz="2400" dirty="0"/>
              <a:t>Adventista, fazendo </a:t>
            </a:r>
            <a:r>
              <a:rPr lang="pt-PT" sz="2400" dirty="0" smtClean="0"/>
              <a:t>tudo quanto </a:t>
            </a:r>
            <a:r>
              <a:rPr lang="pt-PT" sz="2400" dirty="0"/>
              <a:t>puder para ajudar os outros e terminar a obra do evangelho em todo o mundo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241072-8C84-704F-9AD5-15D1D79F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1430873"/>
            <a:ext cx="91498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ZW" dirty="0">
                <a:solidFill>
                  <a:schemeClr val="accent1"/>
                </a:solidFill>
              </a:rPr>
              <a:t/>
            </a:r>
            <a:br>
              <a:rPr lang="en-ZW" dirty="0">
                <a:solidFill>
                  <a:schemeClr val="accent1"/>
                </a:solidFill>
              </a:rPr>
            </a:br>
            <a:r>
              <a:rPr lang="en-ZW" sz="6000" b="1" u="sng" dirty="0" smtClean="0">
                <a:solidFill>
                  <a:schemeClr val="accent1"/>
                </a:solidFill>
              </a:rPr>
              <a:t>OBRIGADO</a:t>
            </a:r>
            <a:br>
              <a:rPr lang="en-ZW" sz="6000" b="1" u="sng" dirty="0" smtClean="0">
                <a:solidFill>
                  <a:schemeClr val="accent1"/>
                </a:solidFill>
              </a:rPr>
            </a:br>
            <a:r>
              <a:rPr lang="en-ZW" sz="6000" b="1" u="sng" dirty="0" smtClean="0">
                <a:solidFill>
                  <a:schemeClr val="accent1"/>
                </a:solidFill>
              </a:rPr>
              <a:t>GC YOUTH MINISTRIES</a:t>
            </a:r>
            <a:endParaRPr lang="en-US" sz="6000" b="1" u="sng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19" y="1365489"/>
            <a:ext cx="7955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/>
              <a:t>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241072-8C84-704F-9AD5-15D1D79F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84468" y="5657671"/>
            <a:ext cx="728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Fonte: Departamento do Ministério Jovem Adventista Conferência Geral</a:t>
            </a:r>
          </a:p>
          <a:p>
            <a:r>
              <a:rPr lang="pt-PT" dirty="0" smtClean="0"/>
              <a:t>Web: gcyouthministries.org</a:t>
            </a:r>
            <a:endParaRPr lang="pt-PT" dirty="0"/>
          </a:p>
          <a:p>
            <a:r>
              <a:rPr lang="pt-PT" dirty="0" smtClean="0"/>
              <a:t>Elaborado/ tradução: Gcyouthministries &amp; Horácio Pongolola</a:t>
            </a:r>
          </a:p>
          <a:p>
            <a:r>
              <a:rPr lang="pt-PT" dirty="0" smtClean="0"/>
              <a:t>Email: pongolola689@gmail.com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38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ESTRUTURA ORGANIZACIONAL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3"/>
          <p:cNvPicPr>
            <a:picLocks/>
          </p:cNvPicPr>
          <p:nvPr/>
        </p:nvPicPr>
        <p:blipFill rotWithShape="1">
          <a:blip r:embed="rId2"/>
          <a:srcRect l="10417" t="14303" r="25843"/>
          <a:stretch/>
        </p:blipFill>
        <p:spPr>
          <a:xfrm>
            <a:off x="2967789" y="1524000"/>
            <a:ext cx="6096001" cy="4989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7B7462-87DC-554A-BA2B-FBACD25BB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57360"/>
            <a:ext cx="9926938" cy="80391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chemeClr val="accent1"/>
                </a:solidFill>
              </a:rPr>
              <a:t>HISTORIA DO MINISTÉRIO JOVEM ADVENTISTA</a:t>
            </a:r>
            <a:r>
              <a:rPr lang="en-US" sz="4200" dirty="0" smtClean="0">
                <a:solidFill>
                  <a:schemeClr val="accent1"/>
                </a:solidFill>
              </a:rPr>
              <a:t> 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410" y="1784568"/>
            <a:ext cx="714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Schoolbook"/>
                <a:ea typeface="Times New Roman"/>
                <a:cs typeface="Calibri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03620" y="1169036"/>
            <a:ext cx="67330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/>
              <a:t>A primeira organização de jovens na Igreja Adventista do Sétimo Dia local começou em 1879 quando dois meninos, Harry Fenner, (16 anos) e Luther Warren, (14 anos)</a:t>
            </a:r>
          </a:p>
          <a:p>
            <a:r>
              <a:rPr lang="pt-PT" sz="2400" b="1" dirty="0"/>
              <a:t>Em 1901, a </a:t>
            </a:r>
            <a:r>
              <a:rPr lang="pt-PT" sz="2400" b="1" dirty="0" smtClean="0"/>
              <a:t>Conferência Geral </a:t>
            </a:r>
            <a:r>
              <a:rPr lang="pt-PT" sz="2400" b="1" dirty="0"/>
              <a:t>votou oficialmente para a existência da organização de jovens, subordinada ao departamento da Escola Sabatina.</a:t>
            </a:r>
          </a:p>
          <a:p>
            <a:r>
              <a:rPr lang="pt-PT" sz="2400" b="1" dirty="0"/>
              <a:t>1907 O Conselho da Conferência Geral aprovou a formação de um Departamento de Jovens dentro da Conferência Geral, onde o ancião M. E. Kern foi eleito o primeiro Diretor de Jovens da CG.</a:t>
            </a:r>
          </a:p>
          <a:p>
            <a:r>
              <a:rPr lang="pt-PT" sz="2400" b="1" dirty="0"/>
              <a:t>1907 - o nome finalmente aceito foi “Departamento de </a:t>
            </a:r>
            <a:r>
              <a:rPr lang="pt-PT" sz="2400" b="1" dirty="0" smtClean="0"/>
              <a:t>Missionários Voluntários </a:t>
            </a:r>
            <a:r>
              <a:rPr lang="pt-PT" sz="2400" b="1" dirty="0"/>
              <a:t>dos Jovens Adventistas do Sétimo Dia”.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B9BE44-6858-7742-AAEE-F2DB7C64A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80" y="365126"/>
            <a:ext cx="9312338" cy="83858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err="1" smtClean="0">
                <a:solidFill>
                  <a:schemeClr val="accent1"/>
                </a:solidFill>
              </a:rPr>
              <a:t>História</a:t>
            </a:r>
            <a:r>
              <a:rPr lang="en-US" b="1" dirty="0" smtClean="0">
                <a:solidFill>
                  <a:schemeClr val="accent1"/>
                </a:solidFill>
              </a:rPr>
              <a:t> das Classes MJ </a:t>
            </a:r>
            <a:r>
              <a:rPr lang="en-US" b="1" dirty="0">
                <a:solidFill>
                  <a:schemeClr val="accent1"/>
                </a:solidFill>
              </a:rPr>
              <a:t>- </a:t>
            </a:r>
            <a:r>
              <a:rPr lang="en-US" b="1" dirty="0" err="1" smtClean="0">
                <a:solidFill>
                  <a:schemeClr val="accent1"/>
                </a:solidFill>
              </a:rPr>
              <a:t>Actividades</a:t>
            </a:r>
            <a:r>
              <a:rPr lang="en-ZW" b="1" dirty="0" smtClean="0">
                <a:solidFill>
                  <a:schemeClr val="accent1"/>
                </a:solidFill>
              </a:rPr>
              <a:t> </a:t>
            </a:r>
            <a:r>
              <a:rPr lang="en-ZW" b="1" dirty="0">
                <a:solidFill>
                  <a:schemeClr val="accent1"/>
                </a:solidFill>
              </a:rPr>
              <a:t/>
            </a:r>
            <a:br>
              <a:rPr lang="en-ZW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895" y="1305397"/>
            <a:ext cx="9538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/>
              <a:t>1947 </a:t>
            </a:r>
            <a:r>
              <a:rPr lang="pt-PT" sz="2400" smtClean="0"/>
              <a:t>1º </a:t>
            </a:r>
            <a:r>
              <a:rPr lang="pt-PT" sz="2400" dirty="0"/>
              <a:t>Congresso da Juventude da Divisão Norte-Americana - São Francisco, E. W. Dunbar como diretor mundial da juventude,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1969, o primeiro Congresso Mundial da Juventude foi realizado em Zurique, Suíça,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Theodore Lucas como diretor mundial da juventude.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O Plano de Leitura dos Personagens Clássicos (posteriormente alterado para Encontro) foi adotado em 1946.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1946- John Hancock organizou a primeira Conferência </a:t>
            </a:r>
            <a:r>
              <a:rPr lang="pt-PT" sz="2400" dirty="0" smtClean="0"/>
              <a:t>do Clube de Desbrvador </a:t>
            </a:r>
            <a:r>
              <a:rPr lang="pt-PT" sz="2400" dirty="0"/>
              <a:t>patrocinada pela conferência no sudeste da Califórnia em Riverside, Califórnia.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023A98-0500-4F40-9680-7C3F8CD3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-90603" y="4727205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365125"/>
            <a:ext cx="9288587" cy="857909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err="1">
                <a:solidFill>
                  <a:schemeClr val="accent1"/>
                </a:solidFill>
              </a:rPr>
              <a:t>História</a:t>
            </a:r>
            <a:r>
              <a:rPr lang="en-US" b="1" dirty="0">
                <a:solidFill>
                  <a:schemeClr val="accent1"/>
                </a:solidFill>
              </a:rPr>
              <a:t> das Classes MJ - </a:t>
            </a:r>
            <a:r>
              <a:rPr lang="en-US" b="1" dirty="0" err="1">
                <a:solidFill>
                  <a:schemeClr val="accent1"/>
                </a:solidFill>
              </a:rPr>
              <a:t>Actividades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642" y="1223034"/>
            <a:ext cx="9502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A Conferência Geral </a:t>
            </a:r>
            <a:r>
              <a:rPr lang="pt-PT" sz="2200" dirty="0" smtClean="0"/>
              <a:t>em </a:t>
            </a:r>
            <a:r>
              <a:rPr lang="pt-PT" sz="2200" dirty="0"/>
              <a:t>1950 adotou </a:t>
            </a:r>
            <a:r>
              <a:rPr lang="pt-PT" sz="2200" dirty="0" smtClean="0"/>
              <a:t>o Clube de Desbravador.</a:t>
            </a:r>
            <a:endParaRPr lang="pt-P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1922 - Sessão da Conferência Geral - apresentou o trabalho da Sociedade de Voluntários Missionários Júnior - “trabalho de classe </a:t>
            </a:r>
            <a:r>
              <a:rPr lang="pt-PT" sz="2200" dirty="0" smtClean="0"/>
              <a:t>progressiva”.</a:t>
            </a:r>
            <a:endParaRPr lang="pt-P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  1927 - Conselho de outono da Conferência Geral, ampliou o Trabalho de Classe </a:t>
            </a:r>
            <a:r>
              <a:rPr lang="pt-PT" sz="2200" dirty="0" smtClean="0"/>
              <a:t>Progressiva </a:t>
            </a:r>
            <a:r>
              <a:rPr lang="pt-PT" sz="2200" dirty="0"/>
              <a:t>para incluir três classes, Amigo, Companheiro e Camarada, para pré-jovens e uma classe para jovens seniores e adultos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1928 - MV </a:t>
            </a:r>
            <a:r>
              <a:rPr lang="pt-PT" sz="2200" dirty="0" smtClean="0"/>
              <a:t>especialidades </a:t>
            </a:r>
            <a:r>
              <a:rPr lang="pt-PT" sz="2200" dirty="0"/>
              <a:t>e Master Comrade Class - desenvolvido para jovens e adultos seniores “que desejavam se preparar para a liderança júnior”. O primeiro Master Comrade (mais tarde denominado Master Guide) foi investido em 1931.</a:t>
            </a:r>
            <a:endParaRPr lang="en-ZW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9232DD-4659-E249-9D02-56AB76AE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449179" y="4596577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79" y="488606"/>
            <a:ext cx="9149862" cy="803910"/>
          </a:xfrm>
        </p:spPr>
        <p:txBody>
          <a:bodyPr>
            <a:noAutofit/>
          </a:bodyPr>
          <a:lstStyle/>
          <a:p>
            <a:pPr lvl="0" algn="ctr"/>
            <a:r>
              <a:rPr lang="pt-PT" sz="4000" dirty="0">
                <a:solidFill>
                  <a:srgbClr val="0070C0"/>
                </a:solidFill>
              </a:rPr>
              <a:t>Mudanças de nome de departamento</a:t>
            </a:r>
            <a:br>
              <a:rPr lang="pt-PT" sz="4000" dirty="0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410" y="1784568"/>
            <a:ext cx="714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Schoolbook"/>
                <a:ea typeface="Times New Roman"/>
                <a:cs typeface="Calibri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0063" y="1724503"/>
            <a:ext cx="79568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b="1" dirty="0"/>
              <a:t>1907 como “Departamento de Jovens Adventistas do Sétimo Dia” (conhecido como MV - Voluntários Missionários), alterado para “Departamento de Jovens Voluntários Missionários” em 1972.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b="1" dirty="0"/>
              <a:t>1978 o nome do departamento mudou para “Juventude Adventista”, comumente conhecido como departamento de </a:t>
            </a:r>
            <a:r>
              <a:rPr lang="pt-PT" sz="2200" b="1" dirty="0" smtClean="0"/>
              <a:t>JA</a:t>
            </a:r>
            <a:endParaRPr lang="pt-PT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b="1" dirty="0"/>
              <a:t>A Sessão da Conferência Geral de 2005 votou o nome “Departamento </a:t>
            </a:r>
            <a:r>
              <a:rPr lang="pt-PT" sz="2200" b="1" dirty="0" smtClean="0"/>
              <a:t>dos </a:t>
            </a:r>
            <a:r>
              <a:rPr lang="pt-PT" sz="2200" b="1" dirty="0"/>
              <a:t>Ministérios </a:t>
            </a:r>
            <a:r>
              <a:rPr lang="pt-PT" sz="2200" b="1" dirty="0" smtClean="0"/>
              <a:t>Jovens”, </a:t>
            </a:r>
            <a:r>
              <a:rPr lang="pt-PT" sz="2200" b="1" dirty="0"/>
              <a:t>que abrangia todos os três níveis de idade do ministério </a:t>
            </a:r>
            <a:r>
              <a:rPr lang="pt-PT" sz="2200" b="1" dirty="0" smtClean="0"/>
              <a:t>juvenil </a:t>
            </a:r>
            <a:r>
              <a:rPr lang="pt-PT" sz="2200" b="1" dirty="0"/>
              <a:t>(por exemplo, </a:t>
            </a:r>
            <a:r>
              <a:rPr lang="pt-PT" sz="2200" b="1" dirty="0" smtClean="0"/>
              <a:t>Clube de Aventureiros, Clube de Desbravadores </a:t>
            </a:r>
            <a:r>
              <a:rPr lang="pt-PT" sz="2200" b="1" dirty="0"/>
              <a:t>e </a:t>
            </a:r>
            <a:r>
              <a:rPr lang="pt-PT" sz="2200" b="1" dirty="0" smtClean="0"/>
              <a:t>Seniors (Jovens Adultod) Sociedade Jovem. </a:t>
            </a:r>
            <a:endParaRPr lang="pt-PT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b="1" dirty="0"/>
              <a:t>A sessão da Conferência Geral de 2015 adotou ainda uma mudança de nome para “Ministério </a:t>
            </a:r>
            <a:r>
              <a:rPr lang="pt-PT" sz="2200" b="1" dirty="0" smtClean="0"/>
              <a:t>Jovem </a:t>
            </a:r>
            <a:r>
              <a:rPr lang="pt-PT" sz="2200" b="1" dirty="0"/>
              <a:t>Adventista” </a:t>
            </a:r>
            <a:r>
              <a:rPr lang="pt-PT" sz="2200" b="1" dirty="0" smtClean="0"/>
              <a:t>(MJA).</a:t>
            </a:r>
            <a:endParaRPr lang="en-US" sz="22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1BF934-8479-FA41-9507-D0FFBF84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31"/>
            <a:ext cx="9149862" cy="1325563"/>
          </a:xfrm>
        </p:spPr>
        <p:txBody>
          <a:bodyPr>
            <a:noAutofit/>
          </a:bodyPr>
          <a:lstStyle/>
          <a:p>
            <a:pPr lvl="0" algn="ctr"/>
            <a:r>
              <a:rPr lang="pt-PT" dirty="0">
                <a:solidFill>
                  <a:srgbClr val="0070C0"/>
                </a:solidFill>
              </a:rPr>
              <a:t>Filosofia e missão do MJA</a:t>
            </a:r>
            <a:r>
              <a:rPr lang="pt-PT" dirty="0"/>
              <a:t/>
            </a:r>
            <a:br>
              <a:rPr lang="pt-PT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9320" y="1883194"/>
            <a:ext cx="81999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A filosofia básica do </a:t>
            </a:r>
            <a:r>
              <a:rPr lang="pt-PT" sz="2200" dirty="0" smtClean="0"/>
              <a:t>MJA </a:t>
            </a:r>
            <a:r>
              <a:rPr lang="pt-PT" sz="2200" dirty="0"/>
              <a:t>está firmemente fundamentada na revelação bíblica de quem é Jesus </a:t>
            </a:r>
            <a:r>
              <a:rPr lang="pt-PT" sz="2200" dirty="0" smtClean="0"/>
              <a:t>Cristo.</a:t>
            </a:r>
            <a:endParaRPr lang="pt-P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Jesus não apenas mostrou o imenso amor do Pai pela humanidade por meio de "liderança servil" (João 13: 1-17), mas também mostrou como receber o poder para vencer o pecado neste mundo através do poder do Espírito Santo. Jesus mostrou a Seus discípulos como viver uma vida no Espírito e se tornar discípulos do Reino de Deus em um mundo pecaminoso.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É Jesus que é o nosso modelo de “ministério encarnacional” (por exemplo, permitindo que o caráter de Jesus e o poder do Espírito Santo sejam revelados na vida de nossos jovens, tornando-se assim verdadeiros discípulos seus nesta geração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8483F3-D3B0-FD42-87B6-A132D1A6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175" y="667941"/>
            <a:ext cx="81999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Os jovens são os objetos dos ataques especiais de Satanás; mas a bondade, a cortesia e a simpatia que fluem de um coração cheio de amor a Jesus ganharão sua confiança e os salvarão de muitas armadilhas do inimigo. . . Deve-se estudar mais o problema de como lidar com os jovens, orar mais fervorosamente pela sabedoria necessária para lidar com mentes. . . Devemos procurar entrar nos sentimentos dos jovens, simpatizando com eles em suas alegrias e tristezas, seus conflitos e vitórias. . . Devemos encontrá-los onde estão, se quisermos mantê-los. . . lembremo-nos da reivindicação de Deus sobre nós para tornar o caminho para o céu brilhante e atraente.</a:t>
            </a:r>
          </a:p>
          <a:p>
            <a:r>
              <a:rPr lang="pt-PT" sz="2000" dirty="0"/>
              <a:t>  (Ellen White, Gospel Workers (Washington, D. C .: Review &amp; Herald, 1948), 207-212, ênfase adicionada.)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F77A4A-AEF3-5349-A750-C154E7B19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28BE8ECC-1DC8-0F49-9095-E8E2529F670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ABFD6636-1C50-484E-97FF-B6021178424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537D9AF6-9B68-4D41-B70E-B8DC8B398F0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generic" id="{ACA73D23-0390-324A-B1A6-F777AECDA15E}" vid="{24BF3B4B-8A4E-FA47-8C38-69038A088F7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</TotalTime>
  <Words>2413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Helvetica</vt:lpstr>
      <vt:lpstr>Times New Roman</vt:lpstr>
      <vt:lpstr>Office Theme</vt:lpstr>
      <vt:lpstr>2_Custom Design</vt:lpstr>
      <vt:lpstr>1_Custom Design</vt:lpstr>
      <vt:lpstr>Custom Design</vt:lpstr>
      <vt:lpstr>Seminário 1: Introdução ao Ministério Jovem  </vt:lpstr>
      <vt:lpstr>Seminário 1: Introdução ao Ministério jovem </vt:lpstr>
      <vt:lpstr>ESTRUTURA ORGANIZACIONAL</vt:lpstr>
      <vt:lpstr>HISTORIA DO MINISTÉRIO JOVEM ADVENTISTA </vt:lpstr>
      <vt:lpstr>História das Classes MJ - Actividades  </vt:lpstr>
      <vt:lpstr>História das Classes MJ - Actividades</vt:lpstr>
      <vt:lpstr>Mudanças de nome de departamento </vt:lpstr>
      <vt:lpstr>Filosofia e missão do MJA </vt:lpstr>
      <vt:lpstr>Apresentação do PowerPoint</vt:lpstr>
      <vt:lpstr>MISSÃO E VISÃO</vt:lpstr>
      <vt:lpstr>MISSÃO/VISÃO</vt:lpstr>
      <vt:lpstr>MISSÃO/VISÃO</vt:lpstr>
      <vt:lpstr>Objectivos do MJ </vt:lpstr>
      <vt:lpstr>Em 1907, no Conselho da Associação Geral em Gland, Suíça, M. E. Kern, o primeiro diretor eleito para jovens para o departamento, estabeleceu os seguintes objetivos</vt:lpstr>
      <vt:lpstr>Estructura do MJA</vt:lpstr>
      <vt:lpstr>Estructura do MJA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Ideais do Ministério Jovem  </vt:lpstr>
      <vt:lpstr>  OBRIGADO GC YOUTH MINISTRIES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Mokgwane, Pako</dc:creator>
  <cp:lastModifiedBy>APPLE PONGOLOLA</cp:lastModifiedBy>
  <cp:revision>106</cp:revision>
  <dcterms:created xsi:type="dcterms:W3CDTF">2018-05-31T05:51:27Z</dcterms:created>
  <dcterms:modified xsi:type="dcterms:W3CDTF">2022-05-02T17:43:39Z</dcterms:modified>
</cp:coreProperties>
</file>