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37"/>
  </p:notesMasterIdLst>
  <p:handoutMasterIdLst>
    <p:handoutMasterId r:id="rId38"/>
  </p:handoutMasterIdLst>
  <p:sldIdLst>
    <p:sldId id="258" r:id="rId5"/>
    <p:sldId id="262" r:id="rId6"/>
    <p:sldId id="263" r:id="rId7"/>
    <p:sldId id="265" r:id="rId8"/>
    <p:sldId id="267" r:id="rId9"/>
    <p:sldId id="268" r:id="rId10"/>
    <p:sldId id="269" r:id="rId11"/>
    <p:sldId id="270" r:id="rId12"/>
    <p:sldId id="276" r:id="rId13"/>
    <p:sldId id="278" r:id="rId14"/>
    <p:sldId id="279" r:id="rId15"/>
    <p:sldId id="283" r:id="rId16"/>
    <p:sldId id="285" r:id="rId17"/>
    <p:sldId id="287" r:id="rId18"/>
    <p:sldId id="290" r:id="rId19"/>
    <p:sldId id="294" r:id="rId20"/>
    <p:sldId id="295" r:id="rId21"/>
    <p:sldId id="298" r:id="rId22"/>
    <p:sldId id="303" r:id="rId23"/>
    <p:sldId id="305" r:id="rId24"/>
    <p:sldId id="302" r:id="rId25"/>
    <p:sldId id="307" r:id="rId26"/>
    <p:sldId id="311" r:id="rId27"/>
    <p:sldId id="317" r:id="rId28"/>
    <p:sldId id="318" r:id="rId29"/>
    <p:sldId id="321" r:id="rId30"/>
    <p:sldId id="330" r:id="rId31"/>
    <p:sldId id="336" r:id="rId32"/>
    <p:sldId id="338" r:id="rId33"/>
    <p:sldId id="339" r:id="rId34"/>
    <p:sldId id="340" r:id="rId35"/>
    <p:sldId id="341"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258"/>
            <p14:sldId id="262"/>
            <p14:sldId id="263"/>
            <p14:sldId id="265"/>
            <p14:sldId id="267"/>
            <p14:sldId id="268"/>
            <p14:sldId id="269"/>
            <p14:sldId id="270"/>
            <p14:sldId id="276"/>
            <p14:sldId id="278"/>
            <p14:sldId id="279"/>
            <p14:sldId id="283"/>
            <p14:sldId id="285"/>
            <p14:sldId id="287"/>
            <p14:sldId id="290"/>
            <p14:sldId id="294"/>
            <p14:sldId id="295"/>
            <p14:sldId id="298"/>
            <p14:sldId id="303"/>
            <p14:sldId id="305"/>
            <p14:sldId id="302"/>
            <p14:sldId id="307"/>
            <p14:sldId id="311"/>
            <p14:sldId id="317"/>
            <p14:sldId id="318"/>
            <p14:sldId id="321"/>
            <p14:sldId id="330"/>
            <p14:sldId id="336"/>
            <p14:sldId id="338"/>
            <p14:sldId id="339"/>
            <p14:sldId id="340"/>
            <p14:sldId id="341"/>
          </p14:sldIdLst>
        </p14:section>
        <p14:section name="Untitled Section" id="{94477824-1078-8C46-945F-3B8A573AC7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04"/>
    <p:restoredTop sz="92800"/>
  </p:normalViewPr>
  <p:slideViewPr>
    <p:cSldViewPr snapToGrid="0" snapToObjects="1">
      <p:cViewPr varScale="1">
        <p:scale>
          <a:sx n="57" d="100"/>
          <a:sy n="57" d="100"/>
        </p:scale>
        <p:origin x="592" y="160"/>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7/31/18</a:t>
            </a:fld>
            <a:endParaRPr lang="en-US"/>
          </a:p>
        </p:txBody>
      </p:sp>
      <p:sp>
        <p:nvSpPr>
          <p:cNvPr id="4" name="Footer Placeholder 3">
            <a:extLst>
              <a:ext uri="{FF2B5EF4-FFF2-40B4-BE49-F238E27FC236}">
                <a16:creationId xmlns:a16="http://schemas.microsoft.com/office/drawing/2014/main"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7/31/18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C514C5-717E-FA42-924E-41A15677D7AD}"/>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D2542C-15C0-7F4E-A2EC-156AC0625D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069594-5E57-5342-B30C-6783C97FD337}"/>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23BA5E-E67C-0B4C-9238-6B242BCDA18E}"/>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CA1F22-3F23-2A45-8242-4E20BB979C4E}"/>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E04ADE-8591-D54D-82C0-8CA9A835C3C2}"/>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76ECF6-06B1-1042-9703-D25028AEBCA1}"/>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3CF58-EB45-EE45-AB88-CE542A8C9D48}"/>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453920-1A77-3441-B716-C87809F2197A}"/>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B5DE6D-D58D-6246-8560-6B48561FACB5}"/>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B036FF-1BB5-614A-AB87-E9F39D61E0AC}"/>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8" name="Footer Placeholder 7">
            <a:extLst>
              <a:ext uri="{FF2B5EF4-FFF2-40B4-BE49-F238E27FC236}">
                <a16:creationId xmlns:a16="http://schemas.microsoft.com/office/drawing/2014/main"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1B4373-3B73-AD43-AAAC-28A7D836113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997709-99BE-384F-AF93-DB01D29AD36E}"/>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4" name="Footer Placeholder 3">
            <a:extLst>
              <a:ext uri="{FF2B5EF4-FFF2-40B4-BE49-F238E27FC236}">
                <a16:creationId xmlns:a16="http://schemas.microsoft.com/office/drawing/2014/main"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46F0CE-1BB1-7747-8F15-75898CB4A04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855655-5E02-734C-8B17-5354E364B15C}"/>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3" name="Footer Placeholder 2">
            <a:extLst>
              <a:ext uri="{FF2B5EF4-FFF2-40B4-BE49-F238E27FC236}">
                <a16:creationId xmlns:a16="http://schemas.microsoft.com/office/drawing/2014/main"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98A3A1-20D2-074B-AFFF-E88912E453A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9EFA63-6AE3-9B4B-8A64-B5725176B0A7}"/>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E2F575-0AB5-ED40-B5A7-8443E9F80F64}"/>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938331-EB46-A241-945E-A9E29C5A87BD}"/>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082B4A-2276-9647-AE95-D82B839ADC56}"/>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319338-EAE0-7A40-ABC4-13A8A4D6E5F3}"/>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47F38-1C00-1A43-8EE6-78C364B37339}"/>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CE7306-3DCD-794D-8DEC-0C27A7C08CA3}"/>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8BA3D5-9294-F940-B031-FD487FB58BA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0744B4-977F-524D-98D3-5F8270BA84E9}"/>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61D60-843C-CA49-BA6D-C4FFE484E6EF}"/>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AD399-A317-EA4F-BB28-D4C07E700560}"/>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813A48-745C-5947-950A-E72406D272DE}"/>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13AE335-518E-D744-A806-4CEAED111D49}"/>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DAB0F4-4663-3844-B795-6568E0E5D326}"/>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6EDF7C-3A62-3B46-83A9-0097A852537D}"/>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86A584-920A-2E47-9098-CA1C7D4D2700}"/>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6704BD-3FD1-F347-B63B-0213B2250A94}"/>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8" name="Footer Placeholder 7">
            <a:extLst>
              <a:ext uri="{FF2B5EF4-FFF2-40B4-BE49-F238E27FC236}">
                <a16:creationId xmlns:a16="http://schemas.microsoft.com/office/drawing/2014/main"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699041-3DA0-E042-8338-BE17C8AB7ED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907525-F63E-BC4D-9FAF-9CAB1B6ECA27}"/>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4" name="Footer Placeholder 3">
            <a:extLst>
              <a:ext uri="{FF2B5EF4-FFF2-40B4-BE49-F238E27FC236}">
                <a16:creationId xmlns:a16="http://schemas.microsoft.com/office/drawing/2014/main"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7115B0-7B7D-C347-81FC-FBBDE7EE892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952BBB-52A2-BD4B-A650-63066A27C605}"/>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3" name="Footer Placeholder 2">
            <a:extLst>
              <a:ext uri="{FF2B5EF4-FFF2-40B4-BE49-F238E27FC236}">
                <a16:creationId xmlns:a16="http://schemas.microsoft.com/office/drawing/2014/main"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F3315E-3604-9940-A45C-CBD3E949654D}"/>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E711710-A939-F84B-8683-D705642BD454}"/>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894F0-A094-EB45-B854-AC2CE568835A}"/>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61A965-8549-F843-B612-179E96B3A686}"/>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8F200D-E0C3-FB42-A1DF-04C09CC92902}"/>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7B74B-AB68-2045-99A1-E8B257896CEE}"/>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8B794E-1320-FA42-917A-2541BF86095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C4C5B6-C1ED-A549-BD3D-D07FC4B6F89E}"/>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D47221-4CDC-8E41-B068-74C6425F95F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42DD81-683F-184F-8DE6-5BFDD5280D6A}"/>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D14F5-F8BF-4E49-99A4-631A7CE14020}"/>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89315B-8C77-6045-9642-3852233C89BC}"/>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30D8C6-0F64-6F4B-A792-8B2C378721D1}"/>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6D76892-DD3E-4845-BEE5-54E46F8D2BAB}"/>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0272BC-724E-F341-A4FC-941E8745DC5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A54D99-9257-1B46-A005-DFB653607D73}"/>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FB4789-7BC4-034E-BFF7-CB4F5745318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F52982-232C-0C4F-9261-13021D491B67}"/>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8" name="Footer Placeholder 7">
            <a:extLst>
              <a:ext uri="{FF2B5EF4-FFF2-40B4-BE49-F238E27FC236}">
                <a16:creationId xmlns:a16="http://schemas.microsoft.com/office/drawing/2014/main"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220632-D22D-7445-B873-201B8F629A77}"/>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A5B138-8849-A84D-B966-9DF1E94FED86}"/>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4" name="Footer Placeholder 3">
            <a:extLst>
              <a:ext uri="{FF2B5EF4-FFF2-40B4-BE49-F238E27FC236}">
                <a16:creationId xmlns:a16="http://schemas.microsoft.com/office/drawing/2014/main"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485002-354D-3147-A2CB-3BEDFCDF676C}"/>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5B674F-B1BD-DA40-A3B1-AD8CFF1C3B7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3" name="Footer Placeholder 2">
            <a:extLst>
              <a:ext uri="{FF2B5EF4-FFF2-40B4-BE49-F238E27FC236}">
                <a16:creationId xmlns:a16="http://schemas.microsoft.com/office/drawing/2014/main"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34987D-AB8F-6B41-8A85-19B75E7EF2B6}"/>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AD7809-EFDD-E44E-B686-B3036990DB7C}"/>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185205-C7A1-C64A-BC8F-B33E8216DC9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13516B3-49BE-644D-B2AD-37D31EE60949}"/>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E1F07-9E19-D84B-8B07-44C71D701EC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B3506D-C34A-BD4B-B2C9-09835248AB8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0AC33F-A3A2-A041-A466-194880C1187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FF43E0-90FA-324A-986B-08FC997C943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CC01C5-F166-5E4B-84F0-C33D55B49B9E}"/>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7/31/18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7/31/18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41070F-DAFA-AC48-96DC-8C2A8EC5C0EA}"/>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4A1AEB-EEEB-0C47-9ED3-85824FCBADAE}"/>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E629DB-5AFB-314F-8E99-CA7CF304A073}"/>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6B42E7-4C66-734D-A8C1-531DF6B2A6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7/31/18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a:t>
            </a:fld>
            <a:endParaRPr lang="en-US"/>
          </a:p>
        </p:txBody>
      </p:sp>
      <p:sp>
        <p:nvSpPr>
          <p:cNvPr id="13" name="Rectangle 12">
            <a:extLst>
              <a:ext uri="{FF2B5EF4-FFF2-40B4-BE49-F238E27FC236}">
                <a16:creationId xmlns:a16="http://schemas.microsoft.com/office/drawing/2014/main"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a16="http://schemas.microsoft.com/office/drawing/2014/main"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accent5">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accent5">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5">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accent5">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accent5">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accent5">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a:t>
            </a:fld>
            <a:endParaRPr lang="en-US"/>
          </a:p>
        </p:txBody>
      </p:sp>
      <p:sp>
        <p:nvSpPr>
          <p:cNvPr id="7" name="Text Placeholder 6">
            <a:extLst>
              <a:ext uri="{FF2B5EF4-FFF2-40B4-BE49-F238E27FC236}">
                <a16:creationId xmlns:a16="http://schemas.microsoft.com/office/drawing/2014/main"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youth.adventist.org/Resources/Spiritual-Gifts-Assessme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ifollowdiscipleship.org/index.php?id=98&amp;search=small+group"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youth.adventist.org/Resources/Spiritual-Gifts-Assess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b="1">
                <a:solidFill>
                  <a:schemeClr val="accent5">
                    <a:lumMod val="75000"/>
                  </a:schemeClr>
                </a:solidFill>
              </a:rPr>
              <a:t>Seminar 9: </a:t>
            </a:r>
            <a:r>
              <a:rPr lang="en-US" b="1" dirty="0">
                <a:solidFill>
                  <a:srgbClr val="2E75B6"/>
                </a:solidFill>
              </a:rPr>
              <a:t>Youth Outreach</a:t>
            </a:r>
            <a:r>
              <a:rPr lang="en-US" dirty="0">
                <a:solidFill>
                  <a:srgbClr val="2E75B6"/>
                </a:solidFill>
              </a:rPr>
              <a:t> </a:t>
            </a:r>
          </a:p>
        </p:txBody>
      </p:sp>
      <p:sp>
        <p:nvSpPr>
          <p:cNvPr id="8" name="Subtitle 7"/>
          <p:cNvSpPr>
            <a:spLocks noGrp="1"/>
          </p:cNvSpPr>
          <p:nvPr>
            <p:ph type="subTitle" idx="1"/>
          </p:nvPr>
        </p:nvSpPr>
        <p:spPr/>
        <p:txBody>
          <a:bodyPr/>
          <a:lstStyle/>
          <a:p>
            <a:r>
              <a:rPr lang="en-US" b="1" i="1" dirty="0">
                <a:solidFill>
                  <a:schemeClr val="tx1"/>
                </a:solidFill>
              </a:rPr>
              <a:t>Comprehensive Evangelism</a:t>
            </a:r>
            <a:r>
              <a:rPr lang="en-US" b="1" dirty="0">
                <a:solidFill>
                  <a:schemeClr val="tx1"/>
                </a:solidFill>
              </a:rPr>
              <a:t> </a:t>
            </a:r>
            <a:endParaRPr lang="en-US" dirty="0">
              <a:solidFill>
                <a:schemeClr val="tx1"/>
              </a:solidFill>
            </a:endParaRPr>
          </a:p>
          <a:p>
            <a:endParaRPr lang="en-US" dirty="0"/>
          </a:p>
        </p:txBody>
      </p:sp>
      <p:pic>
        <p:nvPicPr>
          <p:cNvPr id="9" name="Picture 8">
            <a:extLst>
              <a:ext uri="{FF2B5EF4-FFF2-40B4-BE49-F238E27FC236}">
                <a16:creationId xmlns:a16="http://schemas.microsoft.com/office/drawing/2014/main" id="{2AE21142-0294-044F-B8DE-0753E66372AD}"/>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691317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Small Groups</a:t>
            </a:r>
            <a:endParaRPr lang="en-US" dirty="0"/>
          </a:p>
        </p:txBody>
      </p:sp>
      <p:sp>
        <p:nvSpPr>
          <p:cNvPr id="9" name="Content Placeholder 8"/>
          <p:cNvSpPr>
            <a:spLocks noGrp="1"/>
          </p:cNvSpPr>
          <p:nvPr>
            <p:ph idx="1"/>
          </p:nvPr>
        </p:nvSpPr>
        <p:spPr>
          <a:xfrm>
            <a:off x="838199" y="1825625"/>
            <a:ext cx="9469968" cy="4351338"/>
          </a:xfrm>
        </p:spPr>
        <p:txBody>
          <a:bodyPr>
            <a:normAutofit/>
          </a:bodyPr>
          <a:lstStyle/>
          <a:p>
            <a:pPr marL="0" indent="0">
              <a:buNone/>
            </a:pPr>
            <a:r>
              <a:rPr lang="en-US" dirty="0">
                <a:solidFill>
                  <a:schemeClr val="tx1"/>
                </a:solidFill>
              </a:rPr>
              <a:t>These friends would have already been invited to fun events, outings, or service opportunities the youth group is doing, and which many will enjoy even if they are not yet spiritually awakened.</a:t>
            </a:r>
          </a:p>
        </p:txBody>
      </p:sp>
      <p:pic>
        <p:nvPicPr>
          <p:cNvPr id="6" name="Picture 5">
            <a:extLst>
              <a:ext uri="{FF2B5EF4-FFF2-40B4-BE49-F238E27FC236}">
                <a16:creationId xmlns:a16="http://schemas.microsoft.com/office/drawing/2014/main" id="{BC578F23-435C-0A4D-8D32-4A9D43DF7A9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327788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Local Community Service Projects</a:t>
            </a:r>
            <a:endParaRPr lang="en-US" dirty="0"/>
          </a:p>
        </p:txBody>
      </p:sp>
      <p:sp>
        <p:nvSpPr>
          <p:cNvPr id="9" name="Content Placeholder 8"/>
          <p:cNvSpPr>
            <a:spLocks noGrp="1"/>
          </p:cNvSpPr>
          <p:nvPr>
            <p:ph idx="1"/>
          </p:nvPr>
        </p:nvSpPr>
        <p:spPr>
          <a:xfrm>
            <a:off x="838199" y="1825625"/>
            <a:ext cx="9469968" cy="4351338"/>
          </a:xfrm>
        </p:spPr>
        <p:txBody>
          <a:bodyPr>
            <a:normAutofit/>
          </a:bodyPr>
          <a:lstStyle/>
          <a:p>
            <a:pPr marL="0" indent="0">
              <a:buNone/>
            </a:pPr>
            <a:r>
              <a:rPr lang="en-US" b="1" dirty="0">
                <a:solidFill>
                  <a:schemeClr val="tx1"/>
                </a:solidFill>
              </a:rPr>
              <a:t>The priority area for the ministry of youth is the community</a:t>
            </a:r>
            <a:r>
              <a:rPr lang="en-US" dirty="0">
                <a:solidFill>
                  <a:schemeClr val="tx1"/>
                </a:solidFill>
              </a:rPr>
              <a:t>. One of the main needs of young people, one of the main reasons they become bored and restless, is the need to be needed. </a:t>
            </a:r>
            <a:r>
              <a:rPr lang="en-US" b="1" dirty="0">
                <a:solidFill>
                  <a:schemeClr val="tx1"/>
                </a:solidFill>
              </a:rPr>
              <a:t>The community is a real space, with real people, and real needs</a:t>
            </a:r>
            <a:r>
              <a:rPr lang="en-US" dirty="0">
                <a:solidFill>
                  <a:schemeClr val="tx1"/>
                </a:solidFill>
              </a:rPr>
              <a:t>.</a:t>
            </a:r>
          </a:p>
        </p:txBody>
      </p:sp>
      <p:pic>
        <p:nvPicPr>
          <p:cNvPr id="6" name="Picture 5">
            <a:extLst>
              <a:ext uri="{FF2B5EF4-FFF2-40B4-BE49-F238E27FC236}">
                <a16:creationId xmlns:a16="http://schemas.microsoft.com/office/drawing/2014/main" id="{7FB6F824-7650-5E4D-A804-4E7A54A1C7E4}"/>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657838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Local Community Service Projects</a:t>
            </a:r>
            <a:endParaRPr lang="en-US" dirty="0"/>
          </a:p>
        </p:txBody>
      </p:sp>
      <p:sp>
        <p:nvSpPr>
          <p:cNvPr id="9" name="Content Placeholder 8"/>
          <p:cNvSpPr>
            <a:spLocks noGrp="1"/>
          </p:cNvSpPr>
          <p:nvPr>
            <p:ph idx="1"/>
          </p:nvPr>
        </p:nvSpPr>
        <p:spPr>
          <a:xfrm>
            <a:off x="838199" y="1825625"/>
            <a:ext cx="9469968" cy="4351338"/>
          </a:xfrm>
        </p:spPr>
        <p:txBody>
          <a:bodyPr>
            <a:normAutofit/>
          </a:bodyPr>
          <a:lstStyle/>
          <a:p>
            <a:pPr marL="0" indent="0">
              <a:buNone/>
            </a:pPr>
            <a:r>
              <a:rPr lang="en-US" dirty="0">
                <a:solidFill>
                  <a:schemeClr val="tx1"/>
                </a:solidFill>
              </a:rPr>
              <a:t>Youth must be taught by example that every church has a special responsibility to its community. </a:t>
            </a:r>
            <a:r>
              <a:rPr lang="en-US" b="1" dirty="0">
                <a:solidFill>
                  <a:schemeClr val="tx1"/>
                </a:solidFill>
              </a:rPr>
              <a:t>The Jerusalem of every young person is the place where he lives, the school where she studies, it is his university, her work environment</a:t>
            </a:r>
            <a:r>
              <a:rPr lang="en-US" dirty="0">
                <a:solidFill>
                  <a:schemeClr val="tx1"/>
                </a:solidFill>
              </a:rPr>
              <a:t>.</a:t>
            </a:r>
          </a:p>
        </p:txBody>
      </p:sp>
      <p:pic>
        <p:nvPicPr>
          <p:cNvPr id="6" name="Picture 5">
            <a:extLst>
              <a:ext uri="{FF2B5EF4-FFF2-40B4-BE49-F238E27FC236}">
                <a16:creationId xmlns:a16="http://schemas.microsoft.com/office/drawing/2014/main" id="{39C191CB-537D-524F-B793-8124845ED2C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215094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Local Community Service Projects</a:t>
            </a:r>
            <a:endParaRPr lang="en-US" dirty="0"/>
          </a:p>
        </p:txBody>
      </p:sp>
      <p:sp>
        <p:nvSpPr>
          <p:cNvPr id="9" name="Content Placeholder 8"/>
          <p:cNvSpPr>
            <a:spLocks noGrp="1"/>
          </p:cNvSpPr>
          <p:nvPr>
            <p:ph idx="1"/>
          </p:nvPr>
        </p:nvSpPr>
        <p:spPr>
          <a:xfrm>
            <a:off x="427512" y="1825625"/>
            <a:ext cx="9971129" cy="4351338"/>
          </a:xfrm>
        </p:spPr>
        <p:txBody>
          <a:bodyPr>
            <a:normAutofit/>
          </a:bodyPr>
          <a:lstStyle/>
          <a:p>
            <a:pPr marL="0" indent="0">
              <a:buNone/>
            </a:pPr>
            <a:r>
              <a:rPr lang="en-US" dirty="0">
                <a:solidFill>
                  <a:schemeClr val="tx1"/>
                </a:solidFill>
              </a:rPr>
              <a:t>In the ideals of Youth Ministry, we can clearly perceive this broad and inclusive vision of the Mission, </a:t>
            </a:r>
            <a:r>
              <a:rPr lang="en-US" b="1" dirty="0">
                <a:solidFill>
                  <a:schemeClr val="tx1"/>
                </a:solidFill>
              </a:rPr>
              <a:t>driven by the "Love of Christ." </a:t>
            </a:r>
            <a:r>
              <a:rPr lang="en-US" dirty="0">
                <a:solidFill>
                  <a:schemeClr val="tx1"/>
                </a:solidFill>
              </a:rPr>
              <a:t>The target challenges me to preach the Advent Message to the whole world in my generation. </a:t>
            </a:r>
            <a:r>
              <a:rPr lang="en-US" b="1" dirty="0">
                <a:solidFill>
                  <a:schemeClr val="tx1"/>
                </a:solidFill>
              </a:rPr>
              <a:t>“Everyone” means EVERYONE</a:t>
            </a:r>
            <a:r>
              <a:rPr lang="en-US" dirty="0">
                <a:solidFill>
                  <a:schemeClr val="tx1"/>
                </a:solidFill>
              </a:rPr>
              <a:t>. By committing myself in the Vow to take part in the Youth Ministry of the local church, I am showing interest in my local reality. </a:t>
            </a:r>
          </a:p>
        </p:txBody>
      </p:sp>
      <p:pic>
        <p:nvPicPr>
          <p:cNvPr id="6" name="Picture 5">
            <a:extLst>
              <a:ext uri="{FF2B5EF4-FFF2-40B4-BE49-F238E27FC236}">
                <a16:creationId xmlns:a16="http://schemas.microsoft.com/office/drawing/2014/main" id="{90213A4F-2C99-E548-9D6E-4DF1A17EBB62}"/>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210860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Local Community Service Projects</a:t>
            </a:r>
            <a:endParaRPr lang="en-US" dirty="0"/>
          </a:p>
        </p:txBody>
      </p:sp>
      <p:sp>
        <p:nvSpPr>
          <p:cNvPr id="9" name="Content Placeholder 8"/>
          <p:cNvSpPr>
            <a:spLocks noGrp="1"/>
          </p:cNvSpPr>
          <p:nvPr>
            <p:ph idx="1"/>
          </p:nvPr>
        </p:nvSpPr>
        <p:spPr>
          <a:xfrm>
            <a:off x="838199" y="1825625"/>
            <a:ext cx="9469968" cy="4351338"/>
          </a:xfrm>
        </p:spPr>
        <p:txBody>
          <a:bodyPr>
            <a:normAutofit/>
          </a:bodyPr>
          <a:lstStyle/>
          <a:p>
            <a:pPr marL="0" indent="0">
              <a:buNone/>
            </a:pPr>
            <a:r>
              <a:rPr lang="en-US" dirty="0">
                <a:solidFill>
                  <a:schemeClr val="tx1"/>
                </a:solidFill>
              </a:rPr>
              <a:t>In the purpose, I am reminded that </a:t>
            </a:r>
            <a:r>
              <a:rPr lang="en-US" b="1" dirty="0">
                <a:solidFill>
                  <a:schemeClr val="tx1"/>
                </a:solidFill>
              </a:rPr>
              <a:t>I exist for the youth, the church and my fellow human</a:t>
            </a:r>
            <a:r>
              <a:rPr lang="en-US" dirty="0">
                <a:solidFill>
                  <a:schemeClr val="tx1"/>
                </a:solidFill>
              </a:rPr>
              <a:t>. In the Objectives I understand that I exist to </a:t>
            </a:r>
            <a:r>
              <a:rPr lang="en-US" b="1" dirty="0">
                <a:solidFill>
                  <a:schemeClr val="tx1"/>
                </a:solidFill>
              </a:rPr>
              <a:t>Save from Sin and Guide in Service</a:t>
            </a:r>
            <a:r>
              <a:rPr lang="en-US" dirty="0">
                <a:solidFill>
                  <a:schemeClr val="tx1"/>
                </a:solidFill>
              </a:rPr>
              <a:t>. In the Mission statement, I am urged to "</a:t>
            </a:r>
            <a:r>
              <a:rPr lang="en-US" b="1" dirty="0">
                <a:solidFill>
                  <a:schemeClr val="tx1"/>
                </a:solidFill>
              </a:rPr>
              <a:t>work for the young, fostering fellowship and spiritual motivation, empowering them to serve the church and the community</a:t>
            </a:r>
            <a:r>
              <a:rPr lang="en-US" dirty="0">
                <a:solidFill>
                  <a:schemeClr val="tx1"/>
                </a:solidFill>
              </a:rPr>
              <a:t>.”</a:t>
            </a:r>
          </a:p>
        </p:txBody>
      </p:sp>
      <p:pic>
        <p:nvPicPr>
          <p:cNvPr id="6" name="Picture 5">
            <a:extLst>
              <a:ext uri="{FF2B5EF4-FFF2-40B4-BE49-F238E27FC236}">
                <a16:creationId xmlns:a16="http://schemas.microsoft.com/office/drawing/2014/main" id="{424145ED-CC48-6943-A185-0B61D8E1D06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237249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Public Proclamation</a:t>
            </a:r>
            <a:endParaRPr lang="en-US" dirty="0"/>
          </a:p>
        </p:txBody>
      </p:sp>
      <p:sp>
        <p:nvSpPr>
          <p:cNvPr id="9" name="Content Placeholder 8"/>
          <p:cNvSpPr>
            <a:spLocks noGrp="1"/>
          </p:cNvSpPr>
          <p:nvPr>
            <p:ph idx="1"/>
          </p:nvPr>
        </p:nvSpPr>
        <p:spPr>
          <a:xfrm>
            <a:off x="838199" y="1825625"/>
            <a:ext cx="9469968" cy="4351338"/>
          </a:xfrm>
        </p:spPr>
        <p:txBody>
          <a:bodyPr>
            <a:normAutofit/>
          </a:bodyPr>
          <a:lstStyle/>
          <a:p>
            <a:pPr marL="0" indent="0">
              <a:buNone/>
            </a:pPr>
            <a:r>
              <a:rPr lang="en-US" dirty="0">
                <a:solidFill>
                  <a:schemeClr val="tx1"/>
                </a:solidFill>
              </a:rPr>
              <a:t>Here we come to the thing that most people first think of when they hear the word “evangelism.” </a:t>
            </a:r>
            <a:r>
              <a:rPr lang="en-US" b="1" dirty="0">
                <a:solidFill>
                  <a:schemeClr val="tx1"/>
                </a:solidFill>
              </a:rPr>
              <a:t>It is an important part of our mission to the world</a:t>
            </a:r>
            <a:r>
              <a:rPr lang="en-US" dirty="0">
                <a:solidFill>
                  <a:schemeClr val="tx1"/>
                </a:solidFill>
              </a:rPr>
              <a:t>, and some of your young people will be interested and gifted in the ways they need to be to help with public proclamation.</a:t>
            </a:r>
          </a:p>
        </p:txBody>
      </p:sp>
      <p:pic>
        <p:nvPicPr>
          <p:cNvPr id="6" name="Picture 5">
            <a:extLst>
              <a:ext uri="{FF2B5EF4-FFF2-40B4-BE49-F238E27FC236}">
                <a16:creationId xmlns:a16="http://schemas.microsoft.com/office/drawing/2014/main" id="{0067C458-7A76-3B48-9FB3-645BB793963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732551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Public Proclamation</a:t>
            </a:r>
            <a:endParaRPr lang="en-US" dirty="0"/>
          </a:p>
        </p:txBody>
      </p:sp>
      <p:sp>
        <p:nvSpPr>
          <p:cNvPr id="9" name="Content Placeholder 8"/>
          <p:cNvSpPr>
            <a:spLocks noGrp="1"/>
          </p:cNvSpPr>
          <p:nvPr>
            <p:ph idx="1"/>
          </p:nvPr>
        </p:nvSpPr>
        <p:spPr>
          <a:xfrm>
            <a:off x="926218" y="1750175"/>
            <a:ext cx="8806008" cy="4351338"/>
          </a:xfrm>
        </p:spPr>
        <p:txBody>
          <a:bodyPr>
            <a:normAutofit/>
          </a:bodyPr>
          <a:lstStyle/>
          <a:p>
            <a:pPr marL="0" indent="0">
              <a:buNone/>
            </a:pPr>
            <a:r>
              <a:rPr lang="en-US" dirty="0">
                <a:solidFill>
                  <a:schemeClr val="tx1"/>
                </a:solidFill>
              </a:rPr>
              <a:t>When members of your youth ministry has already been active in being true friends to those they know, meeting and praying in small groups and inviting others to join in, and doing visible community service that matters, simply because they are in need and it’s the right thing to do, </a:t>
            </a:r>
            <a:r>
              <a:rPr lang="en-US" b="1" dirty="0">
                <a:solidFill>
                  <a:schemeClr val="tx1"/>
                </a:solidFill>
              </a:rPr>
              <a:t>then many more will, in fact, be interested in the public meetings</a:t>
            </a:r>
            <a:r>
              <a:rPr lang="en-US" dirty="0">
                <a:solidFill>
                  <a:schemeClr val="tx1"/>
                </a:solidFill>
              </a:rPr>
              <a:t>.</a:t>
            </a:r>
          </a:p>
        </p:txBody>
      </p:sp>
      <p:pic>
        <p:nvPicPr>
          <p:cNvPr id="6" name="Picture 5">
            <a:extLst>
              <a:ext uri="{FF2B5EF4-FFF2-40B4-BE49-F238E27FC236}">
                <a16:creationId xmlns:a16="http://schemas.microsoft.com/office/drawing/2014/main" id="{00041E2F-BEB6-AF43-9D1E-0B87AB9DCA3A}"/>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253889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4-TEACH THEM TO APPRECIATE </a:t>
            </a:r>
            <a:br>
              <a:rPr lang="en-US" b="1" dirty="0"/>
            </a:br>
            <a:r>
              <a:rPr lang="en-US" b="1" dirty="0"/>
              <a:t>THE DIVERSITY</a:t>
            </a:r>
            <a:endParaRPr lang="en-US" dirty="0"/>
          </a:p>
        </p:txBody>
      </p:sp>
      <p:sp>
        <p:nvSpPr>
          <p:cNvPr id="9" name="Content Placeholder 8"/>
          <p:cNvSpPr>
            <a:spLocks noGrp="1"/>
          </p:cNvSpPr>
          <p:nvPr>
            <p:ph idx="1"/>
          </p:nvPr>
        </p:nvSpPr>
        <p:spPr>
          <a:xfrm>
            <a:off x="838199" y="2004045"/>
            <a:ext cx="9149863" cy="4351338"/>
          </a:xfrm>
        </p:spPr>
        <p:txBody>
          <a:bodyPr>
            <a:normAutofit/>
          </a:bodyPr>
          <a:lstStyle/>
          <a:p>
            <a:pPr marL="0" indent="0">
              <a:buNone/>
            </a:pPr>
            <a:r>
              <a:rPr lang="en-US" dirty="0">
                <a:solidFill>
                  <a:schemeClr val="tx1"/>
                </a:solidFill>
              </a:rPr>
              <a:t>Every method, every form, every way of evangelizing should be taught in such a way that the young enjoy it. Remember: “Gospel” is something happy for those who speak as well as for those who listen. </a:t>
            </a:r>
            <a:r>
              <a:rPr lang="en-US" b="1" dirty="0">
                <a:solidFill>
                  <a:schemeClr val="tx1"/>
                </a:solidFill>
              </a:rPr>
              <a:t>Therefore, evangelization must take place in such a context that the youth appreciate</a:t>
            </a:r>
            <a:r>
              <a:rPr lang="en-US" dirty="0">
                <a:solidFill>
                  <a:schemeClr val="tx1"/>
                </a:solidFill>
              </a:rPr>
              <a:t>. </a:t>
            </a:r>
          </a:p>
        </p:txBody>
      </p:sp>
      <p:pic>
        <p:nvPicPr>
          <p:cNvPr id="6" name="Picture 5">
            <a:extLst>
              <a:ext uri="{FF2B5EF4-FFF2-40B4-BE49-F238E27FC236}">
                <a16:creationId xmlns:a16="http://schemas.microsoft.com/office/drawing/2014/main" id="{A305C0A4-EFB0-2D4D-BD01-83BB37E08EF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520623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4-TEACH THEM TO APPRECIATE </a:t>
            </a:r>
            <a:br>
              <a:rPr lang="en-US" b="1" dirty="0"/>
            </a:br>
            <a:r>
              <a:rPr lang="en-US" b="1" dirty="0"/>
              <a:t>THE DIVERSITY</a:t>
            </a:r>
            <a:endParaRPr lang="en-US" dirty="0"/>
          </a:p>
        </p:txBody>
      </p:sp>
      <p:sp>
        <p:nvSpPr>
          <p:cNvPr id="9" name="Content Placeholder 8"/>
          <p:cNvSpPr>
            <a:spLocks noGrp="1"/>
          </p:cNvSpPr>
          <p:nvPr>
            <p:ph idx="1"/>
          </p:nvPr>
        </p:nvSpPr>
        <p:spPr>
          <a:xfrm>
            <a:off x="838200" y="1825625"/>
            <a:ext cx="8479086" cy="4351338"/>
          </a:xfrm>
        </p:spPr>
        <p:txBody>
          <a:bodyPr>
            <a:normAutofit/>
          </a:bodyPr>
          <a:lstStyle/>
          <a:p>
            <a:pPr marL="0" indent="0">
              <a:buNone/>
            </a:pPr>
            <a:r>
              <a:rPr lang="en-US" dirty="0">
                <a:solidFill>
                  <a:schemeClr val="tx1"/>
                </a:solidFill>
              </a:rPr>
              <a:t>It is especially important that each young person is being carefully led to discover and use his or her own special gifts.</a:t>
            </a:r>
          </a:p>
        </p:txBody>
      </p:sp>
      <p:pic>
        <p:nvPicPr>
          <p:cNvPr id="6" name="Picture 5">
            <a:extLst>
              <a:ext uri="{FF2B5EF4-FFF2-40B4-BE49-F238E27FC236}">
                <a16:creationId xmlns:a16="http://schemas.microsoft.com/office/drawing/2014/main" id="{F6B32BF6-2C87-5548-85FE-FF3BFB13600D}"/>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021052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27788"/>
            <a:ext cx="9149862" cy="1325563"/>
          </a:xfrm>
        </p:spPr>
        <p:txBody>
          <a:bodyPr>
            <a:normAutofit fontScale="90000"/>
          </a:bodyPr>
          <a:lstStyle/>
          <a:p>
            <a:pPr algn="ctr"/>
            <a:r>
              <a:rPr lang="en-US" b="1" dirty="0"/>
              <a:t>The discovery of spiritual gifts will help to connect the young to the type of evangelism they are comfortable with</a:t>
            </a:r>
            <a:r>
              <a:rPr lang="en-US" dirty="0"/>
              <a:t>.</a:t>
            </a:r>
          </a:p>
        </p:txBody>
      </p:sp>
      <p:sp>
        <p:nvSpPr>
          <p:cNvPr id="9" name="Content Placeholder 8"/>
          <p:cNvSpPr>
            <a:spLocks noGrp="1"/>
          </p:cNvSpPr>
          <p:nvPr>
            <p:ph idx="1"/>
          </p:nvPr>
        </p:nvSpPr>
        <p:spPr>
          <a:xfrm>
            <a:off x="838199" y="2278404"/>
            <a:ext cx="9149863" cy="4351338"/>
          </a:xfrm>
        </p:spPr>
        <p:txBody>
          <a:bodyPr>
            <a:normAutofit/>
          </a:bodyPr>
          <a:lstStyle/>
          <a:p>
            <a:r>
              <a:rPr lang="en-US" b="1" dirty="0">
                <a:solidFill>
                  <a:schemeClr val="tx1"/>
                </a:solidFill>
              </a:rPr>
              <a:t>The most effective way for evangelism to happen is for the young person to fulfill his mission in the context of exercising his spiritual gifts</a:t>
            </a:r>
            <a:r>
              <a:rPr lang="en-US" dirty="0">
                <a:solidFill>
                  <a:schemeClr val="tx1"/>
                </a:solidFill>
              </a:rPr>
              <a:t>. It is therefore the duty of the youth leader to guide the process of discovering the </a:t>
            </a:r>
            <a:r>
              <a:rPr lang="en-US" i="1" u="sng" dirty="0">
                <a:solidFill>
                  <a:schemeClr val="tx1"/>
                </a:solidFill>
                <a:hlinkClick r:id="rId2"/>
              </a:rPr>
              <a:t>Spiritual Gifts</a:t>
            </a:r>
            <a:r>
              <a:rPr lang="en-US" dirty="0">
                <a:solidFill>
                  <a:schemeClr val="tx1"/>
                </a:solidFill>
              </a:rPr>
              <a:t> of their youth. </a:t>
            </a:r>
          </a:p>
        </p:txBody>
      </p:sp>
      <p:pic>
        <p:nvPicPr>
          <p:cNvPr id="6" name="Picture 5">
            <a:extLst>
              <a:ext uri="{FF2B5EF4-FFF2-40B4-BE49-F238E27FC236}">
                <a16:creationId xmlns:a16="http://schemas.microsoft.com/office/drawing/2014/main" id="{CBDDB493-A0A3-6545-9BD0-69644433D85D}"/>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816344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solidFill>
                  <a:srgbClr val="2E75B6"/>
                </a:solidFill>
              </a:rPr>
              <a:t>1-INTRODUCTION</a:t>
            </a:r>
            <a:endParaRPr lang="en-US" dirty="0">
              <a:solidFill>
                <a:srgbClr val="2E75B6"/>
              </a:solidFill>
            </a:endParaRPr>
          </a:p>
        </p:txBody>
      </p:sp>
      <p:sp>
        <p:nvSpPr>
          <p:cNvPr id="9" name="Content Placeholder 8"/>
          <p:cNvSpPr>
            <a:spLocks noGrp="1"/>
          </p:cNvSpPr>
          <p:nvPr>
            <p:ph idx="1"/>
          </p:nvPr>
        </p:nvSpPr>
        <p:spPr/>
        <p:txBody>
          <a:bodyPr/>
          <a:lstStyle/>
          <a:p>
            <a:pPr marL="0" indent="0">
              <a:buNone/>
            </a:pPr>
            <a:r>
              <a:rPr lang="en-US" b="1" dirty="0">
                <a:solidFill>
                  <a:schemeClr val="tx1"/>
                </a:solidFill>
              </a:rPr>
              <a:t>We exist for a purpose; we have a mission</a:t>
            </a:r>
            <a:r>
              <a:rPr lang="en-US" dirty="0">
                <a:solidFill>
                  <a:schemeClr val="tx1"/>
                </a:solidFill>
              </a:rPr>
              <a:t>: to proclaim the virtues of Christ. Christ himself left this mission: to preach the Gospel to every tribe, language, and people. This same mission is identified in the context of the three angels’ messages when we see that each angel brings with him a Gospel to announce to everyone on earth.</a:t>
            </a:r>
          </a:p>
        </p:txBody>
      </p:sp>
      <p:pic>
        <p:nvPicPr>
          <p:cNvPr id="6" name="Picture 5">
            <a:extLst>
              <a:ext uri="{FF2B5EF4-FFF2-40B4-BE49-F238E27FC236}">
                <a16:creationId xmlns:a16="http://schemas.microsoft.com/office/drawing/2014/main" id="{CE08845C-E2FC-F84A-B157-850FF6789F0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091208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27788"/>
            <a:ext cx="9149862" cy="1325563"/>
          </a:xfrm>
        </p:spPr>
        <p:txBody>
          <a:bodyPr>
            <a:normAutofit fontScale="90000"/>
          </a:bodyPr>
          <a:lstStyle/>
          <a:p>
            <a:pPr algn="ctr"/>
            <a:r>
              <a:rPr lang="en-US" b="1" dirty="0"/>
              <a:t>The discovery of spiritual gifts will help to connect the young to the type of evangelism they are comfortable with</a:t>
            </a:r>
            <a:r>
              <a:rPr lang="en-US" dirty="0"/>
              <a:t>.</a:t>
            </a:r>
          </a:p>
        </p:txBody>
      </p:sp>
      <p:sp>
        <p:nvSpPr>
          <p:cNvPr id="9" name="Content Placeholder 8"/>
          <p:cNvSpPr>
            <a:spLocks noGrp="1"/>
          </p:cNvSpPr>
          <p:nvPr>
            <p:ph idx="1"/>
          </p:nvPr>
        </p:nvSpPr>
        <p:spPr>
          <a:xfrm>
            <a:off x="838199" y="2506662"/>
            <a:ext cx="9149863" cy="4351338"/>
          </a:xfrm>
        </p:spPr>
        <p:txBody>
          <a:bodyPr>
            <a:normAutofit/>
          </a:bodyPr>
          <a:lstStyle/>
          <a:p>
            <a:pPr marL="0" indent="0">
              <a:buNone/>
            </a:pPr>
            <a:r>
              <a:rPr lang="en-US" dirty="0">
                <a:solidFill>
                  <a:schemeClr val="tx1"/>
                </a:solidFill>
              </a:rPr>
              <a:t>That is evangelizing. </a:t>
            </a:r>
            <a:r>
              <a:rPr lang="en-US" b="1" dirty="0">
                <a:solidFill>
                  <a:schemeClr val="tx1"/>
                </a:solidFill>
              </a:rPr>
              <a:t>Happy—it will be more effective. Happy—they will feel more fulfilled. Happy—they will be more creative in finding ways and means to bless their community with the reality of a transforming Gospel</a:t>
            </a:r>
            <a:r>
              <a:rPr lang="en-US" dirty="0">
                <a:solidFill>
                  <a:schemeClr val="tx1"/>
                </a:solidFill>
              </a:rPr>
              <a:t>.</a:t>
            </a:r>
          </a:p>
        </p:txBody>
      </p:sp>
      <p:pic>
        <p:nvPicPr>
          <p:cNvPr id="6" name="Picture 5">
            <a:extLst>
              <a:ext uri="{FF2B5EF4-FFF2-40B4-BE49-F238E27FC236}">
                <a16:creationId xmlns:a16="http://schemas.microsoft.com/office/drawing/2014/main" id="{DFF0EB08-2D53-2641-AB8E-698CDBBDF4B9}"/>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843224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5-METHODS</a:t>
            </a:r>
            <a:endParaRPr lang="en-US" dirty="0"/>
          </a:p>
        </p:txBody>
      </p:sp>
      <p:sp>
        <p:nvSpPr>
          <p:cNvPr id="9" name="Content Placeholder 8"/>
          <p:cNvSpPr>
            <a:spLocks noGrp="1"/>
          </p:cNvSpPr>
          <p:nvPr>
            <p:ph idx="1"/>
          </p:nvPr>
        </p:nvSpPr>
        <p:spPr>
          <a:xfrm>
            <a:off x="838199" y="1691813"/>
            <a:ext cx="9149863" cy="4351338"/>
          </a:xfrm>
        </p:spPr>
        <p:txBody>
          <a:bodyPr>
            <a:normAutofit/>
          </a:bodyPr>
          <a:lstStyle/>
          <a:p>
            <a:pPr marL="0" indent="0">
              <a:buNone/>
            </a:pPr>
            <a:r>
              <a:rPr lang="en-US" dirty="0">
                <a:solidFill>
                  <a:schemeClr val="tx1"/>
                </a:solidFill>
              </a:rPr>
              <a:t>Try it: Instead of you alone wanting to determine the form and manner in which your young people should evangelize, </a:t>
            </a:r>
            <a:r>
              <a:rPr lang="en-US" b="1" dirty="0">
                <a:solidFill>
                  <a:schemeClr val="tx1"/>
                </a:solidFill>
              </a:rPr>
              <a:t>dialogue</a:t>
            </a:r>
            <a:r>
              <a:rPr lang="en-US" dirty="0">
                <a:solidFill>
                  <a:schemeClr val="tx1"/>
                </a:solidFill>
              </a:rPr>
              <a:t> with them about possible ways and means, how they would like to see it done. </a:t>
            </a:r>
            <a:r>
              <a:rPr lang="en-US" b="1" dirty="0">
                <a:solidFill>
                  <a:schemeClr val="tx1"/>
                </a:solidFill>
              </a:rPr>
              <a:t>Ask</a:t>
            </a:r>
            <a:r>
              <a:rPr lang="en-US" dirty="0">
                <a:solidFill>
                  <a:schemeClr val="tx1"/>
                </a:solidFill>
              </a:rPr>
              <a:t> what they like to do. </a:t>
            </a:r>
            <a:r>
              <a:rPr lang="en-US" b="1" dirty="0">
                <a:solidFill>
                  <a:schemeClr val="tx1"/>
                </a:solidFill>
              </a:rPr>
              <a:t>Challenge</a:t>
            </a:r>
            <a:r>
              <a:rPr lang="en-US" dirty="0">
                <a:solidFill>
                  <a:schemeClr val="tx1"/>
                </a:solidFill>
              </a:rPr>
              <a:t> them to think of new ways to do what needs to be done. </a:t>
            </a:r>
            <a:r>
              <a:rPr lang="en-US" b="1" dirty="0">
                <a:solidFill>
                  <a:schemeClr val="tx1"/>
                </a:solidFill>
              </a:rPr>
              <a:t>Analyze</a:t>
            </a:r>
            <a:r>
              <a:rPr lang="en-US" dirty="0">
                <a:solidFill>
                  <a:schemeClr val="tx1"/>
                </a:solidFill>
              </a:rPr>
              <a:t> together the reality of your local community. </a:t>
            </a:r>
            <a:r>
              <a:rPr lang="en-US" b="1" dirty="0">
                <a:solidFill>
                  <a:schemeClr val="tx1"/>
                </a:solidFill>
              </a:rPr>
              <a:t>Help</a:t>
            </a:r>
            <a:r>
              <a:rPr lang="en-US" dirty="0">
                <a:solidFill>
                  <a:schemeClr val="tx1"/>
                </a:solidFill>
              </a:rPr>
              <a:t> them realize every community is different. </a:t>
            </a:r>
          </a:p>
        </p:txBody>
      </p:sp>
      <p:pic>
        <p:nvPicPr>
          <p:cNvPr id="6" name="Picture 5">
            <a:extLst>
              <a:ext uri="{FF2B5EF4-FFF2-40B4-BE49-F238E27FC236}">
                <a16:creationId xmlns:a16="http://schemas.microsoft.com/office/drawing/2014/main" id="{4F385D76-DBBB-D746-80DF-21E7B5AF86D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914507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5-METHODS</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en-US" b="1" dirty="0">
                <a:solidFill>
                  <a:schemeClr val="tx1"/>
                </a:solidFill>
              </a:rPr>
              <a:t>If evangelism is "Good News", what would be the "Good News" in the context of this individual community</a:t>
            </a:r>
            <a:r>
              <a:rPr lang="en-US" dirty="0">
                <a:solidFill>
                  <a:schemeClr val="tx1"/>
                </a:solidFill>
              </a:rPr>
              <a:t>? The people of the community have already tried the "Bad News" of Satan. We all are victims of sin. </a:t>
            </a:r>
            <a:r>
              <a:rPr lang="en-US" b="1" dirty="0">
                <a:solidFill>
                  <a:schemeClr val="tx1"/>
                </a:solidFill>
              </a:rPr>
              <a:t>Look for ways to transform the life of the community for the better</a:t>
            </a:r>
            <a:r>
              <a:rPr lang="en-US" dirty="0">
                <a:solidFill>
                  <a:schemeClr val="tx1"/>
                </a:solidFill>
              </a:rPr>
              <a:t>. </a:t>
            </a:r>
          </a:p>
        </p:txBody>
      </p:sp>
      <p:pic>
        <p:nvPicPr>
          <p:cNvPr id="6" name="Picture 5">
            <a:extLst>
              <a:ext uri="{FF2B5EF4-FFF2-40B4-BE49-F238E27FC236}">
                <a16:creationId xmlns:a16="http://schemas.microsoft.com/office/drawing/2014/main" id="{FC933171-5941-FC40-9D1E-D6CF0FF96F3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120413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5-METHODS</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en-US" b="1" dirty="0">
                <a:solidFill>
                  <a:schemeClr val="tx1"/>
                </a:solidFill>
              </a:rPr>
              <a:t>The human being is reactive</a:t>
            </a:r>
            <a:r>
              <a:rPr lang="en-US" dirty="0">
                <a:solidFill>
                  <a:schemeClr val="tx1"/>
                </a:solidFill>
              </a:rPr>
              <a:t>. By default, it reacts to the stimuli it receives. </a:t>
            </a:r>
            <a:r>
              <a:rPr lang="en-US" b="1" dirty="0">
                <a:solidFill>
                  <a:schemeClr val="tx1"/>
                </a:solidFill>
              </a:rPr>
              <a:t>If one is simply criticized in his worldview, he will become defensive (or go on the attack). He will close his heart (and maybe his fist ...). Now if he feels loved he will open his heart</a:t>
            </a:r>
            <a:r>
              <a:rPr lang="en-US" dirty="0">
                <a:solidFill>
                  <a:schemeClr val="tx1"/>
                </a:solidFill>
              </a:rPr>
              <a:t>. Jesus left the example. </a:t>
            </a:r>
          </a:p>
        </p:txBody>
      </p:sp>
      <p:pic>
        <p:nvPicPr>
          <p:cNvPr id="6" name="Picture 5">
            <a:extLst>
              <a:ext uri="{FF2B5EF4-FFF2-40B4-BE49-F238E27FC236}">
                <a16:creationId xmlns:a16="http://schemas.microsoft.com/office/drawing/2014/main" id="{1441669D-89E5-B648-8886-36D3F606F57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8152748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6-ELLEN WHITE ON JESUS’ METHODS</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en-US" dirty="0">
                <a:solidFill>
                  <a:schemeClr val="tx1"/>
                </a:solidFill>
              </a:rPr>
              <a:t>"</a:t>
            </a:r>
            <a:r>
              <a:rPr lang="en-US" b="1" dirty="0">
                <a:solidFill>
                  <a:schemeClr val="tx1"/>
                </a:solidFill>
              </a:rPr>
              <a:t>Christ’s method alone will give true success in reaching the people</a:t>
            </a:r>
            <a:r>
              <a:rPr lang="en-US" dirty="0">
                <a:solidFill>
                  <a:schemeClr val="tx1"/>
                </a:solidFill>
              </a:rPr>
              <a:t>. The Savior </a:t>
            </a:r>
            <a:r>
              <a:rPr lang="en-US" b="1" dirty="0">
                <a:solidFill>
                  <a:schemeClr val="tx1"/>
                </a:solidFill>
              </a:rPr>
              <a:t>mingled</a:t>
            </a:r>
            <a:r>
              <a:rPr lang="en-US" dirty="0">
                <a:solidFill>
                  <a:schemeClr val="tx1"/>
                </a:solidFill>
              </a:rPr>
              <a:t> with men as one who </a:t>
            </a:r>
            <a:r>
              <a:rPr lang="en-US" b="1" dirty="0">
                <a:solidFill>
                  <a:schemeClr val="tx1"/>
                </a:solidFill>
              </a:rPr>
              <a:t>desired their good</a:t>
            </a:r>
            <a:r>
              <a:rPr lang="en-US" dirty="0">
                <a:solidFill>
                  <a:schemeClr val="tx1"/>
                </a:solidFill>
              </a:rPr>
              <a:t>. He showed His </a:t>
            </a:r>
            <a:r>
              <a:rPr lang="en-US" b="1" dirty="0">
                <a:solidFill>
                  <a:schemeClr val="tx1"/>
                </a:solidFill>
              </a:rPr>
              <a:t>sympathy</a:t>
            </a:r>
            <a:r>
              <a:rPr lang="en-US" dirty="0">
                <a:solidFill>
                  <a:schemeClr val="tx1"/>
                </a:solidFill>
              </a:rPr>
              <a:t> for them, </a:t>
            </a:r>
            <a:r>
              <a:rPr lang="en-US" b="1" dirty="0">
                <a:solidFill>
                  <a:schemeClr val="tx1"/>
                </a:solidFill>
              </a:rPr>
              <a:t>ministered to their needs</a:t>
            </a:r>
            <a:r>
              <a:rPr lang="en-US" dirty="0">
                <a:solidFill>
                  <a:schemeClr val="tx1"/>
                </a:solidFill>
              </a:rPr>
              <a:t>, and </a:t>
            </a:r>
            <a:r>
              <a:rPr lang="en-US" b="1" dirty="0">
                <a:solidFill>
                  <a:schemeClr val="tx1"/>
                </a:solidFill>
              </a:rPr>
              <a:t>won their confidence</a:t>
            </a:r>
            <a:r>
              <a:rPr lang="en-US" dirty="0">
                <a:solidFill>
                  <a:schemeClr val="tx1"/>
                </a:solidFill>
              </a:rPr>
              <a:t>. Then He bade them, </a:t>
            </a:r>
            <a:r>
              <a:rPr lang="en-US" b="1" dirty="0">
                <a:solidFill>
                  <a:schemeClr val="tx1"/>
                </a:solidFill>
              </a:rPr>
              <a:t>“Follow Me” </a:t>
            </a:r>
            <a:r>
              <a:rPr lang="en-US" dirty="0">
                <a:solidFill>
                  <a:schemeClr val="tx1"/>
                </a:solidFill>
              </a:rPr>
              <a:t>(</a:t>
            </a:r>
            <a:r>
              <a:rPr lang="en-US" i="1" dirty="0">
                <a:solidFill>
                  <a:schemeClr val="tx1"/>
                </a:solidFill>
              </a:rPr>
              <a:t>The Ministry of Healing</a:t>
            </a:r>
            <a:r>
              <a:rPr lang="en-US" dirty="0">
                <a:solidFill>
                  <a:schemeClr val="tx1"/>
                </a:solidFill>
              </a:rPr>
              <a:t>, 143).</a:t>
            </a:r>
          </a:p>
        </p:txBody>
      </p:sp>
      <p:pic>
        <p:nvPicPr>
          <p:cNvPr id="6" name="Picture 5">
            <a:extLst>
              <a:ext uri="{FF2B5EF4-FFF2-40B4-BE49-F238E27FC236}">
                <a16:creationId xmlns:a16="http://schemas.microsoft.com/office/drawing/2014/main" id="{5A285BD8-4B76-E24B-A0A9-B0EBA75D00A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444013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7-THE PROPHETIC DUTY OF THE YOUTH</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en-US" b="1" dirty="0">
                <a:solidFill>
                  <a:schemeClr val="tx1"/>
                </a:solidFill>
              </a:rPr>
              <a:t>It is the youth who will finish the work</a:t>
            </a:r>
            <a:r>
              <a:rPr lang="en-US" dirty="0">
                <a:solidFill>
                  <a:schemeClr val="tx1"/>
                </a:solidFill>
              </a:rPr>
              <a:t>. The youth leader who is able to instill these mission principles into the hearts of young will not only be fulfilling a leadership role but will be helping the youth fulfill the purpose for which Adventist Youth Ministry exists. </a:t>
            </a:r>
            <a:r>
              <a:rPr lang="en-US" b="1" dirty="0">
                <a:solidFill>
                  <a:schemeClr val="tx1"/>
                </a:solidFill>
              </a:rPr>
              <a:t>The young have a mission, and this mission is a prophetic duty</a:t>
            </a:r>
            <a:r>
              <a:rPr lang="en-US" dirty="0">
                <a:solidFill>
                  <a:schemeClr val="tx1"/>
                </a:solidFill>
              </a:rPr>
              <a:t>. </a:t>
            </a:r>
            <a:r>
              <a:rPr lang="en-US" b="1" i="1" dirty="0">
                <a:solidFill>
                  <a:schemeClr val="tx1"/>
                </a:solidFill>
              </a:rPr>
              <a:t>They will finish the job</a:t>
            </a:r>
            <a:r>
              <a:rPr lang="en-US" dirty="0">
                <a:solidFill>
                  <a:schemeClr val="tx1"/>
                </a:solidFill>
              </a:rPr>
              <a:t>. </a:t>
            </a:r>
          </a:p>
        </p:txBody>
      </p:sp>
      <p:pic>
        <p:nvPicPr>
          <p:cNvPr id="6" name="Picture 5">
            <a:extLst>
              <a:ext uri="{FF2B5EF4-FFF2-40B4-BE49-F238E27FC236}">
                <a16:creationId xmlns:a16="http://schemas.microsoft.com/office/drawing/2014/main" id="{F8C7334D-A1A4-D249-AA01-899BEA3302D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251388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8-CONCLUSION</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en-US" b="1" dirty="0">
                <a:solidFill>
                  <a:schemeClr val="tx1"/>
                </a:solidFill>
              </a:rPr>
              <a:t>It is the leader's responsibility and privilege to cultivate that passion and commitment</a:t>
            </a:r>
            <a:r>
              <a:rPr lang="en-US" dirty="0">
                <a:solidFill>
                  <a:schemeClr val="tx1"/>
                </a:solidFill>
              </a:rPr>
              <a:t>, while encouraging increasing levels of participation of each young person in the fulfillment of the mission in a holistic way.</a:t>
            </a:r>
          </a:p>
        </p:txBody>
      </p:sp>
      <p:pic>
        <p:nvPicPr>
          <p:cNvPr id="6" name="Picture 5">
            <a:extLst>
              <a:ext uri="{FF2B5EF4-FFF2-40B4-BE49-F238E27FC236}">
                <a16:creationId xmlns:a16="http://schemas.microsoft.com/office/drawing/2014/main" id="{003D7547-2202-A648-9A21-D8F05877160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9851952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8-CONCLUSION</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en-US" dirty="0">
                <a:solidFill>
                  <a:schemeClr val="tx1"/>
                </a:solidFill>
              </a:rPr>
              <a:t>The world changed. Involvement in common experiences is the most effective way to convey values and make them common. It is the "Test Drive" of the Gospel. </a:t>
            </a:r>
            <a:r>
              <a:rPr lang="en-US" b="1" dirty="0">
                <a:solidFill>
                  <a:schemeClr val="tx1"/>
                </a:solidFill>
              </a:rPr>
              <a:t>First try it, then want it for yourself. It works</a:t>
            </a:r>
            <a:r>
              <a:rPr lang="en-US" dirty="0">
                <a:solidFill>
                  <a:schemeClr val="tx1"/>
                </a:solidFill>
              </a:rPr>
              <a:t>.</a:t>
            </a:r>
          </a:p>
        </p:txBody>
      </p:sp>
      <p:pic>
        <p:nvPicPr>
          <p:cNvPr id="6" name="Picture 5">
            <a:extLst>
              <a:ext uri="{FF2B5EF4-FFF2-40B4-BE49-F238E27FC236}">
                <a16:creationId xmlns:a16="http://schemas.microsoft.com/office/drawing/2014/main" id="{50FFB764-5EA2-9047-9564-089154A7AB8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780438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Be open to change.</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en-US" dirty="0">
                <a:solidFill>
                  <a:schemeClr val="tx1"/>
                </a:solidFill>
              </a:rPr>
              <a:t>Young are the best translation of the reality in which they are inserted. </a:t>
            </a:r>
            <a:r>
              <a:rPr lang="en-US" b="1" dirty="0">
                <a:solidFill>
                  <a:schemeClr val="tx1"/>
                </a:solidFill>
              </a:rPr>
              <a:t>They are the best thermometer of this reality, and can become an effective thermostat of the reality of a postmodern, relativistic, pluralistic, individualistic, and pragmatic society</a:t>
            </a:r>
            <a:r>
              <a:rPr lang="en-US" dirty="0">
                <a:solidFill>
                  <a:schemeClr val="tx1"/>
                </a:solidFill>
              </a:rPr>
              <a:t>. Ellen White said it accurately: "</a:t>
            </a:r>
            <a:r>
              <a:rPr lang="en-US" b="1" dirty="0">
                <a:solidFill>
                  <a:schemeClr val="tx1"/>
                </a:solidFill>
              </a:rPr>
              <a:t>The Lord appointed the youth to be His helping hand</a:t>
            </a:r>
            <a:r>
              <a:rPr lang="en-US" dirty="0">
                <a:solidFill>
                  <a:schemeClr val="tx1"/>
                </a:solidFill>
              </a:rPr>
              <a:t>” (3T, p. 104).</a:t>
            </a:r>
          </a:p>
          <a:p>
            <a:endParaRPr lang="en-US" dirty="0">
              <a:solidFill>
                <a:schemeClr val="tx1"/>
              </a:solidFill>
            </a:endParaRPr>
          </a:p>
        </p:txBody>
      </p:sp>
      <p:pic>
        <p:nvPicPr>
          <p:cNvPr id="6" name="Picture 5">
            <a:extLst>
              <a:ext uri="{FF2B5EF4-FFF2-40B4-BE49-F238E27FC236}">
                <a16:creationId xmlns:a16="http://schemas.microsoft.com/office/drawing/2014/main" id="{D81EFAD4-E80B-7C4F-9FEB-9F838642B36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80843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9-ACTIVITIES</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en-US" dirty="0">
                <a:solidFill>
                  <a:schemeClr val="tx1"/>
                </a:solidFill>
              </a:rPr>
              <a:t>In pairs or small groups, discuss the four different evangelism methods outlined here. Which are your youth already involved in? Which do you want to branch out into?</a:t>
            </a:r>
          </a:p>
        </p:txBody>
      </p:sp>
      <p:pic>
        <p:nvPicPr>
          <p:cNvPr id="6" name="Picture 5">
            <a:extLst>
              <a:ext uri="{FF2B5EF4-FFF2-40B4-BE49-F238E27FC236}">
                <a16:creationId xmlns:a16="http://schemas.microsoft.com/office/drawing/2014/main" id="{B7A2861F-582B-7848-A27E-44A3BA3B4D79}"/>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457008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solidFill>
                  <a:srgbClr val="2E75B6"/>
                </a:solidFill>
              </a:rPr>
              <a:t>1-INTRODUCTION</a:t>
            </a:r>
            <a:endParaRPr lang="en-US" dirty="0">
              <a:solidFill>
                <a:srgbClr val="2E75B6"/>
              </a:solidFill>
            </a:endParaRPr>
          </a:p>
        </p:txBody>
      </p:sp>
      <p:sp>
        <p:nvSpPr>
          <p:cNvPr id="9" name="Content Placeholder 8"/>
          <p:cNvSpPr>
            <a:spLocks noGrp="1"/>
          </p:cNvSpPr>
          <p:nvPr>
            <p:ph idx="1"/>
          </p:nvPr>
        </p:nvSpPr>
        <p:spPr/>
        <p:txBody>
          <a:bodyPr/>
          <a:lstStyle/>
          <a:p>
            <a:pPr marL="0" indent="0">
              <a:buNone/>
            </a:pPr>
            <a:r>
              <a:rPr lang="en-US" dirty="0">
                <a:solidFill>
                  <a:schemeClr val="tx1"/>
                </a:solidFill>
              </a:rPr>
              <a:t>If the church exists for the purpose of evangelizing the world, then </a:t>
            </a:r>
            <a:r>
              <a:rPr lang="en-US" b="1" dirty="0">
                <a:solidFill>
                  <a:schemeClr val="tx1"/>
                </a:solidFill>
              </a:rPr>
              <a:t>our young people’s programs should reflect this</a:t>
            </a:r>
            <a:r>
              <a:rPr lang="en-US" dirty="0">
                <a:solidFill>
                  <a:schemeClr val="tx1"/>
                </a:solidFill>
              </a:rPr>
              <a:t>. We as leaders should be about the business of </a:t>
            </a:r>
            <a:r>
              <a:rPr lang="en-US" b="1" dirty="0">
                <a:solidFill>
                  <a:schemeClr val="tx1"/>
                </a:solidFill>
              </a:rPr>
              <a:t>both evangelizing our youth, and recruiting them to take their place in the world church as young evangelists</a:t>
            </a:r>
            <a:r>
              <a:rPr lang="en-US" dirty="0">
                <a:solidFill>
                  <a:schemeClr val="tx1"/>
                </a:solidFill>
              </a:rPr>
              <a:t>.</a:t>
            </a:r>
          </a:p>
        </p:txBody>
      </p:sp>
      <p:pic>
        <p:nvPicPr>
          <p:cNvPr id="6" name="Picture 5">
            <a:extLst>
              <a:ext uri="{FF2B5EF4-FFF2-40B4-BE49-F238E27FC236}">
                <a16:creationId xmlns:a16="http://schemas.microsoft.com/office/drawing/2014/main" id="{0299E5B9-0BA6-1E47-B557-3B4608522EF4}"/>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3466690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9-ACTIVITIES</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en-US" dirty="0">
                <a:solidFill>
                  <a:schemeClr val="tx1"/>
                </a:solidFill>
              </a:rPr>
              <a:t>Make a list of at least two ways to encourage each of the methods within your youth ministry.</a:t>
            </a:r>
          </a:p>
        </p:txBody>
      </p:sp>
      <p:pic>
        <p:nvPicPr>
          <p:cNvPr id="6" name="Picture 5">
            <a:extLst>
              <a:ext uri="{FF2B5EF4-FFF2-40B4-BE49-F238E27FC236}">
                <a16:creationId xmlns:a16="http://schemas.microsoft.com/office/drawing/2014/main" id="{B5A7312A-5AA8-B744-9F8A-29E344C7D8D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284723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10-RESOURCES</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r>
              <a:rPr lang="en-US" b="1" dirty="0">
                <a:solidFill>
                  <a:schemeClr val="tx1"/>
                </a:solidFill>
              </a:rPr>
              <a:t>While the website below is not specifically targeted to youth, it can very easily be adapted to fit a youth group. </a:t>
            </a:r>
            <a:r>
              <a:rPr lang="en-US" u="sng" dirty="0">
                <a:solidFill>
                  <a:schemeClr val="tx1"/>
                </a:solidFill>
                <a:hlinkClick r:id="rId2"/>
              </a:rPr>
              <a:t>http://www.ifollowdiscipleship.org/index.php?id=98&amp;search=small+group</a:t>
            </a:r>
            <a:r>
              <a:rPr lang="en-US" b="1" u="sng" dirty="0">
                <a:solidFill>
                  <a:schemeClr val="tx1"/>
                </a:solidFill>
              </a:rPr>
              <a:t> </a:t>
            </a:r>
            <a:r>
              <a:rPr lang="en-US" b="1" dirty="0">
                <a:solidFill>
                  <a:schemeClr val="tx1"/>
                </a:solidFill>
              </a:rPr>
              <a:t> </a:t>
            </a:r>
            <a:endParaRPr lang="en-US" dirty="0">
              <a:solidFill>
                <a:schemeClr val="tx1"/>
              </a:solidFill>
            </a:endParaRPr>
          </a:p>
        </p:txBody>
      </p:sp>
      <p:pic>
        <p:nvPicPr>
          <p:cNvPr id="6" name="Picture 5">
            <a:extLst>
              <a:ext uri="{FF2B5EF4-FFF2-40B4-BE49-F238E27FC236}">
                <a16:creationId xmlns:a16="http://schemas.microsoft.com/office/drawing/2014/main" id="{D6F90EC1-7923-D542-89F3-DF7626F11CE7}"/>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8292389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10-RESOURCES</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r>
              <a:rPr lang="en-US" b="1" dirty="0">
                <a:solidFill>
                  <a:schemeClr val="tx1"/>
                </a:solidFill>
              </a:rPr>
              <a:t>Do you know what your spiritual gifts are? Visit our website and do the Spiritual Gifts Self-Assessment: </a:t>
            </a:r>
            <a:r>
              <a:rPr lang="en-US" u="sng" dirty="0">
                <a:solidFill>
                  <a:schemeClr val="tx1"/>
                </a:solidFill>
                <a:hlinkClick r:id="rId2"/>
              </a:rPr>
              <a:t>http://youth.adventist.org/Resources/Spiritual-Gifts-Assessment</a:t>
            </a:r>
            <a:r>
              <a:rPr lang="en-US" b="1" dirty="0">
                <a:solidFill>
                  <a:schemeClr val="tx1"/>
                </a:solidFill>
              </a:rPr>
              <a:t>  </a:t>
            </a:r>
            <a:endParaRPr lang="en-US" dirty="0">
              <a:solidFill>
                <a:schemeClr val="tx1"/>
              </a:solidFill>
            </a:endParaRPr>
          </a:p>
        </p:txBody>
      </p:sp>
      <p:pic>
        <p:nvPicPr>
          <p:cNvPr id="6" name="Picture 5">
            <a:extLst>
              <a:ext uri="{FF2B5EF4-FFF2-40B4-BE49-F238E27FC236}">
                <a16:creationId xmlns:a16="http://schemas.microsoft.com/office/drawing/2014/main" id="{3B7C140D-3041-EB4C-9DA0-2EBE807F207E}"/>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350404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solidFill>
                  <a:srgbClr val="2E75B6"/>
                </a:solidFill>
              </a:rPr>
              <a:t>1-INTRODUCTION</a:t>
            </a:r>
            <a:endParaRPr lang="en-US" dirty="0">
              <a:solidFill>
                <a:srgbClr val="2E75B6"/>
              </a:solidFill>
            </a:endParaRPr>
          </a:p>
        </p:txBody>
      </p:sp>
      <p:sp>
        <p:nvSpPr>
          <p:cNvPr id="9" name="Content Placeholder 8"/>
          <p:cNvSpPr>
            <a:spLocks noGrp="1"/>
          </p:cNvSpPr>
          <p:nvPr>
            <p:ph idx="1"/>
          </p:nvPr>
        </p:nvSpPr>
        <p:spPr/>
        <p:txBody>
          <a:bodyPr/>
          <a:lstStyle/>
          <a:p>
            <a:pPr marL="0" indent="0">
              <a:buNone/>
            </a:pPr>
            <a:r>
              <a:rPr lang="en-US" dirty="0">
                <a:solidFill>
                  <a:schemeClr val="tx1"/>
                </a:solidFill>
              </a:rPr>
              <a:t>If the word Gospel means "Good News," then the evangelist </a:t>
            </a:r>
            <a:r>
              <a:rPr lang="en-US" b="1" dirty="0">
                <a:solidFill>
                  <a:schemeClr val="tx1"/>
                </a:solidFill>
              </a:rPr>
              <a:t>must be happy about sharing</a:t>
            </a:r>
            <a:r>
              <a:rPr lang="en-US" dirty="0">
                <a:solidFill>
                  <a:schemeClr val="tx1"/>
                </a:solidFill>
              </a:rPr>
              <a:t>. To simply speak of the problems of society is not to evangelize. This is journalism. </a:t>
            </a:r>
            <a:r>
              <a:rPr lang="en-US" b="1" dirty="0">
                <a:solidFill>
                  <a:schemeClr val="tx1"/>
                </a:solidFill>
              </a:rPr>
              <a:t>Evangelism does not deny the sad reality, but it brings back to this sad reality the joy that hope produces in the hearts of those who believe in the "good news" of the Gospel</a:t>
            </a:r>
            <a:r>
              <a:rPr lang="en-US" dirty="0">
                <a:solidFill>
                  <a:schemeClr val="tx1"/>
                </a:solidFill>
              </a:rPr>
              <a:t>.</a:t>
            </a:r>
          </a:p>
          <a:p>
            <a:endParaRPr lang="en-US" dirty="0">
              <a:solidFill>
                <a:schemeClr val="tx1"/>
              </a:solidFill>
            </a:endParaRPr>
          </a:p>
        </p:txBody>
      </p:sp>
      <p:pic>
        <p:nvPicPr>
          <p:cNvPr id="6" name="Picture 5">
            <a:extLst>
              <a:ext uri="{FF2B5EF4-FFF2-40B4-BE49-F238E27FC236}">
                <a16:creationId xmlns:a16="http://schemas.microsoft.com/office/drawing/2014/main" id="{AD92E172-AFC0-0241-835F-DF0124EBEDC9}"/>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339958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2-SEMINAR OBJECTIVES</a:t>
            </a:r>
            <a:endParaRPr lang="en-US" dirty="0"/>
          </a:p>
        </p:txBody>
      </p:sp>
      <p:sp>
        <p:nvSpPr>
          <p:cNvPr id="9" name="Content Placeholder 8"/>
          <p:cNvSpPr>
            <a:spLocks noGrp="1"/>
          </p:cNvSpPr>
          <p:nvPr>
            <p:ph idx="1"/>
          </p:nvPr>
        </p:nvSpPr>
        <p:spPr>
          <a:xfrm>
            <a:off x="838199" y="1825625"/>
            <a:ext cx="9300633" cy="4351338"/>
          </a:xfrm>
        </p:spPr>
        <p:txBody>
          <a:bodyPr/>
          <a:lstStyle/>
          <a:p>
            <a:pPr marL="0" indent="0">
              <a:buNone/>
            </a:pPr>
            <a:r>
              <a:rPr lang="en-US" dirty="0">
                <a:solidFill>
                  <a:schemeClr val="tx1"/>
                </a:solidFill>
              </a:rPr>
              <a:t>This seminar will consider different forms of evangelism and how </a:t>
            </a:r>
            <a:r>
              <a:rPr lang="en-US" b="1" dirty="0">
                <a:solidFill>
                  <a:schemeClr val="tx1"/>
                </a:solidFill>
              </a:rPr>
              <a:t>to motivate our youth to experiment with them to discover</a:t>
            </a:r>
            <a:r>
              <a:rPr lang="en-US" dirty="0">
                <a:solidFill>
                  <a:schemeClr val="tx1"/>
                </a:solidFill>
              </a:rPr>
              <a:t> what their particular best place in mission is.</a:t>
            </a:r>
          </a:p>
        </p:txBody>
      </p:sp>
      <p:pic>
        <p:nvPicPr>
          <p:cNvPr id="6" name="Picture 5">
            <a:extLst>
              <a:ext uri="{FF2B5EF4-FFF2-40B4-BE49-F238E27FC236}">
                <a16:creationId xmlns:a16="http://schemas.microsoft.com/office/drawing/2014/main" id="{386CF0C8-8275-9948-9AB6-51D1C6DAE9C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992938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3-MANY DIFFERENT METHODS</a:t>
            </a:r>
            <a:endParaRPr lang="en-US" dirty="0"/>
          </a:p>
        </p:txBody>
      </p:sp>
      <p:sp>
        <p:nvSpPr>
          <p:cNvPr id="9" name="Content Placeholder 8"/>
          <p:cNvSpPr>
            <a:spLocks noGrp="1"/>
          </p:cNvSpPr>
          <p:nvPr>
            <p:ph idx="1"/>
          </p:nvPr>
        </p:nvSpPr>
        <p:spPr>
          <a:xfrm>
            <a:off x="838199" y="1825625"/>
            <a:ext cx="9469968" cy="4351338"/>
          </a:xfrm>
        </p:spPr>
        <p:txBody>
          <a:bodyPr/>
          <a:lstStyle/>
          <a:p>
            <a:pPr marL="0" indent="0">
              <a:buNone/>
            </a:pPr>
            <a:r>
              <a:rPr lang="en-US" dirty="0">
                <a:solidFill>
                  <a:schemeClr val="tx1"/>
                </a:solidFill>
              </a:rPr>
              <a:t>When the writer of Hebrews begins his epistle by talking about the "various ways" through which God has always sought to speak to human beings, he not only describes a form of God's action, but grounds a reality: </a:t>
            </a:r>
            <a:r>
              <a:rPr lang="en-US" b="1" dirty="0">
                <a:solidFill>
                  <a:schemeClr val="tx1"/>
                </a:solidFill>
              </a:rPr>
              <a:t>in the transmission of the Gospel message, there are diverse ways and means of transmitting the same message</a:t>
            </a:r>
            <a:r>
              <a:rPr lang="en-US" dirty="0">
                <a:solidFill>
                  <a:schemeClr val="tx1"/>
                </a:solidFill>
              </a:rPr>
              <a:t>. </a:t>
            </a:r>
          </a:p>
        </p:txBody>
      </p:sp>
      <p:pic>
        <p:nvPicPr>
          <p:cNvPr id="6" name="Picture 5">
            <a:extLst>
              <a:ext uri="{FF2B5EF4-FFF2-40B4-BE49-F238E27FC236}">
                <a16:creationId xmlns:a16="http://schemas.microsoft.com/office/drawing/2014/main" id="{2A00C8B4-7393-9841-BAAA-29A5A8D9214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055776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3-MANY DIFFERENT METHODS</a:t>
            </a:r>
            <a:endParaRPr lang="en-US" dirty="0"/>
          </a:p>
        </p:txBody>
      </p:sp>
      <p:sp>
        <p:nvSpPr>
          <p:cNvPr id="9" name="Content Placeholder 8"/>
          <p:cNvSpPr>
            <a:spLocks noGrp="1"/>
          </p:cNvSpPr>
          <p:nvPr>
            <p:ph idx="1"/>
          </p:nvPr>
        </p:nvSpPr>
        <p:spPr>
          <a:xfrm>
            <a:off x="838199" y="1825625"/>
            <a:ext cx="9469968" cy="4351338"/>
          </a:xfrm>
        </p:spPr>
        <p:txBody>
          <a:bodyPr/>
          <a:lstStyle/>
          <a:p>
            <a:r>
              <a:rPr lang="en-US" dirty="0">
                <a:solidFill>
                  <a:schemeClr val="tx1"/>
                </a:solidFill>
              </a:rPr>
              <a:t>Relational or Friendship Evangelism </a:t>
            </a:r>
          </a:p>
          <a:p>
            <a:r>
              <a:rPr lang="en-US" dirty="0">
                <a:solidFill>
                  <a:schemeClr val="tx1"/>
                </a:solidFill>
              </a:rPr>
              <a:t>Small Groups</a:t>
            </a:r>
          </a:p>
          <a:p>
            <a:r>
              <a:rPr lang="en-US" dirty="0">
                <a:solidFill>
                  <a:schemeClr val="tx1"/>
                </a:solidFill>
              </a:rPr>
              <a:t>Local Community Service Projects</a:t>
            </a:r>
          </a:p>
          <a:p>
            <a:r>
              <a:rPr lang="en-US" dirty="0">
                <a:solidFill>
                  <a:schemeClr val="tx1"/>
                </a:solidFill>
              </a:rPr>
              <a:t>Public Proclamation</a:t>
            </a:r>
          </a:p>
          <a:p>
            <a:endParaRPr lang="en-US" dirty="0">
              <a:solidFill>
                <a:schemeClr val="tx1"/>
              </a:solidFill>
            </a:endParaRPr>
          </a:p>
        </p:txBody>
      </p:sp>
      <p:pic>
        <p:nvPicPr>
          <p:cNvPr id="6" name="Picture 5">
            <a:extLst>
              <a:ext uri="{FF2B5EF4-FFF2-40B4-BE49-F238E27FC236}">
                <a16:creationId xmlns:a16="http://schemas.microsoft.com/office/drawing/2014/main" id="{3478906F-3F9C-474D-BE8A-7F29E250A346}"/>
              </a:ext>
            </a:extLst>
          </p:cNvPr>
          <p:cNvPicPr>
            <a:picLocks noChangeAspect="1"/>
          </p:cNvPicPr>
          <p:nvPr/>
        </p:nvPicPr>
        <p:blipFill rotWithShape="1">
          <a:blip r:embed="rId2"/>
          <a:srcRect t="21186" b="22987"/>
          <a:stretch/>
        </p:blipFill>
        <p:spPr>
          <a:xfrm>
            <a:off x="666038" y="4476375"/>
            <a:ext cx="1513282" cy="1305633"/>
          </a:xfrm>
          <a:prstGeom prst="rect">
            <a:avLst/>
          </a:prstGeom>
        </p:spPr>
      </p:pic>
    </p:spTree>
    <p:extLst>
      <p:ext uri="{BB962C8B-B14F-4D97-AF65-F5344CB8AC3E}">
        <p14:creationId xmlns:p14="http://schemas.microsoft.com/office/powerpoint/2010/main" val="3947551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Relational or Friendship Evangelism</a:t>
            </a:r>
            <a:endParaRPr lang="en-US" dirty="0"/>
          </a:p>
        </p:txBody>
      </p:sp>
      <p:sp>
        <p:nvSpPr>
          <p:cNvPr id="9" name="Content Placeholder 8"/>
          <p:cNvSpPr>
            <a:spLocks noGrp="1"/>
          </p:cNvSpPr>
          <p:nvPr>
            <p:ph idx="1"/>
          </p:nvPr>
        </p:nvSpPr>
        <p:spPr>
          <a:xfrm>
            <a:off x="838199" y="1825625"/>
            <a:ext cx="9469968" cy="4351338"/>
          </a:xfrm>
        </p:spPr>
        <p:txBody>
          <a:bodyPr/>
          <a:lstStyle/>
          <a:p>
            <a:r>
              <a:rPr lang="en-US" b="1" dirty="0">
                <a:solidFill>
                  <a:schemeClr val="tx1"/>
                </a:solidFill>
              </a:rPr>
              <a:t>This is the method that is most often used and with which most people will be more comfortable</a:t>
            </a:r>
            <a:r>
              <a:rPr lang="en-US" dirty="0">
                <a:solidFill>
                  <a:schemeClr val="tx1"/>
                </a:solidFill>
              </a:rPr>
              <a:t>. Your youth already have friends. Help them learn to see that when they act in loving ways toward their friends they are doing the work of God.</a:t>
            </a:r>
          </a:p>
          <a:p>
            <a:endParaRPr lang="en-US" dirty="0">
              <a:solidFill>
                <a:schemeClr val="tx1"/>
              </a:solidFill>
            </a:endParaRPr>
          </a:p>
        </p:txBody>
      </p:sp>
      <p:pic>
        <p:nvPicPr>
          <p:cNvPr id="6" name="Picture 5">
            <a:extLst>
              <a:ext uri="{FF2B5EF4-FFF2-40B4-BE49-F238E27FC236}">
                <a16:creationId xmlns:a16="http://schemas.microsoft.com/office/drawing/2014/main" id="{14FFB447-58F2-A34A-862C-D99085F9034E}"/>
              </a:ext>
            </a:extLst>
          </p:cNvPr>
          <p:cNvPicPr>
            <a:picLocks noChangeAspect="1"/>
          </p:cNvPicPr>
          <p:nvPr/>
        </p:nvPicPr>
        <p:blipFill rotWithShape="1">
          <a:blip r:embed="rId2"/>
          <a:srcRect t="21186" b="22987"/>
          <a:stretch/>
        </p:blipFill>
        <p:spPr>
          <a:xfrm>
            <a:off x="666038" y="4431771"/>
            <a:ext cx="1513282" cy="1305633"/>
          </a:xfrm>
          <a:prstGeom prst="rect">
            <a:avLst/>
          </a:prstGeom>
        </p:spPr>
      </p:pic>
    </p:spTree>
    <p:extLst>
      <p:ext uri="{BB962C8B-B14F-4D97-AF65-F5344CB8AC3E}">
        <p14:creationId xmlns:p14="http://schemas.microsoft.com/office/powerpoint/2010/main" val="1863065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Small Groups</a:t>
            </a:r>
            <a:endParaRPr lang="en-US" dirty="0"/>
          </a:p>
        </p:txBody>
      </p:sp>
      <p:sp>
        <p:nvSpPr>
          <p:cNvPr id="9" name="Content Placeholder 8"/>
          <p:cNvSpPr>
            <a:spLocks noGrp="1"/>
          </p:cNvSpPr>
          <p:nvPr>
            <p:ph idx="1"/>
          </p:nvPr>
        </p:nvSpPr>
        <p:spPr>
          <a:xfrm>
            <a:off x="838199" y="1825625"/>
            <a:ext cx="9469968" cy="4351338"/>
          </a:xfrm>
        </p:spPr>
        <p:txBody>
          <a:bodyPr>
            <a:normAutofit/>
          </a:bodyPr>
          <a:lstStyle/>
          <a:p>
            <a:r>
              <a:rPr lang="en-US" dirty="0">
                <a:solidFill>
                  <a:schemeClr val="tx1"/>
                </a:solidFill>
              </a:rPr>
              <a:t>On a little more formal basis, all youth organizations should also have small groups which get together to sing, study the Bible, pray, and share stories. We have many excellent resources for how to begin and carry on small group ministries.</a:t>
            </a:r>
          </a:p>
        </p:txBody>
      </p:sp>
      <p:pic>
        <p:nvPicPr>
          <p:cNvPr id="6" name="Picture 5">
            <a:extLst>
              <a:ext uri="{FF2B5EF4-FFF2-40B4-BE49-F238E27FC236}">
                <a16:creationId xmlns:a16="http://schemas.microsoft.com/office/drawing/2014/main" id="{F6722BEF-60AA-014F-BD52-2A73DBC58F1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4995554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204</TotalTime>
  <Words>1701</Words>
  <Application>Microsoft Macintosh PowerPoint</Application>
  <PresentationFormat>Widescreen</PresentationFormat>
  <Paragraphs>67</Paragraphs>
  <Slides>32</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32</vt:i4>
      </vt:variant>
    </vt:vector>
  </HeadingPairs>
  <TitlesOfParts>
    <vt:vector size="39" baseType="lpstr">
      <vt:lpstr>Arial</vt:lpstr>
      <vt:lpstr>Calibri</vt:lpstr>
      <vt:lpstr>Calibri Light</vt:lpstr>
      <vt:lpstr>Office Theme</vt:lpstr>
      <vt:lpstr>2_Custom Design</vt:lpstr>
      <vt:lpstr>1_Custom Design</vt:lpstr>
      <vt:lpstr>Custom Design</vt:lpstr>
      <vt:lpstr>Seminar 9: Youth Outreach </vt:lpstr>
      <vt:lpstr>1-INTRODUCTION</vt:lpstr>
      <vt:lpstr>1-INTRODUCTION</vt:lpstr>
      <vt:lpstr>1-INTRODUCTION</vt:lpstr>
      <vt:lpstr>2-SEMINAR OBJECTIVES</vt:lpstr>
      <vt:lpstr>3-MANY DIFFERENT METHODS</vt:lpstr>
      <vt:lpstr>3-MANY DIFFERENT METHODS</vt:lpstr>
      <vt:lpstr>Relational or Friendship Evangelism</vt:lpstr>
      <vt:lpstr>Small Groups</vt:lpstr>
      <vt:lpstr>Small Groups</vt:lpstr>
      <vt:lpstr>Local Community Service Projects</vt:lpstr>
      <vt:lpstr>Local Community Service Projects</vt:lpstr>
      <vt:lpstr>Local Community Service Projects</vt:lpstr>
      <vt:lpstr>Local Community Service Projects</vt:lpstr>
      <vt:lpstr>Public Proclamation</vt:lpstr>
      <vt:lpstr>Public Proclamation</vt:lpstr>
      <vt:lpstr>4-TEACH THEM TO APPRECIATE  THE DIVERSITY</vt:lpstr>
      <vt:lpstr>4-TEACH THEM TO APPRECIATE  THE DIVERSITY</vt:lpstr>
      <vt:lpstr>The discovery of spiritual gifts will help to connect the young to the type of evangelism they are comfortable with.</vt:lpstr>
      <vt:lpstr>The discovery of spiritual gifts will help to connect the young to the type of evangelism they are comfortable with.</vt:lpstr>
      <vt:lpstr>5-METHODS</vt:lpstr>
      <vt:lpstr>5-METHODS</vt:lpstr>
      <vt:lpstr>5-METHODS</vt:lpstr>
      <vt:lpstr>6-ELLEN WHITE ON JESUS’ METHODS</vt:lpstr>
      <vt:lpstr>7-THE PROPHETIC DUTY OF THE YOUTH</vt:lpstr>
      <vt:lpstr>8-CONCLUSION</vt:lpstr>
      <vt:lpstr>8-CONCLUSION</vt:lpstr>
      <vt:lpstr>Be open to change.</vt:lpstr>
      <vt:lpstr>9-ACTIVITIES</vt:lpstr>
      <vt:lpstr>9-ACTIVITIES</vt:lpstr>
      <vt:lpstr>10-RESOURCES</vt:lpstr>
      <vt:lpstr>10-RESOURCES</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Mokgwane, Pako</cp:lastModifiedBy>
  <cp:revision>21</cp:revision>
  <dcterms:created xsi:type="dcterms:W3CDTF">2018-05-31T05:51:27Z</dcterms:created>
  <dcterms:modified xsi:type="dcterms:W3CDTF">2018-07-31T19:40:48Z</dcterms:modified>
</cp:coreProperties>
</file>