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7" r:id="rId2"/>
    <p:sldMasterId id="2147483674" r:id="rId3"/>
    <p:sldMasterId id="2147483661" r:id="rId4"/>
  </p:sldMasterIdLst>
  <p:notesMasterIdLst>
    <p:notesMasterId r:id="rId26"/>
  </p:notesMasterIdLst>
  <p:handoutMasterIdLst>
    <p:handoutMasterId r:id="rId27"/>
  </p:handoutMasterIdLst>
  <p:sldIdLst>
    <p:sldId id="256" r:id="rId5"/>
    <p:sldId id="257" r:id="rId6"/>
    <p:sldId id="273" r:id="rId7"/>
    <p:sldId id="274" r:id="rId8"/>
    <p:sldId id="276" r:id="rId9"/>
    <p:sldId id="277" r:id="rId10"/>
    <p:sldId id="268" r:id="rId11"/>
    <p:sldId id="269" r:id="rId12"/>
    <p:sldId id="270" r:id="rId13"/>
    <p:sldId id="271" r:id="rId14"/>
    <p:sldId id="279" r:id="rId15"/>
    <p:sldId id="272" r:id="rId16"/>
    <p:sldId id="263" r:id="rId17"/>
    <p:sldId id="264" r:id="rId18"/>
    <p:sldId id="265" r:id="rId19"/>
    <p:sldId id="266" r:id="rId20"/>
    <p:sldId id="267" r:id="rId21"/>
    <p:sldId id="258" r:id="rId22"/>
    <p:sldId id="260" r:id="rId23"/>
    <p:sldId id="259"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820E36-C96D-8A46-B326-9CBA8DE68E42}">
          <p14:sldIdLst>
            <p14:sldId id="256"/>
            <p14:sldId id="257"/>
            <p14:sldId id="273"/>
            <p14:sldId id="274"/>
            <p14:sldId id="276"/>
            <p14:sldId id="277"/>
            <p14:sldId id="268"/>
            <p14:sldId id="269"/>
            <p14:sldId id="270"/>
            <p14:sldId id="271"/>
            <p14:sldId id="279"/>
            <p14:sldId id="272"/>
            <p14:sldId id="263"/>
            <p14:sldId id="264"/>
            <p14:sldId id="265"/>
            <p14:sldId id="266"/>
            <p14:sldId id="267"/>
            <p14:sldId id="258"/>
            <p14:sldId id="260"/>
            <p14:sldId id="259"/>
          </p14:sldIdLst>
        </p14:section>
        <p14:section name="Untitled Section" id="{94477824-1078-8C46-945F-3B8A573AC76B}">
          <p14:sldIdLst>
            <p14:sldId id="26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04"/>
    <p:restoredTop sz="94674"/>
  </p:normalViewPr>
  <p:slideViewPr>
    <p:cSldViewPr snapToGrid="0" snapToObjects="1">
      <p:cViewPr varScale="1">
        <p:scale>
          <a:sx n="62" d="100"/>
          <a:sy n="62" d="100"/>
        </p:scale>
        <p:origin x="432" y="176"/>
      </p:cViewPr>
      <p:guideLst>
        <p:guide orient="horz" pos="2160"/>
        <p:guide pos="3840"/>
      </p:guideLst>
    </p:cSldViewPr>
  </p:slideViewPr>
  <p:notesTextViewPr>
    <p:cViewPr>
      <p:scale>
        <a:sx n="1" d="1"/>
        <a:sy n="1" d="1"/>
      </p:scale>
      <p:origin x="0" y="0"/>
    </p:cViewPr>
  </p:notesTextViewPr>
  <p:sorterViewPr>
    <p:cViewPr>
      <p:scale>
        <a:sx n="66" d="100"/>
        <a:sy n="66" d="100"/>
      </p:scale>
      <p:origin x="0" y="96"/>
    </p:cViewPr>
  </p:sorterViewPr>
  <p:notesViewPr>
    <p:cSldViewPr snapToGrid="0" snapToObjects="1">
      <p:cViewPr varScale="1">
        <p:scale>
          <a:sx n="146" d="100"/>
          <a:sy n="146" d="100"/>
        </p:scale>
        <p:origin x="41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200757-3EAA-6646-8780-0FECAB3459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52BA13-8550-474B-A91E-D724DF6396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1BC235-2459-264C-8858-1C3188AD5348}" type="datetimeFigureOut">
              <a:rPr lang="en-US" smtClean="0"/>
              <a:t>7/31/18</a:t>
            </a:fld>
            <a:endParaRPr lang="en-US"/>
          </a:p>
        </p:txBody>
      </p:sp>
      <p:sp>
        <p:nvSpPr>
          <p:cNvPr id="4" name="Footer Placeholder 3">
            <a:extLst>
              <a:ext uri="{FF2B5EF4-FFF2-40B4-BE49-F238E27FC236}">
                <a16:creationId xmlns:a16="http://schemas.microsoft.com/office/drawing/2014/main" id="{FB6A7454-B891-624A-A350-3B662924B6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A4547A-E22A-2F4E-A561-0233970BB6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58EC65-90FA-1743-A13B-409402AF0898}" type="slidenum">
              <a:rPr lang="en-US" smtClean="0"/>
              <a:t>‹#›</a:t>
            </a:fld>
            <a:endParaRPr lang="en-US"/>
          </a:p>
        </p:txBody>
      </p:sp>
    </p:spTree>
    <p:extLst>
      <p:ext uri="{BB962C8B-B14F-4D97-AF65-F5344CB8AC3E}">
        <p14:creationId xmlns:p14="http://schemas.microsoft.com/office/powerpoint/2010/main" val="282579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3D297-4040-5A4B-8421-CF2430CAB508}" type="datetimeFigureOut">
              <a:rPr lang="en-US" smtClean="0"/>
              <a:t>7/31/18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E1EA7-A93D-BA49-BDA3-4E42378B748F}" type="slidenum">
              <a:rPr lang="en-US" smtClean="0"/>
              <a:t>‹#›</a:t>
            </a:fld>
            <a:endParaRPr lang="en-US"/>
          </a:p>
        </p:txBody>
      </p:sp>
    </p:spTree>
    <p:extLst>
      <p:ext uri="{BB962C8B-B14F-4D97-AF65-F5344CB8AC3E}">
        <p14:creationId xmlns:p14="http://schemas.microsoft.com/office/powerpoint/2010/main" val="266985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4158" y="1122363"/>
            <a:ext cx="9123904"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64158" y="3602038"/>
            <a:ext cx="912390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92531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4804874" cy="45885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185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DA99-1ED3-F944-BC99-F7C71722FEC6}" type="datetimeFigureOut">
              <a:rPr lang="en-US" smtClean="0"/>
              <a:t>7/31/18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53486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4804874" cy="45210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4510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DA99-1ED3-F944-BC99-F7C71722FEC6}" type="datetimeFigureOut">
              <a:rPr lang="en-US" smtClean="0"/>
              <a:t>7/31/18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945563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9149862" cy="387009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8DA99-1ED3-F944-BC99-F7C71722FEC6}" type="datetimeFigureOut">
              <a:rPr lang="en-US" smtClean="0"/>
              <a:t>7/31/18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70805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2579" y="365125"/>
            <a:ext cx="1745483" cy="52865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315200" cy="52865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8DA99-1ED3-F944-BC99-F7C71722FEC6}" type="datetimeFigureOut">
              <a:rPr lang="en-US" smtClean="0"/>
              <a:t>7/31/18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00356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357C-11C5-F64B-80A1-179A53FEAC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C514C5-717E-FA42-924E-41A15677D7AD}"/>
              </a:ext>
            </a:extLst>
          </p:cNvPr>
          <p:cNvSpPr>
            <a:spLocks noGrp="1"/>
          </p:cNvSpPr>
          <p:nvPr>
            <p:ph type="dt" sz="half" idx="10"/>
          </p:nvPr>
        </p:nvSpPr>
        <p:spPr/>
        <p:txBody>
          <a:bodyPr/>
          <a:lstStyle/>
          <a:p>
            <a:fld id="{9478DA99-1ED3-F944-BC99-F7C71722FEC6}" type="datetimeFigureOut">
              <a:rPr lang="en-US" smtClean="0"/>
              <a:t>7/31/18</a:t>
            </a:fld>
            <a:endParaRPr lang="en-US"/>
          </a:p>
        </p:txBody>
      </p:sp>
      <p:sp>
        <p:nvSpPr>
          <p:cNvPr id="4" name="Footer Placeholder 3">
            <a:extLst>
              <a:ext uri="{FF2B5EF4-FFF2-40B4-BE49-F238E27FC236}">
                <a16:creationId xmlns:a16="http://schemas.microsoft.com/office/drawing/2014/main" id="{FC2BF8D1-F08C-4B4B-8FBD-B9A51D893F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D2542C-15C0-7F4E-A2EC-156AC0625D09}"/>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2083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B1F3-2F79-F846-A1CB-992303CE7D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980858-259F-AC40-B14C-3FF49C2F8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069594-5E57-5342-B30C-6783C97FD337}"/>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42B66AEB-FBD4-6746-86B8-78B4F52AE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3BA5E-E67C-0B4C-9238-6B242BCDA18E}"/>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381865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99D2-C797-0F48-9ABD-171893FE5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4318D-0359-3C4B-9D07-B5EC6CE85F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A1F22-3F23-2A45-8242-4E20BB979C4E}"/>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7D8EDDB2-8821-814A-AFCB-FB011EA76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04ADE-8591-D54D-82C0-8CA9A835C3C2}"/>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690901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65A4-CD34-E542-AA3B-410F99F5C0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336E2E-A226-6E4B-A0BF-59936A911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76ECF6-06B1-1042-9703-D25028AEBCA1}"/>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2F574429-843C-AE4C-879F-09208EB68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3CF58-EB45-EE45-AB88-CE542A8C9D48}"/>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59583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590B-D6EA-2843-A98D-0BF4416D2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0711A-2741-5245-BFBE-542A2F566C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1226C9-E965-3748-B951-5540808692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453920-1A77-3441-B716-C87809F2197A}"/>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6" name="Footer Placeholder 5">
            <a:extLst>
              <a:ext uri="{FF2B5EF4-FFF2-40B4-BE49-F238E27FC236}">
                <a16:creationId xmlns:a16="http://schemas.microsoft.com/office/drawing/2014/main" id="{8580F5CA-0C05-DF49-8CFB-0F7715D6E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5DE6D-D58D-6246-8560-6B48561FACB5}"/>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137739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120D-9C98-7541-A4D1-ECDDBCE362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81D796-17A2-6D43-9454-BAD3FEB1F1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166ED1-50C0-D648-B865-172DA5AA27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61E471-E208-3546-857E-10892FC3C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319FF5-6763-2047-B0CB-67E2B43241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B036FF-1BB5-614A-AB87-E9F39D61E0AC}"/>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8" name="Footer Placeholder 7">
            <a:extLst>
              <a:ext uri="{FF2B5EF4-FFF2-40B4-BE49-F238E27FC236}">
                <a16:creationId xmlns:a16="http://schemas.microsoft.com/office/drawing/2014/main" id="{08FA02C5-07EA-A94F-8E2E-932EC50AA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1B4373-3B73-AD43-AAAC-28A7D836113A}"/>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151375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863932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90F-BA98-264C-A85A-FA17BB104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997709-99BE-384F-AF93-DB01D29AD36E}"/>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4" name="Footer Placeholder 3">
            <a:extLst>
              <a:ext uri="{FF2B5EF4-FFF2-40B4-BE49-F238E27FC236}">
                <a16:creationId xmlns:a16="http://schemas.microsoft.com/office/drawing/2014/main" id="{E1418142-6FC2-7443-A565-C33D93A7BB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46F0CE-1BB1-7747-8F15-75898CB4A040}"/>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4273079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55655-5E02-734C-8B17-5354E364B15C}"/>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3" name="Footer Placeholder 2">
            <a:extLst>
              <a:ext uri="{FF2B5EF4-FFF2-40B4-BE49-F238E27FC236}">
                <a16:creationId xmlns:a16="http://schemas.microsoft.com/office/drawing/2014/main" id="{820B04DA-AB26-D94B-BC45-36F3609B83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98A3A1-20D2-074B-AFFF-E88912E453A0}"/>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2713167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A0B5-B39D-2A45-A906-F7C446219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F896DB-D884-D547-8A87-1C4B13253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1E257-B35C-B941-8052-F0A6552FE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9EFA63-6AE3-9B4B-8A64-B5725176B0A7}"/>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6" name="Footer Placeholder 5">
            <a:extLst>
              <a:ext uri="{FF2B5EF4-FFF2-40B4-BE49-F238E27FC236}">
                <a16:creationId xmlns:a16="http://schemas.microsoft.com/office/drawing/2014/main" id="{D3ED90D7-192D-E34A-A129-603DA2806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2F575-0AB5-ED40-B5A7-8443E9F80F64}"/>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140696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253A-1B2D-7542-9B6F-FA42D8613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97BB3B-A3FF-F442-BA29-C194E7F39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C1370F-B2CB-984E-9BEA-F72D0F711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938331-EB46-A241-945E-A9E29C5A87BD}"/>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6" name="Footer Placeholder 5">
            <a:extLst>
              <a:ext uri="{FF2B5EF4-FFF2-40B4-BE49-F238E27FC236}">
                <a16:creationId xmlns:a16="http://schemas.microsoft.com/office/drawing/2014/main" id="{9E3BF304-2F66-0D4A-A0C9-740E3F587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82B4A-2276-9647-AE95-D82B839ADC56}"/>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852746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1937-BF20-1646-BBD2-3DD84A9B65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408E7C-DC3E-BA43-90E0-7C30EEDE1B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19338-EAE0-7A40-ABC4-13A8A4D6E5F3}"/>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5AAC90C6-4159-024A-93C1-DC92D77C3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47F38-1C00-1A43-8EE6-78C364B37339}"/>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4045592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3120A-C540-014D-A196-81DC0AE194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E69A46-BF32-C540-A37E-7711961970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E7306-3DCD-794D-8DEC-0C27A7C08CA3}"/>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71D85206-AC06-CE4A-A628-FAFFF43D6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BA3D5-9294-F940-B031-FD487FB58BAA}"/>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691491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E44-36DA-4743-803D-A0C615B5C2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E14E84-EAA2-0943-970C-C978FC4775D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0744B4-977F-524D-98D3-5F8270BA84E9}"/>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85D3C28C-5E07-F041-8436-A1A6AF5D5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61D60-843C-CA49-BA6D-C4FFE484E6EF}"/>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2672946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38C7-0795-CB4E-995F-0C7059F9A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BD73C-200E-464F-86B0-3B878E416A6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AD399-A317-EA4F-BB28-D4C07E700560}"/>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9DA4670C-6D8A-5746-B623-9E521F602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13A48-745C-5947-950A-E72406D272DE}"/>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2714545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B10A-60AE-EB49-98E1-D957426E5C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F78C1C-9F0D-034A-AFCE-15B725192D9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3AE335-518E-D744-A806-4CEAED111D49}"/>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50307580-6999-9640-BE6D-5328398E1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AB0F4-4663-3844-B795-6568E0E5D326}"/>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964716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CEB2-EAAE-2E48-8AE9-747A0C350E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041903-8308-514C-80B9-443CF2BDBCE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814B1-0E8C-D547-8CDD-98A742DE32C7}"/>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6EDF7C-3A62-3B46-83A9-0097A852537D}"/>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6" name="Footer Placeholder 5">
            <a:extLst>
              <a:ext uri="{FF2B5EF4-FFF2-40B4-BE49-F238E27FC236}">
                <a16:creationId xmlns:a16="http://schemas.microsoft.com/office/drawing/2014/main" id="{FCCA6D9A-F34D-9145-A6E1-E71CE6F49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6A584-920A-2E47-9098-CA1C7D4D2700}"/>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107772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085873"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908587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8DA99-1ED3-F944-BC99-F7C71722FEC6}" type="datetimeFigureOut">
              <a:rPr lang="en-US" smtClean="0"/>
              <a:t>7/31/18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771114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AF7D-9335-7044-81B5-F1A113C50E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2FA63E-7181-624C-857B-1B56214FE2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829E0D-A137-DD47-8B7C-78548738574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A01913-C7BB-DC43-A030-D88B3AF8E5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CE15A7-A0FF-F840-A145-60B40D0C7EAB}"/>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6704BD-3FD1-F347-B63B-0213B2250A94}"/>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8" name="Footer Placeholder 7">
            <a:extLst>
              <a:ext uri="{FF2B5EF4-FFF2-40B4-BE49-F238E27FC236}">
                <a16:creationId xmlns:a16="http://schemas.microsoft.com/office/drawing/2014/main" id="{630A167C-807D-FF49-939E-C6F2C67E05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699041-3DA0-E042-8338-BE17C8AB7ED9}"/>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2673697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BF22-797A-0E42-A2B4-7616EF9739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07525-F63E-BC4D-9FAF-9CAB1B6ECA27}"/>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4" name="Footer Placeholder 3">
            <a:extLst>
              <a:ext uri="{FF2B5EF4-FFF2-40B4-BE49-F238E27FC236}">
                <a16:creationId xmlns:a16="http://schemas.microsoft.com/office/drawing/2014/main" id="{55B0DAF4-7A33-E942-AD94-FFBC78E44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7115B0-7B7D-C347-81FC-FBBDE7EE8928}"/>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858029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952BBB-52A2-BD4B-A650-63066A27C605}"/>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3" name="Footer Placeholder 2">
            <a:extLst>
              <a:ext uri="{FF2B5EF4-FFF2-40B4-BE49-F238E27FC236}">
                <a16:creationId xmlns:a16="http://schemas.microsoft.com/office/drawing/2014/main" id="{823FAFAF-7055-8C45-8986-D313F04325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F3315E-3604-9940-A45C-CBD3E949654D}"/>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680263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DF9F-03E4-2D4A-8C73-CD9EB1FA9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AAA636-196C-B34E-8E36-12C7626710C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03DB71-D964-1A46-88EB-6AB4CAE830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711710-A939-F84B-8683-D705642BD454}"/>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6" name="Footer Placeholder 5">
            <a:extLst>
              <a:ext uri="{FF2B5EF4-FFF2-40B4-BE49-F238E27FC236}">
                <a16:creationId xmlns:a16="http://schemas.microsoft.com/office/drawing/2014/main" id="{4DC4CD12-B6BA-B74D-9975-6567C6D5E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894F0-A094-EB45-B854-AC2CE568835A}"/>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3326588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3784-3503-DB46-90AD-920C280BE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1A924F-C866-FA4F-81F5-986CD8DC4B1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913A9-EF05-5649-A644-8DACEFEC57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61A965-8549-F843-B612-179E96B3A686}"/>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6" name="Footer Placeholder 5">
            <a:extLst>
              <a:ext uri="{FF2B5EF4-FFF2-40B4-BE49-F238E27FC236}">
                <a16:creationId xmlns:a16="http://schemas.microsoft.com/office/drawing/2014/main" id="{9BDA3CF1-CD91-C545-9FD1-EBB9EDE2C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F200D-E0C3-FB42-A1DF-04C09CC92902}"/>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3705358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F4E8-F804-874B-9E68-F54835CA21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BF5CF5-A071-764F-8C6B-48CB0A79A3C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7B74B-AB68-2045-99A1-E8B257896CEE}"/>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041C3105-9829-6F43-BE60-D98DAC434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B794E-1320-FA42-917A-2541BF860959}"/>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1389874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9B6CE-2456-1249-8C68-424B406C8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F72CC3-927E-7441-B8F7-46FB767535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4C5B6-C1ED-A549-BD3D-D07FC4B6F89E}"/>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AEE65298-2108-3047-95A6-75A51769A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47221-4CDC-8E41-B068-74C6425F95F8}"/>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3845948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B34B-5C59-7E45-B149-91B0EB7D24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ED5BB3-1B6F-F94E-8365-6F338F63D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42DD81-683F-184F-8DE6-5BFDD5280D6A}"/>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CD32C1F1-5711-1246-A682-95FB94050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14F5-F8BF-4E49-99A4-631A7CE14020}"/>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3614768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E500-26A4-BF4F-A737-D527D1476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B1977-3A19-9F4B-9D72-F14AC6501F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9315B-8C77-6045-9642-3852233C89BC}"/>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D376156D-E3F5-CB4E-BD60-305930FA7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0D8C6-0F64-6F4B-A792-8B2C378721D1}"/>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276768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DE52-1EA5-3643-AE0D-AE2268B198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FD3437-7A68-AB4C-9F06-D39851956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D76892-DD3E-4845-BEE5-54E46F8D2BAB}"/>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12D591A1-A767-AC49-A16C-3F3C9E947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272BC-724E-F341-A4FC-941E8745DC54}"/>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01049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44974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381586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78DA99-1ED3-F944-BC99-F7C71722FEC6}" type="datetimeFigureOut">
              <a:rPr lang="en-US" smtClean="0"/>
              <a:t>7/31/18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858217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33AE-6685-1348-AEC6-F1848186B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95CBB-BDDB-584B-B414-5F58112306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24C79-869E-7C4C-8756-EA02DA39DD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A54D99-9257-1B46-A005-DFB653607D73}"/>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6" name="Footer Placeholder 5">
            <a:extLst>
              <a:ext uri="{FF2B5EF4-FFF2-40B4-BE49-F238E27FC236}">
                <a16:creationId xmlns:a16="http://schemas.microsoft.com/office/drawing/2014/main" id="{F5850664-35B1-B047-B5D7-C90877EBC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B4789-7BC4-034E-BFF7-CB4F5745318A}"/>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2779321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E63B-2C5C-1C44-9BB2-A00C4A792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3E7CB3-DCBF-3143-A630-196FE83CF0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DDF094-D769-004E-9C71-EF9FC1F957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5BA426-1A7D-6D4C-ACF1-9E6D0EE625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89A5B4-ADC1-4E42-88AB-5E7B2574C9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52982-232C-0C4F-9261-13021D491B67}"/>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8" name="Footer Placeholder 7">
            <a:extLst>
              <a:ext uri="{FF2B5EF4-FFF2-40B4-BE49-F238E27FC236}">
                <a16:creationId xmlns:a16="http://schemas.microsoft.com/office/drawing/2014/main" id="{1705F16B-0731-3348-8178-EE39154FE8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220632-D22D-7445-B873-201B8F629A77}"/>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045647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C4A9-F0A8-6A40-9CB8-1124CAC3ED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A5B138-8849-A84D-B966-9DF1E94FED86}"/>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4" name="Footer Placeholder 3">
            <a:extLst>
              <a:ext uri="{FF2B5EF4-FFF2-40B4-BE49-F238E27FC236}">
                <a16:creationId xmlns:a16="http://schemas.microsoft.com/office/drawing/2014/main" id="{A0C1E746-A580-3A49-A4C0-FBB9C3B774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85002-354D-3147-A2CB-3BEDFCDF676C}"/>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801495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5B674F-B1BD-DA40-A3B1-AD8CFF1C3B7F}"/>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3" name="Footer Placeholder 2">
            <a:extLst>
              <a:ext uri="{FF2B5EF4-FFF2-40B4-BE49-F238E27FC236}">
                <a16:creationId xmlns:a16="http://schemas.microsoft.com/office/drawing/2014/main" id="{A388047D-DD3C-A24E-81B1-ECA252FDA4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34987D-AB8F-6B41-8A85-19B75E7EF2B6}"/>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2964665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1AC9-9FCD-E547-88D9-0D094C19A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28DEFD-AA86-5E40-BEED-B07B024AC6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2EA183-3F13-A14B-BD5B-F62D5A294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AD7809-EFDD-E44E-B686-B3036990DB7C}"/>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6" name="Footer Placeholder 5">
            <a:extLst>
              <a:ext uri="{FF2B5EF4-FFF2-40B4-BE49-F238E27FC236}">
                <a16:creationId xmlns:a16="http://schemas.microsoft.com/office/drawing/2014/main" id="{F9304834-14F4-4641-8484-CFEBBB33B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85205-C7A1-C64A-BC8F-B33E8216DC94}"/>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195943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3BCB-0634-7145-8E29-751A605BA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88CA3-19F4-B04C-B305-D1D587DC4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6B339-520D-7A44-A611-AFCDE7DBB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3516B3-49BE-644D-B2AD-37D31EE60949}"/>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6" name="Footer Placeholder 5">
            <a:extLst>
              <a:ext uri="{FF2B5EF4-FFF2-40B4-BE49-F238E27FC236}">
                <a16:creationId xmlns:a16="http://schemas.microsoft.com/office/drawing/2014/main" id="{C314D71E-144F-5146-9B99-6F6C57BD9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E1F07-9E19-D84B-8B07-44C71D701ECA}"/>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876877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FCA7-8049-5944-BC40-899EC310BA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A5B9E7-F084-E446-977D-A714F4044A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3506D-C34A-BD4B-B2C9-09835248AB8F}"/>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19348CAB-F026-1944-8450-22FB8AEF5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AC33F-A3A2-A041-A466-194880C1187A}"/>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980299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E98BF-17AF-6D44-860E-84A164CC95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759389-EC9F-4F4D-B304-D1C6DA50E8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43E0-90FA-324A-986B-08FC997C943F}"/>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D1C5A636-47EE-BA40-AE36-BEEDDD6F4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C01C5-F166-5E4B-84F0-C33D55B49B9E}"/>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309718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148274"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44355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443559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19538" y="1681163"/>
            <a:ext cx="43685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19538" y="2505075"/>
            <a:ext cx="436852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78DA99-1ED3-F944-BC99-F7C71722FEC6}" type="datetimeFigureOut">
              <a:rPr lang="en-US" smtClean="0"/>
              <a:t>7/31/18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56333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78DA99-1ED3-F944-BC99-F7C71722FEC6}" type="datetimeFigureOut">
              <a:rPr lang="en-US" smtClean="0"/>
              <a:t>7/31/18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46646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8DA99-1ED3-F944-BC99-F7C71722FEC6}" type="datetimeFigureOut">
              <a:rPr lang="en-US" smtClean="0"/>
              <a:t>7/31/18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63712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B613-51B8-EF49-801F-A9C1E5F10D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41070F-DAFA-AC48-96DC-8C2A8EC5C0EA}"/>
              </a:ext>
            </a:extLst>
          </p:cNvPr>
          <p:cNvSpPr>
            <a:spLocks noGrp="1"/>
          </p:cNvSpPr>
          <p:nvPr>
            <p:ph type="dt" sz="half" idx="10"/>
          </p:nvPr>
        </p:nvSpPr>
        <p:spPr/>
        <p:txBody>
          <a:bodyPr/>
          <a:lstStyle/>
          <a:p>
            <a:fld id="{9478DA99-1ED3-F944-BC99-F7C71722FEC6}" type="datetimeFigureOut">
              <a:rPr lang="en-US" smtClean="0"/>
              <a:t>7/31/18</a:t>
            </a:fld>
            <a:endParaRPr lang="en-US"/>
          </a:p>
        </p:txBody>
      </p:sp>
      <p:sp>
        <p:nvSpPr>
          <p:cNvPr id="4" name="Footer Placeholder 3">
            <a:extLst>
              <a:ext uri="{FF2B5EF4-FFF2-40B4-BE49-F238E27FC236}">
                <a16:creationId xmlns:a16="http://schemas.microsoft.com/office/drawing/2014/main" id="{B3C6356E-C245-B24B-8035-3237210E9E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4A1AEB-EEEB-0C47-9ED3-85824FCBADAE}"/>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02195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DF4F-20C9-8B4B-AB57-B9656C2DCD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629DB-5AFB-314F-8E99-CA7CF304A073}"/>
              </a:ext>
            </a:extLst>
          </p:cNvPr>
          <p:cNvSpPr>
            <a:spLocks noGrp="1"/>
          </p:cNvSpPr>
          <p:nvPr>
            <p:ph type="dt" sz="half" idx="10"/>
          </p:nvPr>
        </p:nvSpPr>
        <p:spPr/>
        <p:txBody>
          <a:bodyPr/>
          <a:lstStyle/>
          <a:p>
            <a:fld id="{9478DA99-1ED3-F944-BC99-F7C71722FEC6}" type="datetimeFigureOut">
              <a:rPr lang="en-US" smtClean="0"/>
              <a:t>7/31/18</a:t>
            </a:fld>
            <a:endParaRPr lang="en-US"/>
          </a:p>
        </p:txBody>
      </p:sp>
      <p:sp>
        <p:nvSpPr>
          <p:cNvPr id="4" name="Footer Placeholder 3">
            <a:extLst>
              <a:ext uri="{FF2B5EF4-FFF2-40B4-BE49-F238E27FC236}">
                <a16:creationId xmlns:a16="http://schemas.microsoft.com/office/drawing/2014/main" id="{0B9AD1C8-12BC-7643-8934-5D5ED5A99D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6B42E7-4C66-734D-A8C1-531DF6B2A609}"/>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64028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9149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914986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8DA99-1ED3-F944-BC99-F7C71722FEC6}" type="datetimeFigureOut">
              <a:rPr lang="en-US" smtClean="0"/>
              <a:t>7/31/18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3774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FAA5A-C444-814B-AFD0-86E9B49918DA}" type="slidenum">
              <a:rPr lang="en-US" smtClean="0"/>
              <a:t>‹#›</a:t>
            </a:fld>
            <a:endParaRPr lang="en-US"/>
          </a:p>
        </p:txBody>
      </p:sp>
      <p:sp>
        <p:nvSpPr>
          <p:cNvPr id="13" name="Rectangle 12">
            <a:extLst>
              <a:ext uri="{FF2B5EF4-FFF2-40B4-BE49-F238E27FC236}">
                <a16:creationId xmlns:a16="http://schemas.microsoft.com/office/drawing/2014/main" id="{67FAC88F-3079-6C41-B97E-AB507D54E544}"/>
              </a:ext>
            </a:extLst>
          </p:cNvPr>
          <p:cNvSpPr/>
          <p:nvPr userDrawn="1"/>
        </p:nvSpPr>
        <p:spPr>
          <a:xfrm>
            <a:off x="10451364" y="0"/>
            <a:ext cx="1740635" cy="6858000"/>
          </a:xfrm>
          <a:prstGeom prst="rect">
            <a:avLst/>
          </a:prstGeom>
          <a:solidFill>
            <a:srgbClr val="2E55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75AAFAF-2663-1B4A-953A-5BDE35D35E62}"/>
              </a:ext>
            </a:extLst>
          </p:cNvPr>
          <p:cNvPicPr>
            <a:picLocks noChangeAspect="1"/>
          </p:cNvPicPr>
          <p:nvPr userDrawn="1"/>
        </p:nvPicPr>
        <p:blipFill>
          <a:blip r:embed="rId16"/>
          <a:stretch>
            <a:fillRect/>
          </a:stretch>
        </p:blipFill>
        <p:spPr>
          <a:xfrm>
            <a:off x="10800248" y="5441186"/>
            <a:ext cx="1042868" cy="1042868"/>
          </a:xfrm>
          <a:prstGeom prst="rect">
            <a:avLst/>
          </a:prstGeom>
        </p:spPr>
      </p:pic>
      <p:pic>
        <p:nvPicPr>
          <p:cNvPr id="8" name="Picture 7">
            <a:extLst>
              <a:ext uri="{FF2B5EF4-FFF2-40B4-BE49-F238E27FC236}">
                <a16:creationId xmlns:a16="http://schemas.microsoft.com/office/drawing/2014/main" id="{3ECEC7F7-E76D-BA4C-9E1D-7856473E0BC1}"/>
              </a:ext>
            </a:extLst>
          </p:cNvPr>
          <p:cNvPicPr>
            <a:picLocks noChangeAspect="1"/>
          </p:cNvPicPr>
          <p:nvPr userDrawn="1"/>
        </p:nvPicPr>
        <p:blipFill>
          <a:blip r:embed="rId17"/>
          <a:stretch>
            <a:fillRect/>
          </a:stretch>
        </p:blipFill>
        <p:spPr>
          <a:xfrm>
            <a:off x="750064" y="5749111"/>
            <a:ext cx="2225407" cy="734943"/>
          </a:xfrm>
          <a:prstGeom prst="rect">
            <a:avLst/>
          </a:prstGeom>
        </p:spPr>
      </p:pic>
    </p:spTree>
    <p:extLst>
      <p:ext uri="{BB962C8B-B14F-4D97-AF65-F5344CB8AC3E}">
        <p14:creationId xmlns:p14="http://schemas.microsoft.com/office/powerpoint/2010/main" val="1032590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6" r:id="rId8"/>
    <p:sldLayoutId id="2147483673" r:id="rId9"/>
    <p:sldLayoutId id="2147483656" r:id="rId10"/>
    <p:sldLayoutId id="2147483657" r:id="rId11"/>
    <p:sldLayoutId id="2147483658" r:id="rId12"/>
    <p:sldLayoutId id="2147483659" r:id="rId13"/>
    <p:sldLayoutId id="214748366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2FE335-DF36-EC49-AEB9-1F17E90F6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9C8947-963D-5A43-83DE-6AEA3F600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3340A-C86D-194E-AA81-2891DF2200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86989F4A-AF3F-7945-B25B-38FA0354F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3EE52A-4F22-4F49-86EE-7AC85B3CF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BBED7-DA09-AB4F-934B-FB262E64A154}" type="slidenum">
              <a:rPr lang="en-US" smtClean="0"/>
              <a:t>‹#›</a:t>
            </a:fld>
            <a:endParaRPr lang="en-US"/>
          </a:p>
        </p:txBody>
      </p:sp>
    </p:spTree>
    <p:extLst>
      <p:ext uri="{BB962C8B-B14F-4D97-AF65-F5344CB8AC3E}">
        <p14:creationId xmlns:p14="http://schemas.microsoft.com/office/powerpoint/2010/main" val="39109511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5C23F2-2025-A948-A822-6DF144B15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1A0F2833-791A-5449-92AD-C8EAF61BB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0FE07BAE-4438-9347-900A-30D5B7185B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2726F4-93B9-9446-8A73-FC80042A3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8D0EC-F8CB-074B-BC4C-8EBF90199937}" type="slidenum">
              <a:rPr lang="en-US" smtClean="0"/>
              <a:t>‹#›</a:t>
            </a:fld>
            <a:endParaRPr lang="en-US"/>
          </a:p>
        </p:txBody>
      </p:sp>
      <p:sp>
        <p:nvSpPr>
          <p:cNvPr id="7" name="Text Placeholder 6">
            <a:extLst>
              <a:ext uri="{FF2B5EF4-FFF2-40B4-BE49-F238E27FC236}">
                <a16:creationId xmlns:a16="http://schemas.microsoft.com/office/drawing/2014/main" id="{CA7BE19C-4919-1944-BC61-CC284F92E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37523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0065B8-E642-2C45-BEC2-BA06987F4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7E7E25-6EC5-B14A-8805-206FBEEB1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329F1-DD7D-934E-8EF4-0A2C3FCFD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452D288B-85DB-3249-BFAB-8630C92CE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272F85-E71C-8B4E-A8FC-E4236B427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9E08D-064C-0A4F-8FFD-E8BE5DD9573B}" type="slidenum">
              <a:rPr lang="en-US" smtClean="0"/>
              <a:t>‹#›</a:t>
            </a:fld>
            <a:endParaRPr lang="en-US"/>
          </a:p>
        </p:txBody>
      </p:sp>
    </p:spTree>
    <p:extLst>
      <p:ext uri="{BB962C8B-B14F-4D97-AF65-F5344CB8AC3E}">
        <p14:creationId xmlns:p14="http://schemas.microsoft.com/office/powerpoint/2010/main" val="38419109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807720" y="1081404"/>
            <a:ext cx="9149862" cy="4985937"/>
          </a:xfrm>
        </p:spPr>
        <p:txBody>
          <a:bodyPr>
            <a:normAutofit/>
          </a:bodyPr>
          <a:lstStyle/>
          <a:p>
            <a:pPr algn="ctr"/>
            <a:r>
              <a:rPr lang="en-US" sz="4900" b="1" dirty="0">
                <a:solidFill>
                  <a:schemeClr val="accent1"/>
                </a:solidFill>
              </a:rPr>
              <a:t>Seminar 6: Church Planning</a:t>
            </a:r>
            <a:br>
              <a:rPr lang="en-ZW" sz="4900" dirty="0">
                <a:solidFill>
                  <a:schemeClr val="accent1"/>
                </a:solidFill>
              </a:rPr>
            </a:br>
            <a:r>
              <a:rPr lang="en-US" sz="2400" b="1" i="1" dirty="0">
                <a:latin typeface="+mn-lt"/>
              </a:rPr>
              <a:t>Developing a Purpose Driven Model for Youth Ministry in the Local Church </a:t>
            </a:r>
            <a:br>
              <a:rPr lang="en-ZW" sz="3600" dirty="0">
                <a:solidFill>
                  <a:schemeClr val="accent1"/>
                </a:solidFill>
              </a:rPr>
            </a:br>
            <a:endParaRPr lang="en-US" dirty="0">
              <a:solidFill>
                <a:schemeClr val="accent1"/>
              </a:solidFill>
            </a:endParaRPr>
          </a:p>
        </p:txBody>
      </p:sp>
      <p:pic>
        <p:nvPicPr>
          <p:cNvPr id="6" name="Picture 5">
            <a:extLst>
              <a:ext uri="{FF2B5EF4-FFF2-40B4-BE49-F238E27FC236}">
                <a16:creationId xmlns:a16="http://schemas.microsoft.com/office/drawing/2014/main" id="{84D478A7-1F83-C749-BEED-1E0B557D0648}"/>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547550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83755"/>
            <a:ext cx="9149862" cy="4093428"/>
          </a:xfrm>
          <a:prstGeom prst="rect">
            <a:avLst/>
          </a:prstGeom>
        </p:spPr>
        <p:txBody>
          <a:bodyPr wrap="square">
            <a:spAutoFit/>
          </a:bodyPr>
          <a:lstStyle/>
          <a:p>
            <a:r>
              <a:rPr lang="en-US" sz="2600" dirty="0"/>
              <a:t>Meetings are generally constructed around a THEME and contain a number of elements that include welcome, prayer, songs, ice breakers, quiz, interaction, role, etc.; however, there is a main segment that can be presented in a number of different ways, such as:</a:t>
            </a:r>
            <a:endParaRPr lang="en-ZW" sz="2600" dirty="0"/>
          </a:p>
          <a:p>
            <a:pPr marL="457200" lvl="0" indent="-457200">
              <a:buFont typeface="+mj-lt"/>
              <a:buAutoNum type="arabicPeriod"/>
            </a:pPr>
            <a:r>
              <a:rPr lang="en-US" sz="2600" dirty="0"/>
              <a:t>Formal presentation by someone who has some insights on the theme</a:t>
            </a:r>
            <a:endParaRPr lang="en-ZW" sz="2600" dirty="0"/>
          </a:p>
          <a:p>
            <a:pPr marL="457200" lvl="0" indent="-457200">
              <a:buFont typeface="+mj-lt"/>
              <a:buAutoNum type="arabicPeriod"/>
            </a:pPr>
            <a:r>
              <a:rPr lang="en-US" sz="2600" dirty="0"/>
              <a:t>Debate on the theme</a:t>
            </a:r>
            <a:endParaRPr lang="en-ZW" sz="2600" dirty="0"/>
          </a:p>
          <a:p>
            <a:pPr marL="457200" lvl="0" indent="-457200">
              <a:buFont typeface="+mj-lt"/>
              <a:buAutoNum type="arabicPeriod"/>
            </a:pPr>
            <a:r>
              <a:rPr lang="en-US" sz="2600" dirty="0"/>
              <a:t>Theme presented to be discussed in a small group followed by reporting and summing up</a:t>
            </a:r>
            <a:endParaRPr lang="en-ZW" sz="2600" dirty="0"/>
          </a:p>
        </p:txBody>
      </p:sp>
      <p:pic>
        <p:nvPicPr>
          <p:cNvPr id="6" name="Picture 5">
            <a:extLst>
              <a:ext uri="{FF2B5EF4-FFF2-40B4-BE49-F238E27FC236}">
                <a16:creationId xmlns:a16="http://schemas.microsoft.com/office/drawing/2014/main" id="{954B2896-D811-5D43-818F-F432F2D2F8C8}"/>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232607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01915"/>
            <a:ext cx="9149862" cy="3108543"/>
          </a:xfrm>
          <a:prstGeom prst="rect">
            <a:avLst/>
          </a:prstGeom>
        </p:spPr>
        <p:txBody>
          <a:bodyPr wrap="square">
            <a:spAutoFit/>
          </a:bodyPr>
          <a:lstStyle/>
          <a:p>
            <a:pPr lvl="0"/>
            <a:r>
              <a:rPr lang="en-US" sz="2800" dirty="0"/>
              <a:t>4. A musical meeting based on a theme (different songs to be presented and discussed</a:t>
            </a:r>
          </a:p>
          <a:p>
            <a:pPr lvl="0"/>
            <a:endParaRPr lang="en-US" sz="2800" dirty="0"/>
          </a:p>
          <a:p>
            <a:pPr lvl="0"/>
            <a:r>
              <a:rPr lang="en-US" sz="2800" dirty="0"/>
              <a:t>5. A theme to be role-played by different groups followed by discussions</a:t>
            </a:r>
          </a:p>
          <a:p>
            <a:pPr lvl="0"/>
            <a:endParaRPr lang="en-ZW" sz="2800" dirty="0"/>
          </a:p>
          <a:p>
            <a:pPr lvl="0"/>
            <a:r>
              <a:rPr lang="en-ZW" sz="2800" dirty="0"/>
              <a:t>6. </a:t>
            </a:r>
            <a:r>
              <a:rPr lang="en-US" sz="2800" dirty="0"/>
              <a:t>A presentation of a drama</a:t>
            </a:r>
            <a:endParaRPr lang="en-ZW" sz="2800" dirty="0"/>
          </a:p>
        </p:txBody>
      </p:sp>
      <p:pic>
        <p:nvPicPr>
          <p:cNvPr id="6" name="Picture 5">
            <a:extLst>
              <a:ext uri="{FF2B5EF4-FFF2-40B4-BE49-F238E27FC236}">
                <a16:creationId xmlns:a16="http://schemas.microsoft.com/office/drawing/2014/main" id="{954B2896-D811-5D43-818F-F432F2D2F8C8}"/>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75990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2199" y="1184512"/>
            <a:ext cx="8476145" cy="3108543"/>
          </a:xfrm>
          <a:prstGeom prst="rect">
            <a:avLst/>
          </a:prstGeom>
        </p:spPr>
        <p:txBody>
          <a:bodyPr wrap="square">
            <a:spAutoFit/>
          </a:bodyPr>
          <a:lstStyle/>
          <a:p>
            <a:r>
              <a:rPr lang="en-US" sz="2800" b="1" dirty="0"/>
              <a:t>Developing community:</a:t>
            </a:r>
          </a:p>
          <a:p>
            <a:r>
              <a:rPr lang="en-US" sz="2800" dirty="0"/>
              <a:t>An essential foundation of your youth ministry </a:t>
            </a:r>
          </a:p>
          <a:p>
            <a:endParaRPr lang="en-US" sz="2800" b="1" dirty="0"/>
          </a:p>
          <a:p>
            <a:r>
              <a:rPr lang="en-US" sz="2800" b="1" dirty="0"/>
              <a:t>Growing into Deeper Spirituality:</a:t>
            </a:r>
          </a:p>
          <a:p>
            <a:r>
              <a:rPr lang="en-US" sz="2800" dirty="0"/>
              <a:t>Discipleship</a:t>
            </a:r>
            <a:r>
              <a:rPr lang="en-ZW" sz="2800" dirty="0"/>
              <a:t> </a:t>
            </a:r>
          </a:p>
          <a:p>
            <a:r>
              <a:rPr lang="en-US" sz="2800" dirty="0"/>
              <a:t>Youth Ministry begins and ends with Service and Mission</a:t>
            </a:r>
            <a:endParaRPr lang="en-ZW" sz="2800" dirty="0"/>
          </a:p>
          <a:p>
            <a:endParaRPr lang="en-US" sz="2800" dirty="0"/>
          </a:p>
        </p:txBody>
      </p:sp>
      <p:pic>
        <p:nvPicPr>
          <p:cNvPr id="6" name="Picture 5">
            <a:extLst>
              <a:ext uri="{FF2B5EF4-FFF2-40B4-BE49-F238E27FC236}">
                <a16:creationId xmlns:a16="http://schemas.microsoft.com/office/drawing/2014/main" id="{BE351F8B-A7F4-C54F-B934-70507C7B25CC}"/>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08886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630010" y="612648"/>
            <a:ext cx="9425460" cy="1325563"/>
          </a:xfrm>
        </p:spPr>
        <p:txBody>
          <a:bodyPr>
            <a:noAutofit/>
          </a:bodyPr>
          <a:lstStyle/>
          <a:p>
            <a:pPr lvl="0" algn="ctr"/>
            <a:r>
              <a:rPr lang="en-US" b="1" dirty="0">
                <a:solidFill>
                  <a:schemeClr val="accent1"/>
                </a:solidFill>
              </a:rPr>
              <a:t>TOTAL YOUTH INVOLVEMENT </a:t>
            </a:r>
            <a:r>
              <a:rPr lang="mr-IN" b="1" dirty="0">
                <a:solidFill>
                  <a:schemeClr val="accent1"/>
                </a:solidFill>
              </a:rPr>
              <a:t>–</a:t>
            </a:r>
            <a:r>
              <a:rPr lang="en-US" b="1" dirty="0">
                <a:solidFill>
                  <a:schemeClr val="accent1"/>
                </a:solidFill>
              </a:rPr>
              <a:t>Pass it On</a:t>
            </a:r>
            <a:br>
              <a:rPr lang="en-US" b="1" dirty="0">
                <a:solidFill>
                  <a:schemeClr val="accent1"/>
                </a:solidFill>
              </a:rPr>
            </a:br>
            <a:r>
              <a:rPr lang="en-US" b="1" i="1" dirty="0">
                <a:solidFill>
                  <a:schemeClr val="accent1"/>
                </a:solidFill>
              </a:rPr>
              <a:t>Reach Up/Reach In/Reach Across</a:t>
            </a:r>
            <a:br>
              <a:rPr lang="en-US" i="1" dirty="0">
                <a:solidFill>
                  <a:schemeClr val="accent1"/>
                </a:solidFill>
              </a:rPr>
            </a:br>
            <a:endParaRPr lang="en-US" i="1" dirty="0">
              <a:solidFill>
                <a:schemeClr val="accent1"/>
              </a:solidFill>
            </a:endParaRPr>
          </a:p>
        </p:txBody>
      </p:sp>
      <p:sp>
        <p:nvSpPr>
          <p:cNvPr id="2" name="Rectangle 1"/>
          <p:cNvSpPr/>
          <p:nvPr/>
        </p:nvSpPr>
        <p:spPr>
          <a:xfrm>
            <a:off x="2346961" y="1702150"/>
            <a:ext cx="8561950" cy="3693319"/>
          </a:xfrm>
          <a:prstGeom prst="rect">
            <a:avLst/>
          </a:prstGeom>
        </p:spPr>
        <p:txBody>
          <a:bodyPr wrap="square">
            <a:spAutoFit/>
          </a:bodyPr>
          <a:lstStyle/>
          <a:p>
            <a:pPr lvl="0"/>
            <a:endParaRPr lang="en-US" sz="2600" b="1" dirty="0"/>
          </a:p>
          <a:p>
            <a:pPr lvl="0"/>
            <a:r>
              <a:rPr lang="en-US" sz="2600" b="1" dirty="0"/>
              <a:t>Reach Up </a:t>
            </a:r>
            <a:r>
              <a:rPr lang="en-US" sz="2600" i="1" dirty="0"/>
              <a:t>(“For the love of Christ compels us.” 2 Cor. 5:14) </a:t>
            </a:r>
            <a:r>
              <a:rPr lang="en-US" sz="2600" dirty="0"/>
              <a:t>Spiritual Renewal through:</a:t>
            </a:r>
            <a:endParaRPr lang="en-ZW" sz="2600" dirty="0"/>
          </a:p>
          <a:p>
            <a:pPr lvl="0"/>
            <a:r>
              <a:rPr lang="en-US" sz="2600" dirty="0"/>
              <a:t>Worship</a:t>
            </a:r>
            <a:endParaRPr lang="en-ZW" sz="2600" dirty="0"/>
          </a:p>
          <a:p>
            <a:pPr lvl="0"/>
            <a:r>
              <a:rPr lang="en-US" sz="2600" dirty="0"/>
              <a:t>Prayer</a:t>
            </a:r>
            <a:endParaRPr lang="en-ZW" sz="2600" dirty="0"/>
          </a:p>
          <a:p>
            <a:pPr lvl="0"/>
            <a:r>
              <a:rPr lang="en-US" sz="2600" dirty="0"/>
              <a:t>Meditation (Ps. 1:2)</a:t>
            </a:r>
            <a:endParaRPr lang="en-ZW" sz="2600" dirty="0"/>
          </a:p>
          <a:p>
            <a:pPr lvl="0"/>
            <a:r>
              <a:rPr lang="en-US" sz="2600" dirty="0"/>
              <a:t>Spirit of Prophecy</a:t>
            </a:r>
            <a:endParaRPr lang="en-ZW" sz="2600" dirty="0"/>
          </a:p>
          <a:p>
            <a:pPr lvl="0"/>
            <a:r>
              <a:rPr lang="en-US" sz="2600" dirty="0"/>
              <a:t>Bible study (1 Tim. 3:16)</a:t>
            </a:r>
            <a:endParaRPr lang="en-ZW" sz="2600" dirty="0"/>
          </a:p>
          <a:p>
            <a:pPr lvl="0"/>
            <a:r>
              <a:rPr lang="en-US" sz="2600" dirty="0"/>
              <a:t>Other Bible Practices</a:t>
            </a:r>
          </a:p>
        </p:txBody>
      </p:sp>
      <p:pic>
        <p:nvPicPr>
          <p:cNvPr id="6" name="Picture 5">
            <a:extLst>
              <a:ext uri="{FF2B5EF4-FFF2-40B4-BE49-F238E27FC236}">
                <a16:creationId xmlns:a16="http://schemas.microsoft.com/office/drawing/2014/main" id="{23218728-DAC9-7243-83F3-2D9331C54E94}"/>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4046957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lstStyle/>
          <a:p>
            <a:r>
              <a:rPr lang="en-US" dirty="0">
                <a:solidFill>
                  <a:schemeClr val="accent1"/>
                </a:solidFill>
              </a:rPr>
              <a:t>Reach In</a:t>
            </a:r>
          </a:p>
        </p:txBody>
      </p:sp>
      <p:sp>
        <p:nvSpPr>
          <p:cNvPr id="4" name="Rectangle 3"/>
          <p:cNvSpPr/>
          <p:nvPr/>
        </p:nvSpPr>
        <p:spPr>
          <a:xfrm>
            <a:off x="2677340" y="1370320"/>
            <a:ext cx="7111566" cy="4524315"/>
          </a:xfrm>
          <a:prstGeom prst="rect">
            <a:avLst/>
          </a:prstGeom>
        </p:spPr>
        <p:txBody>
          <a:bodyPr wrap="square">
            <a:spAutoFit/>
          </a:bodyPr>
          <a:lstStyle/>
          <a:p>
            <a:pPr lvl="0"/>
            <a:r>
              <a:rPr lang="en-US" sz="2400" b="1" dirty="0"/>
              <a:t>Reach In </a:t>
            </a:r>
            <a:r>
              <a:rPr lang="en-US" sz="2400" dirty="0"/>
              <a:t>(“</a:t>
            </a:r>
            <a:r>
              <a:rPr lang="en-US" sz="2400" i="1" dirty="0"/>
              <a:t>By this everyone shall know that you are my disciples if we love one another</a:t>
            </a:r>
            <a:r>
              <a:rPr lang="en-US" sz="2400" dirty="0"/>
              <a:t>” Jn. 13:35). Church Community through:</a:t>
            </a:r>
            <a:endParaRPr lang="en-ZW" sz="2400" dirty="0"/>
          </a:p>
          <a:p>
            <a:pPr lvl="0"/>
            <a:r>
              <a:rPr lang="en-US" sz="2400" dirty="0"/>
              <a:t>Small Groups</a:t>
            </a:r>
            <a:endParaRPr lang="en-ZW" sz="2400" dirty="0"/>
          </a:p>
          <a:p>
            <a:pPr lvl="0"/>
            <a:r>
              <a:rPr lang="en-US" sz="2400" dirty="0"/>
              <a:t>Adventurers</a:t>
            </a:r>
            <a:endParaRPr lang="en-ZW" sz="2400" dirty="0"/>
          </a:p>
          <a:p>
            <a:pPr lvl="0"/>
            <a:r>
              <a:rPr lang="en-US" sz="2400" dirty="0"/>
              <a:t>Pathfinders</a:t>
            </a:r>
            <a:endParaRPr lang="en-ZW" sz="2400" dirty="0"/>
          </a:p>
          <a:p>
            <a:pPr lvl="0"/>
            <a:r>
              <a:rPr lang="en-US" sz="2400" dirty="0"/>
              <a:t>Ambassadors</a:t>
            </a:r>
            <a:endParaRPr lang="en-ZW" sz="2400" dirty="0"/>
          </a:p>
          <a:p>
            <a:pPr lvl="0"/>
            <a:r>
              <a:rPr lang="en-US" sz="2400" dirty="0"/>
              <a:t>Teen Ministries</a:t>
            </a:r>
            <a:endParaRPr lang="en-ZW" sz="2400" dirty="0"/>
          </a:p>
          <a:p>
            <a:pPr lvl="0"/>
            <a:r>
              <a:rPr lang="en-US" sz="2400" dirty="0"/>
              <a:t>Supportive Groups</a:t>
            </a:r>
            <a:endParaRPr lang="en-ZW" sz="2400" dirty="0"/>
          </a:p>
          <a:p>
            <a:pPr lvl="0"/>
            <a:r>
              <a:rPr lang="en-US" sz="2400" dirty="0"/>
              <a:t>Public Campus Ministries</a:t>
            </a:r>
            <a:endParaRPr lang="en-ZW" sz="2400" dirty="0"/>
          </a:p>
          <a:p>
            <a:pPr lvl="0"/>
            <a:r>
              <a:rPr lang="en-US" sz="2400" dirty="0"/>
              <a:t>Young Adults</a:t>
            </a:r>
            <a:endParaRPr lang="en-ZW" sz="2400" dirty="0"/>
          </a:p>
          <a:p>
            <a:pPr lvl="0"/>
            <a:r>
              <a:rPr lang="en-US" sz="2400" dirty="0"/>
              <a:t>(Involving Relational/Incarnational/Intergenerational) </a:t>
            </a:r>
            <a:endParaRPr lang="en-ZW" sz="2400" dirty="0"/>
          </a:p>
        </p:txBody>
      </p:sp>
      <p:pic>
        <p:nvPicPr>
          <p:cNvPr id="6" name="Picture 5">
            <a:extLst>
              <a:ext uri="{FF2B5EF4-FFF2-40B4-BE49-F238E27FC236}">
                <a16:creationId xmlns:a16="http://schemas.microsoft.com/office/drawing/2014/main" id="{BB1343CE-7069-5E44-A8F9-BFA80E5396AB}"/>
              </a:ext>
            </a:extLst>
          </p:cNvPr>
          <p:cNvPicPr>
            <a:picLocks noChangeAspect="1"/>
          </p:cNvPicPr>
          <p:nvPr/>
        </p:nvPicPr>
        <p:blipFill rotWithShape="1">
          <a:blip r:embed="rId2"/>
          <a:srcRect t="21186" b="22987"/>
          <a:stretch/>
        </p:blipFill>
        <p:spPr>
          <a:xfrm>
            <a:off x="666038" y="4438833"/>
            <a:ext cx="1513282" cy="1305633"/>
          </a:xfrm>
          <a:prstGeom prst="rect">
            <a:avLst/>
          </a:prstGeom>
        </p:spPr>
      </p:pic>
    </p:spTree>
    <p:extLst>
      <p:ext uri="{BB962C8B-B14F-4D97-AF65-F5344CB8AC3E}">
        <p14:creationId xmlns:p14="http://schemas.microsoft.com/office/powerpoint/2010/main" val="407756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lstStyle/>
          <a:p>
            <a:r>
              <a:rPr lang="en-US" dirty="0">
                <a:solidFill>
                  <a:schemeClr val="accent1"/>
                </a:solidFill>
              </a:rPr>
              <a:t>Reach Out</a:t>
            </a:r>
          </a:p>
        </p:txBody>
      </p:sp>
      <p:sp>
        <p:nvSpPr>
          <p:cNvPr id="2" name="Rectangle 1"/>
          <p:cNvSpPr/>
          <p:nvPr/>
        </p:nvSpPr>
        <p:spPr>
          <a:xfrm>
            <a:off x="3048000" y="1997839"/>
            <a:ext cx="7319754" cy="3785652"/>
          </a:xfrm>
          <a:prstGeom prst="rect">
            <a:avLst/>
          </a:prstGeom>
        </p:spPr>
        <p:txBody>
          <a:bodyPr wrap="square">
            <a:spAutoFit/>
          </a:bodyPr>
          <a:lstStyle/>
          <a:p>
            <a:pPr lvl="0"/>
            <a:r>
              <a:rPr lang="en-US" sz="2400" b="1" dirty="0"/>
              <a:t>Reach Out </a:t>
            </a:r>
            <a:r>
              <a:rPr lang="en-US" sz="2400" dirty="0"/>
              <a:t>(</a:t>
            </a:r>
            <a:r>
              <a:rPr lang="en-US" sz="2400" i="1" dirty="0"/>
              <a:t>The Gospel to all the World in my Generation… tell the World</a:t>
            </a:r>
            <a:r>
              <a:rPr lang="en-US" sz="2400" dirty="0"/>
              <a:t>). Mission Service through:</a:t>
            </a:r>
            <a:endParaRPr lang="en-ZW" sz="2400" dirty="0"/>
          </a:p>
          <a:p>
            <a:pPr lvl="0"/>
            <a:r>
              <a:rPr lang="en-US" sz="2400" dirty="0"/>
              <a:t>Public Evangelism</a:t>
            </a:r>
            <a:endParaRPr lang="en-ZW" sz="2400" dirty="0"/>
          </a:p>
          <a:p>
            <a:pPr lvl="0"/>
            <a:r>
              <a:rPr lang="en-US" sz="2400" dirty="0"/>
              <a:t>Small Groups</a:t>
            </a:r>
            <a:endParaRPr lang="en-ZW" sz="2400" dirty="0"/>
          </a:p>
          <a:p>
            <a:pPr lvl="0"/>
            <a:r>
              <a:rPr lang="en-US" sz="2400" dirty="0"/>
              <a:t>Personal Evangelism (My Story/His Story/Our Story)</a:t>
            </a:r>
            <a:endParaRPr lang="en-ZW" sz="2400" dirty="0"/>
          </a:p>
          <a:p>
            <a:pPr lvl="0"/>
            <a:r>
              <a:rPr lang="en-US" sz="2400" dirty="0"/>
              <a:t>Reclaim</a:t>
            </a:r>
            <a:endParaRPr lang="en-ZW" sz="2400" dirty="0"/>
          </a:p>
          <a:p>
            <a:pPr lvl="0"/>
            <a:r>
              <a:rPr lang="en-US" sz="2400" dirty="0"/>
              <a:t>Adventist Volunteer Services</a:t>
            </a:r>
            <a:endParaRPr lang="en-ZW" sz="2400" dirty="0"/>
          </a:p>
          <a:p>
            <a:pPr lvl="0"/>
            <a:r>
              <a:rPr lang="en-US" sz="2400" dirty="0"/>
              <a:t>Service Projects</a:t>
            </a:r>
            <a:endParaRPr lang="en-ZW" sz="2400" dirty="0"/>
          </a:p>
          <a:p>
            <a:pPr lvl="0"/>
            <a:r>
              <a:rPr lang="en-US" sz="2400" dirty="0"/>
              <a:t>Church Planting</a:t>
            </a:r>
            <a:endParaRPr lang="en-ZW" sz="2400" dirty="0"/>
          </a:p>
          <a:p>
            <a:pPr lvl="0"/>
            <a:r>
              <a:rPr lang="en-US" sz="2400" dirty="0"/>
              <a:t>Web Evangelism</a:t>
            </a:r>
            <a:endParaRPr lang="en-ZW" sz="2400" dirty="0"/>
          </a:p>
        </p:txBody>
      </p:sp>
      <p:pic>
        <p:nvPicPr>
          <p:cNvPr id="6" name="Picture 5">
            <a:extLst>
              <a:ext uri="{FF2B5EF4-FFF2-40B4-BE49-F238E27FC236}">
                <a16:creationId xmlns:a16="http://schemas.microsoft.com/office/drawing/2014/main" id="{980283A4-FA0E-704B-85E2-4BF256E46398}"/>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26586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lstStyle/>
          <a:p>
            <a:r>
              <a:rPr lang="en-US" b="1" dirty="0">
                <a:solidFill>
                  <a:schemeClr val="accent1"/>
                </a:solidFill>
              </a:rPr>
              <a:t>Jesus - The Center of Love and Forgiveness</a:t>
            </a:r>
            <a:r>
              <a:rPr lang="en-ZW" dirty="0">
                <a:solidFill>
                  <a:schemeClr val="accent1"/>
                </a:solidFill>
              </a:rPr>
              <a:t> </a:t>
            </a:r>
            <a:endParaRPr lang="en-US" dirty="0">
              <a:solidFill>
                <a:schemeClr val="accent1"/>
              </a:solidFill>
            </a:endParaRPr>
          </a:p>
        </p:txBody>
      </p:sp>
      <p:sp>
        <p:nvSpPr>
          <p:cNvPr id="2" name="Rectangle 1"/>
          <p:cNvSpPr/>
          <p:nvPr/>
        </p:nvSpPr>
        <p:spPr>
          <a:xfrm>
            <a:off x="3002280" y="1907739"/>
            <a:ext cx="7111566" cy="4154983"/>
          </a:xfrm>
          <a:prstGeom prst="rect">
            <a:avLst/>
          </a:prstGeom>
        </p:spPr>
        <p:txBody>
          <a:bodyPr wrap="square">
            <a:spAutoFit/>
          </a:bodyPr>
          <a:lstStyle/>
          <a:p>
            <a:pPr lvl="0"/>
            <a:r>
              <a:rPr lang="en-US" sz="2400" dirty="0"/>
              <a:t>Jesus is our Center of Empowerment: </a:t>
            </a:r>
            <a:r>
              <a:rPr lang="en-US" sz="2400" i="1" dirty="0"/>
              <a:t>“As the father has sent me, I am sending you … Receive the Holy Spirit.”</a:t>
            </a:r>
            <a:r>
              <a:rPr lang="en-US" sz="2400" dirty="0"/>
              <a:t> (Jn. 17:20-22)</a:t>
            </a:r>
            <a:endParaRPr lang="en-ZW" sz="2400" dirty="0"/>
          </a:p>
          <a:p>
            <a:pPr lvl="0"/>
            <a:r>
              <a:rPr lang="en-US" sz="2400" b="1" dirty="0"/>
              <a:t>His Purpose </a:t>
            </a:r>
            <a:r>
              <a:rPr lang="en-US" sz="2400" dirty="0"/>
              <a:t>– </a:t>
            </a:r>
            <a:r>
              <a:rPr lang="en-US" sz="2400" i="1" dirty="0"/>
              <a:t>“To Proclaim the Good News of the Kingdom of God.”</a:t>
            </a:r>
            <a:r>
              <a:rPr lang="en-US" sz="2400" dirty="0"/>
              <a:t> Luke. 4:43 (NIV)</a:t>
            </a:r>
            <a:endParaRPr lang="en-ZW" sz="2400" dirty="0"/>
          </a:p>
          <a:p>
            <a:pPr lvl="0"/>
            <a:r>
              <a:rPr lang="en-US" sz="2400" b="1" dirty="0"/>
              <a:t>His Message </a:t>
            </a:r>
            <a:r>
              <a:rPr lang="en-US" sz="2400" dirty="0"/>
              <a:t>– </a:t>
            </a:r>
            <a:r>
              <a:rPr lang="en-US" sz="2400" i="1" dirty="0"/>
              <a:t>“The Kingdom of God has come near.” </a:t>
            </a:r>
          </a:p>
          <a:p>
            <a:pPr lvl="0"/>
            <a:r>
              <a:rPr lang="en-US" sz="2400" dirty="0"/>
              <a:t> (Mk. 1:14-15)</a:t>
            </a:r>
            <a:endParaRPr lang="en-ZW" sz="2400" dirty="0"/>
          </a:p>
          <a:p>
            <a:pPr lvl="0"/>
            <a:r>
              <a:rPr lang="en-US" sz="2400" b="1" dirty="0"/>
              <a:t>His Method </a:t>
            </a:r>
            <a:r>
              <a:rPr lang="en-US" sz="2400" dirty="0"/>
              <a:t>– “</a:t>
            </a:r>
            <a:r>
              <a:rPr lang="en-US" sz="2400" i="1" dirty="0"/>
              <a:t>But you will receive power when the Holy Spirit comes upon you.</a:t>
            </a:r>
            <a:r>
              <a:rPr lang="en-US" sz="2400" dirty="0"/>
              <a:t>”(Acts 1:8)</a:t>
            </a:r>
            <a:endParaRPr lang="en-ZW" sz="2400" dirty="0"/>
          </a:p>
          <a:p>
            <a:pPr lvl="0"/>
            <a:r>
              <a:rPr lang="en-US" sz="2400" b="1" dirty="0"/>
              <a:t>His Prayer </a:t>
            </a:r>
            <a:r>
              <a:rPr lang="en-US" sz="2400" dirty="0"/>
              <a:t>– “</a:t>
            </a:r>
            <a:r>
              <a:rPr lang="en-US" sz="2400" i="1" dirty="0"/>
              <a:t>That all of them may be one.</a:t>
            </a:r>
            <a:r>
              <a:rPr lang="en-US" sz="2400" dirty="0"/>
              <a:t>” </a:t>
            </a:r>
          </a:p>
          <a:p>
            <a:pPr lvl="0"/>
            <a:r>
              <a:rPr lang="en-US" sz="2400" dirty="0"/>
              <a:t>(John. 17:20-21)</a:t>
            </a:r>
            <a:endParaRPr lang="en-ZW" sz="2400" dirty="0"/>
          </a:p>
        </p:txBody>
      </p:sp>
      <p:pic>
        <p:nvPicPr>
          <p:cNvPr id="6" name="Picture 5">
            <a:extLst>
              <a:ext uri="{FF2B5EF4-FFF2-40B4-BE49-F238E27FC236}">
                <a16:creationId xmlns:a16="http://schemas.microsoft.com/office/drawing/2014/main" id="{5EA8A0EE-1EE2-8640-AE64-C4A4BE03F686}"/>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2326075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noAutofit/>
          </a:bodyPr>
          <a:lstStyle/>
          <a:p>
            <a:r>
              <a:rPr lang="en-US" sz="3200" dirty="0">
                <a:solidFill>
                  <a:schemeClr val="accent1"/>
                </a:solidFill>
              </a:rPr>
              <a:t>See the three principles clearly in His own earthly life: </a:t>
            </a:r>
            <a:br>
              <a:rPr lang="en-ZW" sz="3200" dirty="0">
                <a:solidFill>
                  <a:schemeClr val="accent1"/>
                </a:solidFill>
              </a:rPr>
            </a:br>
            <a:r>
              <a:rPr lang="en-US" sz="3200" dirty="0">
                <a:solidFill>
                  <a:schemeClr val="accent1"/>
                </a:solidFill>
              </a:rPr>
              <a:t>Luke 6: 12-19 (NIV)</a:t>
            </a:r>
            <a:br>
              <a:rPr lang="en-ZW" sz="3200" dirty="0">
                <a:solidFill>
                  <a:schemeClr val="accent1"/>
                </a:solidFill>
              </a:rPr>
            </a:br>
            <a:endParaRPr lang="en-US" sz="3200" dirty="0">
              <a:solidFill>
                <a:schemeClr val="accent1"/>
              </a:solidFill>
            </a:endParaRPr>
          </a:p>
        </p:txBody>
      </p:sp>
      <p:sp>
        <p:nvSpPr>
          <p:cNvPr id="2" name="Rectangle 1"/>
          <p:cNvSpPr/>
          <p:nvPr/>
        </p:nvSpPr>
        <p:spPr>
          <a:xfrm>
            <a:off x="3047999" y="1347905"/>
            <a:ext cx="7090747" cy="4708981"/>
          </a:xfrm>
          <a:prstGeom prst="rect">
            <a:avLst/>
          </a:prstGeom>
        </p:spPr>
        <p:txBody>
          <a:bodyPr wrap="square">
            <a:spAutoFit/>
          </a:bodyPr>
          <a:lstStyle/>
          <a:p>
            <a:pPr lvl="0"/>
            <a:r>
              <a:rPr lang="en-US" sz="2000" b="1" dirty="0"/>
              <a:t>Reach Up</a:t>
            </a:r>
            <a:r>
              <a:rPr lang="en-US" sz="2000" dirty="0"/>
              <a:t> – vs. </a:t>
            </a:r>
            <a:r>
              <a:rPr lang="en-US" sz="2000" i="1" dirty="0"/>
              <a:t>12 “One of those days Jesus went out to a mountainside to pray and SPENT THE NIGHT PRAYING TO GOD.”</a:t>
            </a:r>
            <a:endParaRPr lang="en-ZW" sz="2000" dirty="0"/>
          </a:p>
          <a:p>
            <a:pPr lvl="0"/>
            <a:r>
              <a:rPr lang="en-US" sz="2000" b="1" dirty="0"/>
              <a:t>Reach In – </a:t>
            </a:r>
            <a:r>
              <a:rPr lang="en-US" sz="2000" dirty="0"/>
              <a:t>vs.</a:t>
            </a:r>
            <a:r>
              <a:rPr lang="en-US" sz="2000" b="1" dirty="0"/>
              <a:t> </a:t>
            </a:r>
            <a:r>
              <a:rPr lang="en-US" sz="2000" i="1" dirty="0"/>
              <a:t>13 When morning came, he called HIS DISCIPLES TO HIM AND CHOSE TWELVE of them, whom he also designated apostles: 14 Simon (whom he named Peter), his brother Andrew, James, John, Philip, Bartholomew, 15 Matthew, Thomas, James son of </a:t>
            </a:r>
            <a:r>
              <a:rPr lang="en-US" sz="2000" i="1" dirty="0" err="1"/>
              <a:t>Alphaeus</a:t>
            </a:r>
            <a:r>
              <a:rPr lang="en-US" sz="2000" i="1" dirty="0"/>
              <a:t>, Simon who was called the Zealot, 16 Judas son of James, and Judas Iscariot, who became a traitor.</a:t>
            </a:r>
            <a:endParaRPr lang="en-ZW" sz="2000" dirty="0"/>
          </a:p>
          <a:p>
            <a:pPr lvl="0"/>
            <a:r>
              <a:rPr lang="en-US" sz="2000" b="1" dirty="0"/>
              <a:t>Reach Out – </a:t>
            </a:r>
            <a:r>
              <a:rPr lang="en-US" sz="2000" dirty="0"/>
              <a:t>vs.</a:t>
            </a:r>
            <a:r>
              <a:rPr lang="en-US" sz="2000" b="1" dirty="0"/>
              <a:t> </a:t>
            </a:r>
            <a:r>
              <a:rPr lang="en-US" sz="2000" i="1" dirty="0"/>
              <a:t>17 HE WENT DOWN WITH THEM and stood on a level place. A large crowd of his disciples was there and a great number of people from all over Judea, from Jerusalem, and from the coastal region around </a:t>
            </a:r>
            <a:r>
              <a:rPr lang="en-US" sz="2000" i="1" dirty="0" err="1"/>
              <a:t>Tyre</a:t>
            </a:r>
            <a:r>
              <a:rPr lang="en-US" sz="2000" i="1" dirty="0"/>
              <a:t> and Sidon, 18 who had come TO HEAR HIM AND TO BE HEALED OF THEIR DISEASES. Those troubled by impure spirits were cured, 19 and the people all tried to touch him, because power was coming from him and healing them all.</a:t>
            </a:r>
            <a:r>
              <a:rPr lang="en-US" sz="2000" b="1" dirty="0"/>
              <a:t> </a:t>
            </a:r>
            <a:endParaRPr lang="en-ZW" sz="2000" dirty="0"/>
          </a:p>
        </p:txBody>
      </p:sp>
      <p:pic>
        <p:nvPicPr>
          <p:cNvPr id="6" name="Picture 5">
            <a:extLst>
              <a:ext uri="{FF2B5EF4-FFF2-40B4-BE49-F238E27FC236}">
                <a16:creationId xmlns:a16="http://schemas.microsoft.com/office/drawing/2014/main" id="{1E43CFCD-8805-F548-A85F-3B181BAE7F5C}"/>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08886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838200" y="365126"/>
            <a:ext cx="4241583" cy="717579"/>
          </a:xfrm>
        </p:spPr>
        <p:txBody>
          <a:bodyPr/>
          <a:lstStyle/>
          <a:p>
            <a:r>
              <a:rPr lang="en-US" dirty="0">
                <a:solidFill>
                  <a:schemeClr val="accent1"/>
                </a:solidFill>
              </a:rPr>
              <a:t>The AYM Model</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664805" y="1313497"/>
            <a:ext cx="7224118" cy="5266019"/>
          </a:xfrm>
          <a:prstGeom prst="rect">
            <a:avLst/>
          </a:prstGeom>
          <a:noFill/>
        </p:spPr>
      </p:pic>
      <p:pic>
        <p:nvPicPr>
          <p:cNvPr id="6" name="Picture 5">
            <a:extLst>
              <a:ext uri="{FF2B5EF4-FFF2-40B4-BE49-F238E27FC236}">
                <a16:creationId xmlns:a16="http://schemas.microsoft.com/office/drawing/2014/main" id="{96D74E16-747B-0A40-90ED-628121F4A1A2}"/>
              </a:ext>
            </a:extLst>
          </p:cNvPr>
          <p:cNvPicPr>
            <a:picLocks noChangeAspect="1"/>
          </p:cNvPicPr>
          <p:nvPr/>
        </p:nvPicPr>
        <p:blipFill rotWithShape="1">
          <a:blip r:embed="rId3"/>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42694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lstStyle/>
          <a:p>
            <a:r>
              <a:rPr lang="en-US" b="1" dirty="0">
                <a:solidFill>
                  <a:schemeClr val="accent1"/>
                </a:solidFill>
              </a:rPr>
              <a:t>AYM</a:t>
            </a:r>
          </a:p>
        </p:txBody>
      </p:sp>
      <p:sp>
        <p:nvSpPr>
          <p:cNvPr id="2" name="Rectangle 1"/>
          <p:cNvSpPr/>
          <p:nvPr/>
        </p:nvSpPr>
        <p:spPr>
          <a:xfrm>
            <a:off x="2777353" y="1594071"/>
            <a:ext cx="7319754" cy="3108543"/>
          </a:xfrm>
          <a:prstGeom prst="rect">
            <a:avLst/>
          </a:prstGeom>
        </p:spPr>
        <p:txBody>
          <a:bodyPr wrap="square">
            <a:spAutoFit/>
          </a:bodyPr>
          <a:lstStyle/>
          <a:p>
            <a:r>
              <a:rPr lang="en-US" sz="2800" b="1" dirty="0"/>
              <a:t>Our Mission:  </a:t>
            </a:r>
            <a:r>
              <a:rPr lang="en-US" sz="2800" dirty="0"/>
              <a:t>To lead young people in a saving relationship with Jesus and help them embrace his call to discipleship.</a:t>
            </a:r>
            <a:endParaRPr lang="en-ZW" sz="2800" dirty="0"/>
          </a:p>
          <a:p>
            <a:r>
              <a:rPr lang="en-US" sz="2800" b="1" dirty="0"/>
              <a:t>Our Motto:  </a:t>
            </a:r>
            <a:r>
              <a:rPr lang="en-US" sz="2800" dirty="0"/>
              <a:t>The love of Christ compels us.</a:t>
            </a:r>
            <a:endParaRPr lang="en-ZW" sz="2800" dirty="0"/>
          </a:p>
          <a:p>
            <a:r>
              <a:rPr lang="en-US" sz="2800" b="1" dirty="0"/>
              <a:t>Our Aim:  </a:t>
            </a:r>
            <a:r>
              <a:rPr lang="en-US" sz="2800" dirty="0"/>
              <a:t>The Advent Message to all the world in my generation.</a:t>
            </a:r>
            <a:endParaRPr lang="en-ZW" sz="2800" dirty="0"/>
          </a:p>
          <a:p>
            <a:r>
              <a:rPr lang="en-US" sz="2800" b="1" dirty="0"/>
              <a:t>Our Theme (2016-2020):  </a:t>
            </a:r>
            <a:r>
              <a:rPr lang="en-US" sz="2800" dirty="0"/>
              <a:t>Pass It On </a:t>
            </a:r>
            <a:endParaRPr lang="en-ZW" sz="2800" dirty="0"/>
          </a:p>
        </p:txBody>
      </p:sp>
      <p:pic>
        <p:nvPicPr>
          <p:cNvPr id="6" name="Picture 5">
            <a:extLst>
              <a:ext uri="{FF2B5EF4-FFF2-40B4-BE49-F238E27FC236}">
                <a16:creationId xmlns:a16="http://schemas.microsoft.com/office/drawing/2014/main" id="{3D017709-C3CB-D545-ACE9-4D2F440CDAB8}"/>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42694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lstStyle/>
          <a:p>
            <a:r>
              <a:rPr lang="en-US" b="1" dirty="0">
                <a:solidFill>
                  <a:schemeClr val="accent1"/>
                </a:solidFill>
                <a:latin typeface="+mn-lt"/>
              </a:rPr>
              <a:t>SEMINAR OBJECTIVES</a:t>
            </a:r>
            <a:r>
              <a:rPr lang="en-ZW" dirty="0">
                <a:solidFill>
                  <a:schemeClr val="accent1"/>
                </a:solidFill>
                <a:latin typeface="+mn-lt"/>
              </a:rPr>
              <a:t> </a:t>
            </a:r>
            <a:endParaRPr lang="en-US" dirty="0">
              <a:solidFill>
                <a:schemeClr val="accent1"/>
              </a:solidFill>
              <a:latin typeface="+mn-lt"/>
            </a:endParaRPr>
          </a:p>
        </p:txBody>
      </p:sp>
      <p:sp>
        <p:nvSpPr>
          <p:cNvPr id="4" name="Rectangle 3"/>
          <p:cNvSpPr/>
          <p:nvPr/>
        </p:nvSpPr>
        <p:spPr>
          <a:xfrm>
            <a:off x="2465068" y="1565081"/>
            <a:ext cx="7522994" cy="4154984"/>
          </a:xfrm>
          <a:prstGeom prst="rect">
            <a:avLst/>
          </a:prstGeom>
        </p:spPr>
        <p:txBody>
          <a:bodyPr wrap="square">
            <a:spAutoFit/>
          </a:bodyPr>
          <a:lstStyle/>
          <a:p>
            <a:pPr marL="342900" indent="-342900">
              <a:buFont typeface="Arial" panose="020B0604020202020204" pitchFamily="34" charset="0"/>
              <a:buChar char="•"/>
            </a:pPr>
            <a:r>
              <a:rPr lang="en-US" sz="2200" dirty="0"/>
              <a:t>Assist the leader to plan a yearly model for the youth of the church.</a:t>
            </a:r>
          </a:p>
          <a:p>
            <a:pPr marL="342900" indent="-342900">
              <a:buFont typeface="Arial" panose="020B0604020202020204" pitchFamily="34" charset="0"/>
              <a:buChar char="•"/>
            </a:pPr>
            <a:r>
              <a:rPr lang="en-US" sz="2200" dirty="0"/>
              <a:t>How to implement the key AYM objectives of the local church within the four dynamic areas that grew the early New Testament church (growth, worship, community, and service)</a:t>
            </a:r>
            <a:r>
              <a:rPr lang="en-ZW" sz="2200" dirty="0"/>
              <a:t> </a:t>
            </a:r>
          </a:p>
          <a:p>
            <a:pPr marL="342900" indent="-342900">
              <a:buFont typeface="Arial" panose="020B0604020202020204" pitchFamily="34" charset="0"/>
              <a:buChar char="•"/>
            </a:pPr>
            <a:r>
              <a:rPr lang="en-US" sz="2200" dirty="0"/>
              <a:t>Stress the fact that AYM primarily focuses on Jesus, the Master Youth Leader. </a:t>
            </a:r>
          </a:p>
          <a:p>
            <a:pPr marL="342900" indent="-342900">
              <a:buFont typeface="Arial" panose="020B0604020202020204" pitchFamily="34" charset="0"/>
              <a:buChar char="•"/>
            </a:pPr>
            <a:r>
              <a:rPr lang="en-US" sz="2200" dirty="0"/>
              <a:t>How to annually the major youth objectives of their conference, union, and division. </a:t>
            </a:r>
          </a:p>
          <a:p>
            <a:pPr marL="342900" indent="-342900">
              <a:buFont typeface="Arial" panose="020B0604020202020204" pitchFamily="34" charset="0"/>
              <a:buChar char="•"/>
            </a:pPr>
            <a:r>
              <a:rPr lang="en-US" sz="2200" dirty="0"/>
              <a:t>assist the leader to implement the current re-visioning of the GC AYM department to save our youth through the initiatives of “Reach In, Reach Out, Reach Up”.</a:t>
            </a:r>
            <a:r>
              <a:rPr lang="en-ZW" sz="2200" dirty="0"/>
              <a:t> </a:t>
            </a:r>
            <a:endParaRPr lang="en-US" sz="2200" dirty="0"/>
          </a:p>
        </p:txBody>
      </p:sp>
      <p:pic>
        <p:nvPicPr>
          <p:cNvPr id="6" name="Picture 5">
            <a:extLst>
              <a:ext uri="{FF2B5EF4-FFF2-40B4-BE49-F238E27FC236}">
                <a16:creationId xmlns:a16="http://schemas.microsoft.com/office/drawing/2014/main" id="{41ED79A8-9B15-1A46-B844-6176FEDF3CF1}"/>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42694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2679" y="1099400"/>
            <a:ext cx="7931956" cy="3785652"/>
          </a:xfrm>
          <a:prstGeom prst="rect">
            <a:avLst/>
          </a:prstGeom>
        </p:spPr>
        <p:txBody>
          <a:bodyPr wrap="square">
            <a:spAutoFit/>
          </a:bodyPr>
          <a:lstStyle/>
          <a:p>
            <a:pPr algn="ctr"/>
            <a:r>
              <a:rPr lang="en-US" sz="2400" i="1" dirty="0"/>
              <a:t>Be strong and very courageous. Be careful to obey all the law my servant</a:t>
            </a:r>
            <a:r>
              <a:rPr lang="en-ZW" sz="2400" dirty="0"/>
              <a:t> </a:t>
            </a:r>
            <a:r>
              <a:rPr lang="en-US" sz="2400" i="1" dirty="0"/>
              <a:t>Moses gave you; do not turn from it to the right or to the left, that you may</a:t>
            </a:r>
            <a:r>
              <a:rPr lang="en-ZW" sz="2400" dirty="0"/>
              <a:t> </a:t>
            </a:r>
            <a:r>
              <a:rPr lang="en-US" sz="2400" i="1" dirty="0"/>
              <a:t>be successful wherever you go. Keep this Book of the Law always on your</a:t>
            </a:r>
            <a:r>
              <a:rPr lang="en-ZW" sz="2400" dirty="0"/>
              <a:t> </a:t>
            </a:r>
            <a:r>
              <a:rPr lang="en-US" sz="2400" i="1" dirty="0"/>
              <a:t>lips; meditate on it day and night, so that you may be careful to do</a:t>
            </a:r>
            <a:r>
              <a:rPr lang="en-ZW" sz="2400" dirty="0"/>
              <a:t> </a:t>
            </a:r>
            <a:r>
              <a:rPr lang="en-US" sz="2400" i="1" dirty="0"/>
              <a:t>everything written in it. Then you will be prosperous and successful. Have I not commanded you? Be strong and courageous. Do not be afraid; do not</a:t>
            </a:r>
            <a:r>
              <a:rPr lang="en-ZW" sz="2400" dirty="0"/>
              <a:t> </a:t>
            </a:r>
            <a:r>
              <a:rPr lang="en-US" sz="2400" i="1" dirty="0"/>
              <a:t>be discouraged, for the Lord your God will be with you wherever you go.                                   </a:t>
            </a:r>
            <a:endParaRPr lang="en-ZW" sz="2400" dirty="0"/>
          </a:p>
          <a:p>
            <a:pPr algn="ctr"/>
            <a:r>
              <a:rPr lang="en-US" sz="2400" i="1" dirty="0"/>
              <a:t>—Joshua 1:7-9</a:t>
            </a:r>
            <a:endParaRPr lang="en-ZW" sz="2400" dirty="0"/>
          </a:p>
        </p:txBody>
      </p:sp>
      <p:pic>
        <p:nvPicPr>
          <p:cNvPr id="6" name="Picture 5">
            <a:extLst>
              <a:ext uri="{FF2B5EF4-FFF2-40B4-BE49-F238E27FC236}">
                <a16:creationId xmlns:a16="http://schemas.microsoft.com/office/drawing/2014/main" id="{B584EBA3-3A8C-224F-8E49-4B6F51D975C1}"/>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4269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4848C877-7B51-A144-A0E4-B0AB861798F0}"/>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4269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838200" y="365125"/>
            <a:ext cx="9149862" cy="4465406"/>
          </a:xfrm>
        </p:spPr>
        <p:txBody>
          <a:bodyPr>
            <a:noAutofit/>
          </a:bodyPr>
          <a:lstStyle/>
          <a:p>
            <a:r>
              <a:rPr lang="en-US" sz="2800" b="1" dirty="0">
                <a:solidFill>
                  <a:schemeClr val="accent1"/>
                </a:solidFill>
                <a:latin typeface="+mn-lt"/>
              </a:rPr>
              <a:t>FOLLOWING JESUS’ PURPOSE</a:t>
            </a:r>
            <a:br>
              <a:rPr lang="en-US" sz="2800" b="1" dirty="0">
                <a:solidFill>
                  <a:schemeClr val="accent1"/>
                </a:solidFill>
                <a:latin typeface="+mn-lt"/>
              </a:rPr>
            </a:br>
            <a:br>
              <a:rPr lang="en-ZW" sz="2800" dirty="0">
                <a:solidFill>
                  <a:schemeClr val="accent1"/>
                </a:solidFill>
                <a:latin typeface="+mn-lt"/>
              </a:rPr>
            </a:br>
            <a:r>
              <a:rPr lang="en-US" sz="2800" dirty="0">
                <a:latin typeface="+mn-lt"/>
              </a:rPr>
              <a:t>The youth leader needs to understand that it all begins with a focus on Jesus as the Master Leader who has given us a basic model to follow that transcends time. Christ’s life on earth gives the true model to save lost youth and usher them into the kingdom of God, modeling them into disciples of Christ, while living in this sinful world.</a:t>
            </a:r>
            <a:br>
              <a:rPr lang="en-ZW" sz="2800" dirty="0">
                <a:solidFill>
                  <a:schemeClr val="accent1"/>
                </a:solidFill>
                <a:latin typeface="+mn-lt"/>
              </a:rPr>
            </a:br>
            <a:endParaRPr lang="en-US" sz="2800" dirty="0">
              <a:solidFill>
                <a:schemeClr val="accent1"/>
              </a:solidFill>
              <a:latin typeface="+mn-lt"/>
            </a:endParaRPr>
          </a:p>
        </p:txBody>
      </p:sp>
      <p:pic>
        <p:nvPicPr>
          <p:cNvPr id="4" name="Picture 3">
            <a:extLst>
              <a:ext uri="{FF2B5EF4-FFF2-40B4-BE49-F238E27FC236}">
                <a16:creationId xmlns:a16="http://schemas.microsoft.com/office/drawing/2014/main" id="{F3DFAFD2-6765-454F-9B6F-5893CC8B15EC}"/>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4046957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lstStyle/>
          <a:p>
            <a:r>
              <a:rPr lang="en-US" b="1" dirty="0">
                <a:solidFill>
                  <a:schemeClr val="accent1"/>
                </a:solidFill>
              </a:rPr>
              <a:t>Christ’s Method- The Best</a:t>
            </a:r>
          </a:p>
        </p:txBody>
      </p:sp>
      <p:sp>
        <p:nvSpPr>
          <p:cNvPr id="2" name="Rectangle 1"/>
          <p:cNvSpPr/>
          <p:nvPr/>
        </p:nvSpPr>
        <p:spPr>
          <a:xfrm>
            <a:off x="2144342" y="1527125"/>
            <a:ext cx="8244238" cy="3816429"/>
          </a:xfrm>
          <a:prstGeom prst="rect">
            <a:avLst/>
          </a:prstGeom>
        </p:spPr>
        <p:txBody>
          <a:bodyPr wrap="square">
            <a:spAutoFit/>
          </a:bodyPr>
          <a:lstStyle/>
          <a:p>
            <a:r>
              <a:rPr lang="en-US" sz="2200" dirty="0"/>
              <a:t>Christ’s method of fulfilling His mission on earth was very purposeful and practical. Likewise, there is a need for youth leaders to become purposeful in the way we lead our youth. Becoming purposeful involves a sense of urgency in the way we live and work. What made Jesus successful was His connection with heaven to carry out His mission. The promise Jesus gave to His disciples before His accession to heaven is exactly the same promise youth leaders can accept today as His last day disciples hastening His soon coming. </a:t>
            </a:r>
            <a:endParaRPr lang="en-ZW" sz="2200" dirty="0"/>
          </a:p>
          <a:p>
            <a:pPr algn="ctr"/>
            <a:r>
              <a:rPr lang="en-US" sz="2200" dirty="0"/>
              <a:t>“</a:t>
            </a:r>
            <a:r>
              <a:rPr lang="en-US" sz="2200" i="1" dirty="0"/>
              <a:t>But you will receive power when the Holy Spirit comes on you; and you</a:t>
            </a:r>
            <a:endParaRPr lang="en-ZW" sz="2200" dirty="0"/>
          </a:p>
          <a:p>
            <a:pPr algn="ctr"/>
            <a:r>
              <a:rPr lang="en-US" sz="2200" i="1" dirty="0"/>
              <a:t>be my witnesses in Jerusalem, and in all Judea and Samaria, and to</a:t>
            </a:r>
            <a:endParaRPr lang="en-ZW" sz="2200" dirty="0"/>
          </a:p>
          <a:p>
            <a:pPr algn="ctr"/>
            <a:r>
              <a:rPr lang="en-US" sz="2200" i="1" dirty="0"/>
              <a:t>the ends of the earth.”</a:t>
            </a:r>
            <a:r>
              <a:rPr lang="en-US" sz="2200" dirty="0"/>
              <a:t> (Acts 1:8)</a:t>
            </a:r>
            <a:endParaRPr lang="en-ZW" sz="2200" dirty="0"/>
          </a:p>
        </p:txBody>
      </p:sp>
      <p:pic>
        <p:nvPicPr>
          <p:cNvPr id="6" name="Picture 5">
            <a:extLst>
              <a:ext uri="{FF2B5EF4-FFF2-40B4-BE49-F238E27FC236}">
                <a16:creationId xmlns:a16="http://schemas.microsoft.com/office/drawing/2014/main" id="{49E223F2-BB2B-E546-8AF6-DAD52C72914D}"/>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407756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lstStyle/>
          <a:p>
            <a:r>
              <a:rPr lang="en-US" b="1" dirty="0">
                <a:solidFill>
                  <a:schemeClr val="accent1"/>
                </a:solidFill>
              </a:rPr>
              <a:t>FOUR DYNAMIC BIBLICAL FORCES </a:t>
            </a:r>
            <a:br>
              <a:rPr lang="en-ZW" dirty="0">
                <a:solidFill>
                  <a:schemeClr val="accent1"/>
                </a:solidFill>
              </a:rPr>
            </a:br>
            <a:endParaRPr lang="en-US" dirty="0">
              <a:solidFill>
                <a:schemeClr val="accent1"/>
              </a:solidFill>
            </a:endParaRPr>
          </a:p>
        </p:txBody>
      </p:sp>
      <p:sp>
        <p:nvSpPr>
          <p:cNvPr id="2" name="Rectangle 1"/>
          <p:cNvSpPr/>
          <p:nvPr/>
        </p:nvSpPr>
        <p:spPr>
          <a:xfrm>
            <a:off x="2348347" y="1307981"/>
            <a:ext cx="7832038" cy="5139869"/>
          </a:xfrm>
          <a:prstGeom prst="rect">
            <a:avLst/>
          </a:prstGeom>
        </p:spPr>
        <p:txBody>
          <a:bodyPr wrap="square">
            <a:spAutoFit/>
          </a:bodyPr>
          <a:lstStyle/>
          <a:p>
            <a:r>
              <a:rPr lang="en-US" sz="2800" b="1" dirty="0"/>
              <a:t>Luke 6: 12-17 A Day in the Life of Jesus</a:t>
            </a:r>
          </a:p>
          <a:p>
            <a:pPr marL="514350" indent="-514350">
              <a:buAutoNum type="arabicPeriod"/>
            </a:pPr>
            <a:r>
              <a:rPr lang="en-US" sz="2000" b="1" dirty="0"/>
              <a:t>Verse 12</a:t>
            </a:r>
            <a:r>
              <a:rPr lang="en-US" sz="2000" dirty="0"/>
              <a:t>: “He went out on the mountainside to pray.” He spent the first hours of His day in communion with the Father. We will identify that as PERSONAL SPIRITUALITY/DISCIPLESHIP</a:t>
            </a:r>
            <a:r>
              <a:rPr lang="en-ZW" sz="2000" dirty="0"/>
              <a:t> </a:t>
            </a:r>
          </a:p>
          <a:p>
            <a:pPr marL="514350" indent="-514350">
              <a:buAutoNum type="arabicPeriod"/>
            </a:pPr>
            <a:r>
              <a:rPr lang="en-US" sz="2000" b="1" dirty="0"/>
              <a:t>Verse 13</a:t>
            </a:r>
            <a:r>
              <a:rPr lang="en-US" sz="2000" dirty="0"/>
              <a:t>: “When the morning came he called his disciples to him and chose twelve of them.” Strengthened by His communion with the Father, He next sought the company of His twelve disciples. The Christian was never meant to live in isolation; God is community. Jesus showed us the way to COMMUNITY</a:t>
            </a:r>
            <a:r>
              <a:rPr lang="en-ZW" sz="2000" dirty="0"/>
              <a:t> </a:t>
            </a:r>
          </a:p>
          <a:p>
            <a:pPr marL="457200" indent="-457200">
              <a:buAutoNum type="arabicPeriod" startAt="3"/>
            </a:pPr>
            <a:r>
              <a:rPr lang="en-US" sz="2000" b="1" dirty="0"/>
              <a:t>Verse 17</a:t>
            </a:r>
            <a:r>
              <a:rPr lang="en-US" sz="2000" dirty="0"/>
              <a:t>: “...he went down with them . . . and a great number of people . . . had come to hear him and be healed.” Together, Jesus and His disciples spent the rest of the day in service, in the proclamation and demonstration of the Kingdom of God. This is true SERVICE AND MISSION. </a:t>
            </a:r>
          </a:p>
          <a:p>
            <a:pPr marL="457200" indent="-457200">
              <a:buAutoNum type="arabicPeriod" startAt="3"/>
            </a:pPr>
            <a:r>
              <a:rPr lang="en-US" sz="2000" b="1" dirty="0"/>
              <a:t>Acts 2:42-47</a:t>
            </a:r>
            <a:r>
              <a:rPr lang="en-US" sz="2000" dirty="0"/>
              <a:t> </a:t>
            </a:r>
            <a:r>
              <a:rPr lang="en-US" sz="2000" b="1" dirty="0"/>
              <a:t>A Day in the Lives of the Early Christians</a:t>
            </a:r>
            <a:endParaRPr lang="en-ZW" sz="2000" dirty="0"/>
          </a:p>
          <a:p>
            <a:pPr marL="514350" indent="-514350">
              <a:buAutoNum type="arabicPeriod"/>
            </a:pPr>
            <a:endParaRPr lang="en-US" sz="2000" b="1" dirty="0"/>
          </a:p>
        </p:txBody>
      </p:sp>
      <p:pic>
        <p:nvPicPr>
          <p:cNvPr id="6" name="Picture 5">
            <a:extLst>
              <a:ext uri="{FF2B5EF4-FFF2-40B4-BE49-F238E27FC236}">
                <a16:creationId xmlns:a16="http://schemas.microsoft.com/office/drawing/2014/main" id="{095BAD68-CCD2-D249-A518-AF05DF3E7CAF}"/>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232607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lstStyle/>
          <a:p>
            <a:pPr algn="ctr"/>
            <a:r>
              <a:rPr lang="en-US" dirty="0">
                <a:solidFill>
                  <a:schemeClr val="accent1"/>
                </a:solidFill>
              </a:rPr>
              <a:t>ACTS 2:42-47 </a:t>
            </a:r>
            <a:br>
              <a:rPr lang="en-US" dirty="0">
                <a:solidFill>
                  <a:schemeClr val="accent1"/>
                </a:solidFill>
              </a:rPr>
            </a:br>
            <a:r>
              <a:rPr lang="en-US" b="1" dirty="0">
                <a:solidFill>
                  <a:schemeClr val="accent1"/>
                </a:solidFill>
              </a:rPr>
              <a:t>FOUR DYNAMIC BIBLICAL FORCES </a:t>
            </a:r>
            <a:endParaRPr lang="en-US" dirty="0">
              <a:solidFill>
                <a:schemeClr val="accent1"/>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5175" y="1985723"/>
            <a:ext cx="7902887" cy="4112594"/>
          </a:xfrm>
          <a:prstGeom prst="rect">
            <a:avLst/>
          </a:prstGeom>
          <a:noFill/>
          <a:ln>
            <a:noFill/>
          </a:ln>
        </p:spPr>
      </p:pic>
      <p:pic>
        <p:nvPicPr>
          <p:cNvPr id="6" name="Picture 5">
            <a:extLst>
              <a:ext uri="{FF2B5EF4-FFF2-40B4-BE49-F238E27FC236}">
                <a16:creationId xmlns:a16="http://schemas.microsoft.com/office/drawing/2014/main" id="{9F8D7623-747B-E945-89D0-AFBACB35BC41}"/>
              </a:ext>
            </a:extLst>
          </p:cNvPr>
          <p:cNvPicPr>
            <a:picLocks noChangeAspect="1"/>
          </p:cNvPicPr>
          <p:nvPr/>
        </p:nvPicPr>
        <p:blipFill rotWithShape="1">
          <a:blip r:embed="rId3"/>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088861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296682" y="323091"/>
            <a:ext cx="9649741" cy="1235545"/>
          </a:xfrm>
        </p:spPr>
        <p:txBody>
          <a:bodyPr>
            <a:normAutofit/>
          </a:bodyPr>
          <a:lstStyle/>
          <a:p>
            <a:pPr algn="ctr"/>
            <a:r>
              <a:rPr lang="en-US" sz="3200" b="1" dirty="0">
                <a:solidFill>
                  <a:schemeClr val="accent1"/>
                </a:solidFill>
              </a:rPr>
              <a:t>Youth Ministry Programming Cycle Model for the Local church </a:t>
            </a:r>
            <a:endParaRPr lang="en-US" sz="3200" dirty="0">
              <a:solidFill>
                <a:schemeClr val="accent1"/>
              </a:solidFill>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8053"/>
          <a:stretch/>
        </p:blipFill>
        <p:spPr bwMode="auto">
          <a:xfrm>
            <a:off x="2085176" y="1558636"/>
            <a:ext cx="7861248" cy="4958415"/>
          </a:xfrm>
          <a:prstGeom prst="rect">
            <a:avLst/>
          </a:prstGeom>
          <a:noFill/>
          <a:ln>
            <a:noFill/>
          </a:ln>
        </p:spPr>
      </p:pic>
      <p:pic>
        <p:nvPicPr>
          <p:cNvPr id="6" name="Picture 5">
            <a:extLst>
              <a:ext uri="{FF2B5EF4-FFF2-40B4-BE49-F238E27FC236}">
                <a16:creationId xmlns:a16="http://schemas.microsoft.com/office/drawing/2014/main" id="{96FE8D8F-169B-6048-9FF3-9DD5E8D6DEA8}"/>
              </a:ext>
            </a:extLst>
          </p:cNvPr>
          <p:cNvPicPr>
            <a:picLocks noChangeAspect="1"/>
          </p:cNvPicPr>
          <p:nvPr/>
        </p:nvPicPr>
        <p:blipFill rotWithShape="1">
          <a:blip r:embed="rId3"/>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404695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lstStyle/>
          <a:p>
            <a:r>
              <a:rPr lang="en-US" b="1" dirty="0">
                <a:solidFill>
                  <a:schemeClr val="accent1"/>
                </a:solidFill>
              </a:rPr>
              <a:t>How the AYM Model is Applied</a:t>
            </a:r>
            <a:r>
              <a:rPr lang="en-ZW" dirty="0">
                <a:solidFill>
                  <a:schemeClr val="accent1"/>
                </a:solidFill>
              </a:rPr>
              <a:t> </a:t>
            </a:r>
            <a:endParaRPr lang="en-US" dirty="0">
              <a:solidFill>
                <a:schemeClr val="accent1"/>
              </a:solidFill>
            </a:endParaRPr>
          </a:p>
        </p:txBody>
      </p:sp>
      <p:sp>
        <p:nvSpPr>
          <p:cNvPr id="4" name="Rectangle 3"/>
          <p:cNvSpPr/>
          <p:nvPr/>
        </p:nvSpPr>
        <p:spPr>
          <a:xfrm>
            <a:off x="2446834" y="1690688"/>
            <a:ext cx="7819412" cy="4154983"/>
          </a:xfrm>
          <a:prstGeom prst="rect">
            <a:avLst/>
          </a:prstGeom>
        </p:spPr>
        <p:txBody>
          <a:bodyPr wrap="square">
            <a:spAutoFit/>
          </a:bodyPr>
          <a:lstStyle/>
          <a:p>
            <a:pPr lvl="0"/>
            <a:r>
              <a:rPr lang="en-US" sz="2400" b="1" dirty="0"/>
              <a:t>The Meeting Model: Plan for your weekly meeting to be your Front Door for Evangelism</a:t>
            </a:r>
            <a:endParaRPr lang="en-ZW" sz="2400" dirty="0"/>
          </a:p>
          <a:p>
            <a:r>
              <a:rPr lang="en-US" sz="2400" dirty="0"/>
              <a:t>Consider your regular AY meeting, youth group, or small group meeting as an event that will have multiple targets:</a:t>
            </a:r>
            <a:endParaRPr lang="en-ZW" sz="2400" dirty="0"/>
          </a:p>
          <a:p>
            <a:pPr marL="800100" lvl="1" indent="-342900">
              <a:buFont typeface="Arial" panose="020B0604020202020204" pitchFamily="34" charset="0"/>
              <a:buChar char="•"/>
            </a:pPr>
            <a:r>
              <a:rPr lang="en-US" sz="2400" dirty="0"/>
              <a:t>Minister to non-Adventist youth</a:t>
            </a:r>
            <a:endParaRPr lang="en-ZW" sz="2400" dirty="0"/>
          </a:p>
          <a:p>
            <a:pPr marL="800100" lvl="1" indent="-342900">
              <a:buFont typeface="Arial" panose="020B0604020202020204" pitchFamily="34" charset="0"/>
              <a:buChar char="•"/>
            </a:pPr>
            <a:r>
              <a:rPr lang="en-US" sz="2400" dirty="0"/>
              <a:t>Minister to Adventist youth who are nominal</a:t>
            </a:r>
            <a:endParaRPr lang="en-ZW" sz="2400" dirty="0"/>
          </a:p>
          <a:p>
            <a:pPr marL="800100" lvl="1" indent="-342900">
              <a:buFont typeface="Arial" panose="020B0604020202020204" pitchFamily="34" charset="0"/>
              <a:buChar char="•"/>
            </a:pPr>
            <a:r>
              <a:rPr lang="en-US" sz="2400" dirty="0"/>
              <a:t>Minister to Adventist youth who have made a commitment to Jesus</a:t>
            </a:r>
            <a:endParaRPr lang="en-ZW" sz="2400" dirty="0"/>
          </a:p>
          <a:p>
            <a:r>
              <a:rPr lang="en-US" sz="2400" dirty="0"/>
              <a:t>While your Message and Method are clearly defined and our three Foundations are firmly in place, these targets will define and determine the nature of your programming.</a:t>
            </a:r>
            <a:endParaRPr lang="en-ZW" sz="2400" dirty="0"/>
          </a:p>
        </p:txBody>
      </p:sp>
      <p:pic>
        <p:nvPicPr>
          <p:cNvPr id="6" name="Picture 5">
            <a:extLst>
              <a:ext uri="{FF2B5EF4-FFF2-40B4-BE49-F238E27FC236}">
                <a16:creationId xmlns:a16="http://schemas.microsoft.com/office/drawing/2014/main" id="{C4FA8D46-8E7C-4B43-BD79-CC436498E119}"/>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407756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039" y="513222"/>
            <a:ext cx="9597622" cy="4093428"/>
          </a:xfrm>
          <a:prstGeom prst="rect">
            <a:avLst/>
          </a:prstGeom>
        </p:spPr>
        <p:txBody>
          <a:bodyPr wrap="square">
            <a:spAutoFit/>
          </a:bodyPr>
          <a:lstStyle/>
          <a:p>
            <a:r>
              <a:rPr lang="en-US" sz="2000" b="1" dirty="0"/>
              <a:t>Elements of the AYM meetings:</a:t>
            </a:r>
            <a:endParaRPr lang="en-ZW" sz="2000" dirty="0"/>
          </a:p>
          <a:p>
            <a:pPr lvl="0"/>
            <a:r>
              <a:rPr lang="en-US" sz="2000" dirty="0"/>
              <a:t>Relevant themes; develop a sense of belonging; make it attractive; engage the participants; use a variety of methods throughout the year.</a:t>
            </a:r>
            <a:endParaRPr lang="en-ZW" sz="2000" dirty="0"/>
          </a:p>
          <a:p>
            <a:pPr lvl="0"/>
            <a:r>
              <a:rPr lang="en-US" sz="2000" dirty="0"/>
              <a:t>We live in the age of technology and wherever possible use technology in the context of your meetings.</a:t>
            </a:r>
            <a:endParaRPr lang="en-ZW" sz="2000" dirty="0"/>
          </a:p>
          <a:p>
            <a:pPr lvl="0"/>
            <a:r>
              <a:rPr lang="en-US" sz="2000" dirty="0"/>
              <a:t>However, always remember the foundations of your ministry and always be purposeful in your programming.</a:t>
            </a:r>
            <a:endParaRPr lang="en-ZW" sz="2000" dirty="0"/>
          </a:p>
          <a:p>
            <a:pPr lvl="0"/>
            <a:r>
              <a:rPr lang="en-US" sz="2000" dirty="0"/>
              <a:t>Core elements that are generally present in whatever type of meeting you choose to run:</a:t>
            </a:r>
            <a:endParaRPr lang="en-ZW" sz="2000" dirty="0"/>
          </a:p>
          <a:p>
            <a:pPr marL="914400" lvl="1" indent="-457200">
              <a:buFont typeface="+mj-lt"/>
              <a:buAutoNum type="alphaLcPeriod"/>
            </a:pPr>
            <a:r>
              <a:rPr lang="en-US" sz="2000" dirty="0"/>
              <a:t>Creative and not repetitive</a:t>
            </a:r>
            <a:endParaRPr lang="en-ZW" sz="2000" dirty="0"/>
          </a:p>
          <a:p>
            <a:pPr marL="914400" lvl="1" indent="-457200">
              <a:buFont typeface="+mj-lt"/>
              <a:buAutoNum type="alphaLcPeriod"/>
            </a:pPr>
            <a:r>
              <a:rPr lang="en-US" sz="2000" dirty="0"/>
              <a:t>Relationally based and warm</a:t>
            </a:r>
          </a:p>
          <a:p>
            <a:pPr marL="914400" lvl="1" indent="-457200">
              <a:buFont typeface="+mj-lt"/>
              <a:buAutoNum type="alphaLcPeriod"/>
            </a:pPr>
            <a:r>
              <a:rPr lang="en-US" sz="2000" dirty="0"/>
              <a:t>Grounded in practical Bible teaching relevant to the theme of the day</a:t>
            </a:r>
            <a:endParaRPr lang="en-ZW" sz="2000" dirty="0"/>
          </a:p>
          <a:p>
            <a:pPr marL="914400" lvl="1" indent="-457200">
              <a:buFont typeface="+mj-lt"/>
              <a:buAutoNum type="alphaLcPeriod"/>
            </a:pPr>
            <a:r>
              <a:rPr lang="en-US" sz="2000" dirty="0"/>
              <a:t>Based on involvement and interaction</a:t>
            </a:r>
            <a:endParaRPr lang="en-ZW" sz="2000" dirty="0"/>
          </a:p>
          <a:p>
            <a:pPr marL="914400" lvl="1" indent="-457200">
              <a:buFont typeface="+mj-lt"/>
              <a:buAutoNum type="alphaLcPeriod"/>
            </a:pPr>
            <a:r>
              <a:rPr lang="en-US" sz="2000" dirty="0"/>
              <a:t>Anointed in prayer</a:t>
            </a:r>
            <a:r>
              <a:rPr lang="en-ZW" sz="2000" dirty="0"/>
              <a:t> </a:t>
            </a:r>
          </a:p>
        </p:txBody>
      </p:sp>
      <p:pic>
        <p:nvPicPr>
          <p:cNvPr id="6" name="Picture 5">
            <a:extLst>
              <a:ext uri="{FF2B5EF4-FFF2-40B4-BE49-F238E27FC236}">
                <a16:creationId xmlns:a16="http://schemas.microsoft.com/office/drawing/2014/main" id="{DDD7CD83-5275-D145-9DD7-48CCC7584123}"/>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265863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28BE8ECC-1DC8-0F49-9095-E8E2529F670D}"/>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ABFD6636-1C50-484E-97FF-B60211784245}"/>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537D9AF6-9B68-4D41-B70E-B8DC8B398F0D}"/>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24BF3B4B-8A4E-FA47-8C38-69038A088F7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TotalTime>
  <Words>1459</Words>
  <Application>Microsoft Macintosh PowerPoint</Application>
  <PresentationFormat>Widescreen</PresentationFormat>
  <Paragraphs>103</Paragraphs>
  <Slides>21</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Arial</vt:lpstr>
      <vt:lpstr>Calibri</vt:lpstr>
      <vt:lpstr>Calibri Light</vt:lpstr>
      <vt:lpstr>Mangal</vt:lpstr>
      <vt:lpstr>Office Theme</vt:lpstr>
      <vt:lpstr>2_Custom Design</vt:lpstr>
      <vt:lpstr>1_Custom Design</vt:lpstr>
      <vt:lpstr>Custom Design</vt:lpstr>
      <vt:lpstr>Seminar 6: Church Planning Developing a Purpose Driven Model for Youth Ministry in the Local Church  </vt:lpstr>
      <vt:lpstr>SEMINAR OBJECTIVES </vt:lpstr>
      <vt:lpstr>FOLLOWING JESUS’ PURPOSE  The youth leader needs to understand that it all begins with a focus on Jesus as the Master Leader who has given us a basic model to follow that transcends time. Christ’s life on earth gives the true model to save lost youth and usher them into the kingdom of God, modeling them into disciples of Christ, while living in this sinful world. </vt:lpstr>
      <vt:lpstr>Christ’s Method- The Best</vt:lpstr>
      <vt:lpstr>FOUR DYNAMIC BIBLICAL FORCES  </vt:lpstr>
      <vt:lpstr>ACTS 2:42-47  FOUR DYNAMIC BIBLICAL FORCES </vt:lpstr>
      <vt:lpstr>Youth Ministry Programming Cycle Model for the Local church </vt:lpstr>
      <vt:lpstr>How the AYM Model is Applied </vt:lpstr>
      <vt:lpstr>PowerPoint Presentation</vt:lpstr>
      <vt:lpstr>PowerPoint Presentation</vt:lpstr>
      <vt:lpstr>PowerPoint Presentation</vt:lpstr>
      <vt:lpstr>PowerPoint Presentation</vt:lpstr>
      <vt:lpstr>TOTAL YOUTH INVOLVEMENT –Pass it On Reach Up/Reach In/Reach Across </vt:lpstr>
      <vt:lpstr>Reach In</vt:lpstr>
      <vt:lpstr>Reach Out</vt:lpstr>
      <vt:lpstr>Jesus - The Center of Love and Forgiveness </vt:lpstr>
      <vt:lpstr>See the three principles clearly in His own earthly life:  Luke 6: 12-19 (NIV) </vt:lpstr>
      <vt:lpstr>The AYM Model</vt:lpstr>
      <vt:lpstr>AYM</vt:lpstr>
      <vt:lpstr>PowerPoint Presentation</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Mokgwane, Pako</dc:creator>
  <cp:lastModifiedBy>Mokgwane, Pako</cp:lastModifiedBy>
  <cp:revision>31</cp:revision>
  <dcterms:created xsi:type="dcterms:W3CDTF">2018-05-31T05:51:27Z</dcterms:created>
  <dcterms:modified xsi:type="dcterms:W3CDTF">2018-07-31T17:46:19Z</dcterms:modified>
</cp:coreProperties>
</file>