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74" r:id="rId3"/>
    <p:sldMasterId id="2147483661" r:id="rId4"/>
  </p:sldMasterIdLst>
  <p:notesMasterIdLst>
    <p:notesMasterId r:id="rId32"/>
  </p:notesMasterIdLst>
  <p:handoutMasterIdLst>
    <p:handoutMasterId r:id="rId33"/>
  </p:handoutMasterIdLst>
  <p:sldIdLst>
    <p:sldId id="256" r:id="rId5"/>
    <p:sldId id="287" r:id="rId6"/>
    <p:sldId id="284" r:id="rId7"/>
    <p:sldId id="257" r:id="rId8"/>
    <p:sldId id="258" r:id="rId9"/>
    <p:sldId id="262" r:id="rId10"/>
    <p:sldId id="264" r:id="rId11"/>
    <p:sldId id="266" r:id="rId12"/>
    <p:sldId id="267" r:id="rId13"/>
    <p:sldId id="268" r:id="rId14"/>
    <p:sldId id="269" r:id="rId15"/>
    <p:sldId id="270" r:id="rId16"/>
    <p:sldId id="273" r:id="rId17"/>
    <p:sldId id="275" r:id="rId18"/>
    <p:sldId id="285" r:id="rId19"/>
    <p:sldId id="293" r:id="rId20"/>
    <p:sldId id="294" r:id="rId21"/>
    <p:sldId id="276" r:id="rId22"/>
    <p:sldId id="280" r:id="rId23"/>
    <p:sldId id="259" r:id="rId24"/>
    <p:sldId id="281" r:id="rId25"/>
    <p:sldId id="286" r:id="rId26"/>
    <p:sldId id="290" r:id="rId27"/>
    <p:sldId id="288" r:id="rId28"/>
    <p:sldId id="289"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20E36-C96D-8A46-B326-9CBA8DE68E42}">
          <p14:sldIdLst>
            <p14:sldId id="256"/>
            <p14:sldId id="287"/>
            <p14:sldId id="284"/>
            <p14:sldId id="257"/>
            <p14:sldId id="258"/>
            <p14:sldId id="262"/>
            <p14:sldId id="264"/>
            <p14:sldId id="266"/>
            <p14:sldId id="267"/>
            <p14:sldId id="268"/>
            <p14:sldId id="269"/>
            <p14:sldId id="270"/>
            <p14:sldId id="273"/>
            <p14:sldId id="275"/>
            <p14:sldId id="285"/>
            <p14:sldId id="293"/>
            <p14:sldId id="294"/>
            <p14:sldId id="276"/>
            <p14:sldId id="280"/>
            <p14:sldId id="259"/>
            <p14:sldId id="281"/>
            <p14:sldId id="286"/>
            <p14:sldId id="290"/>
            <p14:sldId id="288"/>
            <p14:sldId id="289"/>
            <p14:sldId id="282"/>
            <p14:sldId id="283"/>
          </p14:sldIdLst>
        </p14:section>
        <p14:section name="Untitled Section" id="{94477824-1078-8C46-945F-3B8A573AC76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6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9"/>
    <p:restoredTop sz="94674"/>
  </p:normalViewPr>
  <p:slideViewPr>
    <p:cSldViewPr snapToGrid="0" snapToObjects="1">
      <p:cViewPr varScale="1">
        <p:scale>
          <a:sx n="114" d="100"/>
          <a:sy n="114" d="100"/>
        </p:scale>
        <p:origin x="272" y="1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6" d="100"/>
          <a:sy n="146" d="100"/>
        </p:scale>
        <p:origin x="41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00757-3EAA-6646-8780-0FECAB345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52BA13-8550-474B-A91E-D724DF639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BC235-2459-264C-8858-1C3188AD5348}" type="datetimeFigureOut">
              <a:rPr lang="en-US" smtClean="0"/>
              <a:t>9/6/19</a:t>
            </a:fld>
            <a:endParaRPr lang="en-US"/>
          </a:p>
        </p:txBody>
      </p:sp>
      <p:sp>
        <p:nvSpPr>
          <p:cNvPr id="4" name="Footer Placeholder 3">
            <a:extLst>
              <a:ext uri="{FF2B5EF4-FFF2-40B4-BE49-F238E27FC236}">
                <a16:creationId xmlns:a16="http://schemas.microsoft.com/office/drawing/2014/main" id="{FB6A7454-B891-624A-A350-3B662924B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A4547A-E22A-2F4E-A561-0233970B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8EC65-90FA-1743-A13B-409402AF0898}" type="slidenum">
              <a:rPr lang="en-US" smtClean="0"/>
              <a:t>‹#›</a:t>
            </a:fld>
            <a:endParaRPr lang="en-US"/>
          </a:p>
        </p:txBody>
      </p:sp>
    </p:spTree>
    <p:extLst>
      <p:ext uri="{BB962C8B-B14F-4D97-AF65-F5344CB8AC3E}">
        <p14:creationId xmlns:p14="http://schemas.microsoft.com/office/powerpoint/2010/main" val="282579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3D297-4040-5A4B-8421-CF2430CAB508}" type="datetimeFigureOut">
              <a:rPr lang="en-US" smtClean="0"/>
              <a:t>9/6/19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1EA7-A93D-BA49-BDA3-4E42378B748F}" type="slidenum">
              <a:rPr lang="en-US" smtClean="0"/>
              <a:t>‹#›</a:t>
            </a:fld>
            <a:endParaRPr lang="en-US"/>
          </a:p>
        </p:txBody>
      </p:sp>
    </p:spTree>
    <p:extLst>
      <p:ext uri="{BB962C8B-B14F-4D97-AF65-F5344CB8AC3E}">
        <p14:creationId xmlns:p14="http://schemas.microsoft.com/office/powerpoint/2010/main" val="266985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1122363"/>
            <a:ext cx="9123904"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64158" y="3602038"/>
            <a:ext cx="912390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253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4804874" cy="4588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18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34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4804874" cy="45210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4510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4556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9149862" cy="38700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7080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2579" y="365125"/>
            <a:ext cx="1745483" cy="52865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315200" cy="52865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0356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357C-11C5-F64B-80A1-179A53FEA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514C5-717E-FA42-924E-41A15677D7AD}"/>
              </a:ext>
            </a:extLst>
          </p:cNvPr>
          <p:cNvSpPr>
            <a:spLocks noGrp="1"/>
          </p:cNvSpPr>
          <p:nvPr>
            <p:ph type="dt" sz="half" idx="10"/>
          </p:nvPr>
        </p:nvSpPr>
        <p:spPr/>
        <p:txBody>
          <a:bodyPr/>
          <a:lstStyle/>
          <a:p>
            <a:fld id="{9478DA99-1ED3-F944-BC99-F7C71722FEC6}" type="datetimeFigureOut">
              <a:rPr lang="en-US" smtClean="0"/>
              <a:t>9/6/19</a:t>
            </a:fld>
            <a:endParaRPr lang="en-US"/>
          </a:p>
        </p:txBody>
      </p:sp>
      <p:sp>
        <p:nvSpPr>
          <p:cNvPr id="4" name="Footer Placeholder 3">
            <a:extLst>
              <a:ext uri="{FF2B5EF4-FFF2-40B4-BE49-F238E27FC236}">
                <a16:creationId xmlns:a16="http://schemas.microsoft.com/office/drawing/2014/main" id="{FC2BF8D1-F08C-4B4B-8FBD-B9A51D893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2542C-15C0-7F4E-A2EC-156AC0625D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2083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B1F3-2F79-F846-A1CB-992303CE7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980858-259F-AC40-B14C-3FF49C2F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69594-5E57-5342-B30C-6783C97FD337}"/>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5" name="Footer Placeholder 4">
            <a:extLst>
              <a:ext uri="{FF2B5EF4-FFF2-40B4-BE49-F238E27FC236}">
                <a16:creationId xmlns:a16="http://schemas.microsoft.com/office/drawing/2014/main" id="{42B66AEB-FBD4-6746-86B8-78B4F52A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3BA5E-E67C-0B4C-9238-6B242BCDA18E}"/>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38186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9D2-C797-0F48-9ABD-171893FE5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318D-0359-3C4B-9D07-B5EC6CE85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1F22-3F23-2A45-8242-4E20BB979C4E}"/>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5" name="Footer Placeholder 4">
            <a:extLst>
              <a:ext uri="{FF2B5EF4-FFF2-40B4-BE49-F238E27FC236}">
                <a16:creationId xmlns:a16="http://schemas.microsoft.com/office/drawing/2014/main" id="{7D8EDDB2-8821-814A-AFCB-FB011EA76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04ADE-8591-D54D-82C0-8CA9A835C3C2}"/>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690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65A4-CD34-E542-AA3B-410F99F5C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36E2E-A226-6E4B-A0BF-59936A911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76ECF6-06B1-1042-9703-D25028AEBCA1}"/>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5" name="Footer Placeholder 4">
            <a:extLst>
              <a:ext uri="{FF2B5EF4-FFF2-40B4-BE49-F238E27FC236}">
                <a16:creationId xmlns:a16="http://schemas.microsoft.com/office/drawing/2014/main" id="{2F574429-843C-AE4C-879F-09208EB6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3CF58-EB45-EE45-AB88-CE542A8C9D48}"/>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59583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590B-D6EA-2843-A98D-0BF4416D2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0711A-2741-5245-BFBE-542A2F566C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226C9-E965-3748-B951-554080869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53920-1A77-3441-B716-C87809F2197A}"/>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6" name="Footer Placeholder 5">
            <a:extLst>
              <a:ext uri="{FF2B5EF4-FFF2-40B4-BE49-F238E27FC236}">
                <a16:creationId xmlns:a16="http://schemas.microsoft.com/office/drawing/2014/main" id="{8580F5CA-0C05-DF49-8CFB-0F7715D6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5DE6D-D58D-6246-8560-6B48561FACB5}"/>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3773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120D-9C98-7541-A4D1-ECDDBCE36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1D796-17A2-6D43-9454-BAD3FEB1F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66ED1-50C0-D648-B865-172DA5AA27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1E471-E208-3546-857E-10892FC3C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19FF5-6763-2047-B0CB-67E2B43241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036FF-1BB5-614A-AB87-E9F39D61E0AC}"/>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8" name="Footer Placeholder 7">
            <a:extLst>
              <a:ext uri="{FF2B5EF4-FFF2-40B4-BE49-F238E27FC236}">
                <a16:creationId xmlns:a16="http://schemas.microsoft.com/office/drawing/2014/main" id="{08FA02C5-07EA-A94F-8E2E-932EC50AA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B4373-3B73-AD43-AAAC-28A7D836113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5137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8639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90F-BA98-264C-A85A-FA17BB104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97709-99BE-384F-AF93-DB01D29AD36E}"/>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4" name="Footer Placeholder 3">
            <a:extLst>
              <a:ext uri="{FF2B5EF4-FFF2-40B4-BE49-F238E27FC236}">
                <a16:creationId xmlns:a16="http://schemas.microsoft.com/office/drawing/2014/main" id="{E1418142-6FC2-7443-A565-C33D93A7BB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6F0CE-1BB1-7747-8F15-75898CB4A04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27307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55655-5E02-734C-8B17-5354E364B15C}"/>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3" name="Footer Placeholder 2">
            <a:extLst>
              <a:ext uri="{FF2B5EF4-FFF2-40B4-BE49-F238E27FC236}">
                <a16:creationId xmlns:a16="http://schemas.microsoft.com/office/drawing/2014/main" id="{820B04DA-AB26-D94B-BC45-36F3609B8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98A3A1-20D2-074B-AFFF-E88912E453A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27131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A0B5-B39D-2A45-A906-F7C44621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F896DB-D884-D547-8A87-1C4B13253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1E257-B35C-B941-8052-F0A6552FE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9EFA63-6AE3-9B4B-8A64-B5725176B0A7}"/>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6" name="Footer Placeholder 5">
            <a:extLst>
              <a:ext uri="{FF2B5EF4-FFF2-40B4-BE49-F238E27FC236}">
                <a16:creationId xmlns:a16="http://schemas.microsoft.com/office/drawing/2014/main" id="{D3ED90D7-192D-E34A-A129-603DA2806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2F575-0AB5-ED40-B5A7-8443E9F80F64}"/>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40696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253A-1B2D-7542-9B6F-FA42D861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7BB3B-A3FF-F442-BA29-C194E7F3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1370F-B2CB-984E-9BEA-F72D0F711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38331-EB46-A241-945E-A9E29C5A87BD}"/>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6" name="Footer Placeholder 5">
            <a:extLst>
              <a:ext uri="{FF2B5EF4-FFF2-40B4-BE49-F238E27FC236}">
                <a16:creationId xmlns:a16="http://schemas.microsoft.com/office/drawing/2014/main" id="{9E3BF304-2F66-0D4A-A0C9-740E3F58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82B4A-2276-9647-AE95-D82B839ADC56}"/>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85274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1937-BF20-1646-BBD2-3DD84A9B6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408E7C-DC3E-BA43-90E0-7C30EEDE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19338-EAE0-7A40-ABC4-13A8A4D6E5F3}"/>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5" name="Footer Placeholder 4">
            <a:extLst>
              <a:ext uri="{FF2B5EF4-FFF2-40B4-BE49-F238E27FC236}">
                <a16:creationId xmlns:a16="http://schemas.microsoft.com/office/drawing/2014/main" id="{5AAC90C6-4159-024A-93C1-DC92D77C3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7F38-1C00-1A43-8EE6-78C364B37339}"/>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04559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3120A-C540-014D-A196-81DC0AE19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69A46-BF32-C540-A37E-7711961970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E7306-3DCD-794D-8DEC-0C27A7C08CA3}"/>
              </a:ext>
            </a:extLst>
          </p:cNvPr>
          <p:cNvSpPr>
            <a:spLocks noGrp="1"/>
          </p:cNvSpPr>
          <p:nvPr>
            <p:ph type="dt" sz="half" idx="10"/>
          </p:nvPr>
        </p:nvSpPr>
        <p:spPr/>
        <p:txBody>
          <a:bodyPr/>
          <a:lstStyle/>
          <a:p>
            <a:fld id="{3AC56663-F467-724F-9C4A-7CBA8A3563E3}" type="datetimeFigureOut">
              <a:rPr lang="en-US" smtClean="0"/>
              <a:t>9/6/19</a:t>
            </a:fld>
            <a:endParaRPr lang="en-US"/>
          </a:p>
        </p:txBody>
      </p:sp>
      <p:sp>
        <p:nvSpPr>
          <p:cNvPr id="5" name="Footer Placeholder 4">
            <a:extLst>
              <a:ext uri="{FF2B5EF4-FFF2-40B4-BE49-F238E27FC236}">
                <a16:creationId xmlns:a16="http://schemas.microsoft.com/office/drawing/2014/main" id="{71D85206-AC06-CE4A-A628-FAFFF43D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BA3D5-9294-F940-B031-FD487FB58BA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691491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E44-36DA-4743-803D-A0C615B5C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14E84-EAA2-0943-970C-C978FC4775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0744B4-977F-524D-98D3-5F8270BA84E9}"/>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5" name="Footer Placeholder 4">
            <a:extLst>
              <a:ext uri="{FF2B5EF4-FFF2-40B4-BE49-F238E27FC236}">
                <a16:creationId xmlns:a16="http://schemas.microsoft.com/office/drawing/2014/main" id="{85D3C28C-5E07-F041-8436-A1A6AF5D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61D60-843C-CA49-BA6D-C4FFE484E6EF}"/>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294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38C7-0795-CB4E-995F-0C7059F9A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BD73C-200E-464F-86B0-3B878E416A6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AD399-A317-EA4F-BB28-D4C07E700560}"/>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5" name="Footer Placeholder 4">
            <a:extLst>
              <a:ext uri="{FF2B5EF4-FFF2-40B4-BE49-F238E27FC236}">
                <a16:creationId xmlns:a16="http://schemas.microsoft.com/office/drawing/2014/main" id="{9DA4670C-6D8A-5746-B623-9E521F602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13A48-745C-5947-950A-E72406D272DE}"/>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71454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B10A-60AE-EB49-98E1-D957426E5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78C1C-9F0D-034A-AFCE-15B725192D9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3AE335-518E-D744-A806-4CEAED111D49}"/>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5" name="Footer Placeholder 4">
            <a:extLst>
              <a:ext uri="{FF2B5EF4-FFF2-40B4-BE49-F238E27FC236}">
                <a16:creationId xmlns:a16="http://schemas.microsoft.com/office/drawing/2014/main" id="{50307580-6999-9640-BE6D-5328398E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AB0F4-4663-3844-B795-6568E0E5D326}"/>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96471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CEB2-EAAE-2E48-8AE9-747A0C35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41903-8308-514C-80B9-443CF2BDBCE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814B1-0E8C-D547-8CDD-98A742DE32C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EDF7C-3A62-3B46-83A9-0097A852537D}"/>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6" name="Footer Placeholder 5">
            <a:extLst>
              <a:ext uri="{FF2B5EF4-FFF2-40B4-BE49-F238E27FC236}">
                <a16:creationId xmlns:a16="http://schemas.microsoft.com/office/drawing/2014/main" id="{FCCA6D9A-F34D-9145-A6E1-E71CE6F49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6A584-920A-2E47-9098-CA1C7D4D2700}"/>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0777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085873"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908587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DA99-1ED3-F944-BC99-F7C71722FEC6}"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77111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AF7D-9335-7044-81B5-F1A113C50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FA63E-7181-624C-857B-1B56214FE2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829E0D-A137-DD47-8B7C-7854873857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01913-C7BB-DC43-A030-D88B3AF8E5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CE15A7-A0FF-F840-A145-60B40D0C7EA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6704BD-3FD1-F347-B63B-0213B2250A94}"/>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8" name="Footer Placeholder 7">
            <a:extLst>
              <a:ext uri="{FF2B5EF4-FFF2-40B4-BE49-F238E27FC236}">
                <a16:creationId xmlns:a16="http://schemas.microsoft.com/office/drawing/2014/main" id="{630A167C-807D-FF49-939E-C6F2C67E0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99041-3DA0-E042-8338-BE17C8AB7ED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3697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BF22-797A-0E42-A2B4-7616EF973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07525-F63E-BC4D-9FAF-9CAB1B6ECA27}"/>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4" name="Footer Placeholder 3">
            <a:extLst>
              <a:ext uri="{FF2B5EF4-FFF2-40B4-BE49-F238E27FC236}">
                <a16:creationId xmlns:a16="http://schemas.microsoft.com/office/drawing/2014/main" id="{55B0DAF4-7A33-E942-AD94-FFBC78E4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115B0-7B7D-C347-81FC-FBBDE7EE892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85802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52BBB-52A2-BD4B-A650-63066A27C605}"/>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3" name="Footer Placeholder 2">
            <a:extLst>
              <a:ext uri="{FF2B5EF4-FFF2-40B4-BE49-F238E27FC236}">
                <a16:creationId xmlns:a16="http://schemas.microsoft.com/office/drawing/2014/main" id="{823FAFAF-7055-8C45-8986-D313F0432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F3315E-3604-9940-A45C-CBD3E949654D}"/>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680263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DF9F-03E4-2D4A-8C73-CD9EB1FA9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AA636-196C-B34E-8E36-12C7626710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3DB71-D964-1A46-88EB-6AB4CAE830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711710-A939-F84B-8683-D705642BD454}"/>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6" name="Footer Placeholder 5">
            <a:extLst>
              <a:ext uri="{FF2B5EF4-FFF2-40B4-BE49-F238E27FC236}">
                <a16:creationId xmlns:a16="http://schemas.microsoft.com/office/drawing/2014/main" id="{4DC4CD12-B6BA-B74D-9975-6567C6D5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894F0-A094-EB45-B854-AC2CE568835A}"/>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326588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3784-3503-DB46-90AD-920C280BE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A924F-C866-FA4F-81F5-986CD8DC4B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913A9-EF05-5649-A644-8DACEFEC57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61A965-8549-F843-B612-179E96B3A686}"/>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6" name="Footer Placeholder 5">
            <a:extLst>
              <a:ext uri="{FF2B5EF4-FFF2-40B4-BE49-F238E27FC236}">
                <a16:creationId xmlns:a16="http://schemas.microsoft.com/office/drawing/2014/main" id="{9BDA3CF1-CD91-C545-9FD1-EBB9EDE2C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00D-E0C3-FB42-A1DF-04C09CC92902}"/>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705358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4E8-F804-874B-9E68-F54835CA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F5CF5-A071-764F-8C6B-48CB0A79A3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B74B-AB68-2045-99A1-E8B257896CEE}"/>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5" name="Footer Placeholder 4">
            <a:extLst>
              <a:ext uri="{FF2B5EF4-FFF2-40B4-BE49-F238E27FC236}">
                <a16:creationId xmlns:a16="http://schemas.microsoft.com/office/drawing/2014/main" id="{041C3105-9829-6F43-BE60-D98DAC43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B794E-1320-FA42-917A-2541BF86095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389874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9B6CE-2456-1249-8C68-424B406C8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F72CC3-927E-7441-B8F7-46FB767535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4C5B6-C1ED-A549-BD3D-D07FC4B6F89E}"/>
              </a:ext>
            </a:extLst>
          </p:cNvPr>
          <p:cNvSpPr>
            <a:spLocks noGrp="1"/>
          </p:cNvSpPr>
          <p:nvPr>
            <p:ph type="dt" sz="half" idx="10"/>
          </p:nvPr>
        </p:nvSpPr>
        <p:spPr/>
        <p:txBody>
          <a:bodyPr/>
          <a:lstStyle/>
          <a:p>
            <a:fld id="{6134A85A-F517-B84D-9214-7EC82D2BC1FC}" type="datetimeFigureOut">
              <a:rPr lang="en-US" smtClean="0"/>
              <a:t>9/6/19</a:t>
            </a:fld>
            <a:endParaRPr lang="en-US"/>
          </a:p>
        </p:txBody>
      </p:sp>
      <p:sp>
        <p:nvSpPr>
          <p:cNvPr id="5" name="Footer Placeholder 4">
            <a:extLst>
              <a:ext uri="{FF2B5EF4-FFF2-40B4-BE49-F238E27FC236}">
                <a16:creationId xmlns:a16="http://schemas.microsoft.com/office/drawing/2014/main" id="{AEE65298-2108-3047-95A6-75A51769A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47221-4CDC-8E41-B068-74C6425F95F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84594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B34B-5C59-7E45-B149-91B0EB7D2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D5BB3-1B6F-F94E-8365-6F338F63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42DD81-683F-184F-8DE6-5BFDD5280D6A}"/>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5" name="Footer Placeholder 4">
            <a:extLst>
              <a:ext uri="{FF2B5EF4-FFF2-40B4-BE49-F238E27FC236}">
                <a16:creationId xmlns:a16="http://schemas.microsoft.com/office/drawing/2014/main" id="{CD32C1F1-5711-1246-A682-95FB9405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14F5-F8BF-4E49-99A4-631A7CE14020}"/>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61476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E500-26A4-BF4F-A737-D527D147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B1977-3A19-9F4B-9D72-F14AC6501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9315B-8C77-6045-9642-3852233C89BC}"/>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5" name="Footer Placeholder 4">
            <a:extLst>
              <a:ext uri="{FF2B5EF4-FFF2-40B4-BE49-F238E27FC236}">
                <a16:creationId xmlns:a16="http://schemas.microsoft.com/office/drawing/2014/main" id="{D376156D-E3F5-CB4E-BD60-305930FA7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0D8C6-0F64-6F4B-A792-8B2C378721D1}"/>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676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E52-1EA5-3643-AE0D-AE2268B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D3437-7A68-AB4C-9F06-D39851956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D76892-DD3E-4845-BEE5-54E46F8D2BAB}"/>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5" name="Footer Placeholder 4">
            <a:extLst>
              <a:ext uri="{FF2B5EF4-FFF2-40B4-BE49-F238E27FC236}">
                <a16:creationId xmlns:a16="http://schemas.microsoft.com/office/drawing/2014/main" id="{12D591A1-A767-AC49-A16C-3F3C9E94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272BC-724E-F341-A4FC-941E8745DC5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1049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44974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3815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8DA99-1ED3-F944-BC99-F7C71722FEC6}"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858217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33AE-6685-1348-AEC6-F1848186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95CBB-BDDB-584B-B414-5F58112306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24C79-869E-7C4C-8756-EA02DA39D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54D99-9257-1B46-A005-DFB653607D73}"/>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6" name="Footer Placeholder 5">
            <a:extLst>
              <a:ext uri="{FF2B5EF4-FFF2-40B4-BE49-F238E27FC236}">
                <a16:creationId xmlns:a16="http://schemas.microsoft.com/office/drawing/2014/main" id="{F5850664-35B1-B047-B5D7-C90877EBC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B4789-7BC4-034E-BFF7-CB4F5745318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79321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E63B-2C5C-1C44-9BB2-A00C4A792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E7CB3-DCBF-3143-A630-196FE83CF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DDF094-D769-004E-9C71-EF9FC1F957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5BA426-1A7D-6D4C-ACF1-9E6D0EE6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89A5B4-ADC1-4E42-88AB-5E7B2574C9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52982-232C-0C4F-9261-13021D491B67}"/>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8" name="Footer Placeholder 7">
            <a:extLst>
              <a:ext uri="{FF2B5EF4-FFF2-40B4-BE49-F238E27FC236}">
                <a16:creationId xmlns:a16="http://schemas.microsoft.com/office/drawing/2014/main" id="{1705F16B-0731-3348-8178-EE39154F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220632-D22D-7445-B873-201B8F629A77}"/>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456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4A9-F0A8-6A40-9CB8-1124CAC3E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5B138-8849-A84D-B966-9DF1E94FED86}"/>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4" name="Footer Placeholder 3">
            <a:extLst>
              <a:ext uri="{FF2B5EF4-FFF2-40B4-BE49-F238E27FC236}">
                <a16:creationId xmlns:a16="http://schemas.microsoft.com/office/drawing/2014/main" id="{A0C1E746-A580-3A49-A4C0-FBB9C3B7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85002-354D-3147-A2CB-3BEDFCDF676C}"/>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801495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B674F-B1BD-DA40-A3B1-AD8CFF1C3B7F}"/>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3" name="Footer Placeholder 2">
            <a:extLst>
              <a:ext uri="{FF2B5EF4-FFF2-40B4-BE49-F238E27FC236}">
                <a16:creationId xmlns:a16="http://schemas.microsoft.com/office/drawing/2014/main" id="{A388047D-DD3C-A24E-81B1-ECA252FDA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4987D-AB8F-6B41-8A85-19B75E7EF2B6}"/>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964665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1AC9-9FCD-E547-88D9-0D094C19A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8DEFD-AA86-5E40-BEED-B07B024AC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EA183-3F13-A14B-BD5B-F62D5A294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7809-EFDD-E44E-B686-B3036990DB7C}"/>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6" name="Footer Placeholder 5">
            <a:extLst>
              <a:ext uri="{FF2B5EF4-FFF2-40B4-BE49-F238E27FC236}">
                <a16:creationId xmlns:a16="http://schemas.microsoft.com/office/drawing/2014/main" id="{F9304834-14F4-4641-8484-CFEBBB33B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85205-C7A1-C64A-BC8F-B33E8216DC9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19594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3BCB-0634-7145-8E29-751A605B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88CA3-19F4-B04C-B305-D1D587DC4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6B339-520D-7A44-A611-AFCDE7DBB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3516B3-49BE-644D-B2AD-37D31EE60949}"/>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6" name="Footer Placeholder 5">
            <a:extLst>
              <a:ext uri="{FF2B5EF4-FFF2-40B4-BE49-F238E27FC236}">
                <a16:creationId xmlns:a16="http://schemas.microsoft.com/office/drawing/2014/main" id="{C314D71E-144F-5146-9B99-6F6C57BD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E1F07-9E19-D84B-8B07-44C71D701EC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87687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FCA7-8049-5944-BC40-899EC310B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5B9E7-F084-E446-977D-A714F4044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3506D-C34A-BD4B-B2C9-09835248AB8F}"/>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5" name="Footer Placeholder 4">
            <a:extLst>
              <a:ext uri="{FF2B5EF4-FFF2-40B4-BE49-F238E27FC236}">
                <a16:creationId xmlns:a16="http://schemas.microsoft.com/office/drawing/2014/main" id="{19348CAB-F026-1944-8450-22FB8AEF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AC33F-A3A2-A041-A466-194880C1187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98029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E98BF-17AF-6D44-860E-84A164CC9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59389-EC9F-4F4D-B304-D1C6DA50E8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43E0-90FA-324A-986B-08FC997C943F}"/>
              </a:ext>
            </a:extLst>
          </p:cNvPr>
          <p:cNvSpPr>
            <a:spLocks noGrp="1"/>
          </p:cNvSpPr>
          <p:nvPr>
            <p:ph type="dt" sz="half" idx="10"/>
          </p:nvPr>
        </p:nvSpPr>
        <p:spPr/>
        <p:txBody>
          <a:bodyPr/>
          <a:lstStyle/>
          <a:p>
            <a:fld id="{AE41076E-769D-994D-AD12-AED9E0FB0F75}" type="datetimeFigureOut">
              <a:rPr lang="en-US" smtClean="0"/>
              <a:t>9/6/19</a:t>
            </a:fld>
            <a:endParaRPr lang="en-US"/>
          </a:p>
        </p:txBody>
      </p:sp>
      <p:sp>
        <p:nvSpPr>
          <p:cNvPr id="5" name="Footer Placeholder 4">
            <a:extLst>
              <a:ext uri="{FF2B5EF4-FFF2-40B4-BE49-F238E27FC236}">
                <a16:creationId xmlns:a16="http://schemas.microsoft.com/office/drawing/2014/main" id="{D1C5A636-47EE-BA40-AE36-BEEDDD6F4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C01C5-F166-5E4B-84F0-C33D55B49B9E}"/>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09718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48274"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44355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443559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19538" y="1681163"/>
            <a:ext cx="4368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19538" y="2505075"/>
            <a:ext cx="436852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8DA99-1ED3-F944-BC99-F7C71722FEC6}" type="datetimeFigureOut">
              <a:rPr lang="en-US" smtClean="0"/>
              <a:t>9/6/19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6333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8DA99-1ED3-F944-BC99-F7C71722FEC6}" type="datetimeFigureOut">
              <a:rPr lang="en-US" smtClean="0"/>
              <a:t>9/6/19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466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DA99-1ED3-F944-BC99-F7C71722FEC6}" type="datetimeFigureOut">
              <a:rPr lang="en-US" smtClean="0"/>
              <a:t>9/6/19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371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B613-51B8-EF49-801F-A9C1E5F1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1070F-DAFA-AC48-96DC-8C2A8EC5C0EA}"/>
              </a:ext>
            </a:extLst>
          </p:cNvPr>
          <p:cNvSpPr>
            <a:spLocks noGrp="1"/>
          </p:cNvSpPr>
          <p:nvPr>
            <p:ph type="dt" sz="half" idx="10"/>
          </p:nvPr>
        </p:nvSpPr>
        <p:spPr/>
        <p:txBody>
          <a:bodyPr/>
          <a:lstStyle/>
          <a:p>
            <a:fld id="{9478DA99-1ED3-F944-BC99-F7C71722FEC6}" type="datetimeFigureOut">
              <a:rPr lang="en-US" smtClean="0"/>
              <a:t>9/6/19</a:t>
            </a:fld>
            <a:endParaRPr lang="en-US"/>
          </a:p>
        </p:txBody>
      </p:sp>
      <p:sp>
        <p:nvSpPr>
          <p:cNvPr id="4" name="Footer Placeholder 3">
            <a:extLst>
              <a:ext uri="{FF2B5EF4-FFF2-40B4-BE49-F238E27FC236}">
                <a16:creationId xmlns:a16="http://schemas.microsoft.com/office/drawing/2014/main" id="{B3C6356E-C245-B24B-8035-3237210E9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A1AEB-EEEB-0C47-9ED3-85824FCBADAE}"/>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219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F4F-20C9-8B4B-AB57-B9656C2DC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629DB-5AFB-314F-8E99-CA7CF304A073}"/>
              </a:ext>
            </a:extLst>
          </p:cNvPr>
          <p:cNvSpPr>
            <a:spLocks noGrp="1"/>
          </p:cNvSpPr>
          <p:nvPr>
            <p:ph type="dt" sz="half" idx="10"/>
          </p:nvPr>
        </p:nvSpPr>
        <p:spPr/>
        <p:txBody>
          <a:bodyPr/>
          <a:lstStyle/>
          <a:p>
            <a:fld id="{9478DA99-1ED3-F944-BC99-F7C71722FEC6}" type="datetimeFigureOut">
              <a:rPr lang="en-US" smtClean="0"/>
              <a:t>9/6/19</a:t>
            </a:fld>
            <a:endParaRPr lang="en-US"/>
          </a:p>
        </p:txBody>
      </p:sp>
      <p:sp>
        <p:nvSpPr>
          <p:cNvPr id="4" name="Footer Placeholder 3">
            <a:extLst>
              <a:ext uri="{FF2B5EF4-FFF2-40B4-BE49-F238E27FC236}">
                <a16:creationId xmlns:a16="http://schemas.microsoft.com/office/drawing/2014/main" id="{0B9AD1C8-12BC-7643-8934-5D5ED5A99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B42E7-4C66-734D-A8C1-531DF6B2A6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402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149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9149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DA99-1ED3-F944-BC99-F7C71722FEC6}" type="datetimeFigureOut">
              <a:rPr lang="en-US" smtClean="0"/>
              <a:t>9/6/19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377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AA5A-C444-814B-AFD0-86E9B49918DA}" type="slidenum">
              <a:rPr lang="en-US" smtClean="0"/>
              <a:t>‹#›</a:t>
            </a:fld>
            <a:endParaRPr lang="en-US"/>
          </a:p>
        </p:txBody>
      </p:sp>
      <p:sp>
        <p:nvSpPr>
          <p:cNvPr id="13" name="Rectangle 12">
            <a:extLst>
              <a:ext uri="{FF2B5EF4-FFF2-40B4-BE49-F238E27FC236}">
                <a16:creationId xmlns:a16="http://schemas.microsoft.com/office/drawing/2014/main" id="{67FAC88F-3079-6C41-B97E-AB507D54E544}"/>
              </a:ext>
            </a:extLst>
          </p:cNvPr>
          <p:cNvSpPr/>
          <p:nvPr userDrawn="1"/>
        </p:nvSpPr>
        <p:spPr>
          <a:xfrm>
            <a:off x="10451364" y="0"/>
            <a:ext cx="1740635" cy="6858000"/>
          </a:xfrm>
          <a:prstGeom prst="rect">
            <a:avLst/>
          </a:prstGeom>
          <a:solidFill>
            <a:srgbClr val="2E5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75AAFAF-2663-1B4A-953A-5BDE35D35E62}"/>
              </a:ext>
            </a:extLst>
          </p:cNvPr>
          <p:cNvPicPr>
            <a:picLocks noChangeAspect="1"/>
          </p:cNvPicPr>
          <p:nvPr userDrawn="1"/>
        </p:nvPicPr>
        <p:blipFill>
          <a:blip r:embed="rId16"/>
          <a:stretch>
            <a:fillRect/>
          </a:stretch>
        </p:blipFill>
        <p:spPr>
          <a:xfrm>
            <a:off x="10800248" y="5441186"/>
            <a:ext cx="1042868" cy="1042868"/>
          </a:xfrm>
          <a:prstGeom prst="rect">
            <a:avLst/>
          </a:prstGeom>
        </p:spPr>
      </p:pic>
      <p:pic>
        <p:nvPicPr>
          <p:cNvPr id="8" name="Picture 7">
            <a:extLst>
              <a:ext uri="{FF2B5EF4-FFF2-40B4-BE49-F238E27FC236}">
                <a16:creationId xmlns:a16="http://schemas.microsoft.com/office/drawing/2014/main" id="{3ECEC7F7-E76D-BA4C-9E1D-7856473E0BC1}"/>
              </a:ext>
            </a:extLst>
          </p:cNvPr>
          <p:cNvPicPr>
            <a:picLocks noChangeAspect="1"/>
          </p:cNvPicPr>
          <p:nvPr userDrawn="1"/>
        </p:nvPicPr>
        <p:blipFill>
          <a:blip r:embed="rId17"/>
          <a:stretch>
            <a:fillRect/>
          </a:stretch>
        </p:blipFill>
        <p:spPr>
          <a:xfrm>
            <a:off x="750064" y="5749111"/>
            <a:ext cx="2225407" cy="734943"/>
          </a:xfrm>
          <a:prstGeom prst="rect">
            <a:avLst/>
          </a:prstGeom>
        </p:spPr>
      </p:pic>
    </p:spTree>
    <p:extLst>
      <p:ext uri="{BB962C8B-B14F-4D97-AF65-F5344CB8AC3E}">
        <p14:creationId xmlns:p14="http://schemas.microsoft.com/office/powerpoint/2010/main" val="103259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73"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FE335-DF36-EC49-AEB9-1F17E90F6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C8947-963D-5A43-83DE-6AEA3F60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3340A-C86D-194E-AA81-2891DF220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6663-F467-724F-9C4A-7CBA8A3563E3}" type="datetimeFigureOut">
              <a:rPr lang="en-US" smtClean="0"/>
              <a:t>9/6/19</a:t>
            </a:fld>
            <a:endParaRPr lang="en-US"/>
          </a:p>
        </p:txBody>
      </p:sp>
      <p:sp>
        <p:nvSpPr>
          <p:cNvPr id="5" name="Footer Placeholder 4">
            <a:extLst>
              <a:ext uri="{FF2B5EF4-FFF2-40B4-BE49-F238E27FC236}">
                <a16:creationId xmlns:a16="http://schemas.microsoft.com/office/drawing/2014/main" id="{86989F4A-AF3F-7945-B25B-38FA0354F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EE52A-4F22-4F49-86EE-7AC85B3CF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BED7-DA09-AB4F-934B-FB262E64A154}" type="slidenum">
              <a:rPr lang="en-US" smtClean="0"/>
              <a:t>‹#›</a:t>
            </a:fld>
            <a:endParaRPr lang="en-US"/>
          </a:p>
        </p:txBody>
      </p:sp>
    </p:spTree>
    <p:extLst>
      <p:ext uri="{BB962C8B-B14F-4D97-AF65-F5344CB8AC3E}">
        <p14:creationId xmlns:p14="http://schemas.microsoft.com/office/powerpoint/2010/main" val="3910951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C23F2-2025-A948-A822-6DF144B1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1A0F2833-791A-5449-92AD-C8EAF61BB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4A85A-F517-B84D-9214-7EC82D2BC1FC}" type="datetimeFigureOut">
              <a:rPr lang="en-US" smtClean="0"/>
              <a:t>9/6/19</a:t>
            </a:fld>
            <a:endParaRPr lang="en-US"/>
          </a:p>
        </p:txBody>
      </p:sp>
      <p:sp>
        <p:nvSpPr>
          <p:cNvPr id="5" name="Footer Placeholder 4">
            <a:extLst>
              <a:ext uri="{FF2B5EF4-FFF2-40B4-BE49-F238E27FC236}">
                <a16:creationId xmlns:a16="http://schemas.microsoft.com/office/drawing/2014/main" id="{0FE07BAE-4438-9347-900A-30D5B7185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726F4-93B9-9446-8A73-FC80042A3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8D0EC-F8CB-074B-BC4C-8EBF90199937}" type="slidenum">
              <a:rPr lang="en-US" smtClean="0"/>
              <a:t>‹#›</a:t>
            </a:fld>
            <a:endParaRPr lang="en-US"/>
          </a:p>
        </p:txBody>
      </p:sp>
      <p:sp>
        <p:nvSpPr>
          <p:cNvPr id="7" name="Text Placeholder 6">
            <a:extLst>
              <a:ext uri="{FF2B5EF4-FFF2-40B4-BE49-F238E27FC236}">
                <a16:creationId xmlns:a16="http://schemas.microsoft.com/office/drawing/2014/main" id="{CA7BE19C-4919-1944-BC61-CC284F92E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2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065B8-E642-2C45-BEC2-BA06987F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E7E25-6EC5-B14A-8805-206FBEEB1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329F1-DD7D-934E-8EF4-0A2C3FCFD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076E-769D-994D-AD12-AED9E0FB0F75}" type="datetimeFigureOut">
              <a:rPr lang="en-US" smtClean="0"/>
              <a:t>9/6/19</a:t>
            </a:fld>
            <a:endParaRPr lang="en-US"/>
          </a:p>
        </p:txBody>
      </p:sp>
      <p:sp>
        <p:nvSpPr>
          <p:cNvPr id="5" name="Footer Placeholder 4">
            <a:extLst>
              <a:ext uri="{FF2B5EF4-FFF2-40B4-BE49-F238E27FC236}">
                <a16:creationId xmlns:a16="http://schemas.microsoft.com/office/drawing/2014/main" id="{452D288B-85DB-3249-BFAB-8630C92CE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72F85-E71C-8B4E-A8FC-E4236B427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E08D-064C-0A4F-8FFD-E8BE5DD9573B}" type="slidenum">
              <a:rPr lang="en-US" smtClean="0"/>
              <a:t>‹#›</a:t>
            </a:fld>
            <a:endParaRPr lang="en-US"/>
          </a:p>
        </p:txBody>
      </p:sp>
    </p:spTree>
    <p:extLst>
      <p:ext uri="{BB962C8B-B14F-4D97-AF65-F5344CB8AC3E}">
        <p14:creationId xmlns:p14="http://schemas.microsoft.com/office/powerpoint/2010/main" val="3841910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04747" y="1660824"/>
            <a:ext cx="9060543" cy="2409371"/>
          </a:xfrm>
        </p:spPr>
        <p:txBody>
          <a:bodyPr>
            <a:noAutofit/>
          </a:bodyPr>
          <a:lstStyle/>
          <a:p>
            <a:pPr algn="ctr"/>
            <a:r>
              <a:rPr lang="en-US" sz="6000" b="1" dirty="0">
                <a:solidFill>
                  <a:schemeClr val="accent1"/>
                </a:solidFill>
                <a:ea typeface="Cambria" panose="02040503050406030204" pitchFamily="18" charset="0"/>
              </a:rPr>
              <a:t>SEMINAR 5 - MENTORING</a:t>
            </a:r>
            <a:br>
              <a:rPr lang="en-US" sz="6000" b="1" dirty="0">
                <a:solidFill>
                  <a:schemeClr val="accent1"/>
                </a:solidFill>
                <a:ea typeface="Cambria" panose="02040503050406030204" pitchFamily="18" charset="0"/>
              </a:rPr>
            </a:br>
            <a:r>
              <a:rPr lang="en-US" sz="2400" b="1" i="1" dirty="0">
                <a:latin typeface="+mn-lt"/>
                <a:ea typeface="Cambria" panose="02040503050406030204" pitchFamily="18" charset="0"/>
              </a:rPr>
              <a:t>Empowerment of Youth</a:t>
            </a:r>
          </a:p>
        </p:txBody>
      </p:sp>
      <p:pic>
        <p:nvPicPr>
          <p:cNvPr id="6" name="Picture 5">
            <a:extLst>
              <a:ext uri="{FF2B5EF4-FFF2-40B4-BE49-F238E27FC236}">
                <a16:creationId xmlns:a16="http://schemas.microsoft.com/office/drawing/2014/main" id="{E838E39E-C487-5547-8BFF-83190531383B}"/>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54755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4734" y="2068802"/>
            <a:ext cx="7910286" cy="3419398"/>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0"/>
              </a:spcAft>
            </a:pPr>
            <a:r>
              <a:rPr lang="en-US" sz="2800" dirty="0">
                <a:solidFill>
                  <a:schemeClr val="tx1"/>
                </a:solidFill>
                <a:ea typeface="Cambria" panose="02040503050406030204" pitchFamily="18" charset="0"/>
                <a:cs typeface="Arial" panose="020B0604020202020204" pitchFamily="34" charset="0"/>
              </a:rPr>
              <a:t>“We should seek to enter into the feeling of the youth, sympathizing with them in their joys and sorrows, their conflicts and victories. Jesus did not remain in heaven, away from the sorrowing and sinful; He came down to this world, that He might become acquainted with the weakness, … ” </a:t>
            </a:r>
            <a:r>
              <a:rPr lang="en-US" sz="2000" dirty="0">
                <a:solidFill>
                  <a:schemeClr val="tx1"/>
                </a:solidFill>
                <a:ea typeface="Cambria" panose="02040503050406030204" pitchFamily="18" charset="0"/>
                <a:cs typeface="Arial" panose="020B0604020202020204" pitchFamily="34" charset="0"/>
              </a:rPr>
              <a:t>(Gospel Workers, p. 209). </a:t>
            </a:r>
            <a:endParaRPr lang="fr-FR" sz="2800" dirty="0">
              <a:solidFill>
                <a:schemeClr val="tx1"/>
              </a:solidFill>
              <a:effectLst/>
              <a:ea typeface="Cambria" panose="02040503050406030204" pitchFamily="18" charset="0"/>
            </a:endParaRPr>
          </a:p>
        </p:txBody>
      </p:sp>
      <p:sp>
        <p:nvSpPr>
          <p:cNvPr id="7" name="Rectangle 6"/>
          <p:cNvSpPr/>
          <p:nvPr/>
        </p:nvSpPr>
        <p:spPr>
          <a:xfrm>
            <a:off x="1386288" y="1369800"/>
            <a:ext cx="5237365" cy="492122"/>
          </a:xfrm>
          <a:prstGeom prst="rect">
            <a:avLst/>
          </a:prstGeom>
        </p:spPr>
        <p:txBody>
          <a:bodyPr wrap="square">
            <a:spAutoFit/>
          </a:bodyPr>
          <a:lstStyle/>
          <a:p>
            <a:pPr>
              <a:lnSpc>
                <a:spcPct val="115000"/>
              </a:lnSpc>
              <a:spcAft>
                <a:spcPts val="0"/>
              </a:spcAft>
            </a:pPr>
            <a:r>
              <a:rPr lang="en-US" sz="2400" b="1" dirty="0">
                <a:ea typeface="Times New Roman" panose="02020603050405020304" pitchFamily="18" charset="0"/>
                <a:cs typeface="Arial" panose="020B0604020202020204" pitchFamily="34" charset="0"/>
              </a:rPr>
              <a:t>The need of mentors: </a:t>
            </a:r>
            <a:endParaRPr lang="fr-FR" sz="2400" b="1" dirty="0">
              <a:effectLst/>
              <a:ea typeface="Times New Roman" panose="02020603050405020304" pitchFamily="18" charset="0"/>
            </a:endParaRPr>
          </a:p>
        </p:txBody>
      </p:sp>
      <p:sp>
        <p:nvSpPr>
          <p:cNvPr id="8" name="Titre 1"/>
          <p:cNvSpPr>
            <a:spLocks noGrp="1"/>
          </p:cNvSpPr>
          <p:nvPr>
            <p:ph type="title"/>
          </p:nvPr>
        </p:nvSpPr>
        <p:spPr>
          <a:xfrm>
            <a:off x="752354" y="333829"/>
            <a:ext cx="8933259" cy="1001486"/>
          </a:xfrm>
        </p:spPr>
        <p:txBody>
          <a:bodyPr>
            <a:noAutofit/>
          </a:bodyPr>
          <a:lstStyle/>
          <a:p>
            <a:r>
              <a:rPr lang="en-US" b="1" dirty="0">
                <a:solidFill>
                  <a:schemeClr val="accent1"/>
                </a:solidFill>
                <a:ea typeface="Cambria" panose="02040503050406030204" pitchFamily="18" charset="0"/>
              </a:rPr>
              <a:t>4. WHAT DOES THE SOP SAY?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pic>
        <p:nvPicPr>
          <p:cNvPr id="6" name="Picture 5">
            <a:extLst>
              <a:ext uri="{FF2B5EF4-FFF2-40B4-BE49-F238E27FC236}">
                <a16:creationId xmlns:a16="http://schemas.microsoft.com/office/drawing/2014/main" id="{EA538A27-DFE4-004B-98C9-39FE11C8110A}"/>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61757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2019" y="2829231"/>
            <a:ext cx="7072132" cy="1815882"/>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dirty="0">
                <a:solidFill>
                  <a:schemeClr val="tx1"/>
                </a:solidFill>
                <a:ea typeface="Times New Roman" panose="02020603050405020304" pitchFamily="18" charset="0"/>
                <a:cs typeface="Arial" panose="020B0604020202020204" pitchFamily="34" charset="0"/>
              </a:rPr>
              <a:t>“God wants the youth to become men of earnest mind, to be prepared for action in His noble work, and fitted to bear responsibilities”</a:t>
            </a:r>
          </a:p>
          <a:p>
            <a:r>
              <a:rPr lang="en-US" sz="2800" dirty="0">
                <a:solidFill>
                  <a:schemeClr val="tx1"/>
                </a:solidFill>
                <a:ea typeface="Times New Roman" panose="02020603050405020304" pitchFamily="18" charset="0"/>
                <a:cs typeface="Arial" panose="020B0604020202020204" pitchFamily="34" charset="0"/>
              </a:rPr>
              <a:t>(Messages to Young People, p. 21).</a:t>
            </a:r>
            <a:endParaRPr lang="fr-FR" sz="2800" dirty="0">
              <a:solidFill>
                <a:schemeClr val="tx1"/>
              </a:solidFill>
            </a:endParaRPr>
          </a:p>
        </p:txBody>
      </p:sp>
      <p:sp>
        <p:nvSpPr>
          <p:cNvPr id="5" name="Rectangle 4"/>
          <p:cNvSpPr/>
          <p:nvPr/>
        </p:nvSpPr>
        <p:spPr>
          <a:xfrm>
            <a:off x="1422679" y="1611507"/>
            <a:ext cx="5210368" cy="492122"/>
          </a:xfrm>
          <a:prstGeom prst="rect">
            <a:avLst/>
          </a:prstGeom>
        </p:spPr>
        <p:txBody>
          <a:bodyPr wrap="square">
            <a:spAutoFit/>
          </a:bodyPr>
          <a:lstStyle/>
          <a:p>
            <a:pPr>
              <a:lnSpc>
                <a:spcPct val="115000"/>
              </a:lnSpc>
              <a:spcAft>
                <a:spcPts val="0"/>
              </a:spcAft>
            </a:pPr>
            <a:r>
              <a:rPr lang="en-US" sz="2400" b="1" dirty="0">
                <a:ea typeface="Times New Roman" panose="02020603050405020304" pitchFamily="18" charset="0"/>
                <a:cs typeface="Arial" panose="020B0604020202020204" pitchFamily="34" charset="0"/>
              </a:rPr>
              <a:t>Give them responsibilities: </a:t>
            </a:r>
            <a:endParaRPr lang="fr-FR" sz="2400" b="1" dirty="0">
              <a:effectLst/>
              <a:ea typeface="Times New Roman" panose="02020603050405020304" pitchFamily="18" charset="0"/>
            </a:endParaRPr>
          </a:p>
        </p:txBody>
      </p:sp>
      <p:sp>
        <p:nvSpPr>
          <p:cNvPr id="8" name="Titre 1"/>
          <p:cNvSpPr>
            <a:spLocks noGrp="1"/>
          </p:cNvSpPr>
          <p:nvPr>
            <p:ph type="title"/>
          </p:nvPr>
        </p:nvSpPr>
        <p:spPr>
          <a:xfrm>
            <a:off x="727191" y="478903"/>
            <a:ext cx="8886960" cy="1001486"/>
          </a:xfrm>
        </p:spPr>
        <p:txBody>
          <a:bodyPr>
            <a:noAutofit/>
          </a:bodyPr>
          <a:lstStyle/>
          <a:p>
            <a:r>
              <a:rPr lang="en-US" b="1" dirty="0">
                <a:solidFill>
                  <a:schemeClr val="accent1"/>
                </a:solidFill>
                <a:ea typeface="Cambria" panose="02040503050406030204" pitchFamily="18" charset="0"/>
              </a:rPr>
              <a:t>4. WHAT DOES THE SOP SAY?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pic>
        <p:nvPicPr>
          <p:cNvPr id="6" name="Picture 5">
            <a:extLst>
              <a:ext uri="{FF2B5EF4-FFF2-40B4-BE49-F238E27FC236}">
                <a16:creationId xmlns:a16="http://schemas.microsoft.com/office/drawing/2014/main" id="{46FE5489-BE12-7C48-9390-B09878BAD69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06844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458" y="411298"/>
            <a:ext cx="8095113" cy="810532"/>
          </a:xfrm>
        </p:spPr>
        <p:txBody>
          <a:bodyPr>
            <a:noAutofit/>
          </a:bodyPr>
          <a:lstStyle/>
          <a:p>
            <a:r>
              <a:rPr lang="en-US" b="1" dirty="0">
                <a:solidFill>
                  <a:schemeClr val="accent1"/>
                </a:solidFill>
                <a:ea typeface="Cambria" panose="02040503050406030204" pitchFamily="18" charset="0"/>
              </a:rPr>
              <a:t>5. EMPOWERMENT OF YOUTH</a:t>
            </a:r>
            <a:endParaRPr lang="fr-FR" dirty="0">
              <a:solidFill>
                <a:schemeClr val="accent1"/>
              </a:solidFill>
              <a:ea typeface="Cambria" panose="02040503050406030204" pitchFamily="18" charset="0"/>
            </a:endParaRPr>
          </a:p>
        </p:txBody>
      </p:sp>
      <p:sp>
        <p:nvSpPr>
          <p:cNvPr id="3" name="Rectangle 2"/>
          <p:cNvSpPr/>
          <p:nvPr/>
        </p:nvSpPr>
        <p:spPr>
          <a:xfrm>
            <a:off x="2758862" y="2190927"/>
            <a:ext cx="7221479" cy="3889976"/>
          </a:xfrm>
          <a:prstGeom prst="rect">
            <a:avLst/>
          </a:prstGeom>
        </p:spPr>
        <p:txBody>
          <a:bodyPr wrap="square">
            <a:spAutoFit/>
          </a:bodyPr>
          <a:lstStyle/>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Giving them responsibilities in the church</a:t>
            </a:r>
          </a:p>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Involving them in the life of the church</a:t>
            </a:r>
          </a:p>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Helping them grow in knowledge</a:t>
            </a:r>
          </a:p>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Giving them opportunities to take initiative</a:t>
            </a:r>
          </a:p>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Giving them authority</a:t>
            </a:r>
          </a:p>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Implementing program with them and for them</a:t>
            </a:r>
          </a:p>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Allow them to make mistakes</a:t>
            </a:r>
          </a:p>
          <a:p>
            <a:pPr marL="457200" indent="-457200">
              <a:lnSpc>
                <a:spcPct val="115000"/>
              </a:lnSpc>
              <a:spcAft>
                <a:spcPts val="0"/>
              </a:spcAft>
              <a:buFont typeface="Arial" panose="020B0604020202020204" pitchFamily="34" charset="0"/>
              <a:buChar char="•"/>
            </a:pPr>
            <a:r>
              <a:rPr lang="en-US" sz="2400" dirty="0">
                <a:ea typeface="Cambria" panose="02040503050406030204" pitchFamily="18" charset="0"/>
                <a:cs typeface="Arial" panose="020B0604020202020204" pitchFamily="34" charset="0"/>
              </a:rPr>
              <a:t>Guide gently</a:t>
            </a:r>
          </a:p>
          <a:p>
            <a:pPr marL="285750" indent="-285750">
              <a:lnSpc>
                <a:spcPct val="115000"/>
              </a:lnSpc>
              <a:spcAft>
                <a:spcPts val="0"/>
              </a:spcAft>
              <a:buFont typeface="Arial" panose="020B0604020202020204" pitchFamily="34" charset="0"/>
              <a:buChar char="•"/>
            </a:pPr>
            <a:endParaRPr lang="fr-FR" sz="2400" dirty="0">
              <a:effectLst/>
              <a:ea typeface="Times New Roman" panose="02020603050405020304" pitchFamily="18" charset="0"/>
            </a:endParaRPr>
          </a:p>
        </p:txBody>
      </p:sp>
      <p:sp>
        <p:nvSpPr>
          <p:cNvPr id="5" name="Rectangle 4"/>
          <p:cNvSpPr/>
          <p:nvPr/>
        </p:nvSpPr>
        <p:spPr>
          <a:xfrm>
            <a:off x="1212241" y="1360727"/>
            <a:ext cx="4952702" cy="558743"/>
          </a:xfrm>
          <a:prstGeom prst="rect">
            <a:avLst/>
          </a:prstGeom>
        </p:spPr>
        <p:txBody>
          <a:bodyPr wrap="none">
            <a:spAutoFit/>
          </a:bodyPr>
          <a:lstStyle/>
          <a:p>
            <a:pPr>
              <a:lnSpc>
                <a:spcPct val="115000"/>
              </a:lnSpc>
              <a:spcAft>
                <a:spcPts val="0"/>
              </a:spcAft>
            </a:pPr>
            <a:r>
              <a:rPr lang="en-US" sz="2800" b="1" dirty="0">
                <a:ea typeface="Times New Roman" panose="02020603050405020304" pitchFamily="18" charset="0"/>
                <a:cs typeface="Arial" panose="020B0604020202020204" pitchFamily="34" charset="0"/>
              </a:rPr>
              <a:t>Help them gain experience by :  </a:t>
            </a:r>
            <a:endParaRPr lang="fr-FR" sz="2800" dirty="0">
              <a:effectLst/>
              <a:ea typeface="Times New Roman" panose="02020603050405020304" pitchFamily="18" charset="0"/>
            </a:endParaRPr>
          </a:p>
        </p:txBody>
      </p:sp>
      <p:pic>
        <p:nvPicPr>
          <p:cNvPr id="6" name="Picture 5">
            <a:extLst>
              <a:ext uri="{FF2B5EF4-FFF2-40B4-BE49-F238E27FC236}">
                <a16:creationId xmlns:a16="http://schemas.microsoft.com/office/drawing/2014/main" id="{1E0E45EE-4031-9D4C-89B1-56241117E1C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49517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1850" y="2293184"/>
            <a:ext cx="8650513" cy="923330"/>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Wilson's (2017) advice to pastors and leaders regarding mentoring is that the leaders should not try to control or hold them back from moving forward with producing good biblical fruit (Matthew 7:17, Phil 4:8). </a:t>
            </a:r>
          </a:p>
        </p:txBody>
      </p:sp>
      <p:sp>
        <p:nvSpPr>
          <p:cNvPr id="6" name="Titre 1"/>
          <p:cNvSpPr>
            <a:spLocks noGrp="1"/>
          </p:cNvSpPr>
          <p:nvPr>
            <p:ph type="title"/>
          </p:nvPr>
        </p:nvSpPr>
        <p:spPr>
          <a:xfrm>
            <a:off x="798286" y="596220"/>
            <a:ext cx="8650514" cy="810532"/>
          </a:xfrm>
        </p:spPr>
        <p:txBody>
          <a:bodyPr>
            <a:noAutofit/>
          </a:bodyPr>
          <a:lstStyle/>
          <a:p>
            <a:r>
              <a:rPr lang="en-US" b="1" dirty="0">
                <a:solidFill>
                  <a:schemeClr val="accent1"/>
                </a:solidFill>
                <a:ea typeface="Cambria" panose="02040503050406030204" pitchFamily="18" charset="0"/>
              </a:rPr>
              <a:t>5. EMPOWERMENT OF YOUTH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sp>
        <p:nvSpPr>
          <p:cNvPr id="8" name="Rectangle 7"/>
          <p:cNvSpPr/>
          <p:nvPr/>
        </p:nvSpPr>
        <p:spPr>
          <a:xfrm>
            <a:off x="1341852" y="1562917"/>
            <a:ext cx="2616294" cy="558743"/>
          </a:xfrm>
          <a:prstGeom prst="rect">
            <a:avLst/>
          </a:prstGeom>
        </p:spPr>
        <p:txBody>
          <a:bodyPr wrap="none">
            <a:spAutoFit/>
          </a:bodyPr>
          <a:lstStyle/>
          <a:p>
            <a:pPr>
              <a:lnSpc>
                <a:spcPct val="115000"/>
              </a:lnSpc>
              <a:spcAft>
                <a:spcPts val="0"/>
              </a:spcAft>
            </a:pPr>
            <a:r>
              <a:rPr lang="en-US" sz="2800" b="1" dirty="0">
                <a:ea typeface="Times New Roman" panose="02020603050405020304" pitchFamily="18" charset="0"/>
                <a:cs typeface="Arial" panose="020B0604020202020204" pitchFamily="34" charset="0"/>
              </a:rPr>
              <a:t>Welcome them  </a:t>
            </a:r>
            <a:endParaRPr lang="fr-FR" sz="2800" dirty="0">
              <a:effectLst/>
              <a:ea typeface="Times New Roman" panose="02020603050405020304" pitchFamily="18" charset="0"/>
            </a:endParaRPr>
          </a:p>
        </p:txBody>
      </p:sp>
      <p:sp>
        <p:nvSpPr>
          <p:cNvPr id="9" name="Rectangle 8"/>
          <p:cNvSpPr/>
          <p:nvPr/>
        </p:nvSpPr>
        <p:spPr>
          <a:xfrm>
            <a:off x="1341851" y="3417162"/>
            <a:ext cx="8106949" cy="1144031"/>
          </a:xfrm>
          <a:prstGeom prst="rect">
            <a:avLst/>
          </a:prstGeom>
        </p:spPr>
        <p:txBody>
          <a:bodyPr wrap="square">
            <a:spAutoFit/>
          </a:bodyPr>
          <a:lstStyle/>
          <a:p>
            <a:pPr marL="285750" indent="-285750">
              <a:lnSpc>
                <a:spcPct val="115000"/>
              </a:lnSpc>
              <a:spcAft>
                <a:spcPts val="720"/>
              </a:spcAft>
              <a:buFont typeface="Arial" panose="020B0604020202020204" pitchFamily="34" charset="0"/>
              <a:buChar char="•"/>
            </a:pPr>
            <a:r>
              <a:rPr lang="en-US" sz="2800" dirty="0">
                <a:ea typeface="Cambria" panose="02040503050406030204" pitchFamily="18" charset="0"/>
                <a:cs typeface="Arial" panose="020B0604020202020204" pitchFamily="34" charset="0"/>
              </a:rPr>
              <a:t>Listening to them. “outside of our own boxes” </a:t>
            </a:r>
          </a:p>
          <a:p>
            <a:pPr marL="285750" indent="-285750">
              <a:lnSpc>
                <a:spcPct val="115000"/>
              </a:lnSpc>
              <a:spcAft>
                <a:spcPts val="720"/>
              </a:spcAft>
              <a:buFont typeface="Arial" panose="020B0604020202020204" pitchFamily="34" charset="0"/>
              <a:buChar char="•"/>
            </a:pPr>
            <a:r>
              <a:rPr lang="en-US" sz="2800" dirty="0">
                <a:ea typeface="Cambria" panose="02040503050406030204" pitchFamily="18" charset="0"/>
                <a:cs typeface="Arial" panose="020B0604020202020204" pitchFamily="34" charset="0"/>
              </a:rPr>
              <a:t>Learn from them. Symbiotic relationship</a:t>
            </a:r>
            <a:endParaRPr lang="fr-FR" sz="2800" dirty="0">
              <a:effectLst/>
              <a:ea typeface="Cambria" panose="02040503050406030204" pitchFamily="18" charset="0"/>
            </a:endParaRPr>
          </a:p>
        </p:txBody>
      </p:sp>
      <p:pic>
        <p:nvPicPr>
          <p:cNvPr id="10" name="Picture 9">
            <a:extLst>
              <a:ext uri="{FF2B5EF4-FFF2-40B4-BE49-F238E27FC236}">
                <a16:creationId xmlns:a16="http://schemas.microsoft.com/office/drawing/2014/main" id="{F2BF2CB5-2F80-3244-B0C1-A4D2CA7AD502}"/>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2665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679" y="1296500"/>
            <a:ext cx="2519792" cy="558743"/>
          </a:xfrm>
          <a:prstGeom prst="rect">
            <a:avLst/>
          </a:prstGeom>
        </p:spPr>
        <p:txBody>
          <a:bodyPr wrap="none">
            <a:spAutoFit/>
          </a:bodyPr>
          <a:lstStyle/>
          <a:p>
            <a:pPr>
              <a:lnSpc>
                <a:spcPct val="115000"/>
              </a:lnSpc>
              <a:spcAft>
                <a:spcPts val="0"/>
              </a:spcAft>
            </a:pPr>
            <a:r>
              <a:rPr lang="en-US" sz="2800" b="1" dirty="0">
                <a:ea typeface="Times New Roman" panose="02020603050405020304" pitchFamily="18" charset="0"/>
                <a:cs typeface="Arial" panose="020B0604020202020204" pitchFamily="34" charset="0"/>
              </a:rPr>
              <a:t>Mentor them… </a:t>
            </a:r>
            <a:endParaRPr lang="fr-FR" sz="2800" dirty="0">
              <a:effectLst/>
              <a:ea typeface="Times New Roman" panose="02020603050405020304" pitchFamily="18" charset="0"/>
            </a:endParaRPr>
          </a:p>
        </p:txBody>
      </p:sp>
      <p:sp>
        <p:nvSpPr>
          <p:cNvPr id="5" name="Rectangle 4"/>
          <p:cNvSpPr/>
          <p:nvPr/>
        </p:nvSpPr>
        <p:spPr>
          <a:xfrm>
            <a:off x="1087875" y="1949364"/>
            <a:ext cx="9289840" cy="2045303"/>
          </a:xfrm>
          <a:prstGeom prst="rect">
            <a:avLst/>
          </a:prstGeom>
        </p:spPr>
        <p:txBody>
          <a:bodyPr wrap="square">
            <a:spAutoFit/>
          </a:bodyPr>
          <a:lstStyle/>
          <a:p>
            <a:pPr>
              <a:lnSpc>
                <a:spcPct val="115000"/>
              </a:lnSpc>
              <a:spcAft>
                <a:spcPts val="0"/>
              </a:spcAft>
            </a:pPr>
            <a:r>
              <a:rPr lang="en-US" sz="2800" dirty="0">
                <a:ea typeface="Cambria" panose="02040503050406030204" pitchFamily="18" charset="0"/>
                <a:cs typeface="Arial" panose="020B0604020202020204" pitchFamily="34" charset="0"/>
              </a:rPr>
              <a:t>Mentoring is an intentional relationship that is created between a less experienced person and an experienced one. The experienced person thus becomes a growth model for the inexperienced one.</a:t>
            </a:r>
            <a:endParaRPr lang="fr-FR" sz="2800" dirty="0">
              <a:ea typeface="Cambria" panose="02040503050406030204" pitchFamily="18" charset="0"/>
            </a:endParaRPr>
          </a:p>
        </p:txBody>
      </p:sp>
      <p:sp>
        <p:nvSpPr>
          <p:cNvPr id="7" name="Titre 1"/>
          <p:cNvSpPr>
            <a:spLocks noGrp="1"/>
          </p:cNvSpPr>
          <p:nvPr>
            <p:ph type="title"/>
          </p:nvPr>
        </p:nvSpPr>
        <p:spPr>
          <a:xfrm>
            <a:off x="810228" y="305934"/>
            <a:ext cx="8928160" cy="810532"/>
          </a:xfrm>
        </p:spPr>
        <p:txBody>
          <a:bodyPr>
            <a:noAutofit/>
          </a:bodyPr>
          <a:lstStyle/>
          <a:p>
            <a:r>
              <a:rPr lang="en-US" b="1" dirty="0">
                <a:solidFill>
                  <a:schemeClr val="accent1"/>
                </a:solidFill>
                <a:ea typeface="Cambria" panose="02040503050406030204" pitchFamily="18" charset="0"/>
              </a:rPr>
              <a:t>5. EMPOWERMENT OF YOUTH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pic>
        <p:nvPicPr>
          <p:cNvPr id="6" name="Picture 5">
            <a:extLst>
              <a:ext uri="{FF2B5EF4-FFF2-40B4-BE49-F238E27FC236}">
                <a16:creationId xmlns:a16="http://schemas.microsoft.com/office/drawing/2014/main" id="{BEF3C032-D580-4E47-802F-8695EEAEB4F7}"/>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33046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526" y="1147526"/>
            <a:ext cx="2519792" cy="558743"/>
          </a:xfrm>
          <a:prstGeom prst="rect">
            <a:avLst/>
          </a:prstGeom>
        </p:spPr>
        <p:txBody>
          <a:bodyPr wrap="none">
            <a:spAutoFit/>
          </a:bodyPr>
          <a:lstStyle/>
          <a:p>
            <a:pPr>
              <a:lnSpc>
                <a:spcPct val="115000"/>
              </a:lnSpc>
              <a:spcAft>
                <a:spcPts val="0"/>
              </a:spcAft>
            </a:pPr>
            <a:r>
              <a:rPr lang="en-US" sz="2800" b="1" dirty="0">
                <a:ea typeface="Times New Roman" panose="02020603050405020304" pitchFamily="18" charset="0"/>
                <a:cs typeface="Arial" panose="020B0604020202020204" pitchFamily="34" charset="0"/>
              </a:rPr>
              <a:t>Mentor them… </a:t>
            </a:r>
            <a:endParaRPr lang="fr-FR" sz="2800" dirty="0">
              <a:effectLst/>
              <a:ea typeface="Times New Roman" panose="02020603050405020304" pitchFamily="18" charset="0"/>
            </a:endParaRPr>
          </a:p>
        </p:txBody>
      </p:sp>
      <p:sp>
        <p:nvSpPr>
          <p:cNvPr id="5" name="Rectangle 4"/>
          <p:cNvSpPr/>
          <p:nvPr/>
        </p:nvSpPr>
        <p:spPr>
          <a:xfrm>
            <a:off x="666037" y="1926393"/>
            <a:ext cx="9559631" cy="2045303"/>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0"/>
              </a:spcAft>
            </a:pPr>
            <a:r>
              <a:rPr lang="en-US" sz="2800" dirty="0">
                <a:solidFill>
                  <a:schemeClr val="tx1"/>
                </a:solidFill>
                <a:ea typeface="Cambria" panose="02040503050406030204" pitchFamily="18" charset="0"/>
                <a:cs typeface="Arial" panose="020B0604020202020204" pitchFamily="34" charset="0"/>
              </a:rPr>
              <a:t>According to David Clutterbuck : "A mentor is a more experienced individual willing to share knowledge with someone less experienced in a relationship of mutual trust” (Encyclopedia of Strategic Leadership and Management, p.1177).</a:t>
            </a:r>
            <a:endParaRPr lang="fr-FR" sz="2800" dirty="0">
              <a:solidFill>
                <a:schemeClr val="tx1"/>
              </a:solidFill>
              <a:effectLst/>
              <a:ea typeface="Cambria" panose="02040503050406030204" pitchFamily="18" charset="0"/>
            </a:endParaRPr>
          </a:p>
        </p:txBody>
      </p:sp>
      <p:sp>
        <p:nvSpPr>
          <p:cNvPr id="7" name="Titre 1"/>
          <p:cNvSpPr>
            <a:spLocks noGrp="1"/>
          </p:cNvSpPr>
          <p:nvPr>
            <p:ph type="title"/>
          </p:nvPr>
        </p:nvSpPr>
        <p:spPr>
          <a:xfrm>
            <a:off x="666037" y="305934"/>
            <a:ext cx="9346063" cy="810532"/>
          </a:xfrm>
        </p:spPr>
        <p:txBody>
          <a:bodyPr>
            <a:noAutofit/>
          </a:bodyPr>
          <a:lstStyle/>
          <a:p>
            <a:pPr algn="ctr"/>
            <a:r>
              <a:rPr lang="en-US" b="1" dirty="0">
                <a:solidFill>
                  <a:schemeClr val="accent1"/>
                </a:solidFill>
                <a:ea typeface="Cambria" panose="02040503050406030204" pitchFamily="18" charset="0"/>
              </a:rPr>
              <a:t>5. EMPOWERMENT OF YOUTH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pic>
        <p:nvPicPr>
          <p:cNvPr id="6" name="Picture 5">
            <a:extLst>
              <a:ext uri="{FF2B5EF4-FFF2-40B4-BE49-F238E27FC236}">
                <a16:creationId xmlns:a16="http://schemas.microsoft.com/office/drawing/2014/main" id="{49DB3EB2-AEE5-B146-ACAA-B2363CEC84F5}"/>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53725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YM_Advisory2016Brochure - re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436" name="pasted-image.pdf"/>
          <p:cNvPicPr>
            <a:picLocks noChangeAspect="1"/>
          </p:cNvPicPr>
          <p:nvPr/>
        </p:nvPicPr>
        <p:blipFill>
          <a:blip r:embed="rId3"/>
          <a:stretch>
            <a:fillRect/>
          </a:stretch>
        </p:blipFill>
        <p:spPr>
          <a:xfrm>
            <a:off x="-2076656" y="171145"/>
            <a:ext cx="2474718" cy="471586"/>
          </a:xfrm>
          <a:prstGeom prst="rect">
            <a:avLst/>
          </a:prstGeom>
          <a:ln w="12700">
            <a:miter lim="400000"/>
          </a:ln>
        </p:spPr>
      </p:pic>
      <p:pic>
        <p:nvPicPr>
          <p:cNvPr id="438" name="pasted-image.pdf"/>
          <p:cNvPicPr>
            <a:picLocks noChangeAspect="1"/>
          </p:cNvPicPr>
          <p:nvPr/>
        </p:nvPicPr>
        <p:blipFill>
          <a:blip r:embed="rId4"/>
          <a:stretch>
            <a:fillRect/>
          </a:stretch>
        </p:blipFill>
        <p:spPr>
          <a:xfrm>
            <a:off x="211654" y="133692"/>
            <a:ext cx="6855595" cy="569447"/>
          </a:xfrm>
          <a:prstGeom prst="rect">
            <a:avLst/>
          </a:prstGeom>
          <a:ln w="12700">
            <a:miter lim="400000"/>
          </a:ln>
        </p:spPr>
      </p:pic>
      <p:sp>
        <p:nvSpPr>
          <p:cNvPr id="439" name="Shape 439"/>
          <p:cNvSpPr/>
          <p:nvPr/>
        </p:nvSpPr>
        <p:spPr>
          <a:xfrm>
            <a:off x="292700" y="789243"/>
            <a:ext cx="8205312" cy="75540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defTabSz="457200">
              <a:lnSpc>
                <a:spcPct val="120000"/>
              </a:lnSpc>
              <a:defRPr sz="3700">
                <a:solidFill>
                  <a:srgbClr val="282828"/>
                </a:solidFill>
                <a:latin typeface="Helvetica Neue LT Pro 75 Bold"/>
                <a:ea typeface="Helvetica Neue LT Pro 75 Bold"/>
                <a:cs typeface="Helvetica Neue LT Pro 75 Bold"/>
                <a:sym typeface="Helvetica Neue LT Pro 75 Bold"/>
              </a:defRPr>
            </a:lvl1pPr>
          </a:lstStyle>
          <a:p>
            <a:r>
              <a:rPr sz="1850"/>
              <a:t>Then the LORD said to Moses, “Write this on a scroll as something to be remembered and make sure that Joshua hears it… (Exodus 17:14)</a:t>
            </a:r>
          </a:p>
        </p:txBody>
      </p:sp>
      <p:grpSp>
        <p:nvGrpSpPr>
          <p:cNvPr id="442" name="Group 442"/>
          <p:cNvGrpSpPr/>
          <p:nvPr/>
        </p:nvGrpSpPr>
        <p:grpSpPr>
          <a:xfrm>
            <a:off x="138451" y="1887525"/>
            <a:ext cx="7887662" cy="994375"/>
            <a:chOff x="0" y="-260193"/>
            <a:chExt cx="15775321" cy="1988749"/>
          </a:xfrm>
        </p:grpSpPr>
        <p:sp>
          <p:nvSpPr>
            <p:cNvPr id="440" name="Shape 440"/>
            <p:cNvSpPr/>
            <p:nvPr/>
          </p:nvSpPr>
          <p:spPr>
            <a:xfrm>
              <a:off x="766164" y="106959"/>
              <a:ext cx="15009157" cy="16215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sz="1500" dirty="0"/>
                <a:t>Moses retires prematurely</a:t>
              </a:r>
              <a:endParaRPr sz="1500" dirty="0">
                <a:latin typeface="Helvetica Neue LT Pro 55 Roman"/>
                <a:ea typeface="Helvetica Neue LT Pro 55 Roman"/>
                <a:cs typeface="Helvetica Neue LT Pro 55 Roman"/>
                <a:sym typeface="Helvetica Neue LT Pro 55 Roman"/>
              </a:endParaRP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dirty="0">
                  <a:latin typeface="Helvetica Neue LT Pro 75 Bold"/>
                  <a:ea typeface="Helvetica Neue LT Pro 75 Bold"/>
                  <a:cs typeface="Helvetica Neue LT Pro 75 Bold"/>
                  <a:sym typeface="Helvetica Neue LT Pro 75 Bold"/>
                </a:rPr>
                <a:t>Deut. 34:5 - </a:t>
              </a:r>
              <a:r>
                <a:rPr sz="1250" dirty="0"/>
                <a:t>Moses was a hundred and twenty years old when he died, yet </a:t>
              </a:r>
              <a:r>
                <a:rPr sz="1250" i="1" dirty="0">
                  <a:latin typeface="Helvetica Neue LT Pro 75 Bold"/>
                  <a:ea typeface="Helvetica Neue LT Pro 75 Bold"/>
                  <a:cs typeface="Helvetica Neue LT Pro 75 Bold"/>
                  <a:sym typeface="Helvetica Neue LT Pro 75 Bold"/>
                </a:rPr>
                <a:t>his eyes were not weak nor his strength gone.</a:t>
              </a:r>
            </a:p>
          </p:txBody>
        </p:sp>
        <p:sp>
          <p:nvSpPr>
            <p:cNvPr id="441" name="Shape 441"/>
            <p:cNvSpPr/>
            <p:nvPr/>
          </p:nvSpPr>
          <p:spPr>
            <a:xfrm>
              <a:off x="0" y="-260193"/>
              <a:ext cx="785472" cy="18062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1</a:t>
              </a:r>
            </a:p>
          </p:txBody>
        </p:sp>
      </p:grpSp>
      <p:grpSp>
        <p:nvGrpSpPr>
          <p:cNvPr id="445" name="Group 445"/>
          <p:cNvGrpSpPr/>
          <p:nvPr/>
        </p:nvGrpSpPr>
        <p:grpSpPr>
          <a:xfrm>
            <a:off x="138451" y="3280049"/>
            <a:ext cx="7887662" cy="1066515"/>
            <a:chOff x="0" y="-260192"/>
            <a:chExt cx="15775321" cy="2133025"/>
          </a:xfrm>
        </p:grpSpPr>
        <p:sp>
          <p:nvSpPr>
            <p:cNvPr id="443" name="Shape 443"/>
            <p:cNvSpPr/>
            <p:nvPr/>
          </p:nvSpPr>
          <p:spPr>
            <a:xfrm>
              <a:off x="766164" y="251239"/>
              <a:ext cx="15009157" cy="16215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defTabSz="228600">
                <a:lnSpc>
                  <a:spcPct val="120000"/>
                </a:lnSpc>
                <a:defRPr sz="3000" i="1" cap="all" spc="-62">
                  <a:solidFill>
                    <a:srgbClr val="282828"/>
                  </a:solidFill>
                  <a:latin typeface="Helvetica Neue LT Pro 75 Bold"/>
                  <a:ea typeface="Helvetica Neue LT Pro 75 Bold"/>
                  <a:cs typeface="Helvetica Neue LT Pro 75 Bold"/>
                  <a:sym typeface="Helvetica Neue LT Pro 75 Bold"/>
                </a:defRPr>
              </a:pPr>
              <a:r>
                <a:rPr sz="1500"/>
                <a:t>No leadership Crisis –  Joshua ready to assume</a:t>
              </a:r>
              <a:endParaRPr sz="1500">
                <a:latin typeface="Helvetica Neue LT Pro 55 Roman"/>
                <a:ea typeface="Helvetica Neue LT Pro 55 Roman"/>
                <a:cs typeface="Helvetica Neue LT Pro 55 Roman"/>
                <a:sym typeface="Helvetica Neue LT Pro 55 Roman"/>
              </a:endParaRP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a:latin typeface="Helvetica Neue LT Pro 75 Bold"/>
                  <a:ea typeface="Helvetica Neue LT Pro 75 Bold"/>
                  <a:cs typeface="Helvetica Neue LT Pro 75 Bold"/>
                  <a:sym typeface="Helvetica Neue LT Pro 75 Bold"/>
                </a:rPr>
                <a:t>Deut. 34:9 - </a:t>
              </a:r>
              <a:r>
                <a:rPr sz="1250"/>
                <a:t>Now Joshua son of Nun was filled with the spirit of wisdom because </a:t>
              </a:r>
              <a:r>
                <a:rPr sz="1250" i="1">
                  <a:latin typeface="Helvetica Neue LT Pro 75 Bold"/>
                  <a:ea typeface="Helvetica Neue LT Pro 75 Bold"/>
                  <a:cs typeface="Helvetica Neue LT Pro 75 Bold"/>
                  <a:sym typeface="Helvetica Neue LT Pro 75 Bold"/>
                </a:rPr>
                <a:t>Moses had laid his hands on him.</a:t>
              </a:r>
              <a:r>
                <a:rPr sz="1250"/>
                <a:t> So the Israelites listened to him and did what the LORD had commanded Moses.</a:t>
              </a:r>
            </a:p>
          </p:txBody>
        </p:sp>
        <p:sp>
          <p:nvSpPr>
            <p:cNvPr id="444" name="Shape 444"/>
            <p:cNvSpPr/>
            <p:nvPr/>
          </p:nvSpPr>
          <p:spPr>
            <a:xfrm>
              <a:off x="0" y="-260192"/>
              <a:ext cx="785472" cy="18062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2</a:t>
              </a:r>
            </a:p>
          </p:txBody>
        </p:sp>
      </p:grpSp>
      <p:grpSp>
        <p:nvGrpSpPr>
          <p:cNvPr id="448" name="Group 448"/>
          <p:cNvGrpSpPr/>
          <p:nvPr/>
        </p:nvGrpSpPr>
        <p:grpSpPr>
          <a:xfrm>
            <a:off x="138451" y="4670594"/>
            <a:ext cx="7686264" cy="1191510"/>
            <a:chOff x="0" y="-260193"/>
            <a:chExt cx="15372526" cy="2383017"/>
          </a:xfrm>
        </p:grpSpPr>
        <p:sp>
          <p:nvSpPr>
            <p:cNvPr id="446" name="Shape 446"/>
            <p:cNvSpPr/>
            <p:nvPr/>
          </p:nvSpPr>
          <p:spPr>
            <a:xfrm>
              <a:off x="766164" y="39563"/>
              <a:ext cx="14606362" cy="20832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sz="1500"/>
                <a:t>Joshua given the keys 40 years earlier</a:t>
              </a:r>
              <a:endParaRPr sz="1500">
                <a:latin typeface="Helvetica Neue LT Pro 55 Roman"/>
                <a:ea typeface="Helvetica Neue LT Pro 55 Roman"/>
                <a:cs typeface="Helvetica Neue LT Pro 55 Roman"/>
                <a:sym typeface="Helvetica Neue LT Pro 55 Roman"/>
              </a:endParaRP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a:latin typeface="Helvetica Neue LT Pro 75 Bold"/>
                  <a:ea typeface="Helvetica Neue LT Pro 75 Bold"/>
                  <a:cs typeface="Helvetica Neue LT Pro 75 Bold"/>
                  <a:sym typeface="Helvetica Neue LT Pro 75 Bold"/>
                </a:rPr>
                <a:t>Exodus 17:8,9 - </a:t>
              </a:r>
              <a:r>
                <a:rPr sz="1250"/>
                <a:t>The Amalekites came and attacked the Israelites at Rephidim.</a:t>
              </a:r>
              <a:r>
                <a:rPr sz="1250" baseline="31999"/>
                <a:t> 9 </a:t>
              </a:r>
              <a:r>
                <a:rPr sz="1250" i="1">
                  <a:latin typeface="Helvetica Neue LT Pro 75 Bold"/>
                  <a:ea typeface="Helvetica Neue LT Pro 75 Bold"/>
                  <a:cs typeface="Helvetica Neue LT Pro 75 Bold"/>
                  <a:sym typeface="Helvetica Neue LT Pro 75 Bold"/>
                </a:rPr>
                <a:t>Moses said to Joshua, “Choose some of our men and go out to fight the Amalekites. Tomorrow I will stand on top of the hill with the staff of God in my hands.</a:t>
              </a:r>
              <a:r>
                <a:rPr sz="1250"/>
                <a:t>” </a:t>
              </a:r>
            </a:p>
          </p:txBody>
        </p:sp>
        <p:sp>
          <p:nvSpPr>
            <p:cNvPr id="447" name="Shape 447"/>
            <p:cNvSpPr/>
            <p:nvPr/>
          </p:nvSpPr>
          <p:spPr>
            <a:xfrm>
              <a:off x="0" y="-260193"/>
              <a:ext cx="785472" cy="18062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3</a:t>
              </a:r>
            </a:p>
          </p:txBody>
        </p:sp>
      </p:grpSp>
    </p:spTree>
    <p:extLst>
      <p:ext uri="{BB962C8B-B14F-4D97-AF65-F5344CB8AC3E}">
        <p14:creationId xmlns:p14="http://schemas.microsoft.com/office/powerpoint/2010/main" val="3082923063"/>
      </p:ext>
    </p:extLst>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42"/>
                                        </p:tgtEl>
                                        <p:attrNameLst>
                                          <p:attrName>style.visibility</p:attrName>
                                        </p:attrNameLst>
                                      </p:cBhvr>
                                      <p:to>
                                        <p:strVal val="visible"/>
                                      </p:to>
                                    </p:set>
                                    <p:anim calcmode="lin" valueType="num">
                                      <p:cBhvr>
                                        <p:cTn id="7" dur="1000" fill="hold"/>
                                        <p:tgtEl>
                                          <p:spTgt spid="442"/>
                                        </p:tgtEl>
                                        <p:attrNameLst>
                                          <p:attrName>ppt_x</p:attrName>
                                        </p:attrNameLst>
                                      </p:cBhvr>
                                      <p:tavLst>
                                        <p:tav tm="0">
                                          <p:val>
                                            <p:strVal val="0-#ppt_w/2"/>
                                          </p:val>
                                        </p:tav>
                                        <p:tav tm="100000">
                                          <p:val>
                                            <p:strVal val="#ppt_x"/>
                                          </p:val>
                                        </p:tav>
                                      </p:tavLst>
                                    </p:anim>
                                    <p:anim calcmode="lin" valueType="num">
                                      <p:cBhvr>
                                        <p:cTn id="8" dur="1000" fill="hold"/>
                                        <p:tgtEl>
                                          <p:spTgt spid="4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45"/>
                                        </p:tgtEl>
                                        <p:attrNameLst>
                                          <p:attrName>style.visibility</p:attrName>
                                        </p:attrNameLst>
                                      </p:cBhvr>
                                      <p:to>
                                        <p:strVal val="visible"/>
                                      </p:to>
                                    </p:set>
                                    <p:anim calcmode="lin" valueType="num">
                                      <p:cBhvr>
                                        <p:cTn id="13" dur="1000" fill="hold"/>
                                        <p:tgtEl>
                                          <p:spTgt spid="445"/>
                                        </p:tgtEl>
                                        <p:attrNameLst>
                                          <p:attrName>ppt_x</p:attrName>
                                        </p:attrNameLst>
                                      </p:cBhvr>
                                      <p:tavLst>
                                        <p:tav tm="0">
                                          <p:val>
                                            <p:strVal val="0-#ppt_w/2"/>
                                          </p:val>
                                        </p:tav>
                                        <p:tav tm="100000">
                                          <p:val>
                                            <p:strVal val="#ppt_x"/>
                                          </p:val>
                                        </p:tav>
                                      </p:tavLst>
                                    </p:anim>
                                    <p:anim calcmode="lin" valueType="num">
                                      <p:cBhvr>
                                        <p:cTn id="14" dur="1000" fill="hold"/>
                                        <p:tgtEl>
                                          <p:spTgt spid="4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448"/>
                                        </p:tgtEl>
                                        <p:attrNameLst>
                                          <p:attrName>style.visibility</p:attrName>
                                        </p:attrNameLst>
                                      </p:cBhvr>
                                      <p:to>
                                        <p:strVal val="visible"/>
                                      </p:to>
                                    </p:set>
                                    <p:anim calcmode="lin" valueType="num">
                                      <p:cBhvr>
                                        <p:cTn id="19" dur="1000" fill="hold"/>
                                        <p:tgtEl>
                                          <p:spTgt spid="448"/>
                                        </p:tgtEl>
                                        <p:attrNameLst>
                                          <p:attrName>ppt_x</p:attrName>
                                        </p:attrNameLst>
                                      </p:cBhvr>
                                      <p:tavLst>
                                        <p:tav tm="0">
                                          <p:val>
                                            <p:strVal val="0-#ppt_w/2"/>
                                          </p:val>
                                        </p:tav>
                                        <p:tav tm="100000">
                                          <p:val>
                                            <p:strVal val="#ppt_x"/>
                                          </p:val>
                                        </p:tav>
                                      </p:tavLst>
                                    </p:anim>
                                    <p:anim calcmode="lin" valueType="num">
                                      <p:cBhvr>
                                        <p:cTn id="20" dur="1000" fill="hold"/>
                                        <p:tgtEl>
                                          <p:spTgt spid="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advAuto="0"/>
      <p:bldP spid="445" grpId="0" animBg="1" advAuto="0"/>
      <p:bldP spid="44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YM_Advisory2016Brochure - re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451" name="pasted-image.pdf"/>
          <p:cNvPicPr>
            <a:picLocks noChangeAspect="1"/>
          </p:cNvPicPr>
          <p:nvPr/>
        </p:nvPicPr>
        <p:blipFill>
          <a:blip r:embed="rId3"/>
          <a:stretch>
            <a:fillRect/>
          </a:stretch>
        </p:blipFill>
        <p:spPr>
          <a:xfrm>
            <a:off x="-2076656" y="171145"/>
            <a:ext cx="2474718" cy="471586"/>
          </a:xfrm>
          <a:prstGeom prst="rect">
            <a:avLst/>
          </a:prstGeom>
          <a:ln w="12700">
            <a:miter lim="400000"/>
          </a:ln>
        </p:spPr>
      </p:pic>
      <p:pic>
        <p:nvPicPr>
          <p:cNvPr id="453" name="pasted-image.pdf"/>
          <p:cNvPicPr>
            <a:picLocks noChangeAspect="1"/>
          </p:cNvPicPr>
          <p:nvPr/>
        </p:nvPicPr>
        <p:blipFill>
          <a:blip r:embed="rId4"/>
          <a:stretch>
            <a:fillRect/>
          </a:stretch>
        </p:blipFill>
        <p:spPr>
          <a:xfrm>
            <a:off x="211654" y="133692"/>
            <a:ext cx="6855595" cy="569447"/>
          </a:xfrm>
          <a:prstGeom prst="rect">
            <a:avLst/>
          </a:prstGeom>
          <a:ln w="12700">
            <a:miter lim="400000"/>
          </a:ln>
        </p:spPr>
      </p:pic>
      <p:grpSp>
        <p:nvGrpSpPr>
          <p:cNvPr id="456" name="Group 456"/>
          <p:cNvGrpSpPr/>
          <p:nvPr/>
        </p:nvGrpSpPr>
        <p:grpSpPr>
          <a:xfrm>
            <a:off x="138451" y="2813129"/>
            <a:ext cx="8546018" cy="1151770"/>
            <a:chOff x="0" y="-260193"/>
            <a:chExt cx="17092035" cy="2303537"/>
          </a:xfrm>
        </p:grpSpPr>
        <p:sp>
          <p:nvSpPr>
            <p:cNvPr id="454" name="Shape 454"/>
            <p:cNvSpPr/>
            <p:nvPr/>
          </p:nvSpPr>
          <p:spPr>
            <a:xfrm>
              <a:off x="766164" y="-39917"/>
              <a:ext cx="16325871" cy="20832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sz="1500"/>
                <a:t>A wish that would become reality</a:t>
              </a:r>
              <a:endParaRPr sz="1500">
                <a:latin typeface="Helvetica Neue LT Pro 55 Roman"/>
                <a:ea typeface="Helvetica Neue LT Pro 55 Roman"/>
                <a:cs typeface="Helvetica Neue LT Pro 55 Roman"/>
                <a:sym typeface="Helvetica Neue LT Pro 55 Roman"/>
              </a:endParaRP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a:latin typeface="Helvetica Neue LT Pro 75 Bold"/>
                  <a:ea typeface="Helvetica Neue LT Pro 75 Bold"/>
                  <a:cs typeface="Helvetica Neue LT Pro 75 Bold"/>
                  <a:sym typeface="Helvetica Neue LT Pro 75 Bold"/>
                </a:rPr>
                <a:t>Numbers 11:28, 29 - </a:t>
              </a:r>
              <a:r>
                <a:rPr sz="1250"/>
                <a:t>Joshua son of Nun, who had been Moses’ aide since youth, spoke up and said, “Moses, my lord, stop them!” </a:t>
              </a:r>
              <a:r>
                <a:rPr sz="1250" baseline="31999"/>
                <a:t>29 </a:t>
              </a:r>
              <a:r>
                <a:rPr sz="1250"/>
                <a:t>But Moses replied, “Are you jealous for my sake? </a:t>
              </a:r>
              <a:r>
                <a:rPr sz="1250" i="1">
                  <a:latin typeface="Helvetica Neue LT Pro 75 Bold"/>
                  <a:ea typeface="Helvetica Neue LT Pro 75 Bold"/>
                  <a:cs typeface="Helvetica Neue LT Pro 75 Bold"/>
                  <a:sym typeface="Helvetica Neue LT Pro 75 Bold"/>
                </a:rPr>
                <a:t>I wish that all the LORD’s people were prophets and that the LORD would put his Spirit on them!”</a:t>
              </a:r>
            </a:p>
          </p:txBody>
        </p:sp>
        <p:sp>
          <p:nvSpPr>
            <p:cNvPr id="455" name="Shape 455"/>
            <p:cNvSpPr/>
            <p:nvPr/>
          </p:nvSpPr>
          <p:spPr>
            <a:xfrm>
              <a:off x="0" y="-260193"/>
              <a:ext cx="785472" cy="18062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5</a:t>
              </a:r>
            </a:p>
          </p:txBody>
        </p:sp>
      </p:grpSp>
      <p:grpSp>
        <p:nvGrpSpPr>
          <p:cNvPr id="459" name="Group 459"/>
          <p:cNvGrpSpPr/>
          <p:nvPr/>
        </p:nvGrpSpPr>
        <p:grpSpPr>
          <a:xfrm>
            <a:off x="138451" y="1132050"/>
            <a:ext cx="8737104" cy="1372506"/>
            <a:chOff x="0" y="-260193"/>
            <a:chExt cx="17474207" cy="2745010"/>
          </a:xfrm>
        </p:grpSpPr>
        <p:sp>
          <p:nvSpPr>
            <p:cNvPr id="457" name="Shape 457"/>
            <p:cNvSpPr/>
            <p:nvPr/>
          </p:nvSpPr>
          <p:spPr>
            <a:xfrm>
              <a:off x="766164" y="-60109"/>
              <a:ext cx="16708043" cy="2544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sz="1500"/>
                <a:t>Pass it On = Selective Empowered Leadership</a:t>
              </a:r>
              <a:endParaRPr sz="1500">
                <a:latin typeface="Helvetica Neue LT Pro 55 Roman"/>
                <a:ea typeface="Helvetica Neue LT Pro 55 Roman"/>
                <a:cs typeface="Helvetica Neue LT Pro 55 Roman"/>
                <a:sym typeface="Helvetica Neue LT Pro 55 Roman"/>
              </a:endParaRP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a:latin typeface="Helvetica Neue LT Pro 75 Bold"/>
                  <a:ea typeface="Helvetica Neue LT Pro 75 Bold"/>
                  <a:cs typeface="Helvetica Neue LT Pro 75 Bold"/>
                  <a:sym typeface="Helvetica Neue LT Pro 75 Bold"/>
                </a:rPr>
                <a:t>Numbers 11:16,17</a:t>
              </a:r>
              <a:r>
                <a:rPr sz="1250"/>
                <a:t> - The LORD said to Moses: “Bring me seventy of Israel’s elders who are known to you as leaders and officials among the people. Have them come to the tent of meeting, that they may stand there with you. </a:t>
              </a:r>
              <a:r>
                <a:rPr sz="1250" baseline="31999"/>
                <a:t>17 </a:t>
              </a:r>
              <a:r>
                <a:rPr sz="1250"/>
                <a:t>I will come down and speak with you there, and </a:t>
              </a:r>
              <a:r>
                <a:rPr sz="1250" i="1">
                  <a:latin typeface="Helvetica Neue LT Pro 75 Bold"/>
                  <a:ea typeface="Helvetica Neue LT Pro 75 Bold"/>
                  <a:cs typeface="Helvetica Neue LT Pro 75 Bold"/>
                  <a:sym typeface="Helvetica Neue LT Pro 75 Bold"/>
                </a:rPr>
                <a:t>I will take some of the power of the Spirit that is on you and put it on them. </a:t>
              </a:r>
              <a:r>
                <a:rPr sz="1250"/>
                <a:t>They will share the burden of the people with you so that you will not have to carry it alone.</a:t>
              </a:r>
            </a:p>
          </p:txBody>
        </p:sp>
        <p:sp>
          <p:nvSpPr>
            <p:cNvPr id="458" name="Shape 458"/>
            <p:cNvSpPr/>
            <p:nvPr/>
          </p:nvSpPr>
          <p:spPr>
            <a:xfrm>
              <a:off x="0" y="-260193"/>
              <a:ext cx="785472" cy="18062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4</a:t>
              </a:r>
            </a:p>
          </p:txBody>
        </p:sp>
      </p:grpSp>
      <p:grpSp>
        <p:nvGrpSpPr>
          <p:cNvPr id="462" name="Group 462"/>
          <p:cNvGrpSpPr/>
          <p:nvPr/>
        </p:nvGrpSpPr>
        <p:grpSpPr>
          <a:xfrm>
            <a:off x="68421" y="3922174"/>
            <a:ext cx="8877163" cy="3055622"/>
            <a:chOff x="0" y="-1154308"/>
            <a:chExt cx="17754323" cy="6111242"/>
          </a:xfrm>
        </p:grpSpPr>
        <p:sp>
          <p:nvSpPr>
            <p:cNvPr id="460" name="Shape 460"/>
            <p:cNvSpPr/>
            <p:nvPr/>
          </p:nvSpPr>
          <p:spPr>
            <a:xfrm>
              <a:off x="795851" y="-1154309"/>
              <a:ext cx="16958473" cy="61112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no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sz="1500"/>
                <a:t>The Promise &amp; The Fulfillment</a:t>
              </a:r>
              <a:endParaRPr sz="1500">
                <a:latin typeface="Helvetica Neue LT Pro 55 Roman"/>
                <a:ea typeface="Helvetica Neue LT Pro 55 Roman"/>
                <a:cs typeface="Helvetica Neue LT Pro 55 Roman"/>
                <a:sym typeface="Helvetica Neue LT Pro 55 Roman"/>
              </a:endParaRP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a:latin typeface="Helvetica Neue LT Pro 75 Bold"/>
                  <a:ea typeface="Helvetica Neue LT Pro 75 Bold"/>
                  <a:cs typeface="Helvetica Neue LT Pro 75 Bold"/>
                  <a:sym typeface="Helvetica Neue LT Pro 75 Bold"/>
                </a:rPr>
                <a:t>Joel 2:28, 29 - “</a:t>
              </a:r>
              <a:r>
                <a:rPr sz="1250" i="1">
                  <a:latin typeface="Helvetica Neue LT Pro 75 Bold"/>
                  <a:ea typeface="Helvetica Neue LT Pro 75 Bold"/>
                  <a:cs typeface="Helvetica Neue LT Pro 75 Bold"/>
                  <a:sym typeface="Helvetica Neue LT Pro 75 Bold"/>
                </a:rPr>
                <a:t>And afterward, I will pour out my Spirit on all people</a:t>
              </a:r>
              <a:r>
                <a:rPr sz="1250"/>
                <a:t>. Your sons and daughters will prophesy, your old men will dream dreams, your young men will see visions. </a:t>
              </a:r>
              <a:r>
                <a:rPr sz="1250" baseline="31999"/>
                <a:t>29 </a:t>
              </a:r>
              <a:r>
                <a:rPr sz="1250"/>
                <a:t>Even on my servants, both men and women, I will pour out my Spirit in those days.</a:t>
              </a: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endParaRPr sz="1250"/>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a:latin typeface="Helvetica Neue LT Pro 75 Bold"/>
                  <a:ea typeface="Helvetica Neue LT Pro 75 Bold"/>
                  <a:cs typeface="Helvetica Neue LT Pro 75 Bold"/>
                  <a:sym typeface="Helvetica Neue LT Pro 75 Bold"/>
                </a:rPr>
                <a:t>Acts 2: 15-18 -  </a:t>
              </a:r>
              <a:r>
                <a:rPr sz="1250"/>
                <a:t>These people are not drunk, as you suppose. It's only nine in the morning! </a:t>
              </a:r>
              <a:r>
                <a:rPr sz="1250">
                  <a:latin typeface="Helvetica Neue LT Pro 75 Bold"/>
                  <a:ea typeface="Helvetica Neue LT Pro 75 Bold"/>
                  <a:cs typeface="Helvetica Neue LT Pro 75 Bold"/>
                  <a:sym typeface="Helvetica Neue LT Pro 75 Bold"/>
                </a:rPr>
                <a:t>16 No, this is what was spoken by the prophet Joel:</a:t>
              </a: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a:latin typeface="Helvetica Neue LT Pro 75 Bold"/>
                  <a:ea typeface="Helvetica Neue LT Pro 75 Bold"/>
                  <a:cs typeface="Helvetica Neue LT Pro 75 Bold"/>
                  <a:sym typeface="Helvetica Neue LT Pro 75 Bold"/>
                </a:rPr>
                <a:t>17 " '</a:t>
              </a:r>
              <a:r>
                <a:rPr sz="1250" i="1">
                  <a:latin typeface="Helvetica Neue LT Pro 75 Bold"/>
                  <a:ea typeface="Helvetica Neue LT Pro 75 Bold"/>
                  <a:cs typeface="Helvetica Neue LT Pro 75 Bold"/>
                  <a:sym typeface="Helvetica Neue LT Pro 75 Bold"/>
                </a:rPr>
                <a:t>In the last days, God says, I will pour out my Spirit on all people. Your sons and daughters will prophesy, your young men will see visions, your old men will dream dreams.</a:t>
              </a: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250" i="1">
                  <a:latin typeface="Helvetica Neue LT Pro 75 Bold"/>
                  <a:ea typeface="Helvetica Neue LT Pro 75 Bold"/>
                  <a:cs typeface="Helvetica Neue LT Pro 75 Bold"/>
                  <a:sym typeface="Helvetica Neue LT Pro 75 Bold"/>
                </a:rPr>
                <a:t>18 Even on my servants, both men and women, I will pour out my Spirit in those days, and they will prophesy.”</a:t>
              </a:r>
            </a:p>
          </p:txBody>
        </p:sp>
        <p:sp>
          <p:nvSpPr>
            <p:cNvPr id="461" name="Shape 461"/>
            <p:cNvSpPr/>
            <p:nvPr/>
          </p:nvSpPr>
          <p:spPr>
            <a:xfrm>
              <a:off x="0" y="0"/>
              <a:ext cx="821737" cy="1335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no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6</a:t>
              </a:r>
            </a:p>
          </p:txBody>
        </p:sp>
      </p:grpSp>
    </p:spTree>
    <p:extLst>
      <p:ext uri="{BB962C8B-B14F-4D97-AF65-F5344CB8AC3E}">
        <p14:creationId xmlns:p14="http://schemas.microsoft.com/office/powerpoint/2010/main" val="2912190093"/>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59"/>
                                        </p:tgtEl>
                                        <p:attrNameLst>
                                          <p:attrName>style.visibility</p:attrName>
                                        </p:attrNameLst>
                                      </p:cBhvr>
                                      <p:to>
                                        <p:strVal val="visible"/>
                                      </p:to>
                                    </p:set>
                                    <p:anim calcmode="lin" valueType="num">
                                      <p:cBhvr>
                                        <p:cTn id="7" dur="1000" fill="hold"/>
                                        <p:tgtEl>
                                          <p:spTgt spid="459"/>
                                        </p:tgtEl>
                                        <p:attrNameLst>
                                          <p:attrName>ppt_x</p:attrName>
                                        </p:attrNameLst>
                                      </p:cBhvr>
                                      <p:tavLst>
                                        <p:tav tm="0">
                                          <p:val>
                                            <p:strVal val="0-#ppt_w/2"/>
                                          </p:val>
                                        </p:tav>
                                        <p:tav tm="100000">
                                          <p:val>
                                            <p:strVal val="#ppt_x"/>
                                          </p:val>
                                        </p:tav>
                                      </p:tavLst>
                                    </p:anim>
                                    <p:anim calcmode="lin" valueType="num">
                                      <p:cBhvr>
                                        <p:cTn id="8" dur="1000" fill="hold"/>
                                        <p:tgtEl>
                                          <p:spTgt spid="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56"/>
                                        </p:tgtEl>
                                        <p:attrNameLst>
                                          <p:attrName>style.visibility</p:attrName>
                                        </p:attrNameLst>
                                      </p:cBhvr>
                                      <p:to>
                                        <p:strVal val="visible"/>
                                      </p:to>
                                    </p:set>
                                    <p:anim calcmode="lin" valueType="num">
                                      <p:cBhvr>
                                        <p:cTn id="13" dur="1000" fill="hold"/>
                                        <p:tgtEl>
                                          <p:spTgt spid="456"/>
                                        </p:tgtEl>
                                        <p:attrNameLst>
                                          <p:attrName>ppt_x</p:attrName>
                                        </p:attrNameLst>
                                      </p:cBhvr>
                                      <p:tavLst>
                                        <p:tav tm="0">
                                          <p:val>
                                            <p:strVal val="0-#ppt_w/2"/>
                                          </p:val>
                                        </p:tav>
                                        <p:tav tm="100000">
                                          <p:val>
                                            <p:strVal val="#ppt_x"/>
                                          </p:val>
                                        </p:tav>
                                      </p:tavLst>
                                    </p:anim>
                                    <p:anim calcmode="lin" valueType="num">
                                      <p:cBhvr>
                                        <p:cTn id="14" dur="1000" fill="hold"/>
                                        <p:tgtEl>
                                          <p:spTgt spid="4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462"/>
                                        </p:tgtEl>
                                        <p:attrNameLst>
                                          <p:attrName>style.visibility</p:attrName>
                                        </p:attrNameLst>
                                      </p:cBhvr>
                                      <p:to>
                                        <p:strVal val="visible"/>
                                      </p:to>
                                    </p:set>
                                    <p:anim calcmode="lin" valueType="num">
                                      <p:cBhvr>
                                        <p:cTn id="19" dur="1000" fill="hold"/>
                                        <p:tgtEl>
                                          <p:spTgt spid="462"/>
                                        </p:tgtEl>
                                        <p:attrNameLst>
                                          <p:attrName>ppt_x</p:attrName>
                                        </p:attrNameLst>
                                      </p:cBhvr>
                                      <p:tavLst>
                                        <p:tav tm="0">
                                          <p:val>
                                            <p:strVal val="0-#ppt_w/2"/>
                                          </p:val>
                                        </p:tav>
                                        <p:tav tm="100000">
                                          <p:val>
                                            <p:strVal val="#ppt_x"/>
                                          </p:val>
                                        </p:tav>
                                      </p:tavLst>
                                    </p:anim>
                                    <p:anim calcmode="lin" valueType="num">
                                      <p:cBhvr>
                                        <p:cTn id="20" dur="1000" fill="hold"/>
                                        <p:tgtEl>
                                          <p:spTgt spid="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advAuto="0"/>
      <p:bldP spid="459" grpId="0" animBg="1" advAuto="0"/>
      <p:bldP spid="46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e 27"/>
          <p:cNvGrpSpPr/>
          <p:nvPr/>
        </p:nvGrpSpPr>
        <p:grpSpPr>
          <a:xfrm>
            <a:off x="3569817" y="3156542"/>
            <a:ext cx="3048000" cy="1401935"/>
            <a:chOff x="3569817" y="3156542"/>
            <a:chExt cx="3048000" cy="1401935"/>
          </a:xfrm>
        </p:grpSpPr>
        <p:sp>
          <p:nvSpPr>
            <p:cNvPr id="11" name="Ellipse 10"/>
            <p:cNvSpPr/>
            <p:nvPr/>
          </p:nvSpPr>
          <p:spPr>
            <a:xfrm>
              <a:off x="3569817" y="3156542"/>
              <a:ext cx="3048000" cy="1401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901589" y="3460179"/>
              <a:ext cx="2643288" cy="707886"/>
            </a:xfrm>
            <a:prstGeom prst="rect">
              <a:avLst/>
            </a:prstGeom>
          </p:spPr>
          <p:txBody>
            <a:bodyPr wrap="none">
              <a:spAutoFit/>
            </a:bodyPr>
            <a:lstStyle/>
            <a:p>
              <a:r>
                <a:rPr lang="en-US" sz="4000" b="1" dirty="0">
                  <a:solidFill>
                    <a:schemeClr val="bg1"/>
                  </a:solidFill>
                  <a:latin typeface="Franklin Gothic Demi" panose="020B0703020102020204" pitchFamily="34" charset="0"/>
                  <a:ea typeface="Times New Roman" panose="02020603050405020304" pitchFamily="18" charset="0"/>
                  <a:cs typeface="Arial" panose="020B0604020202020204" pitchFamily="34" charset="0"/>
                </a:rPr>
                <a:t>Mentoring</a:t>
              </a:r>
              <a:r>
                <a:rPr lang="en-US" sz="4000" b="1" dirty="0">
                  <a:solidFill>
                    <a:srgbClr val="000000"/>
                  </a:solidFill>
                  <a:latin typeface="Franklin Gothic Demi" panose="020B0703020102020204" pitchFamily="34" charset="0"/>
                  <a:ea typeface="Times New Roman" panose="02020603050405020304" pitchFamily="18" charset="0"/>
                  <a:cs typeface="Arial" panose="020B0604020202020204" pitchFamily="34" charset="0"/>
                </a:rPr>
                <a:t> </a:t>
              </a:r>
              <a:endParaRPr lang="fr-FR" sz="4000" dirty="0">
                <a:latin typeface="Franklin Gothic Demi" panose="020B0703020102020204" pitchFamily="34" charset="0"/>
              </a:endParaRPr>
            </a:p>
          </p:txBody>
        </p:sp>
      </p:grpSp>
      <p:sp>
        <p:nvSpPr>
          <p:cNvPr id="9" name="Titre 1"/>
          <p:cNvSpPr>
            <a:spLocks noGrp="1"/>
          </p:cNvSpPr>
          <p:nvPr>
            <p:ph type="title"/>
          </p:nvPr>
        </p:nvSpPr>
        <p:spPr>
          <a:xfrm>
            <a:off x="474562" y="235970"/>
            <a:ext cx="9229059" cy="810532"/>
          </a:xfrm>
        </p:spPr>
        <p:txBody>
          <a:bodyPr>
            <a:noAutofit/>
          </a:bodyPr>
          <a:lstStyle/>
          <a:p>
            <a:r>
              <a:rPr lang="en-US" b="1" dirty="0">
                <a:solidFill>
                  <a:schemeClr val="accent1"/>
                </a:solidFill>
                <a:latin typeface="+mn-lt"/>
                <a:ea typeface="Cambria" panose="02040503050406030204" pitchFamily="18" charset="0"/>
              </a:rPr>
              <a:t>5. EMPOWERMENT OF YOUTH (</a:t>
            </a:r>
            <a:r>
              <a:rPr lang="en-US" b="1" dirty="0" err="1">
                <a:solidFill>
                  <a:schemeClr val="accent1"/>
                </a:solidFill>
                <a:latin typeface="+mn-lt"/>
                <a:ea typeface="Cambria" panose="02040503050406030204" pitchFamily="18" charset="0"/>
              </a:rPr>
              <a:t>cont</a:t>
            </a:r>
            <a:r>
              <a:rPr lang="en-US" b="1" dirty="0">
                <a:solidFill>
                  <a:schemeClr val="accent1"/>
                </a:solidFill>
                <a:latin typeface="+mn-lt"/>
                <a:ea typeface="Cambria" panose="02040503050406030204" pitchFamily="18" charset="0"/>
              </a:rPr>
              <a:t>)</a:t>
            </a:r>
            <a:endParaRPr lang="fr-FR" dirty="0">
              <a:solidFill>
                <a:schemeClr val="accent1"/>
              </a:solidFill>
              <a:latin typeface="+mn-lt"/>
              <a:ea typeface="Cambria" panose="02040503050406030204" pitchFamily="18" charset="0"/>
            </a:endParaRPr>
          </a:p>
        </p:txBody>
      </p:sp>
      <p:sp>
        <p:nvSpPr>
          <p:cNvPr id="10" name="Flèche vers le haut 9"/>
          <p:cNvSpPr/>
          <p:nvPr/>
        </p:nvSpPr>
        <p:spPr>
          <a:xfrm>
            <a:off x="4893732" y="202250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haut 11"/>
          <p:cNvSpPr/>
          <p:nvPr/>
        </p:nvSpPr>
        <p:spPr>
          <a:xfrm rot="5400000">
            <a:off x="7048968" y="328603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rot="16200000">
            <a:off x="2682411" y="328603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haut 13"/>
          <p:cNvSpPr/>
          <p:nvPr/>
        </p:nvSpPr>
        <p:spPr>
          <a:xfrm rot="10800000">
            <a:off x="4893732" y="470849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858092" y="1152778"/>
            <a:ext cx="227944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latin typeface="Arial Narrow" panose="020B0606020202030204" pitchFamily="34" charset="0"/>
              </a:rPr>
              <a:t>Spiritual Accompaniment</a:t>
            </a:r>
          </a:p>
        </p:txBody>
      </p:sp>
      <p:sp>
        <p:nvSpPr>
          <p:cNvPr id="16" name="ZoneTexte 15"/>
          <p:cNvSpPr txBox="1"/>
          <p:nvPr/>
        </p:nvSpPr>
        <p:spPr>
          <a:xfrm>
            <a:off x="7933325" y="3380456"/>
            <a:ext cx="2212161"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latin typeface="Arial Narrow" panose="020B0606020202030204" pitchFamily="34" charset="0"/>
              </a:rPr>
              <a:t>Physical Accompaniment</a:t>
            </a:r>
          </a:p>
        </p:txBody>
      </p:sp>
      <p:sp>
        <p:nvSpPr>
          <p:cNvPr id="17" name="ZoneTexte 16"/>
          <p:cNvSpPr txBox="1"/>
          <p:nvPr/>
        </p:nvSpPr>
        <p:spPr>
          <a:xfrm>
            <a:off x="334563" y="3532921"/>
            <a:ext cx="200297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latin typeface="Arial Narrow" panose="020B0606020202030204" pitchFamily="34" charset="0"/>
              </a:rPr>
              <a:t>Social Support</a:t>
            </a:r>
          </a:p>
        </p:txBody>
      </p:sp>
      <p:sp>
        <p:nvSpPr>
          <p:cNvPr id="18" name="ZoneTexte 17"/>
          <p:cNvSpPr txBox="1"/>
          <p:nvPr/>
        </p:nvSpPr>
        <p:spPr>
          <a:xfrm>
            <a:off x="4134561" y="5725631"/>
            <a:ext cx="226623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Moral Accompaniment</a:t>
            </a:r>
          </a:p>
        </p:txBody>
      </p:sp>
      <p:sp>
        <p:nvSpPr>
          <p:cNvPr id="20" name="ZoneTexte 19"/>
          <p:cNvSpPr txBox="1"/>
          <p:nvPr/>
        </p:nvSpPr>
        <p:spPr>
          <a:xfrm>
            <a:off x="6118703" y="1077004"/>
            <a:ext cx="168405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Praying with them</a:t>
            </a:r>
          </a:p>
          <a:p>
            <a:pPr marL="285750" indent="-285750">
              <a:buFont typeface="Arial" panose="020B0604020202020204" pitchFamily="34" charset="0"/>
              <a:buChar char="•"/>
            </a:pPr>
            <a:r>
              <a:rPr lang="fr-FR" dirty="0"/>
              <a:t>Life exemple</a:t>
            </a:r>
          </a:p>
          <a:p>
            <a:endParaRPr lang="en-US" dirty="0"/>
          </a:p>
        </p:txBody>
      </p:sp>
      <p:sp>
        <p:nvSpPr>
          <p:cNvPr id="22" name="ZoneTexte 21"/>
          <p:cNvSpPr txBox="1"/>
          <p:nvPr/>
        </p:nvSpPr>
        <p:spPr>
          <a:xfrm>
            <a:off x="8395614" y="2677745"/>
            <a:ext cx="1406612" cy="646331"/>
          </a:xfrm>
          <a:prstGeom prst="rect">
            <a:avLst/>
          </a:prstGeom>
          <a:noFill/>
        </p:spPr>
        <p:txBody>
          <a:bodyPr wrap="square" rtlCol="0">
            <a:spAutoFit/>
          </a:bodyPr>
          <a:lstStyle/>
          <a:p>
            <a:r>
              <a:rPr lang="en-US" dirty="0"/>
              <a:t>Practical activities</a:t>
            </a:r>
          </a:p>
        </p:txBody>
      </p:sp>
      <p:sp>
        <p:nvSpPr>
          <p:cNvPr id="23" name="ZoneTexte 22"/>
          <p:cNvSpPr txBox="1"/>
          <p:nvPr/>
        </p:nvSpPr>
        <p:spPr>
          <a:xfrm>
            <a:off x="6528295" y="5522846"/>
            <a:ext cx="1699177" cy="923330"/>
          </a:xfrm>
          <a:prstGeom prst="rect">
            <a:avLst/>
          </a:prstGeom>
          <a:noFill/>
        </p:spPr>
        <p:txBody>
          <a:bodyPr wrap="square" rtlCol="0">
            <a:spAutoFit/>
          </a:bodyPr>
          <a:lstStyle/>
          <a:p>
            <a:r>
              <a:rPr lang="en-US" dirty="0"/>
              <a:t>Help them “Cleanse their way”</a:t>
            </a:r>
          </a:p>
        </p:txBody>
      </p:sp>
      <p:sp>
        <p:nvSpPr>
          <p:cNvPr id="24" name="ZoneTexte 23"/>
          <p:cNvSpPr txBox="1"/>
          <p:nvPr/>
        </p:nvSpPr>
        <p:spPr>
          <a:xfrm>
            <a:off x="5505859" y="4549020"/>
            <a:ext cx="1699177" cy="923330"/>
          </a:xfrm>
          <a:prstGeom prst="rect">
            <a:avLst/>
          </a:prstGeom>
          <a:noFill/>
        </p:spPr>
        <p:txBody>
          <a:bodyPr wrap="square" rtlCol="0">
            <a:spAutoFit/>
          </a:bodyPr>
          <a:lstStyle/>
          <a:p>
            <a:r>
              <a:rPr lang="en-US" dirty="0"/>
              <a:t>Help to have a Life of commitment</a:t>
            </a:r>
          </a:p>
        </p:txBody>
      </p:sp>
      <p:sp>
        <p:nvSpPr>
          <p:cNvPr id="25" name="ZoneTexte 24"/>
          <p:cNvSpPr txBox="1"/>
          <p:nvPr/>
        </p:nvSpPr>
        <p:spPr>
          <a:xfrm>
            <a:off x="638357" y="2277333"/>
            <a:ext cx="1699177" cy="646331"/>
          </a:xfrm>
          <a:prstGeom prst="rect">
            <a:avLst/>
          </a:prstGeom>
          <a:noFill/>
        </p:spPr>
        <p:txBody>
          <a:bodyPr wrap="square" rtlCol="0">
            <a:spAutoFit/>
          </a:bodyPr>
          <a:lstStyle/>
          <a:p>
            <a:r>
              <a:rPr lang="en-US" dirty="0"/>
              <a:t>Help in Healthy relationship</a:t>
            </a:r>
          </a:p>
        </p:txBody>
      </p:sp>
      <p:sp>
        <p:nvSpPr>
          <p:cNvPr id="26" name="ZoneTexte 25"/>
          <p:cNvSpPr txBox="1"/>
          <p:nvPr/>
        </p:nvSpPr>
        <p:spPr>
          <a:xfrm>
            <a:off x="638356" y="2833376"/>
            <a:ext cx="1699177" cy="646331"/>
          </a:xfrm>
          <a:prstGeom prst="rect">
            <a:avLst/>
          </a:prstGeom>
          <a:noFill/>
        </p:spPr>
        <p:txBody>
          <a:bodyPr wrap="square" rtlCol="0">
            <a:spAutoFit/>
          </a:bodyPr>
          <a:lstStyle/>
          <a:p>
            <a:r>
              <a:rPr lang="en-US" dirty="0"/>
              <a:t>Help in choice of partner</a:t>
            </a:r>
          </a:p>
        </p:txBody>
      </p:sp>
      <p:sp>
        <p:nvSpPr>
          <p:cNvPr id="27" name="ZoneTexte 26"/>
          <p:cNvSpPr txBox="1"/>
          <p:nvPr/>
        </p:nvSpPr>
        <p:spPr>
          <a:xfrm>
            <a:off x="633845" y="3990437"/>
            <a:ext cx="1699177" cy="1200329"/>
          </a:xfrm>
          <a:prstGeom prst="rect">
            <a:avLst/>
          </a:prstGeom>
          <a:noFill/>
        </p:spPr>
        <p:txBody>
          <a:bodyPr wrap="square" rtlCol="0">
            <a:spAutoFit/>
          </a:bodyPr>
          <a:lstStyle/>
          <a:p>
            <a:r>
              <a:rPr lang="en-US" dirty="0"/>
              <a:t>Nuclear family</a:t>
            </a:r>
          </a:p>
          <a:p>
            <a:r>
              <a:rPr lang="en-US" dirty="0"/>
              <a:t>School family</a:t>
            </a:r>
          </a:p>
          <a:p>
            <a:r>
              <a:rPr lang="en-US" dirty="0"/>
              <a:t>Church family</a:t>
            </a:r>
          </a:p>
          <a:p>
            <a:endParaRPr lang="en-US" dirty="0"/>
          </a:p>
        </p:txBody>
      </p:sp>
    </p:spTree>
    <p:extLst>
      <p:ext uri="{BB962C8B-B14F-4D97-AF65-F5344CB8AC3E}">
        <p14:creationId xmlns:p14="http://schemas.microsoft.com/office/powerpoint/2010/main" val="21539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20" grpId="0"/>
      <p:bldP spid="22" grpId="0"/>
      <p:bldP spid="23"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8764" y="1216169"/>
            <a:ext cx="3170227" cy="523220"/>
          </a:xfrm>
          <a:prstGeom prst="rect">
            <a:avLst/>
          </a:prstGeom>
        </p:spPr>
        <p:txBody>
          <a:bodyPr wrap="none">
            <a:spAutoFit/>
          </a:bodyPr>
          <a:lstStyle/>
          <a:p>
            <a:r>
              <a:rPr lang="en-US" sz="2800" b="1" dirty="0">
                <a:solidFill>
                  <a:schemeClr val="accent1"/>
                </a:solidFill>
                <a:ea typeface="Times New Roman" panose="02020603050405020304" pitchFamily="18" charset="0"/>
                <a:cs typeface="Arial" panose="020B0604020202020204" pitchFamily="34" charset="0"/>
              </a:rPr>
              <a:t>Practical mentoring </a:t>
            </a:r>
            <a:endParaRPr lang="fr-FR" sz="2800" dirty="0">
              <a:solidFill>
                <a:schemeClr val="accent1"/>
              </a:solidFill>
            </a:endParaRPr>
          </a:p>
        </p:txBody>
      </p:sp>
      <p:sp>
        <p:nvSpPr>
          <p:cNvPr id="17" name="Titre 1"/>
          <p:cNvSpPr>
            <a:spLocks noGrp="1"/>
          </p:cNvSpPr>
          <p:nvPr>
            <p:ph type="title"/>
          </p:nvPr>
        </p:nvSpPr>
        <p:spPr>
          <a:xfrm>
            <a:off x="613269" y="264912"/>
            <a:ext cx="8650514" cy="810532"/>
          </a:xfrm>
        </p:spPr>
        <p:txBody>
          <a:bodyPr>
            <a:noAutofit/>
          </a:bodyPr>
          <a:lstStyle/>
          <a:p>
            <a:r>
              <a:rPr lang="en-US" b="1" dirty="0">
                <a:solidFill>
                  <a:schemeClr val="accent1"/>
                </a:solidFill>
                <a:ea typeface="Cambria" panose="02040503050406030204" pitchFamily="18" charset="0"/>
              </a:rPr>
              <a:t>5. EMPOWERMENT OF YOUTH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sp>
        <p:nvSpPr>
          <p:cNvPr id="7" name="ZoneTexte 6"/>
          <p:cNvSpPr txBox="1"/>
          <p:nvPr/>
        </p:nvSpPr>
        <p:spPr>
          <a:xfrm>
            <a:off x="435933" y="1917184"/>
            <a:ext cx="2311267" cy="523220"/>
          </a:xfrm>
          <a:prstGeom prst="rect">
            <a:avLst/>
          </a:prstGeom>
          <a:solidFill>
            <a:srgbClr val="8A2615"/>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a:t>Choir Director</a:t>
            </a:r>
          </a:p>
        </p:txBody>
      </p:sp>
      <p:sp>
        <p:nvSpPr>
          <p:cNvPr id="8" name="ZoneTexte 7"/>
          <p:cNvSpPr txBox="1"/>
          <p:nvPr/>
        </p:nvSpPr>
        <p:spPr>
          <a:xfrm>
            <a:off x="4793463" y="1696973"/>
            <a:ext cx="1351226" cy="830997"/>
          </a:xfrm>
          <a:prstGeom prst="rect">
            <a:avLst/>
          </a:prstGeom>
          <a:solidFill>
            <a:srgbClr val="8A2615"/>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solidFill>
                  <a:schemeClr val="bg1"/>
                </a:solidFill>
              </a:rPr>
              <a:t>Young Musician</a:t>
            </a:r>
          </a:p>
        </p:txBody>
      </p:sp>
      <p:sp>
        <p:nvSpPr>
          <p:cNvPr id="9" name="ZoneTexte 8"/>
          <p:cNvSpPr txBox="1"/>
          <p:nvPr/>
        </p:nvSpPr>
        <p:spPr>
          <a:xfrm>
            <a:off x="435933" y="2630026"/>
            <a:ext cx="2311267" cy="954107"/>
          </a:xfrm>
          <a:prstGeom prst="rect">
            <a:avLst/>
          </a:prstGeom>
          <a:solidFill>
            <a:srgbClr val="8A2615"/>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a:t>Sabbath School Leader</a:t>
            </a:r>
          </a:p>
        </p:txBody>
      </p:sp>
      <p:sp>
        <p:nvSpPr>
          <p:cNvPr id="10" name="ZoneTexte 9"/>
          <p:cNvSpPr txBox="1"/>
          <p:nvPr/>
        </p:nvSpPr>
        <p:spPr>
          <a:xfrm>
            <a:off x="4793464" y="2671830"/>
            <a:ext cx="1351226" cy="830997"/>
          </a:xfrm>
          <a:prstGeom prst="rect">
            <a:avLst/>
          </a:prstGeom>
          <a:solidFill>
            <a:srgbClr val="8A2615"/>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solidFill>
                  <a:schemeClr val="bg1"/>
                </a:solidFill>
              </a:rPr>
              <a:t>Young Teacher</a:t>
            </a:r>
          </a:p>
        </p:txBody>
      </p:sp>
      <p:sp>
        <p:nvSpPr>
          <p:cNvPr id="11" name="ZoneTexte 10"/>
          <p:cNvSpPr txBox="1"/>
          <p:nvPr/>
        </p:nvSpPr>
        <p:spPr>
          <a:xfrm>
            <a:off x="435933" y="3708857"/>
            <a:ext cx="2311267" cy="507831"/>
          </a:xfrm>
          <a:prstGeom prst="rect">
            <a:avLst/>
          </a:prstGeom>
          <a:solidFill>
            <a:srgbClr val="8A2615"/>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700" b="1" dirty="0"/>
              <a:t>Elder or Pastor</a:t>
            </a:r>
          </a:p>
        </p:txBody>
      </p:sp>
      <p:sp>
        <p:nvSpPr>
          <p:cNvPr id="12" name="ZoneTexte 11"/>
          <p:cNvSpPr txBox="1"/>
          <p:nvPr/>
        </p:nvSpPr>
        <p:spPr>
          <a:xfrm>
            <a:off x="4820569" y="3691342"/>
            <a:ext cx="1324121" cy="830997"/>
          </a:xfrm>
          <a:prstGeom prst="rect">
            <a:avLst/>
          </a:prstGeom>
          <a:solidFill>
            <a:srgbClr val="8A2615"/>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solidFill>
                  <a:schemeClr val="bg1"/>
                </a:solidFill>
              </a:rPr>
              <a:t>Young Leader</a:t>
            </a:r>
          </a:p>
        </p:txBody>
      </p:sp>
      <p:grpSp>
        <p:nvGrpSpPr>
          <p:cNvPr id="39" name="Groupe 38"/>
          <p:cNvGrpSpPr/>
          <p:nvPr/>
        </p:nvGrpSpPr>
        <p:grpSpPr>
          <a:xfrm>
            <a:off x="2863048" y="1777508"/>
            <a:ext cx="1683657" cy="719271"/>
            <a:chOff x="2863048" y="2263658"/>
            <a:chExt cx="1683657" cy="719271"/>
          </a:xfrm>
        </p:grpSpPr>
        <p:sp>
          <p:nvSpPr>
            <p:cNvPr id="13" name="Flèche droite 12"/>
            <p:cNvSpPr/>
            <p:nvPr/>
          </p:nvSpPr>
          <p:spPr>
            <a:xfrm>
              <a:off x="2863048" y="2263658"/>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2922517" y="2393346"/>
              <a:ext cx="1406474" cy="461665"/>
            </a:xfrm>
            <a:prstGeom prst="rect">
              <a:avLst/>
            </a:prstGeom>
            <a:noFill/>
          </p:spPr>
          <p:txBody>
            <a:bodyPr wrap="square" rtlCol="0">
              <a:spAutoFit/>
            </a:bodyPr>
            <a:lstStyle/>
            <a:p>
              <a:r>
                <a:rPr lang="fr-FR" sz="2400" b="1" dirty="0">
                  <a:solidFill>
                    <a:schemeClr val="bg1"/>
                  </a:solidFill>
                </a:rPr>
                <a:t>Mentors</a:t>
              </a:r>
            </a:p>
          </p:txBody>
        </p:sp>
      </p:grpSp>
      <p:sp>
        <p:nvSpPr>
          <p:cNvPr id="22" name="ZoneTexte 21"/>
          <p:cNvSpPr txBox="1"/>
          <p:nvPr/>
        </p:nvSpPr>
        <p:spPr>
          <a:xfrm>
            <a:off x="7980177" y="1850861"/>
            <a:ext cx="225347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a:t>Choir Director</a:t>
            </a:r>
          </a:p>
        </p:txBody>
      </p:sp>
      <p:grpSp>
        <p:nvGrpSpPr>
          <p:cNvPr id="40" name="Groupe 39"/>
          <p:cNvGrpSpPr/>
          <p:nvPr/>
        </p:nvGrpSpPr>
        <p:grpSpPr>
          <a:xfrm>
            <a:off x="2863048" y="2727692"/>
            <a:ext cx="1683657" cy="719271"/>
            <a:chOff x="2863048" y="3139826"/>
            <a:chExt cx="1683657" cy="719271"/>
          </a:xfrm>
        </p:grpSpPr>
        <p:sp>
          <p:nvSpPr>
            <p:cNvPr id="24" name="Flèche droite 23"/>
            <p:cNvSpPr/>
            <p:nvPr/>
          </p:nvSpPr>
          <p:spPr>
            <a:xfrm>
              <a:off x="2863048" y="3139826"/>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2922517" y="3269514"/>
              <a:ext cx="1406474" cy="461665"/>
            </a:xfrm>
            <a:prstGeom prst="rect">
              <a:avLst/>
            </a:prstGeom>
            <a:noFill/>
          </p:spPr>
          <p:txBody>
            <a:bodyPr wrap="square" rtlCol="0">
              <a:spAutoFit/>
            </a:bodyPr>
            <a:lstStyle/>
            <a:p>
              <a:r>
                <a:rPr lang="fr-FR" sz="2400" b="1" dirty="0">
                  <a:solidFill>
                    <a:schemeClr val="bg1"/>
                  </a:solidFill>
                </a:rPr>
                <a:t>Mentors</a:t>
              </a:r>
            </a:p>
          </p:txBody>
        </p:sp>
      </p:grpSp>
      <p:grpSp>
        <p:nvGrpSpPr>
          <p:cNvPr id="44" name="Groupe 43"/>
          <p:cNvGrpSpPr/>
          <p:nvPr/>
        </p:nvGrpSpPr>
        <p:grpSpPr>
          <a:xfrm>
            <a:off x="2879545" y="3603136"/>
            <a:ext cx="1683657" cy="719271"/>
            <a:chOff x="2863048" y="4331332"/>
            <a:chExt cx="1683657" cy="719271"/>
          </a:xfrm>
        </p:grpSpPr>
        <p:sp>
          <p:nvSpPr>
            <p:cNvPr id="26" name="Flèche droite 25"/>
            <p:cNvSpPr/>
            <p:nvPr/>
          </p:nvSpPr>
          <p:spPr>
            <a:xfrm>
              <a:off x="2863048" y="4331332"/>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2922517" y="4461020"/>
              <a:ext cx="1406474" cy="461665"/>
            </a:xfrm>
            <a:prstGeom prst="rect">
              <a:avLst/>
            </a:prstGeom>
            <a:noFill/>
          </p:spPr>
          <p:txBody>
            <a:bodyPr wrap="square" rtlCol="0">
              <a:spAutoFit/>
            </a:bodyPr>
            <a:lstStyle/>
            <a:p>
              <a:r>
                <a:rPr lang="fr-FR" sz="2400" b="1" dirty="0">
                  <a:solidFill>
                    <a:schemeClr val="bg1"/>
                  </a:solidFill>
                </a:rPr>
                <a:t>Mentors</a:t>
              </a:r>
            </a:p>
          </p:txBody>
        </p:sp>
      </p:grpSp>
      <p:grpSp>
        <p:nvGrpSpPr>
          <p:cNvPr id="42" name="Groupe 41"/>
          <p:cNvGrpSpPr/>
          <p:nvPr/>
        </p:nvGrpSpPr>
        <p:grpSpPr>
          <a:xfrm>
            <a:off x="6203903" y="2656479"/>
            <a:ext cx="1729417" cy="719271"/>
            <a:chOff x="6203903" y="3142629"/>
            <a:chExt cx="1729417" cy="719271"/>
          </a:xfrm>
        </p:grpSpPr>
        <p:sp>
          <p:nvSpPr>
            <p:cNvPr id="30" name="Flèche droite 29"/>
            <p:cNvSpPr/>
            <p:nvPr/>
          </p:nvSpPr>
          <p:spPr>
            <a:xfrm>
              <a:off x="6249663" y="3142629"/>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6203903" y="3272317"/>
              <a:ext cx="1616931" cy="461665"/>
            </a:xfrm>
            <a:prstGeom prst="rect">
              <a:avLst/>
            </a:prstGeom>
            <a:noFill/>
          </p:spPr>
          <p:txBody>
            <a:bodyPr wrap="square" rtlCol="0">
              <a:spAutoFit/>
            </a:bodyPr>
            <a:lstStyle/>
            <a:p>
              <a:r>
                <a:rPr lang="en-US" sz="2400" b="1" dirty="0">
                  <a:solidFill>
                    <a:schemeClr val="bg1"/>
                  </a:solidFill>
                </a:rPr>
                <a:t>To become</a:t>
              </a:r>
            </a:p>
          </p:txBody>
        </p:sp>
      </p:grpSp>
      <p:sp>
        <p:nvSpPr>
          <p:cNvPr id="34" name="ZoneTexte 33"/>
          <p:cNvSpPr txBox="1"/>
          <p:nvPr/>
        </p:nvSpPr>
        <p:spPr>
          <a:xfrm>
            <a:off x="7979080" y="2849727"/>
            <a:ext cx="225347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a:t>Unit Teacher</a:t>
            </a:r>
          </a:p>
        </p:txBody>
      </p:sp>
      <p:sp>
        <p:nvSpPr>
          <p:cNvPr id="35" name="ZoneTexte 34"/>
          <p:cNvSpPr txBox="1"/>
          <p:nvPr/>
        </p:nvSpPr>
        <p:spPr>
          <a:xfrm>
            <a:off x="7960692" y="3806275"/>
            <a:ext cx="2253476"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a:t>Elder or Pastor, </a:t>
            </a:r>
            <a:r>
              <a:rPr lang="en-US" sz="2800" b="1" dirty="0" err="1"/>
              <a:t>etc</a:t>
            </a:r>
            <a:endParaRPr lang="en-US" sz="2800" b="1" dirty="0"/>
          </a:p>
        </p:txBody>
      </p:sp>
      <p:grpSp>
        <p:nvGrpSpPr>
          <p:cNvPr id="41" name="Groupe 40"/>
          <p:cNvGrpSpPr/>
          <p:nvPr/>
        </p:nvGrpSpPr>
        <p:grpSpPr>
          <a:xfrm>
            <a:off x="6203903" y="1780311"/>
            <a:ext cx="1722160" cy="719271"/>
            <a:chOff x="6203903" y="2266461"/>
            <a:chExt cx="1722160" cy="719271"/>
          </a:xfrm>
        </p:grpSpPr>
        <p:sp>
          <p:nvSpPr>
            <p:cNvPr id="28" name="Flèche droite 27"/>
            <p:cNvSpPr/>
            <p:nvPr/>
          </p:nvSpPr>
          <p:spPr>
            <a:xfrm>
              <a:off x="6242406" y="2266461"/>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6203903" y="2377958"/>
              <a:ext cx="1616931" cy="461665"/>
            </a:xfrm>
            <a:prstGeom prst="rect">
              <a:avLst/>
            </a:prstGeom>
            <a:noFill/>
          </p:spPr>
          <p:txBody>
            <a:bodyPr wrap="square" rtlCol="0">
              <a:spAutoFit/>
            </a:bodyPr>
            <a:lstStyle/>
            <a:p>
              <a:r>
                <a:rPr lang="en-US" sz="2400" b="1" dirty="0">
                  <a:solidFill>
                    <a:schemeClr val="bg1"/>
                  </a:solidFill>
                </a:rPr>
                <a:t>To become</a:t>
              </a:r>
            </a:p>
          </p:txBody>
        </p:sp>
      </p:grpSp>
      <p:grpSp>
        <p:nvGrpSpPr>
          <p:cNvPr id="43" name="Groupe 42"/>
          <p:cNvGrpSpPr/>
          <p:nvPr/>
        </p:nvGrpSpPr>
        <p:grpSpPr>
          <a:xfrm>
            <a:off x="6238788" y="3803068"/>
            <a:ext cx="1694532" cy="719271"/>
            <a:chOff x="6238788" y="4289218"/>
            <a:chExt cx="1694532" cy="719271"/>
          </a:xfrm>
        </p:grpSpPr>
        <p:sp>
          <p:nvSpPr>
            <p:cNvPr id="32" name="Flèche droite 31"/>
            <p:cNvSpPr/>
            <p:nvPr/>
          </p:nvSpPr>
          <p:spPr>
            <a:xfrm>
              <a:off x="6249663" y="4289218"/>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6238788" y="4418020"/>
              <a:ext cx="1616931" cy="461665"/>
            </a:xfrm>
            <a:prstGeom prst="rect">
              <a:avLst/>
            </a:prstGeom>
            <a:noFill/>
          </p:spPr>
          <p:txBody>
            <a:bodyPr wrap="square" rtlCol="0">
              <a:spAutoFit/>
            </a:bodyPr>
            <a:lstStyle/>
            <a:p>
              <a:r>
                <a:rPr lang="en-US" sz="2400" b="1" dirty="0">
                  <a:solidFill>
                    <a:schemeClr val="bg1"/>
                  </a:solidFill>
                </a:rPr>
                <a:t>To become</a:t>
              </a:r>
            </a:p>
          </p:txBody>
        </p:sp>
      </p:grpSp>
      <p:pic>
        <p:nvPicPr>
          <p:cNvPr id="33" name="Picture 32">
            <a:extLst>
              <a:ext uri="{FF2B5EF4-FFF2-40B4-BE49-F238E27FC236}">
                <a16:creationId xmlns:a16="http://schemas.microsoft.com/office/drawing/2014/main" id="{66DBA0F9-3031-564D-A359-C38D4E313DEB}"/>
              </a:ext>
            </a:extLst>
          </p:cNvPr>
          <p:cNvPicPr>
            <a:picLocks noChangeAspect="1"/>
          </p:cNvPicPr>
          <p:nvPr/>
        </p:nvPicPr>
        <p:blipFill rotWithShape="1">
          <a:blip r:embed="rId2"/>
          <a:srcRect t="21186" b="22987"/>
          <a:stretch/>
        </p:blipFill>
        <p:spPr>
          <a:xfrm>
            <a:off x="723912" y="4662964"/>
            <a:ext cx="1290084" cy="1113062"/>
          </a:xfrm>
          <a:prstGeom prst="rect">
            <a:avLst/>
          </a:prstGeom>
        </p:spPr>
      </p:pic>
    </p:spTree>
    <p:extLst>
      <p:ext uri="{BB962C8B-B14F-4D97-AF65-F5344CB8AC3E}">
        <p14:creationId xmlns:p14="http://schemas.microsoft.com/office/powerpoint/2010/main" val="10810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heel(1)">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heel(1)">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heel(1)">
                                      <p:cBhvr>
                                        <p:cTn id="36" dur="20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heel(1)">
                                      <p:cBhvr>
                                        <p:cTn id="46" dur="20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heel(1)">
                                      <p:cBhvr>
                                        <p:cTn id="61" dur="20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circle(in)">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heel(1)">
                                      <p:cBhvr>
                                        <p:cTn id="71" dur="20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ircle(in)">
                                      <p:cBhvr>
                                        <p:cTn id="7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2"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909F-C835-4A44-9686-5CCE953BA8CB}"/>
              </a:ext>
            </a:extLst>
          </p:cNvPr>
          <p:cNvSpPr>
            <a:spLocks noGrp="1"/>
          </p:cNvSpPr>
          <p:nvPr>
            <p:ph type="title"/>
          </p:nvPr>
        </p:nvSpPr>
        <p:spPr>
          <a:xfrm>
            <a:off x="525965" y="242461"/>
            <a:ext cx="9149862" cy="1325563"/>
          </a:xfrm>
        </p:spPr>
        <p:txBody>
          <a:bodyPr/>
          <a:lstStyle/>
          <a:p>
            <a:r>
              <a:rPr lang="en-US" b="1" dirty="0">
                <a:solidFill>
                  <a:srgbClr val="0070C0"/>
                </a:solidFill>
              </a:rPr>
              <a:t>INTRODUCTION</a:t>
            </a:r>
          </a:p>
        </p:txBody>
      </p:sp>
      <p:sp>
        <p:nvSpPr>
          <p:cNvPr id="3" name="ZoneTexte 2">
            <a:extLst>
              <a:ext uri="{FF2B5EF4-FFF2-40B4-BE49-F238E27FC236}">
                <a16:creationId xmlns:a16="http://schemas.microsoft.com/office/drawing/2014/main" id="{2CCD5FD0-A430-784E-A5DD-EEFA4BAEC94F}"/>
              </a:ext>
            </a:extLst>
          </p:cNvPr>
          <p:cNvSpPr txBox="1"/>
          <p:nvPr/>
        </p:nvSpPr>
        <p:spPr>
          <a:xfrm>
            <a:off x="607953" y="1782395"/>
            <a:ext cx="9856671" cy="3785652"/>
          </a:xfrm>
          <a:prstGeom prst="rect">
            <a:avLst/>
          </a:prstGeom>
          <a:noFill/>
        </p:spPr>
        <p:txBody>
          <a:bodyPr wrap="square" rtlCol="0">
            <a:spAutoFit/>
          </a:bodyPr>
          <a:lstStyle/>
          <a:p>
            <a:r>
              <a:rPr lang="en-US" sz="2400" dirty="0">
                <a:ea typeface="Cambria" panose="02040503050406030204" pitchFamily="18" charset="0"/>
              </a:rPr>
              <a:t>Starts with </a:t>
            </a:r>
            <a:r>
              <a:rPr lang="en-US" sz="2400" b="1" dirty="0">
                <a:ea typeface="Cambria" panose="02040503050406030204" pitchFamily="18" charset="0"/>
              </a:rPr>
              <a:t>connecting</a:t>
            </a:r>
            <a:r>
              <a:rPr lang="en-US" sz="2400" dirty="0">
                <a:ea typeface="Cambria" panose="02040503050406030204" pitchFamily="18" charset="0"/>
              </a:rPr>
              <a:t> Young People – authentic relationships</a:t>
            </a:r>
          </a:p>
          <a:p>
            <a:endParaRPr lang="en-US" sz="2400" dirty="0">
              <a:ea typeface="Cambria" panose="02040503050406030204" pitchFamily="18" charset="0"/>
            </a:endParaRPr>
          </a:p>
          <a:p>
            <a:r>
              <a:rPr lang="en-US" sz="2400" dirty="0"/>
              <a:t>Connecting with young people opens up ineffable prospects for spiritual leadership (</a:t>
            </a:r>
            <a:r>
              <a:rPr lang="en-US" sz="2400" dirty="0" err="1"/>
              <a:t>Barna</a:t>
            </a:r>
            <a:r>
              <a:rPr lang="en-US" sz="2400" dirty="0"/>
              <a:t> and </a:t>
            </a:r>
            <a:r>
              <a:rPr lang="en-US" sz="2400" dirty="0" err="1"/>
              <a:t>Kinnaman</a:t>
            </a:r>
            <a:r>
              <a:rPr lang="en-US" sz="2400" dirty="0"/>
              <a:t>, 2014). </a:t>
            </a:r>
          </a:p>
          <a:p>
            <a:endParaRPr lang="en-US" sz="2400" dirty="0"/>
          </a:p>
          <a:p>
            <a:r>
              <a:rPr lang="en-US" sz="2400" dirty="0"/>
              <a:t>Youth who have a mentoring relationship with caring adults are less likely to engage in delinquent behavior (Price-Mitchell, 2013). </a:t>
            </a:r>
          </a:p>
          <a:p>
            <a:endParaRPr lang="en-US" sz="2400" dirty="0"/>
          </a:p>
          <a:p>
            <a:r>
              <a:rPr lang="en-US" sz="2400" dirty="0"/>
              <a:t>The mentor must </a:t>
            </a:r>
            <a:r>
              <a:rPr lang="en-US" sz="2400" b="1" dirty="0"/>
              <a:t>know </a:t>
            </a:r>
            <a:r>
              <a:rPr lang="en-US" sz="2400" dirty="0"/>
              <a:t>themselves.</a:t>
            </a:r>
          </a:p>
          <a:p>
            <a:endParaRPr lang="en-US" sz="2400" dirty="0">
              <a:ea typeface="Cambria" panose="02040503050406030204" pitchFamily="18" charset="0"/>
            </a:endParaRPr>
          </a:p>
        </p:txBody>
      </p:sp>
    </p:spTree>
    <p:extLst>
      <p:ext uri="{BB962C8B-B14F-4D97-AF65-F5344CB8AC3E}">
        <p14:creationId xmlns:p14="http://schemas.microsoft.com/office/powerpoint/2010/main" val="4228992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0439" y="1536684"/>
            <a:ext cx="6933235" cy="4522905"/>
          </a:xfrm>
          <a:prstGeom prst="rect">
            <a:avLst/>
          </a:prstGeom>
        </p:spPr>
        <p:txBody>
          <a:bodyPr wrap="square">
            <a:spAutoFit/>
          </a:bodyPr>
          <a:lstStyle/>
          <a:p>
            <a:pPr algn="ctr">
              <a:lnSpc>
                <a:spcPct val="115000"/>
              </a:lnSpc>
              <a:spcAft>
                <a:spcPts val="0"/>
              </a:spcAft>
            </a:pPr>
            <a:r>
              <a:rPr lang="en-US" sz="2800" b="1" u="sng" dirty="0">
                <a:solidFill>
                  <a:schemeClr val="accent1"/>
                </a:solidFill>
                <a:ea typeface="Cambria" panose="02040503050406030204" pitchFamily="18" charset="0"/>
                <a:cs typeface="Arial" panose="020B0604020202020204" pitchFamily="34" charset="0"/>
              </a:rPr>
              <a:t>Try the youth in the church</a:t>
            </a:r>
          </a:p>
          <a:p>
            <a:pPr marL="457200" indent="-457200">
              <a:lnSpc>
                <a:spcPct val="115000"/>
              </a:lnSpc>
              <a:spcAft>
                <a:spcPts val="0"/>
              </a:spcAft>
              <a:buFont typeface="Wingdings" panose="05000000000000000000" pitchFamily="2" charset="2"/>
              <a:buChar char="Ø"/>
            </a:pPr>
            <a:r>
              <a:rPr lang="en-US" sz="2800" b="1" dirty="0">
                <a:ea typeface="Cambria" panose="02040503050406030204" pitchFamily="18" charset="0"/>
                <a:cs typeface="Arial" panose="020B0604020202020204" pitchFamily="34" charset="0"/>
              </a:rPr>
              <a:t>Give them the key </a:t>
            </a:r>
            <a:r>
              <a:rPr lang="en-US" sz="2800" dirty="0">
                <a:ea typeface="Cambria" panose="02040503050406030204" pitchFamily="18" charset="0"/>
                <a:cs typeface="Arial" panose="020B0604020202020204" pitchFamily="34" charset="0"/>
              </a:rPr>
              <a:t>to put on the church machine</a:t>
            </a:r>
          </a:p>
          <a:p>
            <a:pPr marL="457200" indent="-457200">
              <a:lnSpc>
                <a:spcPct val="115000"/>
              </a:lnSpc>
              <a:spcAft>
                <a:spcPts val="0"/>
              </a:spcAft>
              <a:buFont typeface="Wingdings" panose="05000000000000000000" pitchFamily="2" charset="2"/>
              <a:buChar char="Ø"/>
            </a:pPr>
            <a:r>
              <a:rPr lang="en-US" sz="2800" b="1" dirty="0">
                <a:ea typeface="Cambria" panose="02040503050406030204" pitchFamily="18" charset="0"/>
                <a:cs typeface="Arial" panose="020B0604020202020204" pitchFamily="34" charset="0"/>
              </a:rPr>
              <a:t>Permit them to drive </a:t>
            </a:r>
            <a:r>
              <a:rPr lang="en-US" sz="2800" dirty="0">
                <a:ea typeface="Cambria" panose="02040503050406030204" pitchFamily="18" charset="0"/>
                <a:cs typeface="Arial" panose="020B0604020202020204" pitchFamily="34" charset="0"/>
              </a:rPr>
              <a:t>the machine</a:t>
            </a:r>
          </a:p>
          <a:p>
            <a:pPr marL="457200" indent="-457200">
              <a:lnSpc>
                <a:spcPct val="115000"/>
              </a:lnSpc>
              <a:spcAft>
                <a:spcPts val="0"/>
              </a:spcAft>
              <a:buFont typeface="Wingdings" panose="05000000000000000000" pitchFamily="2" charset="2"/>
              <a:buChar char="Ø"/>
            </a:pPr>
            <a:r>
              <a:rPr lang="en-US" sz="2800" b="1" dirty="0">
                <a:ea typeface="Cambria" panose="02040503050406030204" pitchFamily="18" charset="0"/>
                <a:cs typeface="Arial" panose="020B0604020202020204" pitchFamily="34" charset="0"/>
              </a:rPr>
              <a:t>Permit them to make mistakes </a:t>
            </a:r>
            <a:r>
              <a:rPr lang="en-US" sz="2800" dirty="0">
                <a:ea typeface="Cambria" panose="02040503050406030204" pitchFamily="18" charset="0"/>
                <a:cs typeface="Arial" panose="020B0604020202020204" pitchFamily="34" charset="0"/>
              </a:rPr>
              <a:t>and show them the right thing with love</a:t>
            </a:r>
            <a:endParaRPr lang="en-US" sz="2800" b="1" dirty="0">
              <a:ea typeface="Cambria" panose="02040503050406030204" pitchFamily="18" charset="0"/>
              <a:cs typeface="Arial" panose="020B0604020202020204" pitchFamily="34" charset="0"/>
            </a:endParaRPr>
          </a:p>
          <a:p>
            <a:pPr marL="457200" indent="-457200">
              <a:lnSpc>
                <a:spcPct val="115000"/>
              </a:lnSpc>
              <a:spcAft>
                <a:spcPts val="0"/>
              </a:spcAft>
              <a:buFont typeface="Wingdings" panose="05000000000000000000" pitchFamily="2" charset="2"/>
              <a:buChar char="Ø"/>
            </a:pPr>
            <a:r>
              <a:rPr lang="en-US" sz="2800" b="1" dirty="0">
                <a:ea typeface="Cambria" panose="02040503050406030204" pitchFamily="18" charset="0"/>
                <a:cs typeface="Arial" panose="020B0604020202020204" pitchFamily="34" charset="0"/>
              </a:rPr>
              <a:t>Give them the sense of belonging </a:t>
            </a:r>
            <a:r>
              <a:rPr lang="en-US" sz="2800" dirty="0">
                <a:ea typeface="Cambria" panose="02040503050406030204" pitchFamily="18" charset="0"/>
                <a:cs typeface="Arial" panose="020B0604020202020204" pitchFamily="34" charset="0"/>
              </a:rPr>
              <a:t>to their church family</a:t>
            </a:r>
          </a:p>
          <a:p>
            <a:pPr marL="285750" indent="-285750">
              <a:lnSpc>
                <a:spcPct val="115000"/>
              </a:lnSpc>
              <a:spcAft>
                <a:spcPts val="0"/>
              </a:spcAft>
              <a:buFont typeface="Arial" panose="020B0604020202020204" pitchFamily="34" charset="0"/>
              <a:buChar char="•"/>
            </a:pPr>
            <a:endParaRPr lang="fr-FR" sz="2800" dirty="0">
              <a:solidFill>
                <a:schemeClr val="accent1"/>
              </a:solidFill>
              <a:ea typeface="Times New Roman" panose="02020603050405020304" pitchFamily="18" charset="0"/>
            </a:endParaRPr>
          </a:p>
        </p:txBody>
      </p:sp>
      <p:sp>
        <p:nvSpPr>
          <p:cNvPr id="4" name="Titre 1"/>
          <p:cNvSpPr>
            <a:spLocks noGrp="1"/>
          </p:cNvSpPr>
          <p:nvPr>
            <p:ph type="title"/>
          </p:nvPr>
        </p:nvSpPr>
        <p:spPr>
          <a:xfrm>
            <a:off x="555396" y="305418"/>
            <a:ext cx="8650514" cy="810532"/>
          </a:xfrm>
        </p:spPr>
        <p:txBody>
          <a:bodyPr>
            <a:noAutofit/>
          </a:bodyPr>
          <a:lstStyle/>
          <a:p>
            <a:r>
              <a:rPr lang="en-US" b="1" dirty="0">
                <a:solidFill>
                  <a:schemeClr val="accent1"/>
                </a:solidFill>
                <a:ea typeface="Cambria" panose="02040503050406030204" pitchFamily="18" charset="0"/>
              </a:rPr>
              <a:t>5. EMPOWERMENT OF YOUTH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pic>
        <p:nvPicPr>
          <p:cNvPr id="5" name="Picture 4">
            <a:extLst>
              <a:ext uri="{FF2B5EF4-FFF2-40B4-BE49-F238E27FC236}">
                <a16:creationId xmlns:a16="http://schemas.microsoft.com/office/drawing/2014/main" id="{73F9D096-7AF5-024F-A3CA-1ECD09BA6B7F}"/>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8628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381" y="552750"/>
            <a:ext cx="9310341" cy="783771"/>
          </a:xfrm>
        </p:spPr>
        <p:txBody>
          <a:bodyPr/>
          <a:lstStyle/>
          <a:p>
            <a:pPr algn="ctr"/>
            <a:r>
              <a:rPr lang="en-US" b="1" dirty="0">
                <a:solidFill>
                  <a:schemeClr val="accent1"/>
                </a:solidFill>
              </a:rPr>
              <a:t>6. WHAT TO DO?  </a:t>
            </a:r>
            <a:endParaRPr lang="fr-FR" b="1" dirty="0">
              <a:solidFill>
                <a:schemeClr val="accent1"/>
              </a:solidFill>
            </a:endParaRPr>
          </a:p>
        </p:txBody>
      </p:sp>
      <p:sp>
        <p:nvSpPr>
          <p:cNvPr id="3" name="Rectangle 2"/>
          <p:cNvSpPr/>
          <p:nvPr/>
        </p:nvSpPr>
        <p:spPr>
          <a:xfrm>
            <a:off x="775505" y="1528764"/>
            <a:ext cx="9311924" cy="2540824"/>
          </a:xfrm>
          <a:prstGeom prst="rect">
            <a:avLst/>
          </a:prstGeom>
        </p:spPr>
        <p:txBody>
          <a:bodyPr wrap="square">
            <a:spAutoFit/>
          </a:bodyPr>
          <a:lstStyle/>
          <a:p>
            <a:pPr marL="342900" lvl="0" indent="-342900">
              <a:lnSpc>
                <a:spcPct val="115000"/>
              </a:lnSpc>
              <a:spcAft>
                <a:spcPts val="0"/>
              </a:spcAft>
              <a:buFont typeface="+mj-lt"/>
              <a:buAutoNum type="arabicPeriod"/>
              <a:tabLst>
                <a:tab pos="457200" algn="l"/>
              </a:tabLst>
            </a:pPr>
            <a:r>
              <a:rPr lang="en-US" sz="2800" b="1" dirty="0">
                <a:ea typeface="Cambria" panose="02040503050406030204" pitchFamily="18" charset="0"/>
                <a:cs typeface="Arial" panose="020B0604020202020204" pitchFamily="34" charset="0"/>
              </a:rPr>
              <a:t>Have a strong will </a:t>
            </a:r>
            <a:r>
              <a:rPr lang="en-US" sz="2800" dirty="0">
                <a:ea typeface="Cambria" panose="02040503050406030204" pitchFamily="18" charset="0"/>
                <a:cs typeface="Arial" panose="020B0604020202020204" pitchFamily="34" charset="0"/>
              </a:rPr>
              <a:t>of the community to welcome them. </a:t>
            </a:r>
            <a:endParaRPr lang="fr-FR" sz="2800" dirty="0">
              <a:ea typeface="Cambria" panose="02040503050406030204" pitchFamily="18" charset="0"/>
            </a:endParaRPr>
          </a:p>
          <a:p>
            <a:pPr marL="342900" lvl="0" indent="-342900">
              <a:lnSpc>
                <a:spcPct val="115000"/>
              </a:lnSpc>
              <a:spcAft>
                <a:spcPts val="0"/>
              </a:spcAft>
              <a:buFont typeface="+mj-lt"/>
              <a:buAutoNum type="arabicPeriod"/>
              <a:tabLst>
                <a:tab pos="457200" algn="l"/>
              </a:tabLst>
            </a:pPr>
            <a:r>
              <a:rPr lang="en-US" sz="2800" b="1" dirty="0">
                <a:ea typeface="Cambria" panose="02040503050406030204" pitchFamily="18" charset="0"/>
                <a:cs typeface="Arial" panose="020B0604020202020204" pitchFamily="34" charset="0"/>
              </a:rPr>
              <a:t>Help the congregation develop dedicated and trained mentors.</a:t>
            </a:r>
            <a:endParaRPr lang="fr-FR" sz="2800" b="1" dirty="0">
              <a:ea typeface="Cambria" panose="02040503050406030204" pitchFamily="18" charset="0"/>
            </a:endParaRPr>
          </a:p>
          <a:p>
            <a:pPr marL="342900" lvl="0" indent="-342900">
              <a:lnSpc>
                <a:spcPct val="115000"/>
              </a:lnSpc>
              <a:spcAft>
                <a:spcPts val="0"/>
              </a:spcAft>
              <a:buFont typeface="+mj-lt"/>
              <a:buAutoNum type="arabicPeriod"/>
              <a:tabLst>
                <a:tab pos="457200" algn="l"/>
              </a:tabLst>
            </a:pPr>
            <a:r>
              <a:rPr lang="en-US" sz="2800" b="1" dirty="0">
                <a:ea typeface="Cambria" panose="02040503050406030204" pitchFamily="18" charset="0"/>
                <a:cs typeface="Arial" panose="020B0604020202020204" pitchFamily="34" charset="0"/>
              </a:rPr>
              <a:t>Invite young people to participate </a:t>
            </a:r>
            <a:r>
              <a:rPr lang="en-US" sz="2800" dirty="0">
                <a:ea typeface="Cambria" panose="02040503050406030204" pitchFamily="18" charset="0"/>
                <a:cs typeface="Arial" panose="020B0604020202020204" pitchFamily="34" charset="0"/>
              </a:rPr>
              <a:t>in events that will strengthen them spiritually, intellectually, physically, etc.</a:t>
            </a:r>
          </a:p>
        </p:txBody>
      </p:sp>
      <p:pic>
        <p:nvPicPr>
          <p:cNvPr id="4" name="Picture 3">
            <a:extLst>
              <a:ext uri="{FF2B5EF4-FFF2-40B4-BE49-F238E27FC236}">
                <a16:creationId xmlns:a16="http://schemas.microsoft.com/office/drawing/2014/main" id="{7CE6CA98-00F6-FE42-81E0-D15647D8D43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00041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4480" y="382135"/>
            <a:ext cx="9120851" cy="769257"/>
          </a:xfrm>
        </p:spPr>
        <p:txBody>
          <a:bodyPr>
            <a:normAutofit/>
          </a:bodyPr>
          <a:lstStyle/>
          <a:p>
            <a:pPr algn="ctr"/>
            <a:r>
              <a:rPr lang="en-US" b="1" dirty="0">
                <a:solidFill>
                  <a:schemeClr val="accent1"/>
                </a:solidFill>
              </a:rPr>
              <a:t>6. WHAT TO DO? </a:t>
            </a:r>
            <a:r>
              <a:rPr lang="en-US" sz="2800" b="1" dirty="0">
                <a:solidFill>
                  <a:schemeClr val="accent1"/>
                </a:solidFill>
              </a:rPr>
              <a:t>(</a:t>
            </a:r>
            <a:r>
              <a:rPr lang="en-US" sz="2800" b="1" dirty="0" err="1">
                <a:solidFill>
                  <a:schemeClr val="accent1"/>
                </a:solidFill>
              </a:rPr>
              <a:t>cont</a:t>
            </a:r>
            <a:r>
              <a:rPr lang="en-US" sz="2800" b="1" dirty="0">
                <a:solidFill>
                  <a:schemeClr val="accent1"/>
                </a:solidFill>
              </a:rPr>
              <a:t>)</a:t>
            </a:r>
            <a:endParaRPr lang="fr-FR" sz="2800" b="1" dirty="0">
              <a:solidFill>
                <a:schemeClr val="accent1"/>
              </a:solidFill>
            </a:endParaRPr>
          </a:p>
        </p:txBody>
      </p:sp>
      <p:sp>
        <p:nvSpPr>
          <p:cNvPr id="3" name="Rectangle 2"/>
          <p:cNvSpPr/>
          <p:nvPr/>
        </p:nvSpPr>
        <p:spPr>
          <a:xfrm>
            <a:off x="694481" y="1291132"/>
            <a:ext cx="9392947" cy="3531864"/>
          </a:xfrm>
          <a:prstGeom prst="rect">
            <a:avLst/>
          </a:prstGeom>
        </p:spPr>
        <p:txBody>
          <a:bodyPr wrap="square">
            <a:spAutoFit/>
          </a:bodyPr>
          <a:lstStyle/>
          <a:p>
            <a:pPr marL="514350" lvl="0" indent="-514350">
              <a:lnSpc>
                <a:spcPct val="115000"/>
              </a:lnSpc>
              <a:spcAft>
                <a:spcPts val="0"/>
              </a:spcAft>
              <a:buFont typeface="+mj-lt"/>
              <a:buAutoNum type="arabicPeriod" startAt="4"/>
              <a:tabLst>
                <a:tab pos="457200" algn="l"/>
              </a:tabLst>
            </a:pPr>
            <a:r>
              <a:rPr lang="en-US" sz="2800" b="1" dirty="0">
                <a:ea typeface="Cambria" panose="02040503050406030204" pitchFamily="18" charset="0"/>
                <a:cs typeface="Arial" panose="020B0604020202020204" pitchFamily="34" charset="0"/>
              </a:rPr>
              <a:t>Encourage and allow them to organize </a:t>
            </a:r>
            <a:r>
              <a:rPr lang="en-US" sz="2800" dirty="0">
                <a:ea typeface="Cambria" panose="02040503050406030204" pitchFamily="18" charset="0"/>
                <a:cs typeface="Arial" panose="020B0604020202020204" pitchFamily="34" charset="0"/>
              </a:rPr>
              <a:t>activities, camps, sports events, etc. </a:t>
            </a:r>
            <a:endParaRPr lang="fr-FR" sz="2800" dirty="0">
              <a:ea typeface="Cambria" panose="02040503050406030204" pitchFamily="18" charset="0"/>
            </a:endParaRPr>
          </a:p>
          <a:p>
            <a:pPr marL="514350" lvl="0" indent="-514350">
              <a:lnSpc>
                <a:spcPct val="115000"/>
              </a:lnSpc>
              <a:spcAft>
                <a:spcPts val="0"/>
              </a:spcAft>
              <a:buFont typeface="+mj-lt"/>
              <a:buAutoNum type="arabicPeriod" startAt="4"/>
              <a:tabLst>
                <a:tab pos="457200" algn="l"/>
              </a:tabLst>
            </a:pPr>
            <a:r>
              <a:rPr lang="en-US" sz="2800" b="1" dirty="0">
                <a:ea typeface="Cambria" panose="02040503050406030204" pitchFamily="18" charset="0"/>
                <a:cs typeface="Arial" panose="020B0604020202020204" pitchFamily="34" charset="0"/>
              </a:rPr>
              <a:t>Give them opportunities to lead church </a:t>
            </a:r>
            <a:r>
              <a:rPr lang="en-US" sz="2800" dirty="0">
                <a:ea typeface="Cambria" panose="02040503050406030204" pitchFamily="18" charset="0"/>
                <a:cs typeface="Arial" panose="020B0604020202020204" pitchFamily="34" charset="0"/>
              </a:rPr>
              <a:t>programs. </a:t>
            </a:r>
            <a:endParaRPr lang="fr-FR" sz="2800" dirty="0">
              <a:ea typeface="Cambria" panose="02040503050406030204" pitchFamily="18" charset="0"/>
            </a:endParaRPr>
          </a:p>
          <a:p>
            <a:pPr marL="514350" lvl="0" indent="-514350">
              <a:lnSpc>
                <a:spcPct val="115000"/>
              </a:lnSpc>
              <a:spcAft>
                <a:spcPts val="0"/>
              </a:spcAft>
              <a:buFont typeface="+mj-lt"/>
              <a:buAutoNum type="arabicPeriod" startAt="4"/>
              <a:tabLst>
                <a:tab pos="457200" algn="l"/>
              </a:tabLst>
            </a:pPr>
            <a:r>
              <a:rPr lang="en-US" sz="2800" b="1" dirty="0">
                <a:ea typeface="Cambria" panose="02040503050406030204" pitchFamily="18" charset="0"/>
                <a:cs typeface="Arial" panose="020B0604020202020204" pitchFamily="34" charset="0"/>
              </a:rPr>
              <a:t>Appoint young people in diverse positions </a:t>
            </a:r>
            <a:r>
              <a:rPr lang="en-US" sz="2800" dirty="0">
                <a:ea typeface="Cambria" panose="02040503050406030204" pitchFamily="18" charset="0"/>
                <a:cs typeface="Arial" panose="020B0604020202020204" pitchFamily="34" charset="0"/>
              </a:rPr>
              <a:t>of the church and train them to perform. They will do better and better each time they try. </a:t>
            </a:r>
          </a:p>
          <a:p>
            <a:pPr lvl="0">
              <a:lnSpc>
                <a:spcPct val="115000"/>
              </a:lnSpc>
              <a:spcAft>
                <a:spcPts val="0"/>
              </a:spcAft>
              <a:tabLst>
                <a:tab pos="457200" algn="l"/>
              </a:tabLst>
            </a:pPr>
            <a:endParaRPr lang="fr-FR" sz="2800" dirty="0">
              <a:effectLst/>
              <a:ea typeface="Cambria" panose="02040503050406030204" pitchFamily="18" charset="0"/>
            </a:endParaRPr>
          </a:p>
        </p:txBody>
      </p:sp>
      <p:pic>
        <p:nvPicPr>
          <p:cNvPr id="4" name="Picture 3">
            <a:extLst>
              <a:ext uri="{FF2B5EF4-FFF2-40B4-BE49-F238E27FC236}">
                <a16:creationId xmlns:a16="http://schemas.microsoft.com/office/drawing/2014/main" id="{F31CB4E8-44BF-7646-81B0-B21D40DA0F3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74893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1E57-28DF-9949-B2A7-7C187B6A560F}"/>
              </a:ext>
            </a:extLst>
          </p:cNvPr>
          <p:cNvSpPr>
            <a:spLocks noGrp="1"/>
          </p:cNvSpPr>
          <p:nvPr>
            <p:ph type="title"/>
          </p:nvPr>
        </p:nvSpPr>
        <p:spPr/>
        <p:txBody>
          <a:bodyPr/>
          <a:lstStyle/>
          <a:p>
            <a:pPr algn="ctr"/>
            <a:r>
              <a:rPr lang="en-US" b="1" dirty="0">
                <a:solidFill>
                  <a:schemeClr val="accent1"/>
                </a:solidFill>
              </a:rPr>
              <a:t>6. WHAT TO DO? </a:t>
            </a:r>
            <a:endParaRPr lang="en-US" dirty="0"/>
          </a:p>
        </p:txBody>
      </p:sp>
      <p:sp>
        <p:nvSpPr>
          <p:cNvPr id="3" name="Rectangle 2">
            <a:extLst>
              <a:ext uri="{FF2B5EF4-FFF2-40B4-BE49-F238E27FC236}">
                <a16:creationId xmlns:a16="http://schemas.microsoft.com/office/drawing/2014/main" id="{3F5173DF-BECE-CB4F-BCAF-5CDC7EFCFC4E}"/>
              </a:ext>
            </a:extLst>
          </p:cNvPr>
          <p:cNvSpPr/>
          <p:nvPr/>
        </p:nvSpPr>
        <p:spPr>
          <a:xfrm>
            <a:off x="716657" y="1893298"/>
            <a:ext cx="9392947" cy="2540824"/>
          </a:xfrm>
          <a:prstGeom prst="rect">
            <a:avLst/>
          </a:prstGeom>
        </p:spPr>
        <p:txBody>
          <a:bodyPr wrap="square">
            <a:spAutoFit/>
          </a:bodyPr>
          <a:lstStyle/>
          <a:p>
            <a:pPr lvl="0">
              <a:lnSpc>
                <a:spcPct val="115000"/>
              </a:lnSpc>
              <a:spcAft>
                <a:spcPts val="0"/>
              </a:spcAft>
              <a:tabLst>
                <a:tab pos="457200" algn="l"/>
              </a:tabLst>
            </a:pPr>
            <a:r>
              <a:rPr lang="en-US" sz="2800" b="1" dirty="0">
                <a:ea typeface="Cambria" panose="02040503050406030204" pitchFamily="18" charset="0"/>
                <a:cs typeface="Arial" panose="020B0604020202020204" pitchFamily="34" charset="0"/>
              </a:rPr>
              <a:t>7.   Value them. </a:t>
            </a:r>
            <a:r>
              <a:rPr lang="en-US" sz="2800" dirty="0">
                <a:ea typeface="Cambria" panose="02040503050406030204" pitchFamily="18" charset="0"/>
                <a:cs typeface="Arial" panose="020B0604020202020204" pitchFamily="34" charset="0"/>
              </a:rPr>
              <a:t>Say and it show it</a:t>
            </a:r>
          </a:p>
          <a:p>
            <a:pPr lvl="0">
              <a:lnSpc>
                <a:spcPct val="115000"/>
              </a:lnSpc>
              <a:spcAft>
                <a:spcPts val="0"/>
              </a:spcAft>
              <a:tabLst>
                <a:tab pos="457200" algn="l"/>
              </a:tabLst>
            </a:pPr>
            <a:r>
              <a:rPr lang="en-US" sz="2800" b="1" dirty="0">
                <a:ea typeface="Cambria" panose="02040503050406030204" pitchFamily="18" charset="0"/>
                <a:cs typeface="Arial" panose="020B0604020202020204" pitchFamily="34" charset="0"/>
              </a:rPr>
              <a:t>8.   Invest time in them. </a:t>
            </a:r>
            <a:r>
              <a:rPr lang="en-US" sz="2800" dirty="0">
                <a:ea typeface="Cambria" panose="02040503050406030204" pitchFamily="18" charset="0"/>
                <a:cs typeface="Arial" panose="020B0604020202020204" pitchFamily="34" charset="0"/>
              </a:rPr>
              <a:t>Be accessible</a:t>
            </a:r>
          </a:p>
          <a:p>
            <a:pPr lvl="0">
              <a:lnSpc>
                <a:spcPct val="115000"/>
              </a:lnSpc>
              <a:spcAft>
                <a:spcPts val="0"/>
              </a:spcAft>
              <a:tabLst>
                <a:tab pos="457200" algn="l"/>
              </a:tabLst>
            </a:pPr>
            <a:r>
              <a:rPr lang="en-US" sz="2800" b="1" dirty="0">
                <a:ea typeface="Cambria" panose="02040503050406030204" pitchFamily="18" charset="0"/>
                <a:cs typeface="Arial" panose="020B0604020202020204" pitchFamily="34" charset="0"/>
              </a:rPr>
              <a:t>9.   Be real. </a:t>
            </a:r>
            <a:r>
              <a:rPr lang="fr-FR" sz="2800" dirty="0" err="1">
                <a:ea typeface="Cambria" panose="02040503050406030204" pitchFamily="18" charset="0"/>
              </a:rPr>
              <a:t>Its</a:t>
            </a:r>
            <a:r>
              <a:rPr lang="fr-FR" sz="2800" dirty="0">
                <a:ea typeface="Cambria" panose="02040503050406030204" pitchFamily="18" charset="0"/>
              </a:rPr>
              <a:t> OK to </a:t>
            </a:r>
            <a:r>
              <a:rPr lang="fr-FR" sz="2800" dirty="0" err="1">
                <a:ea typeface="Cambria" panose="02040503050406030204" pitchFamily="18" charset="0"/>
              </a:rPr>
              <a:t>be</a:t>
            </a:r>
            <a:r>
              <a:rPr lang="fr-FR" sz="2800" dirty="0">
                <a:ea typeface="Cambria" panose="02040503050406030204" pitchFamily="18" charset="0"/>
              </a:rPr>
              <a:t> </a:t>
            </a:r>
            <a:r>
              <a:rPr lang="fr-FR" sz="2800" dirty="0" err="1">
                <a:ea typeface="Cambria" panose="02040503050406030204" pitchFamily="18" charset="0"/>
              </a:rPr>
              <a:t>Vulnerable</a:t>
            </a:r>
            <a:endParaRPr lang="fr-FR" sz="2800" dirty="0">
              <a:ea typeface="Cambria" panose="02040503050406030204" pitchFamily="18" charset="0"/>
            </a:endParaRPr>
          </a:p>
          <a:p>
            <a:pPr lvl="0">
              <a:lnSpc>
                <a:spcPct val="115000"/>
              </a:lnSpc>
              <a:spcAft>
                <a:spcPts val="0"/>
              </a:spcAft>
              <a:tabLst>
                <a:tab pos="457200" algn="l"/>
              </a:tabLst>
            </a:pPr>
            <a:r>
              <a:rPr lang="fr-FR" sz="2800" b="1" dirty="0">
                <a:ea typeface="Cambria" panose="02040503050406030204" pitchFamily="18" charset="0"/>
                <a:cs typeface="Arial" panose="020B0604020202020204" pitchFamily="34" charset="0"/>
              </a:rPr>
              <a:t>10. </a:t>
            </a:r>
            <a:r>
              <a:rPr lang="en-US" sz="2800" b="1" dirty="0">
                <a:ea typeface="Cambria" panose="02040503050406030204" pitchFamily="18" charset="0"/>
                <a:cs typeface="Arial" panose="020B0604020202020204" pitchFamily="34" charset="0"/>
              </a:rPr>
              <a:t>Stay true to Principle. </a:t>
            </a:r>
            <a:r>
              <a:rPr lang="en-US" sz="2800" dirty="0">
                <a:ea typeface="Cambria" panose="02040503050406030204" pitchFamily="18" charset="0"/>
                <a:cs typeface="Arial" panose="020B0604020202020204" pitchFamily="34" charset="0"/>
              </a:rPr>
              <a:t>Methodology can be altered.</a:t>
            </a:r>
          </a:p>
          <a:p>
            <a:pPr lvl="0">
              <a:lnSpc>
                <a:spcPct val="115000"/>
              </a:lnSpc>
              <a:spcAft>
                <a:spcPts val="0"/>
              </a:spcAft>
              <a:tabLst>
                <a:tab pos="457200" algn="l"/>
              </a:tabLst>
            </a:pPr>
            <a:endParaRPr lang="fr-FR" sz="2800" dirty="0">
              <a:effectLst/>
              <a:ea typeface="Cambria" panose="02040503050406030204" pitchFamily="18" charset="0"/>
            </a:endParaRPr>
          </a:p>
        </p:txBody>
      </p:sp>
      <p:pic>
        <p:nvPicPr>
          <p:cNvPr id="4" name="Picture 3">
            <a:extLst>
              <a:ext uri="{FF2B5EF4-FFF2-40B4-BE49-F238E27FC236}">
                <a16:creationId xmlns:a16="http://schemas.microsoft.com/office/drawing/2014/main" id="{F3FCE92C-465F-D749-8EFA-A56CCD74AAD3}"/>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0454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83CE-CC4B-4544-BCD4-C5D2A3359616}"/>
              </a:ext>
            </a:extLst>
          </p:cNvPr>
          <p:cNvSpPr>
            <a:spLocks noGrp="1"/>
          </p:cNvSpPr>
          <p:nvPr>
            <p:ph type="title"/>
          </p:nvPr>
        </p:nvSpPr>
        <p:spPr>
          <a:xfrm>
            <a:off x="838200" y="0"/>
            <a:ext cx="9149862" cy="1325563"/>
          </a:xfrm>
        </p:spPr>
        <p:txBody>
          <a:bodyPr/>
          <a:lstStyle/>
          <a:p>
            <a:r>
              <a:rPr lang="en-US" dirty="0"/>
              <a:t>Benefits of Mentoring</a:t>
            </a:r>
          </a:p>
        </p:txBody>
      </p:sp>
      <p:graphicFrame>
        <p:nvGraphicFramePr>
          <p:cNvPr id="3" name="Table 2">
            <a:extLst>
              <a:ext uri="{FF2B5EF4-FFF2-40B4-BE49-F238E27FC236}">
                <a16:creationId xmlns:a16="http://schemas.microsoft.com/office/drawing/2014/main" id="{A63AA851-A763-C24F-BF4D-CD36D07F985C}"/>
              </a:ext>
            </a:extLst>
          </p:cNvPr>
          <p:cNvGraphicFramePr>
            <a:graphicFrameLocks noGrp="1"/>
          </p:cNvGraphicFramePr>
          <p:nvPr>
            <p:extLst>
              <p:ext uri="{D42A27DB-BD31-4B8C-83A1-F6EECF244321}">
                <p14:modId xmlns:p14="http://schemas.microsoft.com/office/powerpoint/2010/main" val="2847257096"/>
              </p:ext>
            </p:extLst>
          </p:nvPr>
        </p:nvGraphicFramePr>
        <p:xfrm>
          <a:off x="838200" y="1222337"/>
          <a:ext cx="8863362" cy="4342122"/>
        </p:xfrm>
        <a:graphic>
          <a:graphicData uri="http://schemas.openxmlformats.org/drawingml/2006/table">
            <a:tbl>
              <a:tblPr firstRow="1" firstCol="1" bandRow="1">
                <a:tableStyleId>{5C22544A-7EE6-4342-B048-85BDC9FD1C3A}</a:tableStyleId>
              </a:tblPr>
              <a:tblGrid>
                <a:gridCol w="4431681">
                  <a:extLst>
                    <a:ext uri="{9D8B030D-6E8A-4147-A177-3AD203B41FA5}">
                      <a16:colId xmlns:a16="http://schemas.microsoft.com/office/drawing/2014/main" val="1607204219"/>
                    </a:ext>
                  </a:extLst>
                </a:gridCol>
                <a:gridCol w="4431681">
                  <a:extLst>
                    <a:ext uri="{9D8B030D-6E8A-4147-A177-3AD203B41FA5}">
                      <a16:colId xmlns:a16="http://schemas.microsoft.com/office/drawing/2014/main" val="3246498343"/>
                    </a:ext>
                  </a:extLst>
                </a:gridCol>
              </a:tblGrid>
              <a:tr h="482458">
                <a:tc>
                  <a:txBody>
                    <a:bodyPr/>
                    <a:lstStyle/>
                    <a:p>
                      <a:pPr marL="0" marR="0">
                        <a:spcBef>
                          <a:spcPts val="0"/>
                        </a:spcBef>
                        <a:spcAft>
                          <a:spcPts val="0"/>
                        </a:spcAft>
                      </a:pPr>
                      <a:r>
                        <a:rPr lang="en-US" sz="1600" dirty="0">
                          <a:effectLst/>
                        </a:rPr>
                        <a:t>Function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Summary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0602574"/>
                  </a:ext>
                </a:extLst>
              </a:tr>
              <a:tr h="964916">
                <a:tc>
                  <a:txBody>
                    <a:bodyPr/>
                    <a:lstStyle/>
                    <a:p>
                      <a:pPr marL="0" marR="0">
                        <a:spcBef>
                          <a:spcPts val="0"/>
                        </a:spcBef>
                        <a:spcAft>
                          <a:spcPts val="0"/>
                        </a:spcAft>
                      </a:pPr>
                      <a:r>
                        <a:rPr lang="en-US" sz="1600">
                          <a:effectLst/>
                        </a:rPr>
                        <a:t>Mentoring Instils Positive Values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Values learnt from a different adult (other than parents) perspective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9077038"/>
                  </a:ext>
                </a:extLst>
              </a:tr>
              <a:tr h="964916">
                <a:tc>
                  <a:txBody>
                    <a:bodyPr/>
                    <a:lstStyle/>
                    <a:p>
                      <a:pPr marL="0" marR="0">
                        <a:spcBef>
                          <a:spcPts val="0"/>
                        </a:spcBef>
                        <a:spcAft>
                          <a:spcPts val="0"/>
                        </a:spcAft>
                      </a:pPr>
                      <a:r>
                        <a:rPr lang="en-US" sz="1600" dirty="0">
                          <a:effectLst/>
                        </a:rPr>
                        <a:t>Mentoring Develops Individual Potential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 mentor from outside the family may recognize a potential that was hidden to parents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9027279"/>
                  </a:ext>
                </a:extLst>
              </a:tr>
              <a:tr h="964916">
                <a:tc>
                  <a:txBody>
                    <a:bodyPr/>
                    <a:lstStyle/>
                    <a:p>
                      <a:pPr marL="0" marR="0">
                        <a:spcBef>
                          <a:spcPts val="0"/>
                        </a:spcBef>
                        <a:spcAft>
                          <a:spcPts val="0"/>
                        </a:spcAft>
                      </a:pPr>
                      <a:r>
                        <a:rPr lang="en-US" sz="1600">
                          <a:effectLst/>
                        </a:rPr>
                        <a:t>Mentoring Improves Self Confidence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Self-concept and confidence is a gift when it comes from people we value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3269679"/>
                  </a:ext>
                </a:extLst>
              </a:tr>
              <a:tr h="964916">
                <a:tc>
                  <a:txBody>
                    <a:bodyPr/>
                    <a:lstStyle/>
                    <a:p>
                      <a:pPr marL="0" marR="0">
                        <a:spcBef>
                          <a:spcPts val="0"/>
                        </a:spcBef>
                        <a:spcAft>
                          <a:spcPts val="0"/>
                        </a:spcAft>
                      </a:pPr>
                      <a:r>
                        <a:rPr lang="en-US" sz="1600">
                          <a:effectLst/>
                        </a:rPr>
                        <a:t>Mentoring Provides Opportunities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Someone who listens and gives perspectives without bias, gives new viewpoints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1016371"/>
                  </a:ext>
                </a:extLst>
              </a:tr>
            </a:tbl>
          </a:graphicData>
        </a:graphic>
      </p:graphicFrame>
    </p:spTree>
    <p:extLst>
      <p:ext uri="{BB962C8B-B14F-4D97-AF65-F5344CB8AC3E}">
        <p14:creationId xmlns:p14="http://schemas.microsoft.com/office/powerpoint/2010/main" val="113586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02AE-919F-5945-9103-4171555BB116}"/>
              </a:ext>
            </a:extLst>
          </p:cNvPr>
          <p:cNvSpPr>
            <a:spLocks noGrp="1"/>
          </p:cNvSpPr>
          <p:nvPr>
            <p:ph type="title"/>
          </p:nvPr>
        </p:nvSpPr>
        <p:spPr>
          <a:xfrm>
            <a:off x="763858" y="0"/>
            <a:ext cx="9149862" cy="1325563"/>
          </a:xfrm>
        </p:spPr>
        <p:txBody>
          <a:bodyPr/>
          <a:lstStyle/>
          <a:p>
            <a:r>
              <a:rPr lang="en-US" dirty="0"/>
              <a:t>Benefits of Mentoring</a:t>
            </a:r>
          </a:p>
        </p:txBody>
      </p:sp>
      <p:graphicFrame>
        <p:nvGraphicFramePr>
          <p:cNvPr id="3" name="Table 2">
            <a:extLst>
              <a:ext uri="{FF2B5EF4-FFF2-40B4-BE49-F238E27FC236}">
                <a16:creationId xmlns:a16="http://schemas.microsoft.com/office/drawing/2014/main" id="{B042BEB3-1D74-B240-A17D-F8537D376581}"/>
              </a:ext>
            </a:extLst>
          </p:cNvPr>
          <p:cNvGraphicFramePr>
            <a:graphicFrameLocks noGrp="1"/>
          </p:cNvGraphicFramePr>
          <p:nvPr>
            <p:extLst>
              <p:ext uri="{D42A27DB-BD31-4B8C-83A1-F6EECF244321}">
                <p14:modId xmlns:p14="http://schemas.microsoft.com/office/powerpoint/2010/main" val="2483964565"/>
              </p:ext>
            </p:extLst>
          </p:nvPr>
        </p:nvGraphicFramePr>
        <p:xfrm>
          <a:off x="838200" y="1222337"/>
          <a:ext cx="8863362" cy="4330970"/>
        </p:xfrm>
        <a:graphic>
          <a:graphicData uri="http://schemas.openxmlformats.org/drawingml/2006/table">
            <a:tbl>
              <a:tblPr firstRow="1" firstCol="1" bandRow="1">
                <a:tableStyleId>{5C22544A-7EE6-4342-B048-85BDC9FD1C3A}</a:tableStyleId>
              </a:tblPr>
              <a:tblGrid>
                <a:gridCol w="4431681">
                  <a:extLst>
                    <a:ext uri="{9D8B030D-6E8A-4147-A177-3AD203B41FA5}">
                      <a16:colId xmlns:a16="http://schemas.microsoft.com/office/drawing/2014/main" val="1607204219"/>
                    </a:ext>
                  </a:extLst>
                </a:gridCol>
                <a:gridCol w="4431681">
                  <a:extLst>
                    <a:ext uri="{9D8B030D-6E8A-4147-A177-3AD203B41FA5}">
                      <a16:colId xmlns:a16="http://schemas.microsoft.com/office/drawing/2014/main" val="3246498343"/>
                    </a:ext>
                  </a:extLst>
                </a:gridCol>
              </a:tblGrid>
              <a:tr h="378376">
                <a:tc>
                  <a:txBody>
                    <a:bodyPr/>
                    <a:lstStyle/>
                    <a:p>
                      <a:pPr marL="0" marR="0">
                        <a:spcBef>
                          <a:spcPts val="0"/>
                        </a:spcBef>
                        <a:spcAft>
                          <a:spcPts val="0"/>
                        </a:spcAft>
                      </a:pPr>
                      <a:r>
                        <a:rPr lang="en-US" sz="1600" dirty="0">
                          <a:effectLst/>
                        </a:rPr>
                        <a:t>FUNCTION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SUMMARY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0602574"/>
                  </a:ext>
                </a:extLst>
              </a:tr>
              <a:tr h="756752">
                <a:tc>
                  <a:txBody>
                    <a:bodyPr/>
                    <a:lstStyle/>
                    <a:p>
                      <a:pPr marL="0" marR="0">
                        <a:spcBef>
                          <a:spcPts val="0"/>
                        </a:spcBef>
                        <a:spcAft>
                          <a:spcPts val="0"/>
                        </a:spcAft>
                      </a:pPr>
                      <a:r>
                        <a:rPr lang="en-US" sz="1600" dirty="0">
                          <a:effectLst/>
                        </a:rPr>
                        <a:t>Mentoring Shows a Model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By serving, the mentor encourages the mentee to serve others.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0277282"/>
                  </a:ext>
                </a:extLst>
              </a:tr>
              <a:tr h="1135128">
                <a:tc>
                  <a:txBody>
                    <a:bodyPr/>
                    <a:lstStyle/>
                    <a:p>
                      <a:pPr marL="0" marR="0">
                        <a:spcBef>
                          <a:spcPts val="0"/>
                        </a:spcBef>
                        <a:spcAft>
                          <a:spcPts val="0"/>
                        </a:spcAft>
                      </a:pPr>
                      <a:r>
                        <a:rPr lang="en-US" sz="1600" dirty="0">
                          <a:effectLst/>
                        </a:rPr>
                        <a:t>Mentoring Decreases Self-Centeredness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a:effectLst/>
                        </a:rPr>
                        <a:t>Once self-esteem is built in the partner through mentoring, the need for self-gratification/selfishness is decreased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137580"/>
                  </a:ext>
                </a:extLst>
              </a:tr>
              <a:tr h="925586">
                <a:tc>
                  <a:txBody>
                    <a:bodyPr/>
                    <a:lstStyle/>
                    <a:p>
                      <a:pPr marL="0" marR="0">
                        <a:spcBef>
                          <a:spcPts val="0"/>
                        </a:spcBef>
                        <a:spcAft>
                          <a:spcPts val="0"/>
                        </a:spcAft>
                      </a:pPr>
                      <a:r>
                        <a:rPr lang="en-US" sz="1600">
                          <a:effectLst/>
                        </a:rPr>
                        <a:t>Mentoring Brings Accountability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The mentor offers accountability but does not force it. Accountability comes with a sense of security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0639282"/>
                  </a:ext>
                </a:extLst>
              </a:tr>
              <a:tr h="1135128">
                <a:tc>
                  <a:txBody>
                    <a:bodyPr/>
                    <a:lstStyle/>
                    <a:p>
                      <a:pPr marL="0" marR="0">
                        <a:spcBef>
                          <a:spcPts val="0"/>
                        </a:spcBef>
                        <a:spcAft>
                          <a:spcPts val="0"/>
                        </a:spcAft>
                      </a:pPr>
                      <a:r>
                        <a:rPr lang="en-US" sz="1600">
                          <a:effectLst/>
                        </a:rPr>
                        <a:t>Mentoring Develops Resilience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dirty="0">
                          <a:effectLst/>
                        </a:rPr>
                        <a:t>People who have mentors logically have at least one who they know likes them and won’t leave them in a difficult situation.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4658996"/>
                  </a:ext>
                </a:extLst>
              </a:tr>
            </a:tbl>
          </a:graphicData>
        </a:graphic>
      </p:graphicFrame>
    </p:spTree>
    <p:extLst>
      <p:ext uri="{BB962C8B-B14F-4D97-AF65-F5344CB8AC3E}">
        <p14:creationId xmlns:p14="http://schemas.microsoft.com/office/powerpoint/2010/main" val="2841312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rganigramme : Alternative 12"/>
          <p:cNvSpPr/>
          <p:nvPr/>
        </p:nvSpPr>
        <p:spPr>
          <a:xfrm>
            <a:off x="5239657" y="3344893"/>
            <a:ext cx="48913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Alternative 11"/>
          <p:cNvSpPr/>
          <p:nvPr/>
        </p:nvSpPr>
        <p:spPr>
          <a:xfrm>
            <a:off x="174171" y="3371250"/>
            <a:ext cx="48913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Alternative 10"/>
          <p:cNvSpPr/>
          <p:nvPr/>
        </p:nvSpPr>
        <p:spPr>
          <a:xfrm>
            <a:off x="5130800" y="943430"/>
            <a:ext cx="48913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291115" y="176440"/>
            <a:ext cx="3530599" cy="766990"/>
          </a:xfrm>
        </p:spPr>
        <p:txBody>
          <a:bodyPr>
            <a:normAutofit/>
          </a:bodyPr>
          <a:lstStyle/>
          <a:p>
            <a:r>
              <a:rPr lang="en-US" b="1" dirty="0">
                <a:solidFill>
                  <a:schemeClr val="accent1"/>
                </a:solidFill>
                <a:ea typeface="Cambria" panose="02040503050406030204" pitchFamily="18" charset="0"/>
              </a:rPr>
              <a:t>7. ACTIVITIES</a:t>
            </a:r>
            <a:endParaRPr lang="fr-FR" dirty="0">
              <a:solidFill>
                <a:schemeClr val="accent1"/>
              </a:solidFill>
              <a:ea typeface="Cambria" panose="02040503050406030204" pitchFamily="18" charset="0"/>
            </a:endParaRPr>
          </a:p>
        </p:txBody>
      </p:sp>
      <p:grpSp>
        <p:nvGrpSpPr>
          <p:cNvPr id="10" name="Groupe 9"/>
          <p:cNvGrpSpPr/>
          <p:nvPr/>
        </p:nvGrpSpPr>
        <p:grpSpPr>
          <a:xfrm>
            <a:off x="246743" y="943430"/>
            <a:ext cx="4688114" cy="2249063"/>
            <a:chOff x="246743" y="943430"/>
            <a:chExt cx="4688114" cy="2249063"/>
          </a:xfrm>
        </p:grpSpPr>
        <p:sp>
          <p:nvSpPr>
            <p:cNvPr id="9" name="Organigramme : Alternative 8"/>
            <p:cNvSpPr/>
            <p:nvPr/>
          </p:nvSpPr>
          <p:spPr>
            <a:xfrm>
              <a:off x="246743" y="943430"/>
              <a:ext cx="46881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37030" y="1122187"/>
              <a:ext cx="4151085" cy="1791260"/>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spcAft>
                  <a:spcPts val="0"/>
                </a:spcAft>
              </a:pPr>
              <a:r>
                <a:rPr lang="en-US" sz="24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1. Go around the departments of your church and report how many young people are appointed in each area.</a:t>
              </a:r>
              <a:endParaRPr lang="fr-FR" sz="2400" b="1" dirty="0">
                <a:solidFill>
                  <a:schemeClr val="bg1"/>
                </a:solidFill>
                <a:latin typeface="Arial Narrow" panose="020B0606020202030204" pitchFamily="34" charset="0"/>
                <a:ea typeface="Times New Roman" panose="02020603050405020304" pitchFamily="18" charset="0"/>
              </a:endParaRPr>
            </a:p>
          </p:txBody>
        </p:sp>
      </p:grpSp>
      <p:sp>
        <p:nvSpPr>
          <p:cNvPr id="6" name="Rectangle 5"/>
          <p:cNvSpPr/>
          <p:nvPr/>
        </p:nvSpPr>
        <p:spPr>
          <a:xfrm>
            <a:off x="5370286" y="1353661"/>
            <a:ext cx="4412343" cy="1328312"/>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spcAft>
                <a:spcPts val="0"/>
              </a:spcAft>
            </a:pPr>
            <a:r>
              <a:rPr lang="en-US" sz="2400" b="1" dirty="0">
                <a:solidFill>
                  <a:schemeClr val="bg1"/>
                </a:solidFill>
                <a:latin typeface="Arial Narrow" panose="020B0606020202030204" pitchFamily="34" charset="0"/>
                <a:ea typeface="Cambria" panose="02040503050406030204" pitchFamily="18" charset="0"/>
                <a:cs typeface="Arial" panose="020B0604020202020204" pitchFamily="34" charset="0"/>
              </a:rPr>
              <a:t>2. Report the involvement of the youth in the church’s spiritual program during the quarter. </a:t>
            </a:r>
            <a:endParaRPr lang="fr-FR" sz="2400" b="1" dirty="0">
              <a:solidFill>
                <a:schemeClr val="bg1"/>
              </a:solidFill>
              <a:latin typeface="Arial Narrow" panose="020B0606020202030204" pitchFamily="34" charset="0"/>
              <a:ea typeface="Cambria" panose="02040503050406030204" pitchFamily="18" charset="0"/>
            </a:endParaRPr>
          </a:p>
        </p:txBody>
      </p:sp>
      <p:sp>
        <p:nvSpPr>
          <p:cNvPr id="7" name="Rectangle 6"/>
          <p:cNvSpPr/>
          <p:nvPr/>
        </p:nvSpPr>
        <p:spPr>
          <a:xfrm>
            <a:off x="5348515" y="3561483"/>
            <a:ext cx="4673599" cy="1753685"/>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spcAft>
                <a:spcPts val="0"/>
              </a:spcAft>
            </a:pPr>
            <a:r>
              <a:rPr lang="en-US" sz="2400" b="1" dirty="0">
                <a:solidFill>
                  <a:schemeClr val="bg1"/>
                </a:solidFill>
                <a:latin typeface="Arial Narrow" panose="020B0606020202030204" pitchFamily="34" charset="0"/>
                <a:ea typeface="Cambria" panose="02040503050406030204" pitchFamily="18" charset="0"/>
                <a:cs typeface="Arial" panose="020B0604020202020204" pitchFamily="34" charset="0"/>
              </a:rPr>
              <a:t>3. Organize a church activity led by youth for the entire church. (Evangelism, Sabbath program, etc.) This should be done at least yearly.</a:t>
            </a:r>
            <a:endParaRPr lang="fr-FR" sz="2400" b="1" dirty="0">
              <a:solidFill>
                <a:schemeClr val="bg1"/>
              </a:solidFill>
              <a:latin typeface="Arial Narrow" panose="020B0606020202030204" pitchFamily="34" charset="0"/>
              <a:ea typeface="Cambria" panose="02040503050406030204" pitchFamily="18" charset="0"/>
            </a:endParaRPr>
          </a:p>
        </p:txBody>
      </p:sp>
      <p:sp>
        <p:nvSpPr>
          <p:cNvPr id="8" name="Rectangle 7"/>
          <p:cNvSpPr/>
          <p:nvPr/>
        </p:nvSpPr>
        <p:spPr>
          <a:xfrm>
            <a:off x="551543" y="3710951"/>
            <a:ext cx="4136571" cy="1569660"/>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b="1" dirty="0">
                <a:solidFill>
                  <a:schemeClr val="bg1"/>
                </a:solidFill>
                <a:latin typeface="Arial Narrow" panose="020B0606020202030204" pitchFamily="34" charset="0"/>
                <a:ea typeface="Cambria" panose="02040503050406030204" pitchFamily="18" charset="0"/>
                <a:cs typeface="Arial" panose="020B0604020202020204" pitchFamily="34" charset="0"/>
              </a:rPr>
              <a:t>4. Choose a young person and mentor him for a year and provide quarterly progress reports. </a:t>
            </a:r>
            <a:endParaRPr lang="fr-FR" sz="2400" b="1" dirty="0">
              <a:solidFill>
                <a:schemeClr val="bg1"/>
              </a:solidFill>
              <a:latin typeface="Arial Narrow" panose="020B0606020202030204" pitchFamily="34" charset="0"/>
              <a:ea typeface="Cambria" panose="02040503050406030204" pitchFamily="18" charset="0"/>
            </a:endParaRPr>
          </a:p>
        </p:txBody>
      </p:sp>
    </p:spTree>
    <p:extLst>
      <p:ext uri="{BB962C8B-B14F-4D97-AF65-F5344CB8AC3E}">
        <p14:creationId xmlns:p14="http://schemas.microsoft.com/office/powerpoint/2010/main" val="61594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149862" cy="650875"/>
          </a:xfrm>
        </p:spPr>
        <p:txBody>
          <a:bodyPr>
            <a:noAutofit/>
          </a:bodyPr>
          <a:lstStyle/>
          <a:p>
            <a:pPr algn="ctr"/>
            <a:r>
              <a:rPr lang="en-US" b="1" dirty="0">
                <a:solidFill>
                  <a:schemeClr val="accent1"/>
                </a:solidFill>
                <a:ea typeface="Times New Roman" panose="02020603050405020304" pitchFamily="18" charset="0"/>
                <a:cs typeface="Arial" panose="020B0604020202020204" pitchFamily="34" charset="0"/>
              </a:rPr>
              <a:t>8. CONCLUSION</a:t>
            </a:r>
            <a:endParaRPr lang="fr-FR" dirty="0">
              <a:solidFill>
                <a:schemeClr val="accent1"/>
              </a:solidFill>
            </a:endParaRPr>
          </a:p>
        </p:txBody>
      </p:sp>
      <p:sp>
        <p:nvSpPr>
          <p:cNvPr id="3" name="Rectangle 2"/>
          <p:cNvSpPr/>
          <p:nvPr/>
        </p:nvSpPr>
        <p:spPr>
          <a:xfrm>
            <a:off x="638629" y="1287965"/>
            <a:ext cx="9202057" cy="3065455"/>
          </a:xfrm>
          <a:prstGeom prst="rect">
            <a:avLst/>
          </a:prstGeom>
        </p:spPr>
        <p:txBody>
          <a:bodyPr wrap="square">
            <a:spAutoFit/>
          </a:bodyPr>
          <a:lstStyle/>
          <a:p>
            <a:pPr marR="182880">
              <a:lnSpc>
                <a:spcPct val="115000"/>
              </a:lnSpc>
              <a:spcAft>
                <a:spcPts val="0"/>
              </a:spcAft>
            </a:pPr>
            <a:r>
              <a:rPr lang="en-US" sz="2800" dirty="0">
                <a:ea typeface="Cambria" panose="02040503050406030204" pitchFamily="18" charset="0"/>
              </a:rPr>
              <a:t> </a:t>
            </a:r>
            <a:r>
              <a:rPr lang="en-US" sz="2800" dirty="0">
                <a:ea typeface="Cambria" panose="02040503050406030204" pitchFamily="18" charset="0"/>
                <a:cs typeface="Arial" panose="020B0604020202020204" pitchFamily="34" charset="0"/>
              </a:rPr>
              <a:t>Young people have plenty of strength, energy, and ideas, and as they usually have time they can commit themselves fully (and free of charge) to the church. The sooner the young person feels needed and important, the more loyal they will become, and the more difficult it will be for them to leave the church.</a:t>
            </a:r>
            <a:endParaRPr lang="fr-FR" sz="2800" dirty="0">
              <a:effectLst/>
              <a:ea typeface="Cambria" panose="02040503050406030204" pitchFamily="18" charset="0"/>
            </a:endParaRPr>
          </a:p>
        </p:txBody>
      </p:sp>
      <p:pic>
        <p:nvPicPr>
          <p:cNvPr id="4" name="Picture 3">
            <a:extLst>
              <a:ext uri="{FF2B5EF4-FFF2-40B4-BE49-F238E27FC236}">
                <a16:creationId xmlns:a16="http://schemas.microsoft.com/office/drawing/2014/main" id="{52454437-70AF-2A48-AF86-B34BB54FD24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18864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84795" y="636858"/>
            <a:ext cx="9856671" cy="3693319"/>
          </a:xfrm>
          <a:prstGeom prst="rect">
            <a:avLst/>
          </a:prstGeom>
          <a:noFill/>
        </p:spPr>
        <p:txBody>
          <a:bodyPr wrap="square" rtlCol="0">
            <a:spAutoFit/>
          </a:bodyPr>
          <a:lstStyle/>
          <a:p>
            <a:r>
              <a:rPr lang="en-US" sz="2600" b="1" dirty="0">
                <a:ea typeface="Cambria" panose="02040503050406030204" pitchFamily="18" charset="0"/>
              </a:rPr>
              <a:t>Contrast in the church:</a:t>
            </a:r>
          </a:p>
          <a:p>
            <a:pPr marL="914400" lvl="1" indent="-457200">
              <a:buFont typeface="Arial" panose="020B0604020202020204" pitchFamily="34" charset="0"/>
              <a:buChar char="•"/>
            </a:pPr>
            <a:r>
              <a:rPr lang="en-US" sz="2600" dirty="0">
                <a:ea typeface="Cambria" panose="02040503050406030204" pitchFamily="18" charset="0"/>
              </a:rPr>
              <a:t>Little space for young people in the church life</a:t>
            </a:r>
          </a:p>
          <a:p>
            <a:pPr marL="914400" lvl="1" indent="-457200">
              <a:buFont typeface="Arial" panose="020B0604020202020204" pitchFamily="34" charset="0"/>
              <a:buChar char="•"/>
            </a:pPr>
            <a:r>
              <a:rPr lang="en-US" sz="2600" dirty="0">
                <a:ea typeface="Cambria" panose="02040503050406030204" pitchFamily="18" charset="0"/>
              </a:rPr>
              <a:t>However, young people are the majority of the members – 60 to 90% of membership</a:t>
            </a:r>
          </a:p>
          <a:p>
            <a:pPr lvl="1"/>
            <a:endParaRPr lang="en-US" sz="2600" dirty="0">
              <a:ea typeface="Cambria" panose="02040503050406030204" pitchFamily="18" charset="0"/>
            </a:endParaRPr>
          </a:p>
          <a:p>
            <a:r>
              <a:rPr lang="en-US" sz="2600" b="1" dirty="0">
                <a:ea typeface="Cambria" panose="02040503050406030204" pitchFamily="18" charset="0"/>
              </a:rPr>
              <a:t>Result: </a:t>
            </a:r>
          </a:p>
          <a:p>
            <a:pPr marL="914400" lvl="1" indent="-457200">
              <a:buFont typeface="Arial" panose="020B0604020202020204" pitchFamily="34" charset="0"/>
              <a:buChar char="•"/>
            </a:pPr>
            <a:r>
              <a:rPr lang="en-US" sz="2600" dirty="0">
                <a:ea typeface="Cambria" panose="02040503050406030204" pitchFamily="18" charset="0"/>
              </a:rPr>
              <a:t>Young are less and less interested in church activities.</a:t>
            </a:r>
          </a:p>
          <a:p>
            <a:pPr marL="914400" lvl="1" indent="-457200">
              <a:buFont typeface="Arial" panose="020B0604020202020204" pitchFamily="34" charset="0"/>
              <a:buChar char="•"/>
            </a:pPr>
            <a:r>
              <a:rPr lang="en-US" sz="2600" dirty="0">
                <a:ea typeface="Cambria" panose="02040503050406030204" pitchFamily="18" charset="0"/>
              </a:rPr>
              <a:t>There is a loss of commitment</a:t>
            </a:r>
          </a:p>
          <a:p>
            <a:pPr marL="914400" lvl="1" indent="-457200">
              <a:buFont typeface="Arial" panose="020B0604020202020204" pitchFamily="34" charset="0"/>
              <a:buChar char="•"/>
            </a:pPr>
            <a:r>
              <a:rPr lang="en-US" sz="2600" dirty="0">
                <a:ea typeface="Cambria" panose="02040503050406030204" pitchFamily="18" charset="0"/>
              </a:rPr>
              <a:t>There is a loss of young members</a:t>
            </a:r>
          </a:p>
        </p:txBody>
      </p:sp>
      <p:pic>
        <p:nvPicPr>
          <p:cNvPr id="4" name="Picture 3">
            <a:extLst>
              <a:ext uri="{FF2B5EF4-FFF2-40B4-BE49-F238E27FC236}">
                <a16:creationId xmlns:a16="http://schemas.microsoft.com/office/drawing/2014/main" id="{F9E0E47C-2004-C242-ADE9-DDA2E39A28F4}"/>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94212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2679" y="386446"/>
            <a:ext cx="7681686" cy="752475"/>
          </a:xfrm>
        </p:spPr>
        <p:txBody>
          <a:bodyPr>
            <a:noAutofit/>
          </a:bodyPr>
          <a:lstStyle/>
          <a:p>
            <a:r>
              <a:rPr lang="en-US" b="1" dirty="0">
                <a:solidFill>
                  <a:schemeClr val="accent1"/>
                </a:solidFill>
                <a:ea typeface="Cambria" panose="02040503050406030204" pitchFamily="18" charset="0"/>
              </a:rPr>
              <a:t>2. THE SEMINAR</a:t>
            </a:r>
            <a:r>
              <a:rPr lang="fr-FR" b="1" dirty="0">
                <a:solidFill>
                  <a:schemeClr val="accent1"/>
                </a:solidFill>
                <a:ea typeface="Cambria" panose="02040503050406030204" pitchFamily="18" charset="0"/>
              </a:rPr>
              <a:t> OBJECTIVES</a:t>
            </a:r>
          </a:p>
        </p:txBody>
      </p:sp>
      <p:sp>
        <p:nvSpPr>
          <p:cNvPr id="4" name="Rectangle 3"/>
          <p:cNvSpPr/>
          <p:nvPr/>
        </p:nvSpPr>
        <p:spPr>
          <a:xfrm>
            <a:off x="549096" y="1488606"/>
            <a:ext cx="9854991" cy="2615781"/>
          </a:xfrm>
          <a:prstGeom prst="rect">
            <a:avLst/>
          </a:prstGeom>
        </p:spPr>
        <p:txBody>
          <a:bodyPr wrap="square">
            <a:spAutoFit/>
          </a:bodyPr>
          <a:lstStyle/>
          <a:p>
            <a:pPr lvl="0">
              <a:lnSpc>
                <a:spcPct val="115000"/>
              </a:lnSpc>
              <a:spcAft>
                <a:spcPts val="0"/>
              </a:spcAft>
              <a:buSzPts val="1000"/>
              <a:tabLst>
                <a:tab pos="457200" algn="l"/>
              </a:tabLst>
            </a:pPr>
            <a:r>
              <a:rPr lang="en-US" sz="2400" b="1" dirty="0">
                <a:ea typeface="Cambria" panose="02040503050406030204" pitchFamily="18" charset="0"/>
                <a:cs typeface="Arial" panose="020B0604020202020204" pitchFamily="34" charset="0"/>
              </a:rPr>
              <a:t>Understand the need to “pass it on” </a:t>
            </a:r>
            <a:r>
              <a:rPr lang="en-US" sz="2400" dirty="0">
                <a:ea typeface="Cambria" panose="02040503050406030204" pitchFamily="18" charset="0"/>
                <a:cs typeface="Arial" panose="020B0604020202020204" pitchFamily="34" charset="0"/>
              </a:rPr>
              <a:t>to the youth in all sectors of the Church.</a:t>
            </a:r>
            <a:endParaRPr lang="fr-FR" sz="2400" dirty="0">
              <a:ea typeface="Cambria" panose="02040503050406030204" pitchFamily="18" charset="0"/>
            </a:endParaRPr>
          </a:p>
          <a:p>
            <a:pPr lvl="0">
              <a:lnSpc>
                <a:spcPct val="115000"/>
              </a:lnSpc>
              <a:spcAft>
                <a:spcPts val="0"/>
              </a:spcAft>
              <a:buSzPts val="1000"/>
              <a:tabLst>
                <a:tab pos="457200" algn="l"/>
              </a:tabLst>
            </a:pPr>
            <a:r>
              <a:rPr lang="en-US" sz="2400" b="1" dirty="0">
                <a:ea typeface="Cambria" panose="02040503050406030204" pitchFamily="18" charset="0"/>
                <a:cs typeface="Arial" panose="020B0604020202020204" pitchFamily="34" charset="0"/>
              </a:rPr>
              <a:t>Know the scriptural bases </a:t>
            </a:r>
            <a:r>
              <a:rPr lang="en-US" sz="2400" dirty="0">
                <a:ea typeface="Cambria" panose="02040503050406030204" pitchFamily="18" charset="0"/>
                <a:cs typeface="Arial" panose="020B0604020202020204" pitchFamily="34" charset="0"/>
              </a:rPr>
              <a:t>of involving the youth and establishing authentic relationships in the development of the church</a:t>
            </a:r>
            <a:endParaRPr lang="fr-FR" sz="2400" dirty="0">
              <a:ea typeface="Cambria" panose="02040503050406030204" pitchFamily="18" charset="0"/>
            </a:endParaRPr>
          </a:p>
          <a:p>
            <a:pPr lvl="0">
              <a:lnSpc>
                <a:spcPct val="115000"/>
              </a:lnSpc>
              <a:spcAft>
                <a:spcPts val="0"/>
              </a:spcAft>
              <a:buSzPts val="1000"/>
              <a:tabLst>
                <a:tab pos="457200" algn="l"/>
              </a:tabLst>
            </a:pPr>
            <a:r>
              <a:rPr lang="en-US" sz="2400" b="1" dirty="0">
                <a:ea typeface="Cambria" panose="02040503050406030204" pitchFamily="18" charset="0"/>
                <a:cs typeface="Arial" panose="020B0604020202020204" pitchFamily="34" charset="0"/>
              </a:rPr>
              <a:t>Know the steps to follow</a:t>
            </a:r>
            <a:r>
              <a:rPr lang="en-US" sz="2400" dirty="0">
                <a:ea typeface="Cambria" panose="02040503050406030204" pitchFamily="18" charset="0"/>
                <a:cs typeface="Arial" panose="020B0604020202020204" pitchFamily="34" charset="0"/>
              </a:rPr>
              <a:t> in the process of working with young people for better results. </a:t>
            </a:r>
          </a:p>
          <a:p>
            <a:pPr lvl="0">
              <a:lnSpc>
                <a:spcPct val="115000"/>
              </a:lnSpc>
              <a:spcAft>
                <a:spcPts val="0"/>
              </a:spcAft>
              <a:buSzPts val="1000"/>
              <a:tabLst>
                <a:tab pos="457200" algn="l"/>
              </a:tabLst>
            </a:pPr>
            <a:r>
              <a:rPr lang="en-US" sz="2400" b="1" dirty="0">
                <a:effectLst/>
                <a:ea typeface="Cambria" panose="02040503050406030204" pitchFamily="18" charset="0"/>
                <a:cs typeface="Arial" panose="020B0604020202020204" pitchFamily="34" charset="0"/>
              </a:rPr>
              <a:t>Embrace Mentoring </a:t>
            </a:r>
            <a:r>
              <a:rPr lang="en-US" sz="2400" dirty="0">
                <a:effectLst/>
                <a:ea typeface="Cambria" panose="02040503050406030204" pitchFamily="18" charset="0"/>
                <a:cs typeface="Arial" panose="020B0604020202020204" pitchFamily="34" charset="0"/>
              </a:rPr>
              <a:t>as a lifetime process not an event.</a:t>
            </a:r>
            <a:endParaRPr lang="fr-FR" sz="2400" dirty="0">
              <a:effectLst/>
              <a:ea typeface="Cambria" panose="02040503050406030204" pitchFamily="18" charset="0"/>
            </a:endParaRPr>
          </a:p>
        </p:txBody>
      </p:sp>
      <p:pic>
        <p:nvPicPr>
          <p:cNvPr id="5" name="Picture 4">
            <a:extLst>
              <a:ext uri="{FF2B5EF4-FFF2-40B4-BE49-F238E27FC236}">
                <a16:creationId xmlns:a16="http://schemas.microsoft.com/office/drawing/2014/main" id="{20876523-7A53-EA41-86FB-DB109DC6DC9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7045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435" y="543732"/>
            <a:ext cx="9801735" cy="679904"/>
          </a:xfrm>
        </p:spPr>
        <p:txBody>
          <a:bodyPr>
            <a:noAutofit/>
          </a:bodyPr>
          <a:lstStyle/>
          <a:p>
            <a:r>
              <a:rPr lang="en-US" b="1" dirty="0">
                <a:solidFill>
                  <a:schemeClr val="accent1"/>
                </a:solidFill>
                <a:ea typeface="Cambria" panose="02040503050406030204" pitchFamily="18" charset="0"/>
              </a:rPr>
              <a:t>3. WHAT DOES THE BIBLE SAY ? </a:t>
            </a:r>
          </a:p>
        </p:txBody>
      </p:sp>
      <p:sp>
        <p:nvSpPr>
          <p:cNvPr id="4" name="Rectangle 3"/>
          <p:cNvSpPr/>
          <p:nvPr/>
        </p:nvSpPr>
        <p:spPr>
          <a:xfrm>
            <a:off x="1294916" y="2455111"/>
            <a:ext cx="8276772" cy="1569660"/>
          </a:xfrm>
          <a:prstGeom prst="rect">
            <a:avLst/>
          </a:prstGeom>
          <a:no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dirty="0">
                <a:solidFill>
                  <a:schemeClr val="tx1"/>
                </a:solidFill>
                <a:ea typeface="Times New Roman" panose="02020603050405020304" pitchFamily="18" charset="0"/>
                <a:cs typeface="Arial" panose="020B0604020202020204" pitchFamily="34" charset="0"/>
              </a:rPr>
              <a:t>“Let our sons in their youth be as grown-up plants, and our daughters as corner pillars fashioned as for a palace” </a:t>
            </a:r>
            <a:r>
              <a:rPr lang="en-US" sz="2800" dirty="0">
                <a:solidFill>
                  <a:schemeClr val="tx1"/>
                </a:solidFill>
                <a:ea typeface="Times New Roman" panose="02020603050405020304" pitchFamily="18" charset="0"/>
                <a:cs typeface="Arial" panose="020B0604020202020204" pitchFamily="34" charset="0"/>
              </a:rPr>
              <a:t>(Ps. 144:12)</a:t>
            </a:r>
            <a:endParaRPr lang="fr-FR" sz="2800" dirty="0">
              <a:solidFill>
                <a:schemeClr val="tx1"/>
              </a:solidFill>
            </a:endParaRPr>
          </a:p>
        </p:txBody>
      </p:sp>
      <p:sp>
        <p:nvSpPr>
          <p:cNvPr id="7" name="Rectangle 6"/>
          <p:cNvSpPr/>
          <p:nvPr/>
        </p:nvSpPr>
        <p:spPr>
          <a:xfrm>
            <a:off x="1157469" y="1564145"/>
            <a:ext cx="9176702" cy="461665"/>
          </a:xfrm>
          <a:prstGeom prst="rect">
            <a:avLst/>
          </a:prstGeom>
        </p:spPr>
        <p:txBody>
          <a:bodyPr wrap="square">
            <a:spAutoFit/>
          </a:bodyPr>
          <a:lstStyle/>
          <a:p>
            <a:r>
              <a:rPr lang="en-US" sz="2400" b="1" dirty="0">
                <a:ea typeface="Cambria" panose="02040503050406030204" pitchFamily="18" charset="0"/>
                <a:cs typeface="Arial" panose="020B0604020202020204" pitchFamily="34" charset="0"/>
              </a:rPr>
              <a:t>The Need of empowering youth and giving them responsibilities </a:t>
            </a:r>
            <a:endParaRPr lang="fr-FR" sz="2400" b="1" dirty="0"/>
          </a:p>
        </p:txBody>
      </p:sp>
      <p:sp>
        <p:nvSpPr>
          <p:cNvPr id="9" name="Rectangle 8"/>
          <p:cNvSpPr/>
          <p:nvPr/>
        </p:nvSpPr>
        <p:spPr>
          <a:xfrm>
            <a:off x="2419109" y="4648476"/>
            <a:ext cx="7500395" cy="461665"/>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i="1" dirty="0">
                <a:solidFill>
                  <a:schemeClr val="tx1"/>
                </a:solidFill>
                <a:ea typeface="Cambria" panose="02040503050406030204" pitchFamily="18" charset="0"/>
                <a:cs typeface="Arial" panose="020B0604020202020204" pitchFamily="34" charset="0"/>
              </a:rPr>
              <a:t>“Strength is the glory of young people”</a:t>
            </a:r>
            <a:r>
              <a:rPr lang="en-US" sz="2400" dirty="0">
                <a:solidFill>
                  <a:schemeClr val="tx1"/>
                </a:solidFill>
                <a:ea typeface="Cambria" panose="02040503050406030204" pitchFamily="18" charset="0"/>
                <a:cs typeface="Arial" panose="020B0604020202020204" pitchFamily="34" charset="0"/>
              </a:rPr>
              <a:t> (Proverbs 20:29).</a:t>
            </a:r>
            <a:endParaRPr lang="fr-FR" sz="2400" dirty="0">
              <a:solidFill>
                <a:schemeClr val="tx1"/>
              </a:solidFill>
              <a:ea typeface="Cambria" panose="02040503050406030204" pitchFamily="18" charset="0"/>
            </a:endParaRPr>
          </a:p>
        </p:txBody>
      </p:sp>
      <p:pic>
        <p:nvPicPr>
          <p:cNvPr id="10" name="Picture 9">
            <a:extLst>
              <a:ext uri="{FF2B5EF4-FFF2-40B4-BE49-F238E27FC236}">
                <a16:creationId xmlns:a16="http://schemas.microsoft.com/office/drawing/2014/main" id="{7D9D58C6-CD32-C840-8C3C-E957A3C9B37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9520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739" y="1695219"/>
            <a:ext cx="8209426" cy="2045303"/>
          </a:xfrm>
          <a:prstGeom prst="rect">
            <a:avLst/>
          </a:prstGeom>
        </p:spPr>
        <p:txBody>
          <a:bodyPr wrap="square">
            <a:spAutoFit/>
          </a:bodyPr>
          <a:lstStyle/>
          <a:p>
            <a:pPr>
              <a:lnSpc>
                <a:spcPct val="115000"/>
              </a:lnSpc>
              <a:spcAft>
                <a:spcPts val="0"/>
              </a:spcAft>
            </a:pPr>
            <a:r>
              <a:rPr lang="en-US" sz="2800" b="1" dirty="0">
                <a:ea typeface="Cambria" panose="02040503050406030204" pitchFamily="18" charset="0"/>
                <a:cs typeface="Arial" panose="020B0604020202020204" pitchFamily="34" charset="0"/>
              </a:rPr>
              <a:t>Young People in the Bible: </a:t>
            </a:r>
          </a:p>
          <a:p>
            <a:pPr marL="285750" indent="-285750">
              <a:lnSpc>
                <a:spcPct val="115000"/>
              </a:lnSpc>
              <a:spcAft>
                <a:spcPts val="0"/>
              </a:spcAft>
              <a:buFont typeface="Arial" panose="020B0604020202020204" pitchFamily="34" charset="0"/>
              <a:buChar char="•"/>
            </a:pPr>
            <a:r>
              <a:rPr lang="en-US" sz="2800" dirty="0">
                <a:ea typeface="Cambria" panose="02040503050406030204" pitchFamily="18" charset="0"/>
                <a:cs typeface="Arial" panose="020B0604020202020204" pitchFamily="34" charset="0"/>
              </a:rPr>
              <a:t>Involved</a:t>
            </a:r>
          </a:p>
          <a:p>
            <a:pPr marL="285750" indent="-285750">
              <a:lnSpc>
                <a:spcPct val="115000"/>
              </a:lnSpc>
              <a:spcAft>
                <a:spcPts val="0"/>
              </a:spcAft>
              <a:buFont typeface="Arial" panose="020B0604020202020204" pitchFamily="34" charset="0"/>
              <a:buChar char="•"/>
            </a:pPr>
            <a:r>
              <a:rPr lang="en-US" sz="2800" dirty="0">
                <a:ea typeface="Cambria" panose="02040503050406030204" pitchFamily="18" charset="0"/>
                <a:cs typeface="Arial" panose="020B0604020202020204" pitchFamily="34" charset="0"/>
              </a:rPr>
              <a:t>Adult in spiritual realm from 12 to 13</a:t>
            </a:r>
          </a:p>
          <a:p>
            <a:pPr marL="285750" indent="-285750">
              <a:lnSpc>
                <a:spcPct val="115000"/>
              </a:lnSpc>
              <a:spcAft>
                <a:spcPts val="0"/>
              </a:spcAft>
              <a:buFont typeface="Arial" panose="020B0604020202020204" pitchFamily="34" charset="0"/>
              <a:buChar char="•"/>
            </a:pPr>
            <a:r>
              <a:rPr lang="en-US" sz="2800" dirty="0">
                <a:effectLst/>
                <a:ea typeface="Cambria" panose="02040503050406030204" pitchFamily="18" charset="0"/>
                <a:cs typeface="Arial" panose="020B0604020202020204" pitchFamily="34" charset="0"/>
              </a:rPr>
              <a:t>Ready for priesthood at 30.</a:t>
            </a:r>
            <a:endParaRPr lang="fr-FR" sz="2800" dirty="0">
              <a:effectLst/>
              <a:ea typeface="Cambria" panose="02040503050406030204" pitchFamily="18" charset="0"/>
            </a:endParaRPr>
          </a:p>
        </p:txBody>
      </p:sp>
      <p:sp>
        <p:nvSpPr>
          <p:cNvPr id="8" name="Rectangle 7"/>
          <p:cNvSpPr/>
          <p:nvPr/>
        </p:nvSpPr>
        <p:spPr>
          <a:xfrm>
            <a:off x="3628939" y="4198948"/>
            <a:ext cx="6241143" cy="1815882"/>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dirty="0">
                <a:solidFill>
                  <a:schemeClr val="tx1"/>
                </a:solidFill>
                <a:ea typeface="Cambria" panose="02040503050406030204" pitchFamily="18" charset="0"/>
                <a:cs typeface="Arial" panose="020B0604020202020204" pitchFamily="34" charset="0"/>
              </a:rPr>
              <a:t>“Treat younger men as brothers, older women as mothers, and younger women as sisters, with absolute purity.” </a:t>
            </a:r>
          </a:p>
          <a:p>
            <a:r>
              <a:rPr lang="en-US" sz="2800" dirty="0">
                <a:solidFill>
                  <a:schemeClr val="tx1"/>
                </a:solidFill>
                <a:ea typeface="Cambria" panose="02040503050406030204" pitchFamily="18" charset="0"/>
                <a:cs typeface="Arial" panose="020B0604020202020204" pitchFamily="34" charset="0"/>
              </a:rPr>
              <a:t>(1 Timothy 5:1-2)</a:t>
            </a:r>
            <a:endParaRPr lang="fr-FR" sz="2800" dirty="0">
              <a:solidFill>
                <a:schemeClr val="tx1"/>
              </a:solidFill>
              <a:ea typeface="Cambria" panose="02040503050406030204" pitchFamily="18" charset="0"/>
            </a:endParaRPr>
          </a:p>
        </p:txBody>
      </p:sp>
      <p:sp>
        <p:nvSpPr>
          <p:cNvPr id="9" name="Titre 1"/>
          <p:cNvSpPr>
            <a:spLocks noGrp="1"/>
          </p:cNvSpPr>
          <p:nvPr>
            <p:ph type="title"/>
          </p:nvPr>
        </p:nvSpPr>
        <p:spPr>
          <a:xfrm>
            <a:off x="891251" y="651274"/>
            <a:ext cx="9428403" cy="679904"/>
          </a:xfrm>
        </p:spPr>
        <p:txBody>
          <a:bodyPr>
            <a:noAutofit/>
          </a:bodyPr>
          <a:lstStyle/>
          <a:p>
            <a:r>
              <a:rPr lang="en-US" b="1" dirty="0">
                <a:solidFill>
                  <a:schemeClr val="accent1"/>
                </a:solidFill>
                <a:ea typeface="Cambria" panose="02040503050406030204" pitchFamily="18" charset="0"/>
              </a:rPr>
              <a:t>3. WHAT DOES THE BIBLE SAY ?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 </a:t>
            </a:r>
          </a:p>
        </p:txBody>
      </p:sp>
      <p:pic>
        <p:nvPicPr>
          <p:cNvPr id="6" name="Picture 5">
            <a:extLst>
              <a:ext uri="{FF2B5EF4-FFF2-40B4-BE49-F238E27FC236}">
                <a16:creationId xmlns:a16="http://schemas.microsoft.com/office/drawing/2014/main" id="{8D3398A0-C41F-444B-8D9A-52B445D52477}"/>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30325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198" y="2514451"/>
            <a:ext cx="8581571" cy="1569660"/>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dirty="0">
                <a:solidFill>
                  <a:schemeClr val="tx1"/>
                </a:solidFill>
                <a:ea typeface="Cambria" panose="02040503050406030204" pitchFamily="18" charset="0"/>
                <a:cs typeface="Arial" panose="020B0604020202020204" pitchFamily="34" charset="0"/>
              </a:rPr>
              <a:t>“I have written to you, young men, because you are strong, and the word of God dwells in you, and you have conquered the evil” </a:t>
            </a:r>
            <a:r>
              <a:rPr lang="en-US" sz="2400" dirty="0">
                <a:solidFill>
                  <a:schemeClr val="tx1"/>
                </a:solidFill>
                <a:ea typeface="Cambria" panose="02040503050406030204" pitchFamily="18" charset="0"/>
                <a:cs typeface="Arial" panose="020B0604020202020204" pitchFamily="34" charset="0"/>
              </a:rPr>
              <a:t>(1 John 2:14).</a:t>
            </a:r>
            <a:endParaRPr lang="fr-FR" sz="3200" dirty="0">
              <a:solidFill>
                <a:schemeClr val="tx1"/>
              </a:solidFill>
              <a:ea typeface="Cambria" panose="02040503050406030204" pitchFamily="18" charset="0"/>
            </a:endParaRPr>
          </a:p>
        </p:txBody>
      </p:sp>
      <p:sp>
        <p:nvSpPr>
          <p:cNvPr id="8" name="Rectangle 7"/>
          <p:cNvSpPr/>
          <p:nvPr/>
        </p:nvSpPr>
        <p:spPr>
          <a:xfrm>
            <a:off x="3759381" y="4579757"/>
            <a:ext cx="5428343" cy="1054263"/>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0"/>
              </a:spcAft>
            </a:pPr>
            <a:r>
              <a:rPr lang="en-US" sz="2800" dirty="0">
                <a:solidFill>
                  <a:schemeClr val="tx1"/>
                </a:solidFill>
                <a:ea typeface="Times New Roman" panose="02020603050405020304" pitchFamily="18" charset="0"/>
                <a:cs typeface="Arial" panose="020B0604020202020204" pitchFamily="34" charset="0"/>
              </a:rPr>
              <a:t>“Strength is the glory of young men” (Proverbs 20:29).</a:t>
            </a:r>
            <a:endParaRPr lang="fr-FR" sz="2800" dirty="0">
              <a:solidFill>
                <a:schemeClr val="tx1"/>
              </a:solidFill>
              <a:ea typeface="Times New Roman" panose="02020603050405020304" pitchFamily="18" charset="0"/>
            </a:endParaRPr>
          </a:p>
        </p:txBody>
      </p:sp>
      <p:sp>
        <p:nvSpPr>
          <p:cNvPr id="9" name="Rectangle 8"/>
          <p:cNvSpPr/>
          <p:nvPr/>
        </p:nvSpPr>
        <p:spPr>
          <a:xfrm>
            <a:off x="491670" y="1611526"/>
            <a:ext cx="9274628" cy="461665"/>
          </a:xfrm>
          <a:prstGeom prst="rect">
            <a:avLst/>
          </a:prstGeom>
        </p:spPr>
        <p:txBody>
          <a:bodyPr wrap="square">
            <a:spAutoFit/>
          </a:bodyPr>
          <a:lstStyle/>
          <a:p>
            <a:pPr algn="ctr"/>
            <a:r>
              <a:rPr lang="en-US" sz="2400" b="1" dirty="0">
                <a:latin typeface="Abadi" panose="020F0502020204030204" pitchFamily="34" charset="0"/>
                <a:ea typeface="Cambria" panose="02040503050406030204" pitchFamily="18" charset="0"/>
                <a:cs typeface="Abadi" panose="020F0502020204030204" pitchFamily="34" charset="0"/>
              </a:rPr>
              <a:t>The spiritual potential of young people</a:t>
            </a:r>
            <a:endParaRPr lang="fr-FR" sz="2400" b="1" dirty="0">
              <a:latin typeface="Abadi" panose="020F0502020204030204" pitchFamily="34" charset="0"/>
              <a:cs typeface="Abadi" panose="020F0502020204030204" pitchFamily="34" charset="0"/>
            </a:endParaRPr>
          </a:p>
        </p:txBody>
      </p:sp>
      <p:sp>
        <p:nvSpPr>
          <p:cNvPr id="10" name="Titre 1"/>
          <p:cNvSpPr>
            <a:spLocks noGrp="1"/>
          </p:cNvSpPr>
          <p:nvPr>
            <p:ph type="title"/>
          </p:nvPr>
        </p:nvSpPr>
        <p:spPr>
          <a:xfrm>
            <a:off x="960699" y="651274"/>
            <a:ext cx="9358955" cy="679904"/>
          </a:xfrm>
        </p:spPr>
        <p:txBody>
          <a:bodyPr>
            <a:noAutofit/>
          </a:bodyPr>
          <a:lstStyle/>
          <a:p>
            <a:r>
              <a:rPr lang="en-US" b="1" dirty="0">
                <a:solidFill>
                  <a:schemeClr val="accent1"/>
                </a:solidFill>
                <a:ea typeface="Cambria" panose="02040503050406030204" pitchFamily="18" charset="0"/>
              </a:rPr>
              <a:t>3. WHAT DOES THE BIBLE SAY ?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 </a:t>
            </a:r>
          </a:p>
        </p:txBody>
      </p:sp>
      <p:pic>
        <p:nvPicPr>
          <p:cNvPr id="7" name="Picture 6">
            <a:extLst>
              <a:ext uri="{FF2B5EF4-FFF2-40B4-BE49-F238E27FC236}">
                <a16:creationId xmlns:a16="http://schemas.microsoft.com/office/drawing/2014/main" id="{83D372D3-C5B4-A147-85CF-7D9242B5708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34566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2500" y="2601828"/>
            <a:ext cx="8459536" cy="1549783"/>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0"/>
              </a:spcAft>
            </a:pPr>
            <a:r>
              <a:rPr lang="en-US" sz="2800" dirty="0">
                <a:solidFill>
                  <a:schemeClr val="tx1"/>
                </a:solidFill>
                <a:ea typeface="Cambria" panose="02040503050406030204" pitchFamily="18" charset="0"/>
                <a:cs typeface="Arial" panose="020B0604020202020204" pitchFamily="34" charset="0"/>
              </a:rPr>
              <a:t>“Let not the youth be ignored; let them share in the labors and responsibility. Let them feel they are part of the act in helping and blessing others” (6T, p.435).</a:t>
            </a:r>
            <a:endParaRPr lang="fr-FR" sz="2800" dirty="0">
              <a:solidFill>
                <a:schemeClr val="tx1"/>
              </a:solidFill>
              <a:effectLst/>
              <a:ea typeface="Cambria" panose="02040503050406030204" pitchFamily="18" charset="0"/>
            </a:endParaRPr>
          </a:p>
        </p:txBody>
      </p:sp>
      <p:sp>
        <p:nvSpPr>
          <p:cNvPr id="7" name="Titre 1"/>
          <p:cNvSpPr>
            <a:spLocks noGrp="1"/>
          </p:cNvSpPr>
          <p:nvPr>
            <p:ph type="title"/>
          </p:nvPr>
        </p:nvSpPr>
        <p:spPr>
          <a:xfrm>
            <a:off x="601884" y="333829"/>
            <a:ext cx="9340769" cy="1001486"/>
          </a:xfrm>
        </p:spPr>
        <p:txBody>
          <a:bodyPr>
            <a:noAutofit/>
          </a:bodyPr>
          <a:lstStyle/>
          <a:p>
            <a:r>
              <a:rPr lang="en-US" b="1" dirty="0">
                <a:solidFill>
                  <a:schemeClr val="accent1"/>
                </a:solidFill>
                <a:ea typeface="Cambria" panose="02040503050406030204" pitchFamily="18" charset="0"/>
              </a:rPr>
              <a:t>4. WHAT DOES THE SOP SAY?</a:t>
            </a:r>
            <a:endParaRPr lang="fr-FR" dirty="0">
              <a:solidFill>
                <a:schemeClr val="accent1"/>
              </a:solidFill>
              <a:ea typeface="Cambria" panose="02040503050406030204" pitchFamily="18" charset="0"/>
            </a:endParaRPr>
          </a:p>
        </p:txBody>
      </p:sp>
      <p:sp>
        <p:nvSpPr>
          <p:cNvPr id="9" name="Rectangle 8"/>
          <p:cNvSpPr/>
          <p:nvPr/>
        </p:nvSpPr>
        <p:spPr>
          <a:xfrm>
            <a:off x="1186851" y="1555678"/>
            <a:ext cx="6638549" cy="558743"/>
          </a:xfrm>
          <a:prstGeom prst="rect">
            <a:avLst/>
          </a:prstGeom>
        </p:spPr>
        <p:txBody>
          <a:bodyPr wrap="none">
            <a:spAutoFit/>
          </a:bodyPr>
          <a:lstStyle/>
          <a:p>
            <a:pPr>
              <a:lnSpc>
                <a:spcPct val="115000"/>
              </a:lnSpc>
              <a:spcAft>
                <a:spcPts val="0"/>
              </a:spcAft>
            </a:pPr>
            <a:r>
              <a:rPr lang="en-US" sz="2800" b="1" dirty="0">
                <a:ea typeface="Times New Roman" panose="02020603050405020304" pitchFamily="18" charset="0"/>
                <a:cs typeface="Arial" panose="020B0604020202020204" pitchFamily="34" charset="0"/>
              </a:rPr>
              <a:t>The importance of emphasis given to youth</a:t>
            </a:r>
            <a:endParaRPr lang="fr-FR" sz="2800" b="1" dirty="0">
              <a:ea typeface="Times New Roman" panose="02020603050405020304" pitchFamily="18" charset="0"/>
            </a:endParaRPr>
          </a:p>
        </p:txBody>
      </p:sp>
      <p:pic>
        <p:nvPicPr>
          <p:cNvPr id="6" name="Picture 5">
            <a:extLst>
              <a:ext uri="{FF2B5EF4-FFF2-40B4-BE49-F238E27FC236}">
                <a16:creationId xmlns:a16="http://schemas.microsoft.com/office/drawing/2014/main" id="{F0631DC8-F452-AF4D-9BFF-290CF3F6D9D9}"/>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8" name="Rectangle 7">
            <a:extLst>
              <a:ext uri="{FF2B5EF4-FFF2-40B4-BE49-F238E27FC236}">
                <a16:creationId xmlns:a16="http://schemas.microsoft.com/office/drawing/2014/main" id="{693FE09B-A463-6745-A975-53F890F76CE8}"/>
              </a:ext>
            </a:extLst>
          </p:cNvPr>
          <p:cNvSpPr/>
          <p:nvPr/>
        </p:nvSpPr>
        <p:spPr>
          <a:xfrm>
            <a:off x="3012548" y="4639018"/>
            <a:ext cx="7108524" cy="1054263"/>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0"/>
              </a:spcAft>
            </a:pPr>
            <a:r>
              <a:rPr lang="en-US" sz="2800" b="1" dirty="0">
                <a:solidFill>
                  <a:schemeClr val="tx1"/>
                </a:solidFill>
                <a:ea typeface="Cambria" panose="02040503050406030204" pitchFamily="18" charset="0"/>
                <a:cs typeface="Arial" panose="020B0604020202020204" pitchFamily="34" charset="0"/>
              </a:rPr>
              <a:t>What are the qualities or characteristics of the youth that render them valuable partners?</a:t>
            </a:r>
            <a:endParaRPr lang="fr-FR" sz="2800" b="1" dirty="0">
              <a:solidFill>
                <a:schemeClr val="tx1"/>
              </a:solidFill>
              <a:effectLst/>
              <a:ea typeface="Cambria" panose="02040503050406030204" pitchFamily="18" charset="0"/>
            </a:endParaRPr>
          </a:p>
        </p:txBody>
      </p:sp>
    </p:spTree>
    <p:extLst>
      <p:ext uri="{BB962C8B-B14F-4D97-AF65-F5344CB8AC3E}">
        <p14:creationId xmlns:p14="http://schemas.microsoft.com/office/powerpoint/2010/main" val="167522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2060298"/>
            <a:ext cx="9846527" cy="2308324"/>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a:solidFill>
                  <a:schemeClr val="tx1"/>
                </a:solidFill>
                <a:ea typeface="Cambria" panose="02040503050406030204" pitchFamily="18" charset="0"/>
                <a:cs typeface="Arial" panose="020B0604020202020204" pitchFamily="34" charset="0"/>
              </a:rPr>
              <a:t>“Very much has been lost to the cause of God because of inattention to the young. Ministers of the gospel should form a happy acquaintance with the youth of their congregations. There is great reluctance on the part of many to become acquainted with the youth, but it is accounted of Heaven a great neglect of duty, a sin against the souls for whom Christ has died.” (Pastoral Ministry, p.275)</a:t>
            </a:r>
            <a:endParaRPr lang="fr-FR" sz="2400" dirty="0">
              <a:solidFill>
                <a:schemeClr val="tx1"/>
              </a:solidFill>
              <a:ea typeface="Cambria" panose="02040503050406030204" pitchFamily="18" charset="0"/>
            </a:endParaRPr>
          </a:p>
        </p:txBody>
      </p:sp>
      <p:sp>
        <p:nvSpPr>
          <p:cNvPr id="8" name="Rectangle 7"/>
          <p:cNvSpPr/>
          <p:nvPr/>
        </p:nvSpPr>
        <p:spPr>
          <a:xfrm>
            <a:off x="1493318" y="1335315"/>
            <a:ext cx="8655098" cy="558743"/>
          </a:xfrm>
          <a:prstGeom prst="rect">
            <a:avLst/>
          </a:prstGeom>
        </p:spPr>
        <p:txBody>
          <a:bodyPr wrap="square">
            <a:spAutoFit/>
          </a:bodyPr>
          <a:lstStyle/>
          <a:p>
            <a:pPr>
              <a:lnSpc>
                <a:spcPct val="115000"/>
              </a:lnSpc>
              <a:spcAft>
                <a:spcPts val="0"/>
              </a:spcAft>
            </a:pPr>
            <a:r>
              <a:rPr lang="en-US" sz="2800" b="1" dirty="0">
                <a:ea typeface="Times New Roman" panose="02020603050405020304" pitchFamily="18" charset="0"/>
                <a:cs typeface="Arial" panose="020B0604020202020204" pitchFamily="34" charset="0"/>
              </a:rPr>
              <a:t>Youth lost because of our negligence: </a:t>
            </a:r>
            <a:endParaRPr lang="fr-FR" sz="2800" b="1" dirty="0">
              <a:effectLst/>
              <a:ea typeface="Times New Roman" panose="02020603050405020304" pitchFamily="18" charset="0"/>
            </a:endParaRPr>
          </a:p>
        </p:txBody>
      </p:sp>
      <p:sp>
        <p:nvSpPr>
          <p:cNvPr id="10" name="Titre 1"/>
          <p:cNvSpPr>
            <a:spLocks noGrp="1"/>
          </p:cNvSpPr>
          <p:nvPr>
            <p:ph type="title"/>
          </p:nvPr>
        </p:nvSpPr>
        <p:spPr>
          <a:xfrm>
            <a:off x="925975" y="333829"/>
            <a:ext cx="8759638" cy="1001486"/>
          </a:xfrm>
          <a:noFill/>
        </p:spPr>
        <p:txBody>
          <a:bodyPr>
            <a:noAutofit/>
          </a:bodyPr>
          <a:lstStyle/>
          <a:p>
            <a:r>
              <a:rPr lang="en-US" b="1" dirty="0">
                <a:solidFill>
                  <a:schemeClr val="accent1"/>
                </a:solidFill>
                <a:ea typeface="Cambria" panose="02040503050406030204" pitchFamily="18" charset="0"/>
              </a:rPr>
              <a:t>4. WHAT DOES THE SOP SAY? (</a:t>
            </a:r>
            <a:r>
              <a:rPr lang="en-US" b="1" dirty="0" err="1">
                <a:solidFill>
                  <a:schemeClr val="accent1"/>
                </a:solidFill>
                <a:ea typeface="Cambria" panose="02040503050406030204" pitchFamily="18" charset="0"/>
              </a:rPr>
              <a:t>cont</a:t>
            </a:r>
            <a:r>
              <a:rPr lang="en-US" b="1" dirty="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pic>
        <p:nvPicPr>
          <p:cNvPr id="6" name="Picture 5">
            <a:extLst>
              <a:ext uri="{FF2B5EF4-FFF2-40B4-BE49-F238E27FC236}">
                <a16:creationId xmlns:a16="http://schemas.microsoft.com/office/drawing/2014/main" id="{C8472AC5-70C5-7244-8F9F-CE820C444467}"/>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519513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8BE8ECC-1DC8-0F49-9095-E8E2529F670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ABFD6636-1C50-484E-97FF-B6021178424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537D9AF6-9B68-4D41-B70E-B8DC8B398F0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4BF3B4B-8A4E-FA47-8C38-69038A088F7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6559</TotalTime>
  <Words>1929</Words>
  <Application>Microsoft Macintosh PowerPoint</Application>
  <PresentationFormat>Widescreen</PresentationFormat>
  <Paragraphs>176</Paragraphs>
  <Slides>27</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Abadi</vt:lpstr>
      <vt:lpstr>Arial</vt:lpstr>
      <vt:lpstr>Arial Narrow</vt:lpstr>
      <vt:lpstr>Calibri</vt:lpstr>
      <vt:lpstr>Calibri Light</vt:lpstr>
      <vt:lpstr>Franklin Gothic Demi</vt:lpstr>
      <vt:lpstr>Helvetica Neue LT Pro 36 Thin Italic</vt:lpstr>
      <vt:lpstr>Helvetica Neue LT Pro 55 Roman</vt:lpstr>
      <vt:lpstr>Helvetica Neue LT Pro 75 Bold</vt:lpstr>
      <vt:lpstr>Times New Roman</vt:lpstr>
      <vt:lpstr>Wingdings</vt:lpstr>
      <vt:lpstr>Office Theme</vt:lpstr>
      <vt:lpstr>2_Custom Design</vt:lpstr>
      <vt:lpstr>1_Custom Design</vt:lpstr>
      <vt:lpstr>Custom Design</vt:lpstr>
      <vt:lpstr>SEMINAR 5 - MENTORING Empowerment of Youth</vt:lpstr>
      <vt:lpstr>INTRODUCTION</vt:lpstr>
      <vt:lpstr>PowerPoint Presentation</vt:lpstr>
      <vt:lpstr>2. THE SEMINAR OBJECTIVES</vt:lpstr>
      <vt:lpstr>3. WHAT DOES THE BIBLE SAY ? </vt:lpstr>
      <vt:lpstr>3. WHAT DOES THE BIBLE SAY ? (cont) </vt:lpstr>
      <vt:lpstr>3. WHAT DOES THE BIBLE SAY ? (cont) </vt:lpstr>
      <vt:lpstr>4. WHAT DOES THE SOP SAY?</vt:lpstr>
      <vt:lpstr>4. WHAT DOES THE SOP SAY? (cont)</vt:lpstr>
      <vt:lpstr>4. WHAT DOES THE SOP SAY? (cont)</vt:lpstr>
      <vt:lpstr>4. WHAT DOES THE SOP SAY? (cont)</vt:lpstr>
      <vt:lpstr>5. EMPOWERMENT OF YOUTH</vt:lpstr>
      <vt:lpstr>5. EMPOWERMENT OF YOUTH (cont)</vt:lpstr>
      <vt:lpstr>5. EMPOWERMENT OF YOUTH (cont)</vt:lpstr>
      <vt:lpstr>5. EMPOWERMENT OF YOUTH (cont)</vt:lpstr>
      <vt:lpstr>PowerPoint Presentation</vt:lpstr>
      <vt:lpstr>PowerPoint Presentation</vt:lpstr>
      <vt:lpstr>5. EMPOWERMENT OF YOUTH (cont)</vt:lpstr>
      <vt:lpstr>5. EMPOWERMENT OF YOUTH (cont)</vt:lpstr>
      <vt:lpstr>5. EMPOWERMENT OF YOUTH (cont)</vt:lpstr>
      <vt:lpstr>6. WHAT TO DO?  </vt:lpstr>
      <vt:lpstr>6. WHAT TO DO? (cont)</vt:lpstr>
      <vt:lpstr>6. WHAT TO DO? </vt:lpstr>
      <vt:lpstr>Benefits of Mentoring</vt:lpstr>
      <vt:lpstr>Benefits of Mentoring</vt:lpstr>
      <vt:lpstr>7. ACTIVITIES</vt:lpstr>
      <vt:lpstr>8.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Mokgwane, Pako</dc:creator>
  <cp:lastModifiedBy>Mokgwane, Pako</cp:lastModifiedBy>
  <cp:revision>71</cp:revision>
  <dcterms:created xsi:type="dcterms:W3CDTF">2018-05-31T05:51:27Z</dcterms:created>
  <dcterms:modified xsi:type="dcterms:W3CDTF">2019-09-06T09:42:16Z</dcterms:modified>
</cp:coreProperties>
</file>