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7" r:id="rId2"/>
    <p:sldMasterId id="2147483674" r:id="rId3"/>
    <p:sldMasterId id="2147483661" r:id="rId4"/>
  </p:sldMasterIdLst>
  <p:notesMasterIdLst>
    <p:notesMasterId r:id="rId29"/>
  </p:notesMasterIdLst>
  <p:handoutMasterIdLst>
    <p:handoutMasterId r:id="rId30"/>
  </p:handoutMasterIdLst>
  <p:sldIdLst>
    <p:sldId id="256" r:id="rId5"/>
    <p:sldId id="257" r:id="rId6"/>
    <p:sldId id="260" r:id="rId7"/>
    <p:sldId id="261" r:id="rId8"/>
    <p:sldId id="263" r:id="rId9"/>
    <p:sldId id="267" r:id="rId10"/>
    <p:sldId id="271" r:id="rId11"/>
    <p:sldId id="272" r:id="rId12"/>
    <p:sldId id="275" r:id="rId13"/>
    <p:sldId id="282" r:id="rId14"/>
    <p:sldId id="283" r:id="rId15"/>
    <p:sldId id="286" r:id="rId16"/>
    <p:sldId id="290" r:id="rId17"/>
    <p:sldId id="291" r:id="rId18"/>
    <p:sldId id="296" r:id="rId19"/>
    <p:sldId id="297" r:id="rId20"/>
    <p:sldId id="302" r:id="rId21"/>
    <p:sldId id="303" r:id="rId22"/>
    <p:sldId id="306" r:id="rId23"/>
    <p:sldId id="318" r:id="rId24"/>
    <p:sldId id="321" r:id="rId25"/>
    <p:sldId id="324" r:id="rId26"/>
    <p:sldId id="325" r:id="rId27"/>
    <p:sldId id="327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0820E36-C96D-8A46-B326-9CBA8DE68E42}">
          <p14:sldIdLst>
            <p14:sldId id="256"/>
            <p14:sldId id="257"/>
            <p14:sldId id="260"/>
            <p14:sldId id="261"/>
            <p14:sldId id="263"/>
            <p14:sldId id="267"/>
            <p14:sldId id="271"/>
            <p14:sldId id="272"/>
            <p14:sldId id="275"/>
            <p14:sldId id="282"/>
            <p14:sldId id="283"/>
            <p14:sldId id="286"/>
            <p14:sldId id="290"/>
            <p14:sldId id="291"/>
            <p14:sldId id="296"/>
            <p14:sldId id="297"/>
            <p14:sldId id="302"/>
            <p14:sldId id="303"/>
            <p14:sldId id="306"/>
            <p14:sldId id="318"/>
            <p14:sldId id="321"/>
            <p14:sldId id="324"/>
            <p14:sldId id="325"/>
            <p14:sldId id="327"/>
          </p14:sldIdLst>
        </p14:section>
        <p14:section name="Untitled Section" id="{94477824-1078-8C46-945F-3B8A573AC76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66"/>
    <p:restoredTop sz="92800"/>
  </p:normalViewPr>
  <p:slideViewPr>
    <p:cSldViewPr snapToGrid="0" snapToObjects="1">
      <p:cViewPr varScale="1">
        <p:scale>
          <a:sx n="57" d="100"/>
          <a:sy n="57" d="100"/>
        </p:scale>
        <p:origin x="656" y="1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6" d="100"/>
          <a:sy n="146" d="100"/>
        </p:scale>
        <p:origin x="41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1200757-3EAA-6646-8780-0FECAB3459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52BA13-8550-474B-A91E-D724DF63966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BC235-2459-264C-8858-1C3188AD5348}" type="datetimeFigureOut">
              <a:rPr lang="en-US" smtClean="0"/>
              <a:t>7/31/18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6A7454-B891-624A-A350-3B662924B6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A4547A-E22A-2F4E-A561-0233970BB6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8EC65-90FA-1743-A13B-409402AF0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95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3D297-4040-5A4B-8421-CF2430CAB508}" type="datetimeFigureOut">
              <a:rPr lang="en-US" smtClean="0"/>
              <a:t>7/31/18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E1EA7-A93D-BA49-BDA3-4E42378B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56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158" y="1122363"/>
            <a:ext cx="912390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4158" y="3602038"/>
            <a:ext cx="912390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16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4804874" cy="45885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7/31/18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6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4804874" cy="452100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51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7/31/18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63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9149862" cy="387009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7/31/18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50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42579" y="365125"/>
            <a:ext cx="1745483" cy="52865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315200" cy="528652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7/31/18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63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1357C-11C5-F64B-80A1-179A53FEA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C514C5-717E-FA42-924E-41A15677D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7/31/18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2BF8D1-F08C-4B4B-8FBD-B9A51D893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D2542C-15C0-7F4E-A2EC-156AC0625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00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BB1F3-2F79-F846-A1CB-992303CE7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980858-259F-AC40-B14C-3FF49C2F8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69594-5E57-5342-B30C-6783C97FD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7/31/18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66AEB-FBD4-6746-86B8-78B4F52A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3BA5E-E67C-0B4C-9238-6B242BCDA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65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B99D2-C797-0F48-9ABD-171893FE5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4318D-0359-3C4B-9D07-B5EC6CE85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A1F22-3F23-2A45-8242-4E20BB979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7/31/18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8EDDB2-8821-814A-AFCB-FB011EA76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04ADE-8591-D54D-82C0-8CA9A835C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01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65A4-CD34-E542-AA3B-410F99F5C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336E2E-A226-6E4B-A0BF-59936A911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6ECF6-06B1-1042-9703-D25028AEB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7/31/18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74429-843C-AE4C-879F-09208EB68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3CF58-EB45-EE45-AB88-CE542A8C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38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7590B-D6EA-2843-A98D-0BF4416D2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0711A-2741-5245-BFBE-542A2F566C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1226C9-E965-3748-B951-554080869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453920-1A77-3441-B716-C87809F21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7/31/18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80F5CA-0C05-DF49-8CFB-0F7715D6E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B5DE6D-D58D-6246-8560-6B48561F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922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C120D-9C98-7541-A4D1-ECDDBCE36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81D796-17A2-6D43-9454-BAD3FEB1F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166ED1-50C0-D648-B865-172DA5AA2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61E471-E208-3546-857E-10892FC3C6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319FF5-6763-2047-B0CB-67E2B43241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B036FF-1BB5-614A-AB87-E9F39D61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7/31/18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FA02C5-07EA-A94F-8E2E-932EC50AA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1B4373-3B73-AD43-AAAC-28A7D836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5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32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ED90F-BA98-264C-A85A-FA17BB104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997709-99BE-384F-AF93-DB01D29A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7/31/18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418142-6FC2-7443-A565-C33D93A7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46F0CE-1BB1-7747-8F15-75898CB4A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790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855655-5E02-734C-8B17-5354E364B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7/31/18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0B04DA-AB26-D94B-BC45-36F3609B8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98A3A1-20D2-074B-AFFF-E88912E45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677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3A0B5-B39D-2A45-A906-F7C446219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896DB-D884-D547-8A87-1C4B13253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B1E257-B35C-B941-8052-F0A6552FE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EFA63-6AE3-9B4B-8A64-B5725176B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7/31/18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ED90D7-192D-E34A-A129-603DA2806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E2F575-0AB5-ED40-B5A7-8443E9F80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689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9253A-1B2D-7542-9B6F-FA42D8613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97BB3B-A3FF-F442-BA29-C194E7F395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C1370F-B2CB-984E-9BEA-F72D0F711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938331-EB46-A241-945E-A9E29C5A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7/31/18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3BF304-2F66-0D4A-A0C9-740E3F587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82B4A-2276-9647-AE95-D82B839AD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46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41937-BF20-1646-BBD2-3DD84A9B6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408E7C-DC3E-BA43-90E0-7C30EEDE1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19338-EAE0-7A40-ABC4-13A8A4D6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7/31/18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C90C6-4159-024A-93C1-DC92D77C3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47F38-1C00-1A43-8EE6-78C364B3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920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23120A-C540-014D-A196-81DC0AE194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E69A46-BF32-C540-A37E-771196197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E7306-3DCD-794D-8DEC-0C27A7C0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7/31/18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D85206-AC06-CE4A-A628-FAFFF43D6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BA3D5-9294-F940-B031-FD487FB58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916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B2E44-36DA-4743-803D-A0C615B5C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14E84-EAA2-0943-970C-C978FC477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744B4-977F-524D-98D3-5F8270BA8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7/31/18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3C28C-5E07-F041-8436-A1A6AF5D5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61D60-843C-CA49-BA6D-C4FFE484E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9469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138C7-0795-CB4E-995F-0C7059F9A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BD73C-200E-464F-86B0-3B878E416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AD399-A317-EA4F-BB28-D4C07E700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7/31/18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4670C-6D8A-5746-B623-9E521F602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13A48-745C-5947-950A-E72406D27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454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5B10A-60AE-EB49-98E1-D957426E5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78C1C-9F0D-034A-AFCE-15B725192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AE335-518E-D744-A806-4CEAED111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7/31/18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07580-6999-9640-BE6D-5328398E1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AB0F4-4663-3844-B795-6568E0E5D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67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DCEB2-EAAE-2E48-8AE9-747A0C350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41903-8308-514C-80B9-443CF2BDBC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7814B1-0E8C-D547-8CDD-98A742DE3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6EDF7C-3A62-3B46-83A9-0097A8525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7/31/18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CA6D9A-F34D-9145-A6E1-E71CE6F49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86A584-920A-2E47-9098-CA1C7D4D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2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908587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908587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7/31/18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149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CAF7D-9335-7044-81B5-F1A113C50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2FA63E-7181-624C-857B-1B56214FE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829E0D-A137-DD47-8B7C-785487385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A01913-C7BB-DC43-A030-D88B3AF8E5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CE15A7-A0FF-F840-A145-60B40D0C7E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6704BD-3FD1-F347-B63B-0213B2250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7/31/18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0A167C-807D-FF49-939E-C6F2C67E0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699041-3DA0-E042-8338-BE17C8AB7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973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5BF22-797A-0E42-A2B4-7616EF973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907525-F63E-BC4D-9FAF-9CAB1B6EC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7/31/18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B0DAF4-7A33-E942-AD94-FFBC78E44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115B0-7B7D-C347-81FC-FBBDE7EE8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295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952BBB-52A2-BD4B-A650-63066A27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7/31/18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3FAFAF-7055-8C45-8986-D313F0432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F3315E-3604-9940-A45C-CBD3E9496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632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3DF9F-03E4-2D4A-8C73-CD9EB1FA9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AA636-196C-B34E-8E36-12C762671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03DB71-D964-1A46-88EB-6AB4CAE83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711710-A939-F84B-8683-D705642BD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7/31/18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C4CD12-B6BA-B74D-9975-6567C6D5E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A894F0-A094-EB45-B854-AC2CE5688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884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23784-3503-DB46-90AD-920C280BE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1A924F-C866-FA4F-81F5-986CD8DC4B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0913A9-EF05-5649-A644-8DACEFEC57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61A965-8549-F843-B612-179E96B3A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7/31/18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DA3CF1-CD91-C545-9FD1-EBB9EDE2C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8F200D-E0C3-FB42-A1DF-04C09CC92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584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6F4E8-F804-874B-9E68-F54835CA2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BF5CF5-A071-764F-8C6B-48CB0A79A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7B74B-AB68-2045-99A1-E8B25789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7/31/18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C3105-9829-6F43-BE60-D98DAC434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B794E-1320-FA42-917A-2541BF860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742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09B6CE-2456-1249-8C68-424B406C89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F72CC3-927E-7441-B8F7-46FB767535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4C5B6-C1ED-A549-BD3D-D07FC4B6F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7/31/18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65298-2108-3047-95A6-75A51769A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47221-4CDC-8E41-B068-74C6425F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485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FB34B-5C59-7E45-B149-91B0EB7D24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ED5BB3-1B6F-F94E-8365-6F338F63D3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42DD81-683F-184F-8DE6-5BFDD5280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7/31/18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C1F1-5711-1246-A682-95FB94050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6D14F5-F8BF-4E49-99A4-631A7CE14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681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8E500-26A4-BF4F-A737-D527D1476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B1977-3A19-9F4B-9D72-F14AC6501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9315B-8C77-6045-9642-3852233C8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7/31/18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6156D-E3F5-CB4E-BD60-305930FA7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0D8C6-0F64-6F4B-A792-8B2C3787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85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6DE52-1EA5-3643-AE0D-AE2268B19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D3437-7A68-AB4C-9F06-D39851956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76892-DD3E-4845-BEE5-54E46F8D2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7/31/18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591A1-A767-AC49-A16C-3F3C9E94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272BC-724E-F341-A4FC-941E8745D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9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497475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381586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7/31/18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176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933AE-6685-1348-AEC6-F1848186B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95CBB-BDDB-584B-B414-5F58112306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724C79-869E-7C4C-8756-EA02DA39D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A54D99-9257-1B46-A005-DFB653607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7/31/18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850664-35B1-B047-B5D7-C90877EBC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FB4789-7BC4-034E-BFF7-CB4F57453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215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FE63B-2C5C-1C44-9BB2-A00C4A792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3E7CB3-DCBF-3143-A630-196FE83CF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DDF094-D769-004E-9C71-EF9FC1F95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5BA426-1A7D-6D4C-ACF1-9E6D0EE625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89A5B4-ADC1-4E42-88AB-5E7B2574C9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F52982-232C-0C4F-9261-13021D491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7/31/18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05F16B-0731-3348-8178-EE39154FE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220632-D22D-7445-B873-201B8F629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475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0C4A9-F0A8-6A40-9CB8-1124CAC3E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A5B138-8849-A84D-B966-9DF1E94FE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7/31/18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C1E746-A580-3A49-A4C0-FBB9C3B77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485002-354D-3147-A2CB-3BEDFCDF6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955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5B674F-B1BD-DA40-A3B1-AD8CFF1C3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7/31/18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88047D-DD3C-A24E-81B1-ECA252FDA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34987D-AB8F-6B41-8A85-19B75E7EF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6658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71AC9-9FCD-E547-88D9-0D094C19A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8DEFD-AA86-5E40-BEED-B07B024AC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2EA183-3F13-A14B-BD5B-F62D5A294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D7809-EFDD-E44E-B686-B3036990D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7/31/18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304834-14F4-4641-8484-CFEBBB33B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185205-C7A1-C64A-BC8F-B33E8216D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430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03BCB-0634-7145-8E29-751A605BA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C88CA3-19F4-B04C-B305-D1D587DC4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56B339-520D-7A44-A611-AFCDE7DBB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3516B3-49BE-644D-B2AD-37D31EE60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7/31/18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14D71E-144F-5146-9B99-6F6C57BD9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FE1F07-9E19-D84B-8B07-44C71D701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770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8FCA7-8049-5944-BC40-899EC310B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A5B9E7-F084-E446-977D-A714F4044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3506D-C34A-BD4B-B2C9-09835248A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7/31/18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48CAB-F026-1944-8450-22FB8AEF5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AC33F-A3A2-A041-A466-194880C11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990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CE98BF-17AF-6D44-860E-84A164CC95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759389-EC9F-4F4D-B304-D1C6DA50E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F43E0-90FA-324A-986B-08FC997C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7/31/18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5A636-47EE-BA40-AE36-BEEDDD6F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C01C5-F166-5E4B-84F0-C33D55B49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8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9148274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43559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443559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19538" y="1681163"/>
            <a:ext cx="436852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19538" y="2505075"/>
            <a:ext cx="4368524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7/31/18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3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7/31/18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6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7/31/18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2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2B613-51B8-EF49-801F-A9C1E5F10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41070F-DAFA-AC48-96DC-8C2A8EC5C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7/31/18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C6356E-C245-B24B-8035-3237210E9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4A1AEB-EEEB-0C47-9ED3-85824FCBA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52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4DF4F-20C9-8B4B-AB57-B9656C2DC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E629DB-5AFB-314F-8E99-CA7CF304A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7/31/18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9AD1C8-12BC-7643-8934-5D5ED5A99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6B42E7-4C66-734D-A8C1-531DF6B2A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81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49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149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8DA99-1ED3-F944-BC99-F7C71722FEC6}" type="datetimeFigureOut">
              <a:rPr lang="en-US" smtClean="0"/>
              <a:t>7/31/18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377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FAA5A-C444-814B-AFD0-86E9B49918DA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7FAC88F-3079-6C41-B97E-AB507D54E544}"/>
              </a:ext>
            </a:extLst>
          </p:cNvPr>
          <p:cNvSpPr/>
          <p:nvPr userDrawn="1"/>
        </p:nvSpPr>
        <p:spPr>
          <a:xfrm>
            <a:off x="10451364" y="0"/>
            <a:ext cx="1740635" cy="6858000"/>
          </a:xfrm>
          <a:prstGeom prst="rect">
            <a:avLst/>
          </a:prstGeom>
          <a:solidFill>
            <a:srgbClr val="2E55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75AAFAF-2663-1B4A-953A-5BDE35D35E62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800248" y="5441186"/>
            <a:ext cx="1042868" cy="10428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ECEC7F7-E76D-BA4C-9E1D-7856473E0BC1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750064" y="5749111"/>
            <a:ext cx="2225407" cy="7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59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86" r:id="rId8"/>
    <p:sldLayoutId id="2147483673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2FE335-DF36-EC49-AEB9-1F17E90F6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9C8947-963D-5A43-83DE-6AEA3F600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3340A-C86D-194E-AA81-2891DF2200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56663-F467-724F-9C4A-7CBA8A3563E3}" type="datetimeFigureOut">
              <a:rPr lang="en-US" smtClean="0"/>
              <a:t>7/31/18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89F4A-AF3F-7945-B25B-38FA0354F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EE52A-4F22-4F49-86EE-7AC85B3CFA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BBED7-DA09-AB4F-934B-FB262E64A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5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5C23F2-2025-A948-A822-6DF144B15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0F2833-791A-5449-92AD-C8EAF61BB4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4A85A-F517-B84D-9214-7EC82D2BC1FC}" type="datetimeFigureOut">
              <a:rPr lang="en-US" smtClean="0"/>
              <a:t>7/31/18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07BAE-4438-9347-900A-30D5B7185B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726F4-93B9-9446-8A73-FC80042A3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8D0EC-F8CB-074B-BC4C-8EBF9019993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7BE19C-4919-1944-BC61-CC284F92E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3752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0065B8-E642-2C45-BEC2-BA06987F4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7E7E25-6EC5-B14A-8805-206FBEEB1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C329F1-DD7D-934E-8EF4-0A2C3FCFD3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1076E-769D-994D-AD12-AED9E0FB0F75}" type="datetimeFigureOut">
              <a:rPr lang="en-US" smtClean="0"/>
              <a:t>7/31/18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2D288B-85DB-3249-BFAB-8630C92CEC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272F85-E71C-8B4E-A8FC-E4236B427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9E08D-064C-0A4F-8FFD-E8BE5DD95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1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youth.adventist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Seminar 4: Leadership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tx1"/>
                </a:solidFill>
              </a:rPr>
              <a:t>The Youth Leader as Spiritual Leader, Mentor and Friend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b="1" dirty="0"/>
              <a:t> 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05096F-FB45-F34D-9194-0E4736BB66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550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youth of today are constantly searching for models.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2070952"/>
            <a:ext cx="914986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The basic fact is that young people are pragmatic, that is, they tend to </a:t>
            </a:r>
            <a:r>
              <a:rPr lang="en-US" b="1" dirty="0">
                <a:solidFill>
                  <a:schemeClr val="tx1"/>
                </a:solidFill>
              </a:rPr>
              <a:t>believe not in what someone </a:t>
            </a:r>
            <a:r>
              <a:rPr lang="en-US" b="1" i="1" dirty="0">
                <a:solidFill>
                  <a:schemeClr val="tx1"/>
                </a:solidFill>
              </a:rPr>
              <a:t>says</a:t>
            </a:r>
            <a:r>
              <a:rPr lang="en-US" b="1" dirty="0">
                <a:solidFill>
                  <a:schemeClr val="tx1"/>
                </a:solidFill>
              </a:rPr>
              <a:t> to be true, not in what someone </a:t>
            </a:r>
            <a:r>
              <a:rPr lang="en-US" b="1" i="1" dirty="0">
                <a:solidFill>
                  <a:schemeClr val="tx1"/>
                </a:solidFill>
              </a:rPr>
              <a:t>says</a:t>
            </a:r>
            <a:r>
              <a:rPr lang="en-US" b="1" dirty="0">
                <a:solidFill>
                  <a:schemeClr val="tx1"/>
                </a:solidFill>
              </a:rPr>
              <a:t> works</a:t>
            </a:r>
            <a:r>
              <a:rPr lang="en-US" dirty="0">
                <a:solidFill>
                  <a:schemeClr val="tx1"/>
                </a:solidFill>
              </a:rPr>
              <a:t>. They tend to credit and value what they </a:t>
            </a:r>
            <a:r>
              <a:rPr lang="en-US" i="1" dirty="0">
                <a:solidFill>
                  <a:schemeClr val="tx1"/>
                </a:solidFill>
              </a:rPr>
              <a:t>see</a:t>
            </a:r>
            <a:r>
              <a:rPr lang="en-US" dirty="0">
                <a:solidFill>
                  <a:schemeClr val="tx1"/>
                </a:solidFill>
              </a:rPr>
              <a:t> as </a:t>
            </a:r>
            <a:r>
              <a:rPr lang="en-US" b="1" dirty="0">
                <a:solidFill>
                  <a:schemeClr val="tx1"/>
                </a:solidFill>
              </a:rPr>
              <a:t>working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4D4817-CB25-C443-AE9F-8C98E9F0B6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495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youth of today are constantly searching for models.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2278404"/>
            <a:ext cx="914986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In fact, Adventist Christianity is </a:t>
            </a:r>
            <a:r>
              <a:rPr lang="en-US" b="1" dirty="0">
                <a:solidFill>
                  <a:schemeClr val="tx1"/>
                </a:solidFill>
              </a:rPr>
              <a:t>very beautiful in theory, but only works in practice</a:t>
            </a:r>
            <a:r>
              <a:rPr lang="en-US" dirty="0">
                <a:solidFill>
                  <a:schemeClr val="tx1"/>
                </a:solidFill>
              </a:rPr>
              <a:t>. The youth's experience with the church must be permeated with something real, practical, and effective. Otherwise, </a:t>
            </a:r>
            <a:r>
              <a:rPr lang="en-US" b="1" dirty="0">
                <a:solidFill>
                  <a:schemeClr val="tx1"/>
                </a:solidFill>
              </a:rPr>
              <a:t>mere theory (however beautiful, interesting, and logical) produces no change in life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EFB749-8732-954D-B9A6-6FB961077A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436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youth of today are constantly searching for models.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2070951"/>
            <a:ext cx="914986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We need to materialize our concepts. Make your whole theory of leadership a practice that nurtures your followers. The young need to feel the </a:t>
            </a:r>
            <a:r>
              <a:rPr lang="en-US" b="1" dirty="0">
                <a:solidFill>
                  <a:schemeClr val="tx1"/>
                </a:solidFill>
              </a:rPr>
              <a:t>real benefits </a:t>
            </a:r>
            <a:r>
              <a:rPr lang="en-US" dirty="0">
                <a:solidFill>
                  <a:schemeClr val="tx1"/>
                </a:solidFill>
              </a:rPr>
              <a:t>of what the leader is proposing. </a:t>
            </a:r>
            <a:r>
              <a:rPr lang="en-US" b="1" dirty="0">
                <a:solidFill>
                  <a:schemeClr val="tx1"/>
                </a:solidFill>
              </a:rPr>
              <a:t>If they realize that it works in the leader's life, they will believe that it can work in their lives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7BBE8C-2DFC-2A41-B7D6-61CCFB2E2E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47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They are also willing to follow leaders who are real.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Now it is understood: </a:t>
            </a:r>
            <a:r>
              <a:rPr lang="en-US" b="1" dirty="0">
                <a:solidFill>
                  <a:schemeClr val="tx1"/>
                </a:solidFill>
              </a:rPr>
              <a:t>For Christianity to be seen to function well in the life of the leader does not presuppose the perfection of the leader</a:t>
            </a:r>
            <a:r>
              <a:rPr lang="en-US" dirty="0">
                <a:solidFill>
                  <a:schemeClr val="tx1"/>
                </a:solidFill>
              </a:rPr>
              <a:t>. One need not be perfect to be followed; Young people are far less likely to follow someone who is supposedly perfect. They know very well that nobody is. </a:t>
            </a:r>
            <a:r>
              <a:rPr lang="en-US" b="1" dirty="0">
                <a:solidFill>
                  <a:schemeClr val="tx1"/>
                </a:solidFill>
              </a:rPr>
              <a:t>Idealizing perfect leaders is idealizing the humanly impossible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483EE4-989C-3840-93BE-4387FEE6F7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234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They are also willing to follow leaders who are real.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A leader who inspires a young person is not one absolutely immune to errors, failures, and misunderstandings. </a:t>
            </a:r>
            <a:r>
              <a:rPr lang="en-US" b="1" dirty="0">
                <a:solidFill>
                  <a:schemeClr val="tx1"/>
                </a:solidFill>
              </a:rPr>
              <a:t>What inspires a young person is, rather, one who has the wisdom, resilience, and perseverance to learn from one's own mistakes, and find biblical solutions to practical issues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9639C2-630D-4E44-988A-47754BB221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896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They are also willing to follow leaders who are real.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2070952"/>
            <a:ext cx="9149862" cy="43513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When the young can identify with the story of a leader, with the failures of a leader, with the struggles of a leader, with the dilemmas of a leader, </a:t>
            </a:r>
            <a:r>
              <a:rPr lang="en-US" b="1" dirty="0">
                <a:solidFill>
                  <a:schemeClr val="tx1"/>
                </a:solidFill>
              </a:rPr>
              <a:t>they will identify with the solutions found by the leader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03F193-6EE2-754A-A07D-BBD387EF03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135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They are also willing to follow leaders who are real.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2278404"/>
            <a:ext cx="9149862" cy="43513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"Be my imitators as I am the imitator of Christ," said the apostle Paul, a royal leader of the early Church who </a:t>
            </a:r>
            <a:r>
              <a:rPr lang="en-US" b="1" dirty="0">
                <a:solidFill>
                  <a:schemeClr val="tx1"/>
                </a:solidFill>
              </a:rPr>
              <a:t>never concealed the reality of his struggles, nor did he hide the way to his victory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54921A-A4EC-C34F-B46E-CA52D7F4D7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7774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They are also willing to follow leaders who are real.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2390852"/>
            <a:ext cx="9149862" cy="43513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Paul was a real leader. And real leaders inspire their followers</a:t>
            </a:r>
            <a:r>
              <a:rPr lang="en-US" b="1" dirty="0">
                <a:solidFill>
                  <a:schemeClr val="tx1"/>
                </a:solidFill>
              </a:rPr>
              <a:t>. Young people will follow real leaders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650E2E-A34D-EC40-A1F1-37382AF002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486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5-THE YOUTH LEADER AS FRIEND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It is true of all leaders that those whose followers see them as friends, also, will follow more willingly, but nowhere is this truer than among young people. </a:t>
            </a:r>
            <a:r>
              <a:rPr lang="en-US" b="1" dirty="0">
                <a:solidFill>
                  <a:schemeClr val="tx1"/>
                </a:solidFill>
              </a:rPr>
              <a:t>A leader who is their friend will have far more influence over them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4F2C3F4-9A39-9D4B-90D9-78DA91923F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016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5-THE YOUTH LEADER AS FRIEND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young already know what constitutes a true friend</a:t>
            </a:r>
            <a:r>
              <a:rPr lang="en-US" dirty="0">
                <a:solidFill>
                  <a:schemeClr val="tx1"/>
                </a:solidFill>
              </a:rPr>
              <a:t>. They know a friend who really cares. A true friend will not cover up or lie for a friend and will tell the truth in love in a way that superficial friends never can. </a:t>
            </a:r>
            <a:r>
              <a:rPr lang="en-US" b="1" dirty="0">
                <a:solidFill>
                  <a:schemeClr val="tx1"/>
                </a:solidFill>
              </a:rPr>
              <a:t>They are not seeking those who are in authority over them to be their “buddies.” But they are seeking loving friendship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7BCF43-2739-AE47-9839-6E83F96C46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655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2E75B6"/>
                </a:solidFill>
              </a:rPr>
              <a:t>1-INTRODUCTION</a:t>
            </a:r>
            <a:endParaRPr lang="en-US" dirty="0">
              <a:solidFill>
                <a:srgbClr val="2E75B6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This is the key point to note: as a Christian who influences other Christians, the Youth Ministry Leader will lead not just through speech, </a:t>
            </a:r>
            <a:r>
              <a:rPr lang="en-US" b="1" dirty="0">
                <a:solidFill>
                  <a:schemeClr val="tx1"/>
                </a:solidFill>
              </a:rPr>
              <a:t>but essentially through the whole life</a:t>
            </a:r>
            <a:r>
              <a:rPr lang="en-US" dirty="0">
                <a:solidFill>
                  <a:schemeClr val="tx1"/>
                </a:solidFill>
              </a:rPr>
              <a:t>. In following the example of Jesus, he or she becomes an example to young followers.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D18EF89-2E97-8644-83FD-DF58637009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4579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6-CONCLUSION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To summarize, a youth leader who has a strong commitment to Christ, who embraces and embodies biblical and spiritual disciplines, and who leads by clear and honest example will be a model that will inspire young followers to commit to Christ as well. </a:t>
            </a:r>
            <a:r>
              <a:rPr lang="en-US" b="1" dirty="0">
                <a:solidFill>
                  <a:schemeClr val="tx1"/>
                </a:solidFill>
              </a:rPr>
              <a:t>This is the most effective form of leadership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788CAC-5863-4F44-893B-3A1F681170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4172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6-CONCLUSION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This was what Paul sought to convey as a principle of leadership to the young Timothy when he wrote: "Recommend and teach these things. Do not let anyone despise you for being young. </a:t>
            </a:r>
            <a:r>
              <a:rPr lang="en-US" b="1" dirty="0">
                <a:solidFill>
                  <a:schemeClr val="tx1"/>
                </a:solidFill>
              </a:rPr>
              <a:t>But for those who believe, be an example in the manner of speech, in behavior, in love, in faith, and in purity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F105A5-C589-CD4A-A470-0E49FF4509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5213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7-ACTIVITY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Individual:</a:t>
            </a:r>
            <a:r>
              <a:rPr lang="en-US" dirty="0">
                <a:solidFill>
                  <a:schemeClr val="tx1"/>
                </a:solidFill>
              </a:rPr>
              <a:t> Write down and keep the three things from this lesson that you find most helpful in your own situation.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7AE7B0-2E06-C942-9E2C-4B85BD9CF9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9819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7-ACTIVITY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Group:</a:t>
            </a:r>
            <a:r>
              <a:rPr lang="en-US" dirty="0">
                <a:solidFill>
                  <a:schemeClr val="tx1"/>
                </a:solidFill>
              </a:rPr>
              <a:t> Gather with three or four others and brainstorm ways to improve your local youth ministry using the principles outlined in this lesson.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C99661B-B451-6649-850C-252A598CF9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1992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8-RESOURCES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Visit our website: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youth.adventist.org</a:t>
            </a:r>
            <a:r>
              <a:rPr lang="en-US" dirty="0">
                <a:solidFill>
                  <a:schemeClr val="tx1"/>
                </a:solidFill>
              </a:rPr>
              <a:t> for mentoring, devotional, and other resources.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71CEEA4-2B44-4047-A333-4C58D00A520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479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2E75B6"/>
                </a:solidFill>
              </a:rPr>
              <a:t>1-INTRODUCTION</a:t>
            </a:r>
            <a:endParaRPr lang="en-US" dirty="0">
              <a:solidFill>
                <a:srgbClr val="2E75B6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Youth Ministry Leader </a:t>
            </a:r>
            <a:r>
              <a:rPr lang="en-US" b="1" dirty="0">
                <a:solidFill>
                  <a:schemeClr val="tx1"/>
                </a:solidFill>
              </a:rPr>
              <a:t>needs to be a human language translation of what Jesus is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C573B0-9154-8D45-AEB8-4CADF8839DF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740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2-SEMINAR OBJECTIVES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This seminar of study will look at the youth leader, first as a student and follower of Christ—the foundation of all Christian life and especially of leadership, then as a spiritual leader, mentor, and friend to the youth under the leader’s guidance. We will consider some parameters necessary to maintain both respect and compassionate friendship.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ED85DB-4AD8-7341-9000-C8EA488DDC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65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199" y="365125"/>
            <a:ext cx="9554633" cy="1325563"/>
          </a:xfrm>
        </p:spPr>
        <p:txBody>
          <a:bodyPr/>
          <a:lstStyle/>
          <a:p>
            <a:r>
              <a:rPr lang="en-US" b="1" dirty="0"/>
              <a:t>3-</a:t>
            </a:r>
            <a:r>
              <a:rPr lang="en-US" b="1" spc="-150" dirty="0"/>
              <a:t>THE YOUTH LEADER AS SPIRITUAL LEADER</a:t>
            </a:r>
            <a:endParaRPr lang="en-US" spc="-15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The first commitment of a youth leader, therefore, must be to Christ. </a:t>
            </a:r>
            <a:r>
              <a:rPr lang="en-US" b="1" dirty="0">
                <a:solidFill>
                  <a:schemeClr val="tx1"/>
                </a:solidFill>
              </a:rPr>
              <a:t>Before we lead, we must follow</a:t>
            </a:r>
            <a:r>
              <a:rPr lang="en-US" dirty="0">
                <a:solidFill>
                  <a:schemeClr val="tx1"/>
                </a:solidFill>
              </a:rPr>
              <a:t>. Every leader is a sheep of the supreme Pastor, following the guidance of the Great Shepherd.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35B1EB-2B64-1844-A92C-DE616C1C87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427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75167" y="365125"/>
            <a:ext cx="10117666" cy="1325563"/>
          </a:xfrm>
        </p:spPr>
        <p:txBody>
          <a:bodyPr/>
          <a:lstStyle/>
          <a:p>
            <a:r>
              <a:rPr lang="en-US" b="1" dirty="0"/>
              <a:t>The leader must be a follower of Christ first.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Fundamental commitment to Christianity must guide the life of the youth leader. Only then will we be able to develop leadership in the right context. </a:t>
            </a:r>
            <a:r>
              <a:rPr lang="en-US" b="1" dirty="0">
                <a:solidFill>
                  <a:schemeClr val="tx1"/>
                </a:solidFill>
              </a:rPr>
              <a:t>A true Christian leader will naturally develop a Christ-like leadership style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2F474D-1537-4343-AD79-AC155BB523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135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75167" y="365125"/>
            <a:ext cx="10117666" cy="1325563"/>
          </a:xfrm>
        </p:spPr>
        <p:txBody>
          <a:bodyPr/>
          <a:lstStyle/>
          <a:p>
            <a:pPr algn="ctr"/>
            <a:r>
              <a:rPr lang="en-US" b="1" dirty="0"/>
              <a:t>Spirituality drives the rhythm and quality </a:t>
            </a:r>
            <a:br>
              <a:rPr lang="en-US" b="1" dirty="0"/>
            </a:br>
            <a:r>
              <a:rPr lang="en-US" b="1" dirty="0"/>
              <a:t>of our social interactions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949712" y="1959440"/>
            <a:ext cx="9149862" cy="43513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We are human beings, and the Bible understands the human being as a total, complete being. </a:t>
            </a:r>
            <a:r>
              <a:rPr lang="en-US" b="1" dirty="0">
                <a:solidFill>
                  <a:schemeClr val="tx1"/>
                </a:solidFill>
              </a:rPr>
              <a:t>A biblical approach to anthropology considers the human being holistically;</a:t>
            </a:r>
            <a:r>
              <a:rPr lang="en-US" dirty="0">
                <a:solidFill>
                  <a:schemeClr val="tx1"/>
                </a:solidFill>
              </a:rPr>
              <a:t>  physical, mental, and spiritual. All these layers of our being are interdependent.</a:t>
            </a:r>
            <a:r>
              <a:rPr lang="en-US" b="1" dirty="0">
                <a:solidFill>
                  <a:schemeClr val="tx1"/>
                </a:solidFill>
              </a:rPr>
              <a:t> They do not function properly if they are not well equalized, supplied, and interconnected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B23504-77E1-CB45-8FC5-E98808B1E9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352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75167" y="365125"/>
            <a:ext cx="10117666" cy="1325563"/>
          </a:xfrm>
        </p:spPr>
        <p:txBody>
          <a:bodyPr/>
          <a:lstStyle/>
          <a:p>
            <a:pPr algn="ctr"/>
            <a:r>
              <a:rPr lang="en-US" b="1" dirty="0"/>
              <a:t>Spirituality drives the rhythm and quality </a:t>
            </a:r>
            <a:br>
              <a:rPr lang="en-US" b="1" dirty="0"/>
            </a:br>
            <a:r>
              <a:rPr lang="en-US" b="1" dirty="0"/>
              <a:t>of our social interactions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All of them are important, but there is an order of factors that changes the final product: "Seek ye first the Kingdom of God" (Matt. 6:33). </a:t>
            </a:r>
            <a:r>
              <a:rPr lang="en-US" b="1" dirty="0">
                <a:solidFill>
                  <a:schemeClr val="tx1"/>
                </a:solidFill>
              </a:rPr>
              <a:t>When Jesus spoke these words, He was establishing the supremacy of spirituality as fuel for all areas of our lives. </a:t>
            </a:r>
            <a:r>
              <a:rPr lang="en-US" dirty="0">
                <a:solidFill>
                  <a:schemeClr val="tx1"/>
                </a:solidFill>
              </a:rPr>
              <a:t>The success of our spirituality is the </a:t>
            </a:r>
            <a:r>
              <a:rPr lang="en-US" b="1" dirty="0">
                <a:solidFill>
                  <a:schemeClr val="tx1"/>
                </a:solidFill>
              </a:rPr>
              <a:t>ballast to the success of everything else</a:t>
            </a:r>
            <a:r>
              <a:rPr lang="en-US" dirty="0">
                <a:solidFill>
                  <a:schemeClr val="tx1"/>
                </a:solidFill>
              </a:rPr>
              <a:t>. 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3940144-B382-9C45-9B18-F52970FB76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982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4-THE YOUTH LEADER AS MENTOR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It is the privilege of the youth leader to be a guide for this phase of life. </a:t>
            </a:r>
            <a:r>
              <a:rPr lang="en-US" b="1" dirty="0">
                <a:solidFill>
                  <a:schemeClr val="tx1"/>
                </a:solidFill>
              </a:rPr>
              <a:t>But this privilege brings with it a responsibility</a:t>
            </a:r>
            <a:r>
              <a:rPr lang="en-US" dirty="0">
                <a:solidFill>
                  <a:schemeClr val="tx1"/>
                </a:solidFill>
              </a:rPr>
              <a:t>: to have a contextualized awareness of the needs of the young, providing them the opportunity to experience a real Christianity relevant to the time and context in which they live.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2AB144-80B7-3C4C-A9EA-8807C60FEA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543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-generic" id="{ACA73D23-0390-324A-B1A6-F777AECDA15E}" vid="{28BE8ECC-1DC8-0F49-9095-E8E2529F670D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-generic" id="{ACA73D23-0390-324A-B1A6-F777AECDA15E}" vid="{ABFD6636-1C50-484E-97FF-B60211784245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-generic" id="{ACA73D23-0390-324A-B1A6-F777AECDA15E}" vid="{537D9AF6-9B68-4D41-B70E-B8DC8B398F0D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-generic" id="{ACA73D23-0390-324A-B1A6-F777AECDA15E}" vid="{24BF3B4B-8A4E-FA47-8C38-69038A088F7D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1328</TotalTime>
  <Words>1240</Words>
  <Application>Microsoft Macintosh PowerPoint</Application>
  <PresentationFormat>Widescreen</PresentationFormat>
  <Paragraphs>49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2_Custom Design</vt:lpstr>
      <vt:lpstr>1_Custom Design</vt:lpstr>
      <vt:lpstr>Custom Design</vt:lpstr>
      <vt:lpstr>Seminar 4: Leadership </vt:lpstr>
      <vt:lpstr>1-INTRODUCTION</vt:lpstr>
      <vt:lpstr>1-INTRODUCTION</vt:lpstr>
      <vt:lpstr>2-SEMINAR OBJECTIVES</vt:lpstr>
      <vt:lpstr>3-THE YOUTH LEADER AS SPIRITUAL LEADER</vt:lpstr>
      <vt:lpstr>The leader must be a follower of Christ first.</vt:lpstr>
      <vt:lpstr>Spirituality drives the rhythm and quality  of our social interactions</vt:lpstr>
      <vt:lpstr>Spirituality drives the rhythm and quality  of our social interactions</vt:lpstr>
      <vt:lpstr>4-THE YOUTH LEADER AS MENTOR</vt:lpstr>
      <vt:lpstr>The youth of today are constantly searching for models.</vt:lpstr>
      <vt:lpstr>The youth of today are constantly searching for models.</vt:lpstr>
      <vt:lpstr>The youth of today are constantly searching for models.</vt:lpstr>
      <vt:lpstr>They are also willing to follow leaders who are real.</vt:lpstr>
      <vt:lpstr>They are also willing to follow leaders who are real.</vt:lpstr>
      <vt:lpstr>They are also willing to follow leaders who are real.</vt:lpstr>
      <vt:lpstr>They are also willing to follow leaders who are real.</vt:lpstr>
      <vt:lpstr>They are also willing to follow leaders who are real.</vt:lpstr>
      <vt:lpstr>5-THE YOUTH LEADER AS FRIEND</vt:lpstr>
      <vt:lpstr>5-THE YOUTH LEADER AS FRIEND</vt:lpstr>
      <vt:lpstr>6-CONCLUSION</vt:lpstr>
      <vt:lpstr>6-CONCLUSION</vt:lpstr>
      <vt:lpstr>7-ACTIVITY</vt:lpstr>
      <vt:lpstr>7-ACTIVITY</vt:lpstr>
      <vt:lpstr>8-RESOURCES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Mokgwane, Pako</dc:creator>
  <cp:lastModifiedBy>Mokgwane, Pako</cp:lastModifiedBy>
  <cp:revision>22</cp:revision>
  <dcterms:created xsi:type="dcterms:W3CDTF">2018-05-31T05:51:27Z</dcterms:created>
  <dcterms:modified xsi:type="dcterms:W3CDTF">2018-07-31T17:40:48Z</dcterms:modified>
</cp:coreProperties>
</file>