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87" r:id="rId2"/>
    <p:sldMasterId id="2147483674" r:id="rId3"/>
    <p:sldMasterId id="2147483661" r:id="rId4"/>
  </p:sldMasterIdLst>
  <p:notesMasterIdLst>
    <p:notesMasterId r:id="rId33"/>
  </p:notesMasterIdLst>
  <p:handoutMasterIdLst>
    <p:handoutMasterId r:id="rId34"/>
  </p:handoutMasterIdLst>
  <p:sldIdLst>
    <p:sldId id="256" r:id="rId5"/>
    <p:sldId id="257" r:id="rId6"/>
    <p:sldId id="260" r:id="rId7"/>
    <p:sldId id="261" r:id="rId8"/>
    <p:sldId id="263" r:id="rId9"/>
    <p:sldId id="328" r:id="rId10"/>
    <p:sldId id="267" r:id="rId11"/>
    <p:sldId id="329" r:id="rId12"/>
    <p:sldId id="330" r:id="rId13"/>
    <p:sldId id="331" r:id="rId14"/>
    <p:sldId id="332" r:id="rId15"/>
    <p:sldId id="333" r:id="rId16"/>
    <p:sldId id="271" r:id="rId17"/>
    <p:sldId id="334" r:id="rId18"/>
    <p:sldId id="335" r:id="rId19"/>
    <p:sldId id="272" r:id="rId20"/>
    <p:sldId id="275" r:id="rId21"/>
    <p:sldId id="282" r:id="rId22"/>
    <p:sldId id="283" r:id="rId23"/>
    <p:sldId id="286" r:id="rId24"/>
    <p:sldId id="290" r:id="rId25"/>
    <p:sldId id="336" r:id="rId26"/>
    <p:sldId id="291" r:id="rId27"/>
    <p:sldId id="296" r:id="rId28"/>
    <p:sldId id="318" r:id="rId29"/>
    <p:sldId id="321" r:id="rId30"/>
    <p:sldId id="324" r:id="rId31"/>
    <p:sldId id="327"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0820E36-C96D-8A46-B326-9CBA8DE68E42}">
          <p14:sldIdLst>
            <p14:sldId id="256"/>
            <p14:sldId id="257"/>
            <p14:sldId id="260"/>
            <p14:sldId id="261"/>
            <p14:sldId id="263"/>
            <p14:sldId id="328"/>
            <p14:sldId id="267"/>
            <p14:sldId id="329"/>
            <p14:sldId id="330"/>
            <p14:sldId id="331"/>
            <p14:sldId id="332"/>
            <p14:sldId id="333"/>
            <p14:sldId id="271"/>
            <p14:sldId id="334"/>
            <p14:sldId id="335"/>
            <p14:sldId id="272"/>
            <p14:sldId id="275"/>
            <p14:sldId id="282"/>
            <p14:sldId id="283"/>
            <p14:sldId id="286"/>
            <p14:sldId id="290"/>
            <p14:sldId id="336"/>
            <p14:sldId id="291"/>
            <p14:sldId id="296"/>
            <p14:sldId id="318"/>
            <p14:sldId id="321"/>
            <p14:sldId id="324"/>
            <p14:sldId id="327"/>
          </p14:sldIdLst>
        </p14:section>
        <p14:section name="Untitled Section" id="{94477824-1078-8C46-945F-3B8A573AC76B}">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566"/>
    <p:restoredTop sz="92800"/>
  </p:normalViewPr>
  <p:slideViewPr>
    <p:cSldViewPr snapToGrid="0" snapToObjects="1">
      <p:cViewPr varScale="1">
        <p:scale>
          <a:sx n="57" d="100"/>
          <a:sy n="57" d="100"/>
        </p:scale>
        <p:origin x="656" y="160"/>
      </p:cViewPr>
      <p:guideLst>
        <p:guide orient="horz" pos="2160"/>
        <p:guide pos="3840"/>
      </p:guideLst>
    </p:cSldViewPr>
  </p:slideViewPr>
  <p:notesTextViewPr>
    <p:cViewPr>
      <p:scale>
        <a:sx n="1" d="1"/>
        <a:sy n="1" d="1"/>
      </p:scale>
      <p:origin x="0" y="0"/>
    </p:cViewPr>
  </p:notesTextViewPr>
  <p:notesViewPr>
    <p:cSldViewPr snapToGrid="0" snapToObjects="1">
      <p:cViewPr varScale="1">
        <p:scale>
          <a:sx n="146" d="100"/>
          <a:sy n="146" d="100"/>
        </p:scale>
        <p:origin x="4152" y="19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1200757-3EAA-6646-8780-0FECAB34593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952BA13-8550-474B-A91E-D724DF63966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11BC235-2459-264C-8858-1C3188AD5348}" type="datetimeFigureOut">
              <a:rPr lang="en-US" smtClean="0"/>
              <a:t>7/31/18</a:t>
            </a:fld>
            <a:endParaRPr lang="en-US"/>
          </a:p>
        </p:txBody>
      </p:sp>
      <p:sp>
        <p:nvSpPr>
          <p:cNvPr id="4" name="Footer Placeholder 3">
            <a:extLst>
              <a:ext uri="{FF2B5EF4-FFF2-40B4-BE49-F238E27FC236}">
                <a16:creationId xmlns:a16="http://schemas.microsoft.com/office/drawing/2014/main" id="{FB6A7454-B891-624A-A350-3B662924B6A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52A4547A-E22A-2F4E-A561-0233970BB60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A58EC65-90FA-1743-A13B-409402AF0898}" type="slidenum">
              <a:rPr lang="en-US" smtClean="0"/>
              <a:t>‹#›</a:t>
            </a:fld>
            <a:endParaRPr lang="en-US"/>
          </a:p>
        </p:txBody>
      </p:sp>
    </p:spTree>
    <p:extLst>
      <p:ext uri="{BB962C8B-B14F-4D97-AF65-F5344CB8AC3E}">
        <p14:creationId xmlns:p14="http://schemas.microsoft.com/office/powerpoint/2010/main" val="28257956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E3D297-4040-5A4B-8421-CF2430CAB508}" type="datetimeFigureOut">
              <a:rPr lang="en-US" smtClean="0"/>
              <a:t>7/31/18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DE1EA7-A93D-BA49-BDA3-4E42378B748F}" type="slidenum">
              <a:rPr lang="en-US" smtClean="0"/>
              <a:t>‹#›</a:t>
            </a:fld>
            <a:endParaRPr lang="en-US"/>
          </a:p>
        </p:txBody>
      </p:sp>
    </p:spTree>
    <p:extLst>
      <p:ext uri="{BB962C8B-B14F-4D97-AF65-F5344CB8AC3E}">
        <p14:creationId xmlns:p14="http://schemas.microsoft.com/office/powerpoint/2010/main" val="2669856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fld id="{E5DE1EA7-A93D-BA49-BDA3-4E42378B748F}" type="slidenum">
              <a:rPr lang="en-US" smtClean="0"/>
              <a:t>11</a:t>
            </a:fld>
            <a:endParaRPr lang="en-US"/>
          </a:p>
        </p:txBody>
      </p:sp>
    </p:spTree>
    <p:extLst>
      <p:ext uri="{BB962C8B-B14F-4D97-AF65-F5344CB8AC3E}">
        <p14:creationId xmlns:p14="http://schemas.microsoft.com/office/powerpoint/2010/main" val="16597589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fld id="{E5DE1EA7-A93D-BA49-BDA3-4E42378B748F}" type="slidenum">
              <a:rPr lang="en-US" smtClean="0"/>
              <a:t>12</a:t>
            </a:fld>
            <a:endParaRPr lang="en-US"/>
          </a:p>
        </p:txBody>
      </p:sp>
    </p:spTree>
    <p:extLst>
      <p:ext uri="{BB962C8B-B14F-4D97-AF65-F5344CB8AC3E}">
        <p14:creationId xmlns:p14="http://schemas.microsoft.com/office/powerpoint/2010/main" val="1357061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4158" y="1122363"/>
            <a:ext cx="9123904"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864158" y="3602038"/>
            <a:ext cx="9123904"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925316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4804874" cy="458855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5185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478DA99-1ED3-F944-BC99-F7C71722FEC6}" type="datetimeFigureOut">
              <a:rPr lang="en-US" smtClean="0"/>
              <a:t>7/31/18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1534867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4804874" cy="45210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45103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478DA99-1ED3-F944-BC99-F7C71722FEC6}" type="datetimeFigureOut">
              <a:rPr lang="en-US" smtClean="0"/>
              <a:t>7/31/18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9455635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838200" y="1825625"/>
            <a:ext cx="9149862" cy="387009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78DA99-1ED3-F944-BC99-F7C71722FEC6}" type="datetimeFigureOut">
              <a:rPr lang="en-US" smtClean="0"/>
              <a:t>7/31/18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7080508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242579" y="365125"/>
            <a:ext cx="1745483" cy="528652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315200" cy="528652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78DA99-1ED3-F944-BC99-F7C71722FEC6}" type="datetimeFigureOut">
              <a:rPr lang="en-US" smtClean="0"/>
              <a:t>7/31/18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10035630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1357C-11C5-F64B-80A1-179A53FEAC0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2C514C5-717E-FA42-924E-41A15677D7AD}"/>
              </a:ext>
            </a:extLst>
          </p:cNvPr>
          <p:cNvSpPr>
            <a:spLocks noGrp="1"/>
          </p:cNvSpPr>
          <p:nvPr>
            <p:ph type="dt" sz="half" idx="10"/>
          </p:nvPr>
        </p:nvSpPr>
        <p:spPr/>
        <p:txBody>
          <a:bodyPr/>
          <a:lstStyle/>
          <a:p>
            <a:fld id="{9478DA99-1ED3-F944-BC99-F7C71722FEC6}" type="datetimeFigureOut">
              <a:rPr lang="en-US" smtClean="0"/>
              <a:t>7/31/18</a:t>
            </a:fld>
            <a:endParaRPr lang="en-US"/>
          </a:p>
        </p:txBody>
      </p:sp>
      <p:sp>
        <p:nvSpPr>
          <p:cNvPr id="4" name="Footer Placeholder 3">
            <a:extLst>
              <a:ext uri="{FF2B5EF4-FFF2-40B4-BE49-F238E27FC236}">
                <a16:creationId xmlns:a16="http://schemas.microsoft.com/office/drawing/2014/main" id="{FC2BF8D1-F08C-4B4B-8FBD-B9A51D893F6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0D2542C-15C0-7F4E-A2EC-156AC0625D09}"/>
              </a:ext>
            </a:extLst>
          </p:cNvPr>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20833000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BB1F3-2F79-F846-A1CB-992303CE7D8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3980858-259F-AC40-B14C-3FF49C2F85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E069594-5E57-5342-B30C-6783C97FD337}"/>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5" name="Footer Placeholder 4">
            <a:extLst>
              <a:ext uri="{FF2B5EF4-FFF2-40B4-BE49-F238E27FC236}">
                <a16:creationId xmlns:a16="http://schemas.microsoft.com/office/drawing/2014/main" id="{42B66AEB-FBD4-6746-86B8-78B4F52AEB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23BA5E-E67C-0B4C-9238-6B242BCDA18E}"/>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33818658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B99D2-C797-0F48-9ABD-171893FE58C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2F4318D-0359-3C4B-9D07-B5EC6CE85F8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CA1F22-3F23-2A45-8242-4E20BB979C4E}"/>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5" name="Footer Placeholder 4">
            <a:extLst>
              <a:ext uri="{FF2B5EF4-FFF2-40B4-BE49-F238E27FC236}">
                <a16:creationId xmlns:a16="http://schemas.microsoft.com/office/drawing/2014/main" id="{7D8EDDB2-8821-814A-AFCB-FB011EA766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E04ADE-8591-D54D-82C0-8CA9A835C3C2}"/>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36909010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B65A4-CD34-E542-AA3B-410F99F5C0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0336E2E-A226-6E4B-A0BF-59936A9113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B76ECF6-06B1-1042-9703-D25028AEBCA1}"/>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5" name="Footer Placeholder 4">
            <a:extLst>
              <a:ext uri="{FF2B5EF4-FFF2-40B4-BE49-F238E27FC236}">
                <a16:creationId xmlns:a16="http://schemas.microsoft.com/office/drawing/2014/main" id="{2F574429-843C-AE4C-879F-09208EB68B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13CF58-EB45-EE45-AB88-CE542A8C9D48}"/>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35958386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7590B-D6EA-2843-A98D-0BF4416D27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C0711A-2741-5245-BFBE-542A2F566CF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01226C9-E965-3748-B951-5540808692A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8453920-1A77-3441-B716-C87809F2197A}"/>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6" name="Footer Placeholder 5">
            <a:extLst>
              <a:ext uri="{FF2B5EF4-FFF2-40B4-BE49-F238E27FC236}">
                <a16:creationId xmlns:a16="http://schemas.microsoft.com/office/drawing/2014/main" id="{8580F5CA-0C05-DF49-8CFB-0F7715D6E7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B5DE6D-D58D-6246-8560-6B48561FACB5}"/>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13773922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C120D-9C98-7541-A4D1-ECDDBCE362C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081D796-17A2-6D43-9454-BAD3FEB1F1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7166ED1-50C0-D648-B865-172DA5AA275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E61E471-E208-3546-857E-10892FC3C65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C319FF5-6763-2047-B0CB-67E2B432419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1B036FF-1BB5-614A-AB87-E9F39D61E0AC}"/>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8" name="Footer Placeholder 7">
            <a:extLst>
              <a:ext uri="{FF2B5EF4-FFF2-40B4-BE49-F238E27FC236}">
                <a16:creationId xmlns:a16="http://schemas.microsoft.com/office/drawing/2014/main" id="{08FA02C5-07EA-A94F-8E2E-932EC50AA11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E1B4373-3B73-AD43-AAAC-28A7D836113A}"/>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1513757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18639325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ED90F-BA98-264C-A85A-FA17BB104EC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E997709-99BE-384F-AF93-DB01D29AD36E}"/>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4" name="Footer Placeholder 3">
            <a:extLst>
              <a:ext uri="{FF2B5EF4-FFF2-40B4-BE49-F238E27FC236}">
                <a16:creationId xmlns:a16="http://schemas.microsoft.com/office/drawing/2014/main" id="{E1418142-6FC2-7443-A565-C33D93A7BBA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246F0CE-1BB1-7747-8F15-75898CB4A040}"/>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42730790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E855655-5E02-734C-8B17-5354E364B15C}"/>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3" name="Footer Placeholder 2">
            <a:extLst>
              <a:ext uri="{FF2B5EF4-FFF2-40B4-BE49-F238E27FC236}">
                <a16:creationId xmlns:a16="http://schemas.microsoft.com/office/drawing/2014/main" id="{820B04DA-AB26-D94B-BC45-36F3609B834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D98A3A1-20D2-074B-AFFF-E88912E453A0}"/>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27131677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3A0B5-B39D-2A45-A906-F7C4462195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7F896DB-D884-D547-8A87-1C4B132539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BB1E257-B35C-B941-8052-F0A6552FE0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19EFA63-6AE3-9B4B-8A64-B5725176B0A7}"/>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6" name="Footer Placeholder 5">
            <a:extLst>
              <a:ext uri="{FF2B5EF4-FFF2-40B4-BE49-F238E27FC236}">
                <a16:creationId xmlns:a16="http://schemas.microsoft.com/office/drawing/2014/main" id="{D3ED90D7-192D-E34A-A129-603DA2806B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4E2F575-0AB5-ED40-B5A7-8443E9F80F64}"/>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14069689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9253A-1B2D-7542-9B6F-FA42D86134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497BB3B-A3FF-F442-BA29-C194E7F395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CC1370F-B2CB-984E-9BEA-F72D0F7113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1938331-EB46-A241-945E-A9E29C5A87BD}"/>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6" name="Footer Placeholder 5">
            <a:extLst>
              <a:ext uri="{FF2B5EF4-FFF2-40B4-BE49-F238E27FC236}">
                <a16:creationId xmlns:a16="http://schemas.microsoft.com/office/drawing/2014/main" id="{9E3BF304-2F66-0D4A-A0C9-740E3F5871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082B4A-2276-9647-AE95-D82B839ADC56}"/>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38527465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41937-BF20-1646-BBD2-3DD84A9B65D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B408E7C-DC3E-BA43-90E0-7C30EEDE1BA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319338-EAE0-7A40-ABC4-13A8A4D6E5F3}"/>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5" name="Footer Placeholder 4">
            <a:extLst>
              <a:ext uri="{FF2B5EF4-FFF2-40B4-BE49-F238E27FC236}">
                <a16:creationId xmlns:a16="http://schemas.microsoft.com/office/drawing/2014/main" id="{5AAC90C6-4159-024A-93C1-DC92D77C3C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A47F38-1C00-1A43-8EE6-78C364B37339}"/>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404559209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23120A-C540-014D-A196-81DC0AE1947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6E69A46-BF32-C540-A37E-7711961970C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CE7306-3DCD-794D-8DEC-0C27A7C08CA3}"/>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5" name="Footer Placeholder 4">
            <a:extLst>
              <a:ext uri="{FF2B5EF4-FFF2-40B4-BE49-F238E27FC236}">
                <a16:creationId xmlns:a16="http://schemas.microsoft.com/office/drawing/2014/main" id="{71D85206-AC06-CE4A-A628-FAFFF43D62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8BA3D5-9294-F940-B031-FD487FB58BAA}"/>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69149162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B2E44-36DA-4743-803D-A0C615B5C2C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8E14E84-EAA2-0943-970C-C978FC4775D4}"/>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30744B4-977F-524D-98D3-5F8270BA84E9}"/>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5" name="Footer Placeholder 4">
            <a:extLst>
              <a:ext uri="{FF2B5EF4-FFF2-40B4-BE49-F238E27FC236}">
                <a16:creationId xmlns:a16="http://schemas.microsoft.com/office/drawing/2014/main" id="{85D3C28C-5E07-F041-8436-A1A6AF5D5B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A61D60-843C-CA49-BA6D-C4FFE484E6EF}"/>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267294693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138C7-0795-CB4E-995F-0C7059F9A8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51BD73C-200E-464F-86B0-3B878E416A69}"/>
              </a:ext>
            </a:extLst>
          </p:cNvPr>
          <p:cNvSpPr>
            <a:spLocks noGrp="1"/>
          </p:cNvSpPr>
          <p:nvPr>
            <p:ph idx="1"/>
          </p:nvPr>
        </p:nvSpPr>
        <p:spPr>
          <a:xfrm>
            <a:off x="838200" y="1825625"/>
            <a:ext cx="10515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6AD399-A317-EA4F-BB28-D4C07E700560}"/>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5" name="Footer Placeholder 4">
            <a:extLst>
              <a:ext uri="{FF2B5EF4-FFF2-40B4-BE49-F238E27FC236}">
                <a16:creationId xmlns:a16="http://schemas.microsoft.com/office/drawing/2014/main" id="{9DA4670C-6D8A-5746-B623-9E521F602D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813A48-745C-5947-950A-E72406D272DE}"/>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271454542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5B10A-60AE-EB49-98E1-D957426E5CF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9F78C1C-9F0D-034A-AFCE-15B725192D9A}"/>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13AE335-518E-D744-A806-4CEAED111D49}"/>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5" name="Footer Placeholder 4">
            <a:extLst>
              <a:ext uri="{FF2B5EF4-FFF2-40B4-BE49-F238E27FC236}">
                <a16:creationId xmlns:a16="http://schemas.microsoft.com/office/drawing/2014/main" id="{50307580-6999-9640-BE6D-5328398E19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DAB0F4-4663-3844-B795-6568E0E5D326}"/>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9647167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DCEB2-EAAE-2E48-8AE9-747A0C350ED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3041903-8308-514C-80B9-443CF2BDBCEC}"/>
              </a:ext>
            </a:extLst>
          </p:cNvPr>
          <p:cNvSpPr>
            <a:spLocks noGrp="1"/>
          </p:cNvSpPr>
          <p:nvPr>
            <p:ph sz="half" idx="1"/>
          </p:nvPr>
        </p:nvSpPr>
        <p:spPr>
          <a:xfrm>
            <a:off x="838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37814B1-0E8C-D547-8CDD-98A742DE32C7}"/>
              </a:ext>
            </a:extLst>
          </p:cNvPr>
          <p:cNvSpPr>
            <a:spLocks noGrp="1"/>
          </p:cNvSpPr>
          <p:nvPr>
            <p:ph sz="half" idx="2"/>
          </p:nvPr>
        </p:nvSpPr>
        <p:spPr>
          <a:xfrm>
            <a:off x="6172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E6EDF7C-3A62-3B46-83A9-0097A852537D}"/>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6" name="Footer Placeholder 5">
            <a:extLst>
              <a:ext uri="{FF2B5EF4-FFF2-40B4-BE49-F238E27FC236}">
                <a16:creationId xmlns:a16="http://schemas.microsoft.com/office/drawing/2014/main" id="{FCCA6D9A-F34D-9145-A6E1-E71CE6F49B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86A584-920A-2E47-9098-CA1C7D4D2700}"/>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1077721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9085873"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9085873"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478DA99-1ED3-F944-BC99-F7C71722FEC6}" type="datetimeFigureOut">
              <a:rPr lang="en-US" smtClean="0"/>
              <a:t>7/31/18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177111495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CAF7D-9335-7044-81B5-F1A113C50EC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C2FA63E-7181-624C-857B-1B56214FE2B8}"/>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F829E0D-A137-DD47-8B7C-785487385744}"/>
              </a:ext>
            </a:extLst>
          </p:cNvPr>
          <p:cNvSpPr>
            <a:spLocks noGrp="1"/>
          </p:cNvSpPr>
          <p:nvPr>
            <p:ph sz="half" idx="2"/>
          </p:nvPr>
        </p:nvSpPr>
        <p:spPr>
          <a:xfrm>
            <a:off x="839788" y="2505075"/>
            <a:ext cx="515778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CA01913-C7BB-DC43-A030-D88B3AF8E533}"/>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FCE15A7-A0FF-F840-A145-60B40D0C7EAB}"/>
              </a:ext>
            </a:extLst>
          </p:cNvPr>
          <p:cNvSpPr>
            <a:spLocks noGrp="1"/>
          </p:cNvSpPr>
          <p:nvPr>
            <p:ph sz="quarter" idx="4"/>
          </p:nvPr>
        </p:nvSpPr>
        <p:spPr>
          <a:xfrm>
            <a:off x="6172200" y="2505075"/>
            <a:ext cx="51831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F6704BD-3FD1-F347-B63B-0213B2250A94}"/>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8" name="Footer Placeholder 7">
            <a:extLst>
              <a:ext uri="{FF2B5EF4-FFF2-40B4-BE49-F238E27FC236}">
                <a16:creationId xmlns:a16="http://schemas.microsoft.com/office/drawing/2014/main" id="{630A167C-807D-FF49-939E-C6F2C67E05F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7699041-3DA0-E042-8338-BE17C8AB7ED9}"/>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267369739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5BF22-797A-0E42-A2B4-7616EF9739C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A907525-F63E-BC4D-9FAF-9CAB1B6ECA27}"/>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4" name="Footer Placeholder 3">
            <a:extLst>
              <a:ext uri="{FF2B5EF4-FFF2-40B4-BE49-F238E27FC236}">
                <a16:creationId xmlns:a16="http://schemas.microsoft.com/office/drawing/2014/main" id="{55B0DAF4-7A33-E942-AD94-FFBC78E449E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57115B0-7B7D-C347-81FC-FBBDE7EE8928}"/>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85802952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A952BBB-52A2-BD4B-A650-63066A27C605}"/>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3" name="Footer Placeholder 2">
            <a:extLst>
              <a:ext uri="{FF2B5EF4-FFF2-40B4-BE49-F238E27FC236}">
                <a16:creationId xmlns:a16="http://schemas.microsoft.com/office/drawing/2014/main" id="{823FAFAF-7055-8C45-8986-D313F043253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1F3315E-3604-9940-A45C-CBD3E949654D}"/>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68026321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3DF9F-03E4-2D4A-8C73-CD9EB1FA93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EAAA636-196C-B34E-8E36-12C7626710C4}"/>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D03DB71-D964-1A46-88EB-6AB4CAE8305C}"/>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E711710-A939-F84B-8683-D705642BD454}"/>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6" name="Footer Placeholder 5">
            <a:extLst>
              <a:ext uri="{FF2B5EF4-FFF2-40B4-BE49-F238E27FC236}">
                <a16:creationId xmlns:a16="http://schemas.microsoft.com/office/drawing/2014/main" id="{4DC4CD12-B6BA-B74D-9975-6567C6D5E0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A894F0-A094-EB45-B854-AC2CE568835A}"/>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332658849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23784-3503-DB46-90AD-920C280BEA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11A924F-C866-FA4F-81F5-986CD8DC4B1F}"/>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A0913A9-EF05-5649-A644-8DACEFEC57B1}"/>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A61A965-8549-F843-B612-179E96B3A686}"/>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6" name="Footer Placeholder 5">
            <a:extLst>
              <a:ext uri="{FF2B5EF4-FFF2-40B4-BE49-F238E27FC236}">
                <a16:creationId xmlns:a16="http://schemas.microsoft.com/office/drawing/2014/main" id="{9BDA3CF1-CD91-C545-9FD1-EBB9EDE2C4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78F200D-E0C3-FB42-A1DF-04C09CC92902}"/>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370535847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6F4E8-F804-874B-9E68-F54835CA217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3BF5CF5-A071-764F-8C6B-48CB0A79A3CD}"/>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07B74B-AB68-2045-99A1-E8B257896CEE}"/>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5" name="Footer Placeholder 4">
            <a:extLst>
              <a:ext uri="{FF2B5EF4-FFF2-40B4-BE49-F238E27FC236}">
                <a16:creationId xmlns:a16="http://schemas.microsoft.com/office/drawing/2014/main" id="{041C3105-9829-6F43-BE60-D98DAC434F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8B794E-1320-FA42-917A-2541BF860959}"/>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138987426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009B6CE-2456-1249-8C68-424B406C898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EF72CC3-927E-7441-B8F7-46FB76753540}"/>
              </a:ext>
            </a:extLst>
          </p:cNvPr>
          <p:cNvSpPr>
            <a:spLocks noGrp="1"/>
          </p:cNvSpPr>
          <p:nvPr>
            <p:ph type="body" orient="vert" idx="1"/>
          </p:nvPr>
        </p:nvSpPr>
        <p:spPr>
          <a:xfrm>
            <a:off x="838200" y="365125"/>
            <a:ext cx="7734300"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C4C5B6-C1ED-A549-BD3D-D07FC4B6F89E}"/>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5" name="Footer Placeholder 4">
            <a:extLst>
              <a:ext uri="{FF2B5EF4-FFF2-40B4-BE49-F238E27FC236}">
                <a16:creationId xmlns:a16="http://schemas.microsoft.com/office/drawing/2014/main" id="{AEE65298-2108-3047-95A6-75A51769A2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D47221-4CDC-8E41-B068-74C6425F95F8}"/>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384594858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FB34B-5C59-7E45-B149-91B0EB7D243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FED5BB3-1B6F-F94E-8365-6F338F63D3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B42DD81-683F-184F-8DE6-5BFDD5280D6A}"/>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5" name="Footer Placeholder 4">
            <a:extLst>
              <a:ext uri="{FF2B5EF4-FFF2-40B4-BE49-F238E27FC236}">
                <a16:creationId xmlns:a16="http://schemas.microsoft.com/office/drawing/2014/main" id="{CD32C1F1-5711-1246-A682-95FB94050C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6D14F5-F8BF-4E49-99A4-631A7CE14020}"/>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361476817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8E500-26A4-BF4F-A737-D527D1476E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33B1977-3A19-9F4B-9D72-F14AC6501FF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89315B-8C77-6045-9642-3852233C89BC}"/>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5" name="Footer Placeholder 4">
            <a:extLst>
              <a:ext uri="{FF2B5EF4-FFF2-40B4-BE49-F238E27FC236}">
                <a16:creationId xmlns:a16="http://schemas.microsoft.com/office/drawing/2014/main" id="{D376156D-E3F5-CB4E-BD60-305930FA7B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30D8C6-0F64-6F4B-A792-8B2C378721D1}"/>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27676853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6DE52-1EA5-3643-AE0D-AE2268B1980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FFD3437-7A68-AB4C-9F06-D398519560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6D76892-DD3E-4845-BEE5-54E46F8D2BAB}"/>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5" name="Footer Placeholder 4">
            <a:extLst>
              <a:ext uri="{FF2B5EF4-FFF2-40B4-BE49-F238E27FC236}">
                <a16:creationId xmlns:a16="http://schemas.microsoft.com/office/drawing/2014/main" id="{12D591A1-A767-AC49-A16C-3F3C9E9479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0272BC-724E-F341-A4FC-941E8745DC54}"/>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1010492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4497475"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3815862"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478DA99-1ED3-F944-BC99-F7C71722FEC6}" type="datetimeFigureOut">
              <a:rPr lang="en-US" smtClean="0"/>
              <a:t>7/31/18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85821761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933AE-6685-1348-AEC6-F1848186B9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A295CBB-BDDB-584B-B414-5F581123061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2724C79-869E-7C4C-8756-EA02DA39DD8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BA54D99-9257-1B46-A005-DFB653607D73}"/>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6" name="Footer Placeholder 5">
            <a:extLst>
              <a:ext uri="{FF2B5EF4-FFF2-40B4-BE49-F238E27FC236}">
                <a16:creationId xmlns:a16="http://schemas.microsoft.com/office/drawing/2014/main" id="{F5850664-35B1-B047-B5D7-C90877EBC3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FB4789-7BC4-034E-BFF7-CB4F5745318A}"/>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277932150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FE63B-2C5C-1C44-9BB2-A00C4A79296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23E7CB3-DCBF-3143-A630-196FE83CF06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7DDF094-D769-004E-9C71-EF9FC1F9577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D5BA426-1A7D-6D4C-ACF1-9E6D0EE625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989A5B4-ADC1-4E42-88AB-5E7B2574C98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1F52982-232C-0C4F-9261-13021D491B67}"/>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8" name="Footer Placeholder 7">
            <a:extLst>
              <a:ext uri="{FF2B5EF4-FFF2-40B4-BE49-F238E27FC236}">
                <a16:creationId xmlns:a16="http://schemas.microsoft.com/office/drawing/2014/main" id="{1705F16B-0731-3348-8178-EE39154FE87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6220632-D22D-7445-B873-201B8F629A77}"/>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104564758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0C4A9-F0A8-6A40-9CB8-1124CAC3ED7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EA5B138-8849-A84D-B966-9DF1E94FED86}"/>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4" name="Footer Placeholder 3">
            <a:extLst>
              <a:ext uri="{FF2B5EF4-FFF2-40B4-BE49-F238E27FC236}">
                <a16:creationId xmlns:a16="http://schemas.microsoft.com/office/drawing/2014/main" id="{A0C1E746-A580-3A49-A4C0-FBB9C3B774B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8485002-354D-3147-A2CB-3BEDFCDF676C}"/>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180149554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15B674F-B1BD-DA40-A3B1-AD8CFF1C3B7F}"/>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3" name="Footer Placeholder 2">
            <a:extLst>
              <a:ext uri="{FF2B5EF4-FFF2-40B4-BE49-F238E27FC236}">
                <a16:creationId xmlns:a16="http://schemas.microsoft.com/office/drawing/2014/main" id="{A388047D-DD3C-A24E-81B1-ECA252FDA4F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434987D-AB8F-6B41-8A85-19B75E7EF2B6}"/>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296466587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71AC9-9FCD-E547-88D9-0D094C19AC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628DEFD-AA86-5E40-BEED-B07B024AC6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82EA183-3F13-A14B-BD5B-F62D5A2941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CAD7809-EFDD-E44E-B686-B3036990DB7C}"/>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6" name="Footer Placeholder 5">
            <a:extLst>
              <a:ext uri="{FF2B5EF4-FFF2-40B4-BE49-F238E27FC236}">
                <a16:creationId xmlns:a16="http://schemas.microsoft.com/office/drawing/2014/main" id="{F9304834-14F4-4641-8484-CFEBBB33BF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185205-C7A1-C64A-BC8F-B33E8216DC94}"/>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119594305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03BCB-0634-7145-8E29-751A605BA80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9C88CA3-19F4-B04C-B305-D1D587DC48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D56B339-520D-7A44-A611-AFCDE7DBB0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13516B3-49BE-644D-B2AD-37D31EE60949}"/>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6" name="Footer Placeholder 5">
            <a:extLst>
              <a:ext uri="{FF2B5EF4-FFF2-40B4-BE49-F238E27FC236}">
                <a16:creationId xmlns:a16="http://schemas.microsoft.com/office/drawing/2014/main" id="{C314D71E-144F-5146-9B99-6F6C57BD92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FE1F07-9E19-D84B-8B07-44C71D701ECA}"/>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87687707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8FCA7-8049-5944-BC40-899EC310BAF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BA5B9E7-F084-E446-977D-A714F4044AC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B3506D-C34A-BD4B-B2C9-09835248AB8F}"/>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5" name="Footer Placeholder 4">
            <a:extLst>
              <a:ext uri="{FF2B5EF4-FFF2-40B4-BE49-F238E27FC236}">
                <a16:creationId xmlns:a16="http://schemas.microsoft.com/office/drawing/2014/main" id="{19348CAB-F026-1944-8450-22FB8AEF5B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0AC33F-A3A2-A041-A466-194880C1187A}"/>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98029909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CCE98BF-17AF-6D44-860E-84A164CC959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6759389-EC9F-4F4D-B304-D1C6DA50E86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FF43E0-90FA-324A-986B-08FC997C943F}"/>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5" name="Footer Placeholder 4">
            <a:extLst>
              <a:ext uri="{FF2B5EF4-FFF2-40B4-BE49-F238E27FC236}">
                <a16:creationId xmlns:a16="http://schemas.microsoft.com/office/drawing/2014/main" id="{D1C5A636-47EE-BA40-AE36-BEEDDD6F4C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CC01C5-F166-5E4B-84F0-C33D55B49B9E}"/>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3097185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9148274"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443559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443559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619538" y="1681163"/>
            <a:ext cx="4368524"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19538" y="2505075"/>
            <a:ext cx="4368524"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478DA99-1ED3-F944-BC99-F7C71722FEC6}" type="datetimeFigureOut">
              <a:rPr lang="en-US" smtClean="0"/>
              <a:t>7/31/18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1563332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478DA99-1ED3-F944-BC99-F7C71722FEC6}" type="datetimeFigureOut">
              <a:rPr lang="en-US" smtClean="0"/>
              <a:t>7/31/18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466469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78DA99-1ED3-F944-BC99-F7C71722FEC6}" type="datetimeFigureOut">
              <a:rPr lang="en-US" smtClean="0"/>
              <a:t>7/31/18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1637121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2B613-51B8-EF49-801F-A9C1E5F10D2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B41070F-DAFA-AC48-96DC-8C2A8EC5C0EA}"/>
              </a:ext>
            </a:extLst>
          </p:cNvPr>
          <p:cNvSpPr>
            <a:spLocks noGrp="1"/>
          </p:cNvSpPr>
          <p:nvPr>
            <p:ph type="dt" sz="half" idx="10"/>
          </p:nvPr>
        </p:nvSpPr>
        <p:spPr/>
        <p:txBody>
          <a:bodyPr/>
          <a:lstStyle/>
          <a:p>
            <a:fld id="{9478DA99-1ED3-F944-BC99-F7C71722FEC6}" type="datetimeFigureOut">
              <a:rPr lang="en-US" smtClean="0"/>
              <a:t>7/31/18</a:t>
            </a:fld>
            <a:endParaRPr lang="en-US"/>
          </a:p>
        </p:txBody>
      </p:sp>
      <p:sp>
        <p:nvSpPr>
          <p:cNvPr id="4" name="Footer Placeholder 3">
            <a:extLst>
              <a:ext uri="{FF2B5EF4-FFF2-40B4-BE49-F238E27FC236}">
                <a16:creationId xmlns:a16="http://schemas.microsoft.com/office/drawing/2014/main" id="{B3C6356E-C245-B24B-8035-3237210E9E2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F4A1AEB-EEEB-0C47-9ED3-85824FCBADAE}"/>
              </a:ext>
            </a:extLst>
          </p:cNvPr>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1021952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4DF4F-20C9-8B4B-AB57-B9656C2DCDF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DE629DB-5AFB-314F-8E99-CA7CF304A073}"/>
              </a:ext>
            </a:extLst>
          </p:cNvPr>
          <p:cNvSpPr>
            <a:spLocks noGrp="1"/>
          </p:cNvSpPr>
          <p:nvPr>
            <p:ph type="dt" sz="half" idx="10"/>
          </p:nvPr>
        </p:nvSpPr>
        <p:spPr/>
        <p:txBody>
          <a:bodyPr/>
          <a:lstStyle/>
          <a:p>
            <a:fld id="{9478DA99-1ED3-F944-BC99-F7C71722FEC6}" type="datetimeFigureOut">
              <a:rPr lang="en-US" smtClean="0"/>
              <a:t>7/31/18</a:t>
            </a:fld>
            <a:endParaRPr lang="en-US"/>
          </a:p>
        </p:txBody>
      </p:sp>
      <p:sp>
        <p:nvSpPr>
          <p:cNvPr id="4" name="Footer Placeholder 3">
            <a:extLst>
              <a:ext uri="{FF2B5EF4-FFF2-40B4-BE49-F238E27FC236}">
                <a16:creationId xmlns:a16="http://schemas.microsoft.com/office/drawing/2014/main" id="{0B9AD1C8-12BC-7643-8934-5D5ED5A99D9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66B42E7-4C66-734D-A8C1-531DF6B2A609}"/>
              </a:ext>
            </a:extLst>
          </p:cNvPr>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1640281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theme" Target="../theme/theme4.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9149862"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9149862"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78DA99-1ED3-F944-BC99-F7C71722FEC6}" type="datetimeFigureOut">
              <a:rPr lang="en-US" smtClean="0"/>
              <a:t>7/31/18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137746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8FAA5A-C444-814B-AFD0-86E9B49918DA}" type="slidenum">
              <a:rPr lang="en-US" smtClean="0"/>
              <a:t>‹#›</a:t>
            </a:fld>
            <a:endParaRPr lang="en-US"/>
          </a:p>
        </p:txBody>
      </p:sp>
      <p:sp>
        <p:nvSpPr>
          <p:cNvPr id="13" name="Rectangle 12">
            <a:extLst>
              <a:ext uri="{FF2B5EF4-FFF2-40B4-BE49-F238E27FC236}">
                <a16:creationId xmlns:a16="http://schemas.microsoft.com/office/drawing/2014/main" id="{67FAC88F-3079-6C41-B97E-AB507D54E544}"/>
              </a:ext>
            </a:extLst>
          </p:cNvPr>
          <p:cNvSpPr/>
          <p:nvPr userDrawn="1"/>
        </p:nvSpPr>
        <p:spPr>
          <a:xfrm>
            <a:off x="10451364" y="0"/>
            <a:ext cx="1740635" cy="6858000"/>
          </a:xfrm>
          <a:prstGeom prst="rect">
            <a:avLst/>
          </a:prstGeom>
          <a:solidFill>
            <a:srgbClr val="2E557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B75AAFAF-2663-1B4A-953A-5BDE35D35E62}"/>
              </a:ext>
            </a:extLst>
          </p:cNvPr>
          <p:cNvPicPr>
            <a:picLocks noChangeAspect="1"/>
          </p:cNvPicPr>
          <p:nvPr userDrawn="1"/>
        </p:nvPicPr>
        <p:blipFill>
          <a:blip r:embed="rId16"/>
          <a:stretch>
            <a:fillRect/>
          </a:stretch>
        </p:blipFill>
        <p:spPr>
          <a:xfrm>
            <a:off x="10800248" y="5441186"/>
            <a:ext cx="1042868" cy="1042868"/>
          </a:xfrm>
          <a:prstGeom prst="rect">
            <a:avLst/>
          </a:prstGeom>
        </p:spPr>
      </p:pic>
      <p:pic>
        <p:nvPicPr>
          <p:cNvPr id="8" name="Picture 7">
            <a:extLst>
              <a:ext uri="{FF2B5EF4-FFF2-40B4-BE49-F238E27FC236}">
                <a16:creationId xmlns:a16="http://schemas.microsoft.com/office/drawing/2014/main" id="{3ECEC7F7-E76D-BA4C-9E1D-7856473E0BC1}"/>
              </a:ext>
            </a:extLst>
          </p:cNvPr>
          <p:cNvPicPr>
            <a:picLocks noChangeAspect="1"/>
          </p:cNvPicPr>
          <p:nvPr userDrawn="1"/>
        </p:nvPicPr>
        <p:blipFill>
          <a:blip r:embed="rId17"/>
          <a:stretch>
            <a:fillRect/>
          </a:stretch>
        </p:blipFill>
        <p:spPr>
          <a:xfrm>
            <a:off x="750064" y="5749111"/>
            <a:ext cx="2225407" cy="734943"/>
          </a:xfrm>
          <a:prstGeom prst="rect">
            <a:avLst/>
          </a:prstGeom>
        </p:spPr>
      </p:pic>
    </p:spTree>
    <p:extLst>
      <p:ext uri="{BB962C8B-B14F-4D97-AF65-F5344CB8AC3E}">
        <p14:creationId xmlns:p14="http://schemas.microsoft.com/office/powerpoint/2010/main" val="10325900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86" r:id="rId8"/>
    <p:sldLayoutId id="2147483673" r:id="rId9"/>
    <p:sldLayoutId id="2147483656" r:id="rId10"/>
    <p:sldLayoutId id="2147483657" r:id="rId11"/>
    <p:sldLayoutId id="2147483658" r:id="rId12"/>
    <p:sldLayoutId id="2147483659" r:id="rId13"/>
    <p:sldLayoutId id="2147483660" r:id="rId14"/>
  </p:sldLayoutIdLst>
  <p:txStyles>
    <p:titleStyle>
      <a:lvl1pPr algn="l" defTabSz="914400" rtl="0" eaLnBrk="1" latinLnBrk="0" hangingPunct="1">
        <a:lnSpc>
          <a:spcPct val="90000"/>
        </a:lnSpc>
        <a:spcBef>
          <a:spcPct val="0"/>
        </a:spcBef>
        <a:buNone/>
        <a:defRPr sz="4400" kern="1200">
          <a:solidFill>
            <a:schemeClr val="accent5">
              <a:lumMod val="7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accent5">
              <a:lumMod val="75000"/>
            </a:schemeClr>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accent5">
              <a:lumMod val="75000"/>
            </a:schemeClr>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accent5">
              <a:lumMod val="75000"/>
            </a:schemeClr>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accent5">
              <a:lumMod val="75000"/>
            </a:schemeClr>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accent5">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42FE335-DF36-EC49-AEB9-1F17E90F6F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D9C8947-963D-5A43-83DE-6AEA3F6005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33340A-C86D-194E-AA81-2891DF2200E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C56663-F467-724F-9C4A-7CBA8A3563E3}" type="datetimeFigureOut">
              <a:rPr lang="en-US" smtClean="0"/>
              <a:t>7/31/18</a:t>
            </a:fld>
            <a:endParaRPr lang="en-US"/>
          </a:p>
        </p:txBody>
      </p:sp>
      <p:sp>
        <p:nvSpPr>
          <p:cNvPr id="5" name="Footer Placeholder 4">
            <a:extLst>
              <a:ext uri="{FF2B5EF4-FFF2-40B4-BE49-F238E27FC236}">
                <a16:creationId xmlns:a16="http://schemas.microsoft.com/office/drawing/2014/main" id="{86989F4A-AF3F-7945-B25B-38FA0354FA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53EE52A-4F22-4F49-86EE-7AC85B3CFA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8BBED7-DA09-AB4F-934B-FB262E64A154}" type="slidenum">
              <a:rPr lang="en-US" smtClean="0"/>
              <a:t>‹#›</a:t>
            </a:fld>
            <a:endParaRPr lang="en-US"/>
          </a:p>
        </p:txBody>
      </p:sp>
    </p:spTree>
    <p:extLst>
      <p:ext uri="{BB962C8B-B14F-4D97-AF65-F5344CB8AC3E}">
        <p14:creationId xmlns:p14="http://schemas.microsoft.com/office/powerpoint/2010/main" val="391095117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5C23F2-2025-A948-A822-6DF144B15F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4" name="Date Placeholder 3">
            <a:extLst>
              <a:ext uri="{FF2B5EF4-FFF2-40B4-BE49-F238E27FC236}">
                <a16:creationId xmlns:a16="http://schemas.microsoft.com/office/drawing/2014/main" id="{1A0F2833-791A-5449-92AD-C8EAF61BB4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34A85A-F517-B84D-9214-7EC82D2BC1FC}" type="datetimeFigureOut">
              <a:rPr lang="en-US" smtClean="0"/>
              <a:t>7/31/18</a:t>
            </a:fld>
            <a:endParaRPr lang="en-US"/>
          </a:p>
        </p:txBody>
      </p:sp>
      <p:sp>
        <p:nvSpPr>
          <p:cNvPr id="5" name="Footer Placeholder 4">
            <a:extLst>
              <a:ext uri="{FF2B5EF4-FFF2-40B4-BE49-F238E27FC236}">
                <a16:creationId xmlns:a16="http://schemas.microsoft.com/office/drawing/2014/main" id="{0FE07BAE-4438-9347-900A-30D5B7185B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42726F4-93B9-9446-8A73-FC80042A33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48D0EC-F8CB-074B-BC4C-8EBF90199937}" type="slidenum">
              <a:rPr lang="en-US" smtClean="0"/>
              <a:t>‹#›</a:t>
            </a:fld>
            <a:endParaRPr lang="en-US"/>
          </a:p>
        </p:txBody>
      </p:sp>
      <p:sp>
        <p:nvSpPr>
          <p:cNvPr id="7" name="Text Placeholder 6">
            <a:extLst>
              <a:ext uri="{FF2B5EF4-FFF2-40B4-BE49-F238E27FC236}">
                <a16:creationId xmlns:a16="http://schemas.microsoft.com/office/drawing/2014/main" id="{CA7BE19C-4919-1944-BC61-CC284F92EB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3375235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40065B8-E642-2C45-BEC2-BA06987F46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D7E7E25-6EC5-B14A-8805-206FBEEB1DD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C329F1-DD7D-934E-8EF4-0A2C3FCFD3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41076E-769D-994D-AD12-AED9E0FB0F75}" type="datetimeFigureOut">
              <a:rPr lang="en-US" smtClean="0"/>
              <a:t>7/31/18</a:t>
            </a:fld>
            <a:endParaRPr lang="en-US"/>
          </a:p>
        </p:txBody>
      </p:sp>
      <p:sp>
        <p:nvSpPr>
          <p:cNvPr id="5" name="Footer Placeholder 4">
            <a:extLst>
              <a:ext uri="{FF2B5EF4-FFF2-40B4-BE49-F238E27FC236}">
                <a16:creationId xmlns:a16="http://schemas.microsoft.com/office/drawing/2014/main" id="{452D288B-85DB-3249-BFAB-8630C92CEC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2272F85-E71C-8B4E-A8FC-E4236B4274F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F9E08D-064C-0A4F-8FFD-E8BE5DD9573B}" type="slidenum">
              <a:rPr lang="en-US" smtClean="0"/>
              <a:t>‹#›</a:t>
            </a:fld>
            <a:endParaRPr lang="en-US"/>
          </a:p>
        </p:txBody>
      </p:sp>
    </p:spTree>
    <p:extLst>
      <p:ext uri="{BB962C8B-B14F-4D97-AF65-F5344CB8AC3E}">
        <p14:creationId xmlns:p14="http://schemas.microsoft.com/office/powerpoint/2010/main" val="384191099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youth.adventist.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normAutofit/>
          </a:bodyPr>
          <a:lstStyle/>
          <a:p>
            <a:r>
              <a:rPr lang="en-US" b="1" dirty="0">
                <a:solidFill>
                  <a:schemeClr val="accent5">
                    <a:lumMod val="75000"/>
                  </a:schemeClr>
                </a:solidFill>
              </a:rPr>
              <a:t>Seminar 3: Current Issues</a:t>
            </a:r>
            <a:br>
              <a:rPr lang="en-US" sz="4800" b="1" dirty="0">
                <a:solidFill>
                  <a:schemeClr val="accent5">
                    <a:lumMod val="75000"/>
                  </a:schemeClr>
                </a:solidFill>
              </a:rPr>
            </a:br>
            <a:r>
              <a:rPr lang="en-US" sz="2400" b="1" i="1" dirty="0">
                <a:solidFill>
                  <a:schemeClr val="tx1"/>
                </a:solidFill>
                <a:latin typeface="+mn-lt"/>
              </a:rPr>
              <a:t>The Need for Specialized Youth Ministry </a:t>
            </a:r>
            <a:endParaRPr lang="en-US" sz="2400" i="1" dirty="0">
              <a:solidFill>
                <a:schemeClr val="tx1"/>
              </a:solidFill>
              <a:latin typeface="+mn-lt"/>
            </a:endParaRPr>
          </a:p>
        </p:txBody>
      </p:sp>
      <p:pic>
        <p:nvPicPr>
          <p:cNvPr id="5" name="Picture 4">
            <a:extLst>
              <a:ext uri="{FF2B5EF4-FFF2-40B4-BE49-F238E27FC236}">
                <a16:creationId xmlns:a16="http://schemas.microsoft.com/office/drawing/2014/main" id="{6305096F-FB45-F34D-9194-0E4736BB66B0}"/>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5475505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5167" y="365125"/>
            <a:ext cx="10117666" cy="1325563"/>
          </a:xfrm>
        </p:spPr>
        <p:txBody>
          <a:bodyPr/>
          <a:lstStyle/>
          <a:p>
            <a:r>
              <a:rPr lang="en-US" b="1" dirty="0"/>
              <a:t>4-Specialized youth ministry</a:t>
            </a:r>
            <a:endParaRPr lang="fr-CA" dirty="0"/>
          </a:p>
        </p:txBody>
      </p:sp>
      <p:sp>
        <p:nvSpPr>
          <p:cNvPr id="9" name="Content Placeholder 8"/>
          <p:cNvSpPr>
            <a:spLocks noGrp="1"/>
          </p:cNvSpPr>
          <p:nvPr>
            <p:ph idx="1"/>
          </p:nvPr>
        </p:nvSpPr>
        <p:spPr>
          <a:xfrm>
            <a:off x="765313" y="1520687"/>
            <a:ext cx="9222749" cy="4656276"/>
          </a:xfrm>
        </p:spPr>
        <p:txBody>
          <a:bodyPr/>
          <a:lstStyle/>
          <a:p>
            <a:pPr marL="0" indent="0">
              <a:buNone/>
            </a:pPr>
            <a:r>
              <a:rPr lang="en-US" dirty="0">
                <a:solidFill>
                  <a:schemeClr val="tx1"/>
                </a:solidFill>
              </a:rPr>
              <a:t>Youth Ministry should be a place of choice to engage the youth into conversation - debate and open study, to tackle those issues and help them see how they can connect their faith in Christ to the reality they live daily. </a:t>
            </a:r>
          </a:p>
          <a:p>
            <a:pPr marL="0" indent="0">
              <a:buNone/>
            </a:pPr>
            <a:r>
              <a:rPr lang="en-US" dirty="0">
                <a:solidFill>
                  <a:schemeClr val="tx1"/>
                </a:solidFill>
              </a:rPr>
              <a:t>Our youth need a safe haven where they can voice their concerns and challenges, express theirs doubts and questionings without the fear of being judged or rejected.</a:t>
            </a:r>
          </a:p>
        </p:txBody>
      </p:sp>
      <p:pic>
        <p:nvPicPr>
          <p:cNvPr id="6" name="Picture 5">
            <a:extLst>
              <a:ext uri="{FF2B5EF4-FFF2-40B4-BE49-F238E27FC236}">
                <a16:creationId xmlns:a16="http://schemas.microsoft.com/office/drawing/2014/main" id="{132F474D-1537-4343-AD79-AC155BB523E1}"/>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30279924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5167" y="365125"/>
            <a:ext cx="10117666" cy="1325563"/>
          </a:xfrm>
        </p:spPr>
        <p:txBody>
          <a:bodyPr/>
          <a:lstStyle/>
          <a:p>
            <a:r>
              <a:rPr lang="en-US" b="1" dirty="0"/>
              <a:t>4-Specialized youth ministry</a:t>
            </a:r>
            <a:endParaRPr lang="fr-CA" dirty="0"/>
          </a:p>
        </p:txBody>
      </p:sp>
      <p:sp>
        <p:nvSpPr>
          <p:cNvPr id="9" name="Content Placeholder 8"/>
          <p:cNvSpPr>
            <a:spLocks noGrp="1"/>
          </p:cNvSpPr>
          <p:nvPr>
            <p:ph idx="1"/>
          </p:nvPr>
        </p:nvSpPr>
        <p:spPr>
          <a:xfrm>
            <a:off x="496957" y="1520687"/>
            <a:ext cx="9601200" cy="4656276"/>
          </a:xfrm>
        </p:spPr>
        <p:txBody>
          <a:bodyPr/>
          <a:lstStyle/>
          <a:p>
            <a:pPr marL="0" indent="0">
              <a:buNone/>
            </a:pPr>
            <a:r>
              <a:rPr lang="en-US" i="1" dirty="0">
                <a:solidFill>
                  <a:schemeClr val="tx1"/>
                </a:solidFill>
              </a:rPr>
              <a:t> “Every human being, created in the image of God, is endowed with a power akin to that of the Creator—individuality, power to think and to do. The men in whom this power is developed are the men who bear responsibilities, who are leaders in enterprise, and who influence character. </a:t>
            </a:r>
            <a:r>
              <a:rPr lang="en-US" i="1" u="sng" dirty="0">
                <a:solidFill>
                  <a:schemeClr val="tx1"/>
                </a:solidFill>
              </a:rPr>
              <a:t>It is the work of true education to develop this power, to train the youth to be thinkers, and not mere reflectors of other men's thought</a:t>
            </a:r>
            <a:r>
              <a:rPr lang="en-US" i="1" dirty="0">
                <a:solidFill>
                  <a:schemeClr val="tx1"/>
                </a:solidFill>
              </a:rPr>
              <a:t>.” Education</a:t>
            </a:r>
            <a:r>
              <a:rPr lang="en-US" sz="2000" i="1" dirty="0">
                <a:solidFill>
                  <a:schemeClr val="tx1"/>
                </a:solidFill>
              </a:rPr>
              <a:t> </a:t>
            </a:r>
            <a:r>
              <a:rPr lang="en-US" sz="2400" i="1" dirty="0">
                <a:solidFill>
                  <a:schemeClr val="tx1"/>
                </a:solidFill>
              </a:rPr>
              <a:t>p.17</a:t>
            </a:r>
            <a:endParaRPr lang="en-US" dirty="0">
              <a:solidFill>
                <a:schemeClr val="tx1"/>
              </a:solidFill>
            </a:endParaRPr>
          </a:p>
        </p:txBody>
      </p:sp>
      <p:pic>
        <p:nvPicPr>
          <p:cNvPr id="6" name="Picture 5">
            <a:extLst>
              <a:ext uri="{FF2B5EF4-FFF2-40B4-BE49-F238E27FC236}">
                <a16:creationId xmlns:a16="http://schemas.microsoft.com/office/drawing/2014/main" id="{132F474D-1537-4343-AD79-AC155BB523E1}"/>
              </a:ext>
            </a:extLst>
          </p:cNvPr>
          <p:cNvPicPr>
            <a:picLocks noChangeAspect="1"/>
          </p:cNvPicPr>
          <p:nvPr/>
        </p:nvPicPr>
        <p:blipFill rotWithShape="1">
          <a:blip r:embed="rId3"/>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31651455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5167" y="365125"/>
            <a:ext cx="10117666" cy="1325563"/>
          </a:xfrm>
        </p:spPr>
        <p:txBody>
          <a:bodyPr/>
          <a:lstStyle/>
          <a:p>
            <a:r>
              <a:rPr lang="en-US" b="1" dirty="0"/>
              <a:t>4-Specialized youth ministry</a:t>
            </a:r>
            <a:endParaRPr lang="fr-CA" dirty="0"/>
          </a:p>
        </p:txBody>
      </p:sp>
      <p:sp>
        <p:nvSpPr>
          <p:cNvPr id="9" name="Content Placeholder 8"/>
          <p:cNvSpPr>
            <a:spLocks noGrp="1"/>
          </p:cNvSpPr>
          <p:nvPr>
            <p:ph idx="1"/>
          </p:nvPr>
        </p:nvSpPr>
        <p:spPr>
          <a:xfrm>
            <a:off x="496957" y="1520687"/>
            <a:ext cx="9601200" cy="4656276"/>
          </a:xfrm>
        </p:spPr>
        <p:txBody>
          <a:bodyPr/>
          <a:lstStyle/>
          <a:p>
            <a:r>
              <a:rPr lang="en-US" dirty="0">
                <a:solidFill>
                  <a:schemeClr val="tx1"/>
                </a:solidFill>
              </a:rPr>
              <a:t>It is important that youth leaders do not limit themselves to a unique way of doing ministry but </a:t>
            </a:r>
            <a:r>
              <a:rPr lang="en-US" b="1" dirty="0">
                <a:solidFill>
                  <a:schemeClr val="tx1"/>
                </a:solidFill>
              </a:rPr>
              <a:t>explore different avenues and approaches more adapted to the Millennials. </a:t>
            </a:r>
          </a:p>
          <a:p>
            <a:r>
              <a:rPr lang="en-US" dirty="0">
                <a:solidFill>
                  <a:schemeClr val="tx1"/>
                </a:solidFill>
              </a:rPr>
              <a:t>They need to understand the characteristics of the EPIC generation and react accordingly </a:t>
            </a:r>
            <a:endParaRPr lang="fr-CA" dirty="0">
              <a:solidFill>
                <a:schemeClr val="tx1"/>
              </a:solidFill>
            </a:endParaRPr>
          </a:p>
          <a:p>
            <a:pPr marL="0" indent="0">
              <a:buNone/>
            </a:pPr>
            <a:r>
              <a:rPr lang="en-US" i="1" dirty="0">
                <a:solidFill>
                  <a:schemeClr val="tx1"/>
                </a:solidFill>
              </a:rPr>
              <a:t> </a:t>
            </a:r>
            <a:endParaRPr lang="fr-CA" dirty="0">
              <a:solidFill>
                <a:schemeClr val="tx1"/>
              </a:solidFill>
            </a:endParaRPr>
          </a:p>
          <a:p>
            <a:pPr marL="0" indent="0">
              <a:buNone/>
            </a:pPr>
            <a:endParaRPr lang="en-US" dirty="0">
              <a:solidFill>
                <a:schemeClr val="tx1"/>
              </a:solidFill>
            </a:endParaRPr>
          </a:p>
        </p:txBody>
      </p:sp>
      <p:pic>
        <p:nvPicPr>
          <p:cNvPr id="6" name="Picture 5">
            <a:extLst>
              <a:ext uri="{FF2B5EF4-FFF2-40B4-BE49-F238E27FC236}">
                <a16:creationId xmlns:a16="http://schemas.microsoft.com/office/drawing/2014/main" id="{132F474D-1537-4343-AD79-AC155BB523E1}"/>
              </a:ext>
            </a:extLst>
          </p:cNvPr>
          <p:cNvPicPr>
            <a:picLocks noChangeAspect="1"/>
          </p:cNvPicPr>
          <p:nvPr/>
        </p:nvPicPr>
        <p:blipFill rotWithShape="1">
          <a:blip r:embed="rId3"/>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3026798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5167" y="365125"/>
            <a:ext cx="10117666" cy="1325563"/>
          </a:xfrm>
        </p:spPr>
        <p:txBody>
          <a:bodyPr/>
          <a:lstStyle/>
          <a:p>
            <a:pPr algn="ctr"/>
            <a:r>
              <a:rPr lang="en-US" b="1" dirty="0"/>
              <a:t>EPIC GENERATION</a:t>
            </a:r>
          </a:p>
        </p:txBody>
      </p:sp>
      <p:sp>
        <p:nvSpPr>
          <p:cNvPr id="9" name="Content Placeholder 8"/>
          <p:cNvSpPr>
            <a:spLocks noGrp="1"/>
          </p:cNvSpPr>
          <p:nvPr>
            <p:ph idx="1"/>
          </p:nvPr>
        </p:nvSpPr>
        <p:spPr/>
        <p:txBody>
          <a:bodyPr>
            <a:normAutofit/>
          </a:bodyPr>
          <a:lstStyle/>
          <a:p>
            <a:r>
              <a:rPr lang="en-US" b="1" i="1" dirty="0">
                <a:solidFill>
                  <a:schemeClr val="tx1"/>
                </a:solidFill>
              </a:rPr>
              <a:t>E---Experiential</a:t>
            </a:r>
            <a:r>
              <a:rPr lang="fr-CA" b="1" i="1" dirty="0">
                <a:solidFill>
                  <a:schemeClr val="tx1"/>
                </a:solidFill>
              </a:rPr>
              <a:t>- </a:t>
            </a:r>
            <a:r>
              <a:rPr lang="en-US" dirty="0">
                <a:solidFill>
                  <a:schemeClr val="tx1"/>
                </a:solidFill>
              </a:rPr>
              <a:t>Millennials are experiential in their learning they aren’t looking for a polished and professional speaker… </a:t>
            </a:r>
          </a:p>
          <a:p>
            <a:r>
              <a:rPr lang="en-US" b="1" i="1" dirty="0">
                <a:solidFill>
                  <a:schemeClr val="tx1"/>
                </a:solidFill>
              </a:rPr>
              <a:t>P---Participatory</a:t>
            </a:r>
            <a:r>
              <a:rPr lang="fr-CA" b="1" i="1" dirty="0">
                <a:solidFill>
                  <a:schemeClr val="tx1"/>
                </a:solidFill>
              </a:rPr>
              <a:t> - </a:t>
            </a:r>
            <a:r>
              <a:rPr lang="en-US" dirty="0">
                <a:solidFill>
                  <a:schemeClr val="tx1"/>
                </a:solidFill>
              </a:rPr>
              <a:t>When millennials can see how their action affects an outcome, they get fired up and motivated to make the outcome even better!</a:t>
            </a:r>
            <a:endParaRPr lang="fr-CA" dirty="0">
              <a:solidFill>
                <a:schemeClr val="tx1"/>
              </a:solidFill>
            </a:endParaRPr>
          </a:p>
          <a:p>
            <a:endParaRPr lang="en-US" dirty="0">
              <a:solidFill>
                <a:schemeClr val="tx1"/>
              </a:solidFill>
            </a:endParaRPr>
          </a:p>
        </p:txBody>
      </p:sp>
      <p:pic>
        <p:nvPicPr>
          <p:cNvPr id="6" name="Picture 5">
            <a:extLst>
              <a:ext uri="{FF2B5EF4-FFF2-40B4-BE49-F238E27FC236}">
                <a16:creationId xmlns:a16="http://schemas.microsoft.com/office/drawing/2014/main" id="{C9B23504-77E1-CB45-8FC5-E98808B1E9D3}"/>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3198352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9"/>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9"/>
                                          </p:stCondLst>
                                        </p:cTn>
                                        <p:tgtEl>
                                          <p:spTgt spid="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5167" y="365125"/>
            <a:ext cx="10117666" cy="1325563"/>
          </a:xfrm>
        </p:spPr>
        <p:txBody>
          <a:bodyPr/>
          <a:lstStyle/>
          <a:p>
            <a:pPr algn="ctr"/>
            <a:r>
              <a:rPr lang="en-US" b="1" dirty="0"/>
              <a:t>EPIC GENERATION</a:t>
            </a:r>
          </a:p>
        </p:txBody>
      </p:sp>
      <p:sp>
        <p:nvSpPr>
          <p:cNvPr id="9" name="Content Placeholder 8"/>
          <p:cNvSpPr>
            <a:spLocks noGrp="1"/>
          </p:cNvSpPr>
          <p:nvPr>
            <p:ph idx="1"/>
          </p:nvPr>
        </p:nvSpPr>
        <p:spPr>
          <a:xfrm>
            <a:off x="785192" y="1587088"/>
            <a:ext cx="9402418" cy="3934081"/>
          </a:xfrm>
        </p:spPr>
        <p:txBody>
          <a:bodyPr>
            <a:normAutofit/>
          </a:bodyPr>
          <a:lstStyle/>
          <a:p>
            <a:r>
              <a:rPr lang="fr-CA" b="1" dirty="0">
                <a:solidFill>
                  <a:schemeClr val="tx1"/>
                </a:solidFill>
              </a:rPr>
              <a:t> </a:t>
            </a:r>
            <a:r>
              <a:rPr lang="en-US" b="1" i="1" dirty="0">
                <a:solidFill>
                  <a:schemeClr val="tx1"/>
                </a:solidFill>
              </a:rPr>
              <a:t>I---Image rich</a:t>
            </a:r>
            <a:r>
              <a:rPr lang="fr-CA" b="1" i="1" dirty="0">
                <a:solidFill>
                  <a:schemeClr val="tx1"/>
                </a:solidFill>
              </a:rPr>
              <a:t>- </a:t>
            </a:r>
            <a:r>
              <a:rPr lang="en-US" dirty="0">
                <a:solidFill>
                  <a:schemeClr val="tx1"/>
                </a:solidFill>
              </a:rPr>
              <a:t>Between Facebook, Instagram, Twitter, and Snapchat, millennials have images every time they look at their phone.  Special attention should be placed on that specific trend that has become a vital part of millennials lifestyle. As leaders, if we are not on social media, we are missing out on a connection with the largest generation in communities today</a:t>
            </a:r>
          </a:p>
        </p:txBody>
      </p:sp>
      <p:pic>
        <p:nvPicPr>
          <p:cNvPr id="6" name="Picture 5">
            <a:extLst>
              <a:ext uri="{FF2B5EF4-FFF2-40B4-BE49-F238E27FC236}">
                <a16:creationId xmlns:a16="http://schemas.microsoft.com/office/drawing/2014/main" id="{C9B23504-77E1-CB45-8FC5-E98808B1E9D3}"/>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42579573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5167" y="365125"/>
            <a:ext cx="10117666" cy="1325563"/>
          </a:xfrm>
        </p:spPr>
        <p:txBody>
          <a:bodyPr/>
          <a:lstStyle/>
          <a:p>
            <a:pPr algn="ctr"/>
            <a:r>
              <a:rPr lang="en-US" b="1" dirty="0"/>
              <a:t>EPIC GENERATION</a:t>
            </a:r>
          </a:p>
        </p:txBody>
      </p:sp>
      <p:sp>
        <p:nvSpPr>
          <p:cNvPr id="9" name="Content Placeholder 8"/>
          <p:cNvSpPr>
            <a:spLocks noGrp="1"/>
          </p:cNvSpPr>
          <p:nvPr>
            <p:ph idx="1"/>
          </p:nvPr>
        </p:nvSpPr>
        <p:spPr>
          <a:xfrm>
            <a:off x="927409" y="1690688"/>
            <a:ext cx="9149862" cy="4351338"/>
          </a:xfrm>
        </p:spPr>
        <p:txBody>
          <a:bodyPr>
            <a:normAutofit/>
          </a:bodyPr>
          <a:lstStyle/>
          <a:p>
            <a:pPr fontAlgn="base"/>
            <a:r>
              <a:rPr lang="en-US" b="1" i="1" dirty="0">
                <a:solidFill>
                  <a:schemeClr val="tx1"/>
                </a:solidFill>
              </a:rPr>
              <a:t>C---Connected</a:t>
            </a:r>
            <a:r>
              <a:rPr lang="fr-CA" b="1" i="1" dirty="0">
                <a:solidFill>
                  <a:schemeClr val="tx1"/>
                </a:solidFill>
              </a:rPr>
              <a:t>- </a:t>
            </a:r>
            <a:r>
              <a:rPr lang="en-US" dirty="0">
                <a:solidFill>
                  <a:schemeClr val="tx1"/>
                </a:solidFill>
              </a:rPr>
              <a:t> With their cell phones, they have a constant connection with the world around us and their circle of friends.</a:t>
            </a:r>
            <a:r>
              <a:rPr lang="en-US" b="1" i="1" dirty="0">
                <a:solidFill>
                  <a:schemeClr val="tx1"/>
                </a:solidFill>
              </a:rPr>
              <a:t> </a:t>
            </a:r>
            <a:r>
              <a:rPr lang="en-US" dirty="0">
                <a:solidFill>
                  <a:schemeClr val="tx1"/>
                </a:solidFill>
              </a:rPr>
              <a:t>These generations understand the immense power of connection.  They know that with one tweet or one snapchat they could go viral.  Anything they say or do could be viewed by millions upon millions of people across the globe.</a:t>
            </a:r>
            <a:endParaRPr lang="fr-CA" dirty="0">
              <a:solidFill>
                <a:schemeClr val="tx1"/>
              </a:solidFill>
            </a:endParaRPr>
          </a:p>
          <a:p>
            <a:pPr marL="0" indent="0" fontAlgn="base">
              <a:buNone/>
            </a:pPr>
            <a:endParaRPr lang="fr-CA" dirty="0">
              <a:solidFill>
                <a:schemeClr val="tx1"/>
              </a:solidFill>
            </a:endParaRPr>
          </a:p>
          <a:p>
            <a:endParaRPr lang="en-US" dirty="0">
              <a:solidFill>
                <a:schemeClr val="tx1"/>
              </a:solidFill>
            </a:endParaRPr>
          </a:p>
        </p:txBody>
      </p:sp>
      <p:pic>
        <p:nvPicPr>
          <p:cNvPr id="6" name="Picture 5">
            <a:extLst>
              <a:ext uri="{FF2B5EF4-FFF2-40B4-BE49-F238E27FC236}">
                <a16:creationId xmlns:a16="http://schemas.microsoft.com/office/drawing/2014/main" id="{C9B23504-77E1-CB45-8FC5-E98808B1E9D3}"/>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13869531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54298" y="677359"/>
            <a:ext cx="10117666" cy="1325563"/>
          </a:xfrm>
        </p:spPr>
        <p:txBody>
          <a:bodyPr>
            <a:normAutofit fontScale="90000"/>
          </a:bodyPr>
          <a:lstStyle/>
          <a:p>
            <a:pPr algn="ctr"/>
            <a:r>
              <a:rPr lang="en-US" b="1" dirty="0"/>
              <a:t>5-Integrated or Segregated Specialized Youth Ministry</a:t>
            </a:r>
            <a:br>
              <a:rPr lang="fr-CA" dirty="0"/>
            </a:br>
            <a:endParaRPr lang="en-US" dirty="0"/>
          </a:p>
        </p:txBody>
      </p:sp>
      <p:sp>
        <p:nvSpPr>
          <p:cNvPr id="9" name="Content Placeholder 8"/>
          <p:cNvSpPr>
            <a:spLocks noGrp="1"/>
          </p:cNvSpPr>
          <p:nvPr>
            <p:ph idx="1"/>
          </p:nvPr>
        </p:nvSpPr>
        <p:spPr/>
        <p:txBody>
          <a:bodyPr>
            <a:normAutofit/>
          </a:bodyPr>
          <a:lstStyle/>
          <a:p>
            <a:r>
              <a:rPr lang="en-US" dirty="0">
                <a:solidFill>
                  <a:schemeClr val="tx1"/>
                </a:solidFill>
              </a:rPr>
              <a:t>We should be intentional in integrating every specific group within our church family. </a:t>
            </a:r>
          </a:p>
          <a:p>
            <a:r>
              <a:rPr lang="en-US" dirty="0">
                <a:solidFill>
                  <a:schemeClr val="tx1"/>
                </a:solidFill>
              </a:rPr>
              <a:t>The word family is pivotal in our understanding of Christian faith. As a family the focus should be on developing healthful relationships amongst the different generations that are intermingled in the composition of our community</a:t>
            </a:r>
            <a:endParaRPr lang="en-US" b="1" dirty="0">
              <a:solidFill>
                <a:schemeClr val="tx1"/>
              </a:solidFill>
            </a:endParaRPr>
          </a:p>
        </p:txBody>
      </p:sp>
      <p:pic>
        <p:nvPicPr>
          <p:cNvPr id="6" name="Picture 5">
            <a:extLst>
              <a:ext uri="{FF2B5EF4-FFF2-40B4-BE49-F238E27FC236}">
                <a16:creationId xmlns:a16="http://schemas.microsoft.com/office/drawing/2014/main" id="{63940144-B382-9C45-9B18-F52970FB76F0}"/>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3268982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169513"/>
            <a:ext cx="9149862" cy="1102696"/>
          </a:xfrm>
        </p:spPr>
        <p:txBody>
          <a:bodyPr>
            <a:normAutofit/>
          </a:bodyPr>
          <a:lstStyle/>
          <a:p>
            <a:pPr algn="ctr"/>
            <a:r>
              <a:rPr lang="en-US" sz="4000" b="1" dirty="0"/>
              <a:t>5-Integrated Specialized Youth Ministry</a:t>
            </a:r>
            <a:endParaRPr lang="en-US" sz="4000" dirty="0"/>
          </a:p>
        </p:txBody>
      </p:sp>
      <p:sp>
        <p:nvSpPr>
          <p:cNvPr id="9" name="Content Placeholder 8"/>
          <p:cNvSpPr>
            <a:spLocks noGrp="1"/>
          </p:cNvSpPr>
          <p:nvPr>
            <p:ph idx="1"/>
          </p:nvPr>
        </p:nvSpPr>
        <p:spPr>
          <a:xfrm>
            <a:off x="666038" y="1272209"/>
            <a:ext cx="9322024" cy="4546950"/>
          </a:xfrm>
        </p:spPr>
        <p:txBody>
          <a:bodyPr>
            <a:normAutofit/>
          </a:bodyPr>
          <a:lstStyle/>
          <a:p>
            <a:r>
              <a:rPr lang="en-US" dirty="0">
                <a:solidFill>
                  <a:schemeClr val="tx1"/>
                </a:solidFill>
              </a:rPr>
              <a:t>It is urgent for our leaders to </a:t>
            </a:r>
            <a:r>
              <a:rPr lang="en-US" b="1" dirty="0">
                <a:solidFill>
                  <a:schemeClr val="tx1"/>
                </a:solidFill>
              </a:rPr>
              <a:t>pray and seek God’s guidance </a:t>
            </a:r>
            <a:r>
              <a:rPr lang="en-US" dirty="0">
                <a:solidFill>
                  <a:schemeClr val="tx1"/>
                </a:solidFill>
              </a:rPr>
              <a:t>to be deliberate in </a:t>
            </a:r>
            <a:r>
              <a:rPr lang="en-US" b="1" dirty="0">
                <a:solidFill>
                  <a:schemeClr val="tx1"/>
                </a:solidFill>
              </a:rPr>
              <a:t>creating bridges between the youth and the adults</a:t>
            </a:r>
            <a:r>
              <a:rPr lang="en-US" dirty="0">
                <a:solidFill>
                  <a:schemeClr val="tx1"/>
                </a:solidFill>
              </a:rPr>
              <a:t> that will help pass on experience, knowledge and expertise</a:t>
            </a:r>
          </a:p>
          <a:p>
            <a:r>
              <a:rPr lang="en-US" dirty="0">
                <a:solidFill>
                  <a:schemeClr val="tx1"/>
                </a:solidFill>
              </a:rPr>
              <a:t>we must initiate an </a:t>
            </a:r>
            <a:r>
              <a:rPr lang="en-US" b="1" dirty="0">
                <a:solidFill>
                  <a:schemeClr val="tx1"/>
                </a:solidFill>
              </a:rPr>
              <a:t>authentic intergenerational dialogue</a:t>
            </a:r>
            <a:r>
              <a:rPr lang="en-US" dirty="0">
                <a:solidFill>
                  <a:schemeClr val="tx1"/>
                </a:solidFill>
              </a:rPr>
              <a:t>, give them room to </a:t>
            </a:r>
            <a:r>
              <a:rPr lang="en-US" b="1" dirty="0">
                <a:solidFill>
                  <a:schemeClr val="tx1"/>
                </a:solidFill>
              </a:rPr>
              <a:t>express creativity </a:t>
            </a:r>
            <a:r>
              <a:rPr lang="en-US" dirty="0">
                <a:solidFill>
                  <a:schemeClr val="tx1"/>
                </a:solidFill>
              </a:rPr>
              <a:t>and facilitate access to leadership position within our communities in a meaningful way.</a:t>
            </a:r>
          </a:p>
        </p:txBody>
      </p:sp>
      <p:pic>
        <p:nvPicPr>
          <p:cNvPr id="6" name="Picture 5">
            <a:extLst>
              <a:ext uri="{FF2B5EF4-FFF2-40B4-BE49-F238E27FC236}">
                <a16:creationId xmlns:a16="http://schemas.microsoft.com/office/drawing/2014/main" id="{D52AB144-80B7-3C4C-A9EA-8807C60FEAB6}"/>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2758543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b="1" dirty="0"/>
              <a:t>5-Integrated Specialized Youth Ministry</a:t>
            </a:r>
            <a:endParaRPr lang="en-US" dirty="0"/>
          </a:p>
        </p:txBody>
      </p:sp>
      <p:sp>
        <p:nvSpPr>
          <p:cNvPr id="9" name="Content Placeholder 8"/>
          <p:cNvSpPr>
            <a:spLocks noGrp="1"/>
          </p:cNvSpPr>
          <p:nvPr>
            <p:ph idx="1"/>
          </p:nvPr>
        </p:nvSpPr>
        <p:spPr/>
        <p:txBody>
          <a:bodyPr>
            <a:normAutofit/>
          </a:bodyPr>
          <a:lstStyle/>
          <a:p>
            <a:r>
              <a:rPr lang="en-US" dirty="0">
                <a:solidFill>
                  <a:schemeClr val="tx1"/>
                </a:solidFill>
              </a:rPr>
              <a:t>The outcome for our youth would be a greater sense of belonging and ownership of their community </a:t>
            </a:r>
          </a:p>
          <a:p>
            <a:r>
              <a:rPr lang="en-US" dirty="0">
                <a:solidFill>
                  <a:schemeClr val="tx1"/>
                </a:solidFill>
              </a:rPr>
              <a:t>and taking an active part in the great commission. </a:t>
            </a:r>
            <a:endParaRPr lang="fr-CA" dirty="0">
              <a:solidFill>
                <a:schemeClr val="tx1"/>
              </a:solidFill>
            </a:endParaRPr>
          </a:p>
          <a:p>
            <a:pPr marL="0" indent="0">
              <a:buNone/>
            </a:pPr>
            <a:r>
              <a:rPr lang="en-US" dirty="0">
                <a:solidFill>
                  <a:schemeClr val="tx1"/>
                </a:solidFill>
              </a:rPr>
              <a:t> </a:t>
            </a:r>
          </a:p>
        </p:txBody>
      </p:sp>
      <p:pic>
        <p:nvPicPr>
          <p:cNvPr id="6" name="Picture 5">
            <a:extLst>
              <a:ext uri="{FF2B5EF4-FFF2-40B4-BE49-F238E27FC236}">
                <a16:creationId xmlns:a16="http://schemas.microsoft.com/office/drawing/2014/main" id="{744D4817-CB25-C443-AE9F-8C98E9F0B6C6}"/>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24654956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365126"/>
            <a:ext cx="9149862" cy="499578"/>
          </a:xfrm>
        </p:spPr>
        <p:txBody>
          <a:bodyPr>
            <a:normAutofit fontScale="90000"/>
          </a:bodyPr>
          <a:lstStyle/>
          <a:p>
            <a:pPr algn="ctr"/>
            <a:r>
              <a:rPr lang="en-US" b="1" dirty="0"/>
              <a:t>Gospel Workers</a:t>
            </a:r>
          </a:p>
        </p:txBody>
      </p:sp>
      <p:sp>
        <p:nvSpPr>
          <p:cNvPr id="9" name="Content Placeholder 8"/>
          <p:cNvSpPr>
            <a:spLocks noGrp="1"/>
          </p:cNvSpPr>
          <p:nvPr>
            <p:ph idx="1"/>
          </p:nvPr>
        </p:nvSpPr>
        <p:spPr>
          <a:xfrm>
            <a:off x="838200" y="1043609"/>
            <a:ext cx="9149862" cy="5133354"/>
          </a:xfrm>
        </p:spPr>
        <p:txBody>
          <a:bodyPr>
            <a:normAutofit/>
          </a:bodyPr>
          <a:lstStyle/>
          <a:p>
            <a:r>
              <a:rPr lang="en-US" i="1" dirty="0">
                <a:solidFill>
                  <a:schemeClr val="tx1"/>
                </a:solidFill>
              </a:rPr>
              <a:t>“In order that the work may go forward in all its branches, </a:t>
            </a:r>
            <a:r>
              <a:rPr lang="en-US" b="1" i="1" dirty="0">
                <a:solidFill>
                  <a:schemeClr val="tx1"/>
                </a:solidFill>
              </a:rPr>
              <a:t>God calls for youthful vigor, zeal, and courage</a:t>
            </a:r>
            <a:r>
              <a:rPr lang="en-US" i="1" dirty="0">
                <a:solidFill>
                  <a:schemeClr val="tx1"/>
                </a:solidFill>
              </a:rPr>
              <a:t>. He has chosen the youth to aid in the advancement of His cause. </a:t>
            </a:r>
            <a:r>
              <a:rPr lang="en-US" b="1" i="1" dirty="0">
                <a:solidFill>
                  <a:schemeClr val="tx1"/>
                </a:solidFill>
              </a:rPr>
              <a:t>To plan with clear mind and execute with courageous hands</a:t>
            </a:r>
            <a:r>
              <a:rPr lang="en-US" i="1" dirty="0">
                <a:solidFill>
                  <a:schemeClr val="tx1"/>
                </a:solidFill>
              </a:rPr>
              <a:t>, demands fresh, uncrippled energies. </a:t>
            </a:r>
          </a:p>
          <a:p>
            <a:r>
              <a:rPr lang="en-US" i="1" dirty="0">
                <a:solidFill>
                  <a:schemeClr val="tx1"/>
                </a:solidFill>
              </a:rPr>
              <a:t>Young men and women are invited to </a:t>
            </a:r>
            <a:r>
              <a:rPr lang="en-US" b="1" i="1" dirty="0">
                <a:solidFill>
                  <a:schemeClr val="tx1"/>
                </a:solidFill>
              </a:rPr>
              <a:t>give God the strength of their youth, that through the exercise of their powers</a:t>
            </a:r>
            <a:r>
              <a:rPr lang="en-US" i="1" dirty="0">
                <a:solidFill>
                  <a:schemeClr val="tx1"/>
                </a:solidFill>
              </a:rPr>
              <a:t>, through keen thought and vigorous action, they may bring gory to Him and salvation to their fellow-men.”  page 67</a:t>
            </a:r>
            <a:endParaRPr lang="fr-CA" dirty="0">
              <a:solidFill>
                <a:schemeClr val="tx1"/>
              </a:solidFill>
            </a:endParaRPr>
          </a:p>
        </p:txBody>
      </p:sp>
      <p:pic>
        <p:nvPicPr>
          <p:cNvPr id="6" name="Picture 5">
            <a:extLst>
              <a:ext uri="{FF2B5EF4-FFF2-40B4-BE49-F238E27FC236}">
                <a16:creationId xmlns:a16="http://schemas.microsoft.com/office/drawing/2014/main" id="{24EFB749-8732-954D-B9A6-6FB961077A9B}"/>
              </a:ext>
            </a:extLst>
          </p:cNvPr>
          <p:cNvPicPr>
            <a:picLocks noChangeAspect="1"/>
          </p:cNvPicPr>
          <p:nvPr/>
        </p:nvPicPr>
        <p:blipFill rotWithShape="1">
          <a:blip r:embed="rId2"/>
          <a:srcRect t="21186" b="22987"/>
          <a:stretch/>
        </p:blipFill>
        <p:spPr>
          <a:xfrm>
            <a:off x="690656" y="4593220"/>
            <a:ext cx="1513282" cy="1305633"/>
          </a:xfrm>
          <a:prstGeom prst="rect">
            <a:avLst/>
          </a:prstGeom>
        </p:spPr>
      </p:pic>
    </p:spTree>
    <p:extLst>
      <p:ext uri="{BB962C8B-B14F-4D97-AF65-F5344CB8AC3E}">
        <p14:creationId xmlns:p14="http://schemas.microsoft.com/office/powerpoint/2010/main" val="4208436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b="1" dirty="0">
                <a:solidFill>
                  <a:srgbClr val="2E75B6"/>
                </a:solidFill>
              </a:rPr>
              <a:t>1-INTRODUCTION</a:t>
            </a:r>
            <a:endParaRPr lang="en-US" dirty="0">
              <a:solidFill>
                <a:srgbClr val="2E75B6"/>
              </a:solidFill>
            </a:endParaRPr>
          </a:p>
        </p:txBody>
      </p:sp>
      <p:sp>
        <p:nvSpPr>
          <p:cNvPr id="9" name="Content Placeholder 8"/>
          <p:cNvSpPr>
            <a:spLocks noGrp="1"/>
          </p:cNvSpPr>
          <p:nvPr>
            <p:ph idx="1"/>
          </p:nvPr>
        </p:nvSpPr>
        <p:spPr/>
        <p:txBody>
          <a:bodyPr/>
          <a:lstStyle/>
          <a:p>
            <a:pPr>
              <a:lnSpc>
                <a:spcPct val="100000"/>
              </a:lnSpc>
            </a:pPr>
            <a:r>
              <a:rPr lang="en-US" b="1" dirty="0">
                <a:solidFill>
                  <a:schemeClr val="tx1"/>
                </a:solidFill>
              </a:rPr>
              <a:t>Youth ministry today will never be the same as it were yesterday…``</a:t>
            </a:r>
            <a:r>
              <a:rPr lang="en-US" dirty="0">
                <a:solidFill>
                  <a:schemeClr val="tx1"/>
                </a:solidFill>
              </a:rPr>
              <a:t> This statement might sound radical; however, one must consider it as the starting point of a complete rethinking of how we see youth ministry developing and what kind of activities we promote in our churches today. </a:t>
            </a:r>
          </a:p>
        </p:txBody>
      </p:sp>
      <p:pic>
        <p:nvPicPr>
          <p:cNvPr id="7" name="Picture 6">
            <a:extLst>
              <a:ext uri="{FF2B5EF4-FFF2-40B4-BE49-F238E27FC236}">
                <a16:creationId xmlns:a16="http://schemas.microsoft.com/office/drawing/2014/main" id="{3D18EF89-2E97-8644-83FD-DF5863700905}"/>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34994579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r>
              <a:rPr lang="en-US" b="1" dirty="0"/>
              <a:t>5 Areas to Help Young Adults stay Connected to Their Communities. </a:t>
            </a:r>
            <a:endParaRPr lang="fr-CA" b="1" dirty="0"/>
          </a:p>
        </p:txBody>
      </p:sp>
      <p:sp>
        <p:nvSpPr>
          <p:cNvPr id="9" name="Content Placeholder 8"/>
          <p:cNvSpPr>
            <a:spLocks noGrp="1"/>
          </p:cNvSpPr>
          <p:nvPr>
            <p:ph idx="1"/>
          </p:nvPr>
        </p:nvSpPr>
        <p:spPr/>
        <p:txBody>
          <a:bodyPr>
            <a:normAutofit/>
          </a:bodyPr>
          <a:lstStyle/>
          <a:p>
            <a:r>
              <a:rPr lang="en-US" dirty="0">
                <a:solidFill>
                  <a:schemeClr val="tx1"/>
                </a:solidFill>
              </a:rPr>
              <a:t>Make room for meaningful relationships</a:t>
            </a:r>
            <a:endParaRPr lang="fr-CA" dirty="0">
              <a:solidFill>
                <a:schemeClr val="tx1"/>
              </a:solidFill>
            </a:endParaRPr>
          </a:p>
          <a:p>
            <a:r>
              <a:rPr lang="en-US" dirty="0">
                <a:solidFill>
                  <a:schemeClr val="tx1"/>
                </a:solidFill>
              </a:rPr>
              <a:t>Teach cultural discernment</a:t>
            </a:r>
            <a:endParaRPr lang="fr-CA" dirty="0">
              <a:solidFill>
                <a:schemeClr val="tx1"/>
              </a:solidFill>
            </a:endParaRPr>
          </a:p>
          <a:p>
            <a:r>
              <a:rPr lang="en-US" dirty="0">
                <a:solidFill>
                  <a:schemeClr val="tx1"/>
                </a:solidFill>
              </a:rPr>
              <a:t> Make reverse mentoring a priority: </a:t>
            </a:r>
            <a:endParaRPr lang="fr-CA" dirty="0">
              <a:solidFill>
                <a:schemeClr val="tx1"/>
              </a:solidFill>
            </a:endParaRPr>
          </a:p>
          <a:p>
            <a:r>
              <a:rPr lang="en-US" dirty="0">
                <a:solidFill>
                  <a:schemeClr val="tx1"/>
                </a:solidFill>
              </a:rPr>
              <a:t>Embrace the potency of vocational discipleship</a:t>
            </a:r>
            <a:endParaRPr lang="fr-CA" dirty="0">
              <a:solidFill>
                <a:schemeClr val="tx1"/>
              </a:solidFill>
            </a:endParaRPr>
          </a:p>
          <a:p>
            <a:r>
              <a:rPr lang="en-US" dirty="0">
                <a:solidFill>
                  <a:schemeClr val="tx1"/>
                </a:solidFill>
              </a:rPr>
              <a:t>Facilitate connection with Jesus</a:t>
            </a:r>
          </a:p>
        </p:txBody>
      </p:sp>
      <p:pic>
        <p:nvPicPr>
          <p:cNvPr id="6" name="Picture 5">
            <a:extLst>
              <a:ext uri="{FF2B5EF4-FFF2-40B4-BE49-F238E27FC236}">
                <a16:creationId xmlns:a16="http://schemas.microsoft.com/office/drawing/2014/main" id="{817BBE8C-2DFC-2A41-B7D6-61CCFB2E2EC5}"/>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82947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365125"/>
            <a:ext cx="9149862" cy="733169"/>
          </a:xfrm>
        </p:spPr>
        <p:txBody>
          <a:bodyPr>
            <a:normAutofit/>
          </a:bodyPr>
          <a:lstStyle/>
          <a:p>
            <a:pPr algn="ctr"/>
            <a:r>
              <a:rPr lang="en-US" b="1" dirty="0"/>
              <a:t>Youth Leaders Should See That</a:t>
            </a:r>
            <a:endParaRPr lang="en-US" dirty="0"/>
          </a:p>
        </p:txBody>
      </p:sp>
      <p:sp>
        <p:nvSpPr>
          <p:cNvPr id="9" name="Content Placeholder 8"/>
          <p:cNvSpPr>
            <a:spLocks noGrp="1"/>
          </p:cNvSpPr>
          <p:nvPr>
            <p:ph idx="1"/>
          </p:nvPr>
        </p:nvSpPr>
        <p:spPr>
          <a:xfrm>
            <a:off x="838200" y="1331843"/>
            <a:ext cx="9149862" cy="4845120"/>
          </a:xfrm>
        </p:spPr>
        <p:txBody>
          <a:bodyPr>
            <a:normAutofit/>
          </a:bodyPr>
          <a:lstStyle/>
          <a:p>
            <a:pPr lvl="0"/>
            <a:r>
              <a:rPr lang="en-US" dirty="0">
                <a:solidFill>
                  <a:schemeClr val="tx1"/>
                </a:solidFill>
              </a:rPr>
              <a:t>Young people </a:t>
            </a:r>
            <a:r>
              <a:rPr lang="en-US" b="1" dirty="0">
                <a:solidFill>
                  <a:schemeClr val="tx1"/>
                </a:solidFill>
              </a:rPr>
              <a:t>should be involved more often in intergenerational activities</a:t>
            </a:r>
            <a:r>
              <a:rPr lang="en-US" dirty="0">
                <a:solidFill>
                  <a:schemeClr val="tx1"/>
                </a:solidFill>
              </a:rPr>
              <a:t> that are </a:t>
            </a:r>
            <a:r>
              <a:rPr lang="en-US" b="1" dirty="0">
                <a:solidFill>
                  <a:schemeClr val="tx1"/>
                </a:solidFill>
              </a:rPr>
              <a:t>intentionally inclusive and participative</a:t>
            </a:r>
            <a:endParaRPr lang="fr-CA" b="1" dirty="0">
              <a:solidFill>
                <a:schemeClr val="tx1"/>
              </a:solidFill>
            </a:endParaRPr>
          </a:p>
          <a:p>
            <a:pPr lvl="0"/>
            <a:r>
              <a:rPr lang="en-US" b="1" dirty="0">
                <a:solidFill>
                  <a:schemeClr val="tx1"/>
                </a:solidFill>
              </a:rPr>
              <a:t>Always keep in mind the essential needs of youth</a:t>
            </a:r>
            <a:r>
              <a:rPr lang="en-US" dirty="0">
                <a:solidFill>
                  <a:schemeClr val="tx1"/>
                </a:solidFill>
              </a:rPr>
              <a:t> in your strategic planning </a:t>
            </a:r>
            <a:endParaRPr lang="fr-CA" dirty="0">
              <a:solidFill>
                <a:schemeClr val="tx1"/>
              </a:solidFill>
            </a:endParaRPr>
          </a:p>
          <a:p>
            <a:pPr lvl="0"/>
            <a:r>
              <a:rPr lang="en-US" b="1" dirty="0">
                <a:solidFill>
                  <a:schemeClr val="tx1"/>
                </a:solidFill>
              </a:rPr>
              <a:t>Empower them and meet them where they are </a:t>
            </a:r>
            <a:r>
              <a:rPr lang="en-US" dirty="0">
                <a:solidFill>
                  <a:schemeClr val="tx1"/>
                </a:solidFill>
              </a:rPr>
              <a:t>in terms of their personal issues and spiritual growth</a:t>
            </a:r>
          </a:p>
          <a:p>
            <a:pPr marL="0" lvl="0" indent="0">
              <a:buNone/>
            </a:pPr>
            <a:endParaRPr lang="fr-CA" dirty="0">
              <a:solidFill>
                <a:schemeClr val="tx1"/>
              </a:solidFill>
            </a:endParaRPr>
          </a:p>
        </p:txBody>
      </p:sp>
      <p:pic>
        <p:nvPicPr>
          <p:cNvPr id="6" name="Picture 5">
            <a:extLst>
              <a:ext uri="{FF2B5EF4-FFF2-40B4-BE49-F238E27FC236}">
                <a16:creationId xmlns:a16="http://schemas.microsoft.com/office/drawing/2014/main" id="{08483EE4-989C-3840-93BE-4387FEE6F78D}"/>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1275234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365125"/>
            <a:ext cx="9149862" cy="733169"/>
          </a:xfrm>
        </p:spPr>
        <p:txBody>
          <a:bodyPr>
            <a:normAutofit/>
          </a:bodyPr>
          <a:lstStyle/>
          <a:p>
            <a:pPr algn="ctr"/>
            <a:r>
              <a:rPr lang="en-US" b="1" dirty="0"/>
              <a:t>Youth Leaders Should See that</a:t>
            </a:r>
            <a:endParaRPr lang="en-US" dirty="0"/>
          </a:p>
        </p:txBody>
      </p:sp>
      <p:sp>
        <p:nvSpPr>
          <p:cNvPr id="9" name="Content Placeholder 8"/>
          <p:cNvSpPr>
            <a:spLocks noGrp="1"/>
          </p:cNvSpPr>
          <p:nvPr>
            <p:ph idx="1"/>
          </p:nvPr>
        </p:nvSpPr>
        <p:spPr>
          <a:xfrm>
            <a:off x="838200" y="1500806"/>
            <a:ext cx="9149862" cy="4845120"/>
          </a:xfrm>
        </p:spPr>
        <p:txBody>
          <a:bodyPr>
            <a:normAutofit/>
          </a:bodyPr>
          <a:lstStyle/>
          <a:p>
            <a:pPr lvl="0"/>
            <a:r>
              <a:rPr lang="en-US" b="1" dirty="0">
                <a:solidFill>
                  <a:schemeClr val="tx1"/>
                </a:solidFill>
              </a:rPr>
              <a:t>Create opportunities to mobilize their skills </a:t>
            </a:r>
            <a:r>
              <a:rPr lang="en-US" dirty="0">
                <a:solidFill>
                  <a:schemeClr val="tx1"/>
                </a:solidFill>
              </a:rPr>
              <a:t>in useful projects for their local communities as well as abroad.</a:t>
            </a:r>
          </a:p>
          <a:p>
            <a:pPr lvl="0"/>
            <a:endParaRPr lang="fr-CA" dirty="0">
              <a:solidFill>
                <a:schemeClr val="tx1"/>
              </a:solidFill>
            </a:endParaRPr>
          </a:p>
          <a:p>
            <a:r>
              <a:rPr lang="fr-CA" b="1" dirty="0">
                <a:solidFill>
                  <a:schemeClr val="tx1"/>
                </a:solidFill>
              </a:rPr>
              <a:t>Encourage interaction </a:t>
            </a:r>
            <a:r>
              <a:rPr lang="fr-CA" b="1" dirty="0" err="1">
                <a:solidFill>
                  <a:schemeClr val="tx1"/>
                </a:solidFill>
              </a:rPr>
              <a:t>between</a:t>
            </a:r>
            <a:r>
              <a:rPr lang="fr-CA" b="1" dirty="0">
                <a:solidFill>
                  <a:schemeClr val="tx1"/>
                </a:solidFill>
              </a:rPr>
              <a:t> </a:t>
            </a:r>
            <a:r>
              <a:rPr lang="fr-CA" b="1" dirty="0" err="1">
                <a:solidFill>
                  <a:schemeClr val="tx1"/>
                </a:solidFill>
              </a:rPr>
              <a:t>generation</a:t>
            </a:r>
            <a:r>
              <a:rPr lang="fr-CA" dirty="0">
                <a:solidFill>
                  <a:schemeClr val="tx1"/>
                </a:solidFill>
              </a:rPr>
              <a:t>, </a:t>
            </a:r>
            <a:r>
              <a:rPr lang="fr-CA" dirty="0" err="1">
                <a:solidFill>
                  <a:schemeClr val="tx1"/>
                </a:solidFill>
              </a:rPr>
              <a:t>it</a:t>
            </a:r>
            <a:r>
              <a:rPr lang="fr-CA" dirty="0">
                <a:solidFill>
                  <a:schemeClr val="tx1"/>
                </a:solidFill>
              </a:rPr>
              <a:t> </a:t>
            </a:r>
            <a:r>
              <a:rPr lang="fr-CA" dirty="0" err="1">
                <a:solidFill>
                  <a:schemeClr val="tx1"/>
                </a:solidFill>
              </a:rPr>
              <a:t>will</a:t>
            </a:r>
            <a:r>
              <a:rPr lang="fr-CA" dirty="0">
                <a:solidFill>
                  <a:schemeClr val="tx1"/>
                </a:solidFill>
              </a:rPr>
              <a:t> help </a:t>
            </a:r>
            <a:r>
              <a:rPr lang="fr-CA" dirty="0" err="1">
                <a:solidFill>
                  <a:schemeClr val="tx1"/>
                </a:solidFill>
              </a:rPr>
              <a:t>create</a:t>
            </a:r>
            <a:r>
              <a:rPr lang="fr-CA" dirty="0">
                <a:solidFill>
                  <a:schemeClr val="tx1"/>
                </a:solidFill>
              </a:rPr>
              <a:t> </a:t>
            </a:r>
            <a:r>
              <a:rPr lang="fr-CA" b="1" dirty="0" err="1">
                <a:solidFill>
                  <a:schemeClr val="tx1"/>
                </a:solidFill>
              </a:rPr>
              <a:t>synergy</a:t>
            </a:r>
            <a:r>
              <a:rPr lang="fr-CA" dirty="0">
                <a:solidFill>
                  <a:schemeClr val="tx1"/>
                </a:solidFill>
              </a:rPr>
              <a:t>, </a:t>
            </a:r>
            <a:r>
              <a:rPr lang="fr-CA" dirty="0" err="1">
                <a:solidFill>
                  <a:schemeClr val="tx1"/>
                </a:solidFill>
              </a:rPr>
              <a:t>mutual</a:t>
            </a:r>
            <a:r>
              <a:rPr lang="fr-CA" dirty="0">
                <a:solidFill>
                  <a:schemeClr val="tx1"/>
                </a:solidFill>
              </a:rPr>
              <a:t> </a:t>
            </a:r>
            <a:r>
              <a:rPr lang="fr-CA" dirty="0" err="1">
                <a:solidFill>
                  <a:schemeClr val="tx1"/>
                </a:solidFill>
              </a:rPr>
              <a:t>enrichment</a:t>
            </a:r>
            <a:r>
              <a:rPr lang="fr-CA" dirty="0">
                <a:solidFill>
                  <a:schemeClr val="tx1"/>
                </a:solidFill>
              </a:rPr>
              <a:t> and </a:t>
            </a:r>
            <a:r>
              <a:rPr lang="fr-CA" b="1" i="1" dirty="0">
                <a:solidFill>
                  <a:schemeClr val="tx1"/>
                </a:solidFill>
              </a:rPr>
              <a:t>spiritual </a:t>
            </a:r>
            <a:r>
              <a:rPr lang="fr-CA" b="1" i="1" dirty="0" err="1">
                <a:solidFill>
                  <a:schemeClr val="tx1"/>
                </a:solidFill>
              </a:rPr>
              <a:t>fellowship</a:t>
            </a:r>
            <a:endParaRPr lang="fr-CA" b="1" i="1" dirty="0">
              <a:solidFill>
                <a:schemeClr val="tx1"/>
              </a:solidFill>
            </a:endParaRPr>
          </a:p>
        </p:txBody>
      </p:sp>
      <p:pic>
        <p:nvPicPr>
          <p:cNvPr id="6" name="Picture 5">
            <a:extLst>
              <a:ext uri="{FF2B5EF4-FFF2-40B4-BE49-F238E27FC236}">
                <a16:creationId xmlns:a16="http://schemas.microsoft.com/office/drawing/2014/main" id="{08483EE4-989C-3840-93BE-4387FEE6F78D}"/>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2250655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365125"/>
            <a:ext cx="9149862" cy="1043243"/>
          </a:xfrm>
        </p:spPr>
        <p:txBody>
          <a:bodyPr>
            <a:normAutofit/>
          </a:bodyPr>
          <a:lstStyle/>
          <a:p>
            <a:pPr algn="ctr"/>
            <a:r>
              <a:rPr lang="en-US" b="1" dirty="0"/>
              <a:t>3 Positive Fields Identified in a Study</a:t>
            </a:r>
          </a:p>
        </p:txBody>
      </p:sp>
      <p:sp>
        <p:nvSpPr>
          <p:cNvPr id="9" name="Content Placeholder 8"/>
          <p:cNvSpPr>
            <a:spLocks noGrp="1"/>
          </p:cNvSpPr>
          <p:nvPr>
            <p:ph idx="1"/>
          </p:nvPr>
        </p:nvSpPr>
        <p:spPr>
          <a:xfrm>
            <a:off x="666038" y="1825625"/>
            <a:ext cx="9322024" cy="4351338"/>
          </a:xfrm>
        </p:spPr>
        <p:txBody>
          <a:bodyPr>
            <a:normAutofit/>
          </a:bodyPr>
          <a:lstStyle/>
          <a:p>
            <a:pPr marL="0" indent="0">
              <a:buNone/>
            </a:pPr>
            <a:r>
              <a:rPr lang="en-US" b="1" i="1" dirty="0">
                <a:solidFill>
                  <a:schemeClr val="tx1"/>
                </a:solidFill>
              </a:rPr>
              <a:t>1-Intergenerational relationships.  For most respondent, </a:t>
            </a:r>
            <a:r>
              <a:rPr lang="en-US" dirty="0">
                <a:solidFill>
                  <a:schemeClr val="tx1"/>
                </a:solidFill>
              </a:rPr>
              <a:t>relationship with the church was determined by their relationship with older members.</a:t>
            </a:r>
          </a:p>
          <a:p>
            <a:pPr marL="0" indent="0">
              <a:buNone/>
            </a:pPr>
            <a:r>
              <a:rPr lang="en-US" b="1" i="1" dirty="0">
                <a:solidFill>
                  <a:schemeClr val="tx1"/>
                </a:solidFill>
              </a:rPr>
              <a:t>2-Forgiveness and acceptance</a:t>
            </a:r>
            <a:r>
              <a:rPr lang="en-US" i="1" dirty="0">
                <a:solidFill>
                  <a:schemeClr val="tx1"/>
                </a:solidFill>
              </a:rPr>
              <a:t>. </a:t>
            </a:r>
            <a:r>
              <a:rPr lang="en-US" dirty="0">
                <a:solidFill>
                  <a:schemeClr val="tx1"/>
                </a:solidFill>
              </a:rPr>
              <a:t>Nothing drives teenagers and young adults from the church faster than being rejected, and nothing draws them in faster than being accepted</a:t>
            </a:r>
          </a:p>
        </p:txBody>
      </p:sp>
      <p:pic>
        <p:nvPicPr>
          <p:cNvPr id="6" name="Picture 5">
            <a:extLst>
              <a:ext uri="{FF2B5EF4-FFF2-40B4-BE49-F238E27FC236}">
                <a16:creationId xmlns:a16="http://schemas.microsoft.com/office/drawing/2014/main" id="{D59639C2-630D-4E44-988A-47754BB221D3}"/>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541896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pPr algn="ctr"/>
            <a:r>
              <a:rPr lang="en-US" b="1" dirty="0"/>
              <a:t>3 Positive Fields Identified in a Study</a:t>
            </a:r>
            <a:endParaRPr lang="en-US" dirty="0"/>
          </a:p>
        </p:txBody>
      </p:sp>
      <p:sp>
        <p:nvSpPr>
          <p:cNvPr id="9" name="Content Placeholder 8"/>
          <p:cNvSpPr>
            <a:spLocks noGrp="1"/>
          </p:cNvSpPr>
          <p:nvPr>
            <p:ph idx="1"/>
          </p:nvPr>
        </p:nvSpPr>
        <p:spPr/>
        <p:txBody>
          <a:bodyPr>
            <a:normAutofit/>
          </a:bodyPr>
          <a:lstStyle/>
          <a:p>
            <a:pPr marL="0" indent="0">
              <a:buNone/>
            </a:pPr>
            <a:r>
              <a:rPr lang="en-US" b="1" i="1" dirty="0">
                <a:solidFill>
                  <a:schemeClr val="tx1"/>
                </a:solidFill>
              </a:rPr>
              <a:t>3-Platforms for sharing</a:t>
            </a:r>
            <a:r>
              <a:rPr lang="en-US" i="1" dirty="0">
                <a:solidFill>
                  <a:schemeClr val="tx1"/>
                </a:solidFill>
              </a:rPr>
              <a:t>. </a:t>
            </a:r>
          </a:p>
          <a:p>
            <a:r>
              <a:rPr lang="en-US" dirty="0">
                <a:solidFill>
                  <a:schemeClr val="tx1"/>
                </a:solidFill>
              </a:rPr>
              <a:t>There is a power in </a:t>
            </a:r>
            <a:r>
              <a:rPr lang="en-US" b="1" dirty="0">
                <a:solidFill>
                  <a:schemeClr val="tx1"/>
                </a:solidFill>
              </a:rPr>
              <a:t>experiencing God’s love </a:t>
            </a:r>
            <a:r>
              <a:rPr lang="en-US" dirty="0">
                <a:solidFill>
                  <a:schemeClr val="tx1"/>
                </a:solidFill>
              </a:rPr>
              <a:t>and strength.</a:t>
            </a:r>
          </a:p>
          <a:p>
            <a:r>
              <a:rPr lang="en-US" dirty="0">
                <a:solidFill>
                  <a:schemeClr val="tx1"/>
                </a:solidFill>
              </a:rPr>
              <a:t> There is a power in </a:t>
            </a:r>
            <a:r>
              <a:rPr lang="en-US" b="1" dirty="0">
                <a:solidFill>
                  <a:schemeClr val="tx1"/>
                </a:solidFill>
              </a:rPr>
              <a:t>sharing that experi­ence </a:t>
            </a:r>
            <a:r>
              <a:rPr lang="en-US" dirty="0">
                <a:solidFill>
                  <a:schemeClr val="tx1"/>
                </a:solidFill>
              </a:rPr>
              <a:t>with others. </a:t>
            </a:r>
          </a:p>
          <a:p>
            <a:r>
              <a:rPr lang="en-US" dirty="0">
                <a:solidFill>
                  <a:schemeClr val="tx1"/>
                </a:solidFill>
              </a:rPr>
              <a:t>And there is a power </a:t>
            </a:r>
            <a:r>
              <a:rPr lang="en-US" b="1" dirty="0">
                <a:solidFill>
                  <a:schemeClr val="tx1"/>
                </a:solidFill>
              </a:rPr>
              <a:t>in hearing the story </a:t>
            </a:r>
            <a:r>
              <a:rPr lang="en-US" dirty="0">
                <a:solidFill>
                  <a:schemeClr val="tx1"/>
                </a:solidFill>
              </a:rPr>
              <a:t>of another </a:t>
            </a:r>
            <a:r>
              <a:rPr lang="en-US" b="1" dirty="0">
                <a:solidFill>
                  <a:schemeClr val="tx1"/>
                </a:solidFill>
              </a:rPr>
              <a:t>person’s encounter with God</a:t>
            </a:r>
            <a:r>
              <a:rPr lang="en-US" dirty="0">
                <a:solidFill>
                  <a:schemeClr val="tx1"/>
                </a:solidFill>
              </a:rPr>
              <a:t>.</a:t>
            </a:r>
          </a:p>
        </p:txBody>
      </p:sp>
      <p:pic>
        <p:nvPicPr>
          <p:cNvPr id="6" name="Picture 5">
            <a:extLst>
              <a:ext uri="{FF2B5EF4-FFF2-40B4-BE49-F238E27FC236}">
                <a16:creationId xmlns:a16="http://schemas.microsoft.com/office/drawing/2014/main" id="{0803F193-6EE2-754A-A07D-BBD387EF03D0}"/>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658135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pPr algn="ctr"/>
            <a:r>
              <a:rPr lang="en-US" b="1" dirty="0"/>
              <a:t>6-CONCLUSION</a:t>
            </a:r>
            <a:endParaRPr lang="en-US" dirty="0"/>
          </a:p>
        </p:txBody>
      </p:sp>
      <p:sp>
        <p:nvSpPr>
          <p:cNvPr id="9" name="Content Placeholder 8"/>
          <p:cNvSpPr>
            <a:spLocks noGrp="1"/>
          </p:cNvSpPr>
          <p:nvPr>
            <p:ph idx="1"/>
          </p:nvPr>
        </p:nvSpPr>
        <p:spPr>
          <a:xfrm>
            <a:off x="838200" y="1746113"/>
            <a:ext cx="9149862" cy="4351338"/>
          </a:xfrm>
        </p:spPr>
        <p:txBody>
          <a:bodyPr>
            <a:normAutofit/>
          </a:bodyPr>
          <a:lstStyle/>
          <a:p>
            <a:r>
              <a:rPr lang="en-US" dirty="0">
                <a:solidFill>
                  <a:schemeClr val="tx1"/>
                </a:solidFill>
              </a:rPr>
              <a:t>In spite of the significant number of youth leaving the Church, </a:t>
            </a:r>
            <a:r>
              <a:rPr lang="en-US" b="1" dirty="0">
                <a:solidFill>
                  <a:schemeClr val="tx1"/>
                </a:solidFill>
              </a:rPr>
              <a:t>youth ministry is still relevant today </a:t>
            </a:r>
            <a:r>
              <a:rPr lang="en-US" dirty="0">
                <a:solidFill>
                  <a:schemeClr val="tx1"/>
                </a:solidFill>
              </a:rPr>
              <a:t>and can play a decisive role in their spiritual growth. </a:t>
            </a:r>
          </a:p>
          <a:p>
            <a:r>
              <a:rPr lang="en-US" dirty="0">
                <a:solidFill>
                  <a:schemeClr val="tx1"/>
                </a:solidFill>
              </a:rPr>
              <a:t> Leaders should be open to address the issues and the needs of the youth from </a:t>
            </a:r>
            <a:r>
              <a:rPr lang="en-US" b="1" dirty="0">
                <a:solidFill>
                  <a:schemeClr val="tx1"/>
                </a:solidFill>
              </a:rPr>
              <a:t>an intentional inclusive intergenerational perspective. </a:t>
            </a:r>
          </a:p>
        </p:txBody>
      </p:sp>
      <p:pic>
        <p:nvPicPr>
          <p:cNvPr id="6" name="Picture 5">
            <a:extLst>
              <a:ext uri="{FF2B5EF4-FFF2-40B4-BE49-F238E27FC236}">
                <a16:creationId xmlns:a16="http://schemas.microsoft.com/office/drawing/2014/main" id="{C5788CAC-5863-4F44-893B-3A1F681170D4}"/>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2985417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365125"/>
            <a:ext cx="9149862" cy="897145"/>
          </a:xfrm>
        </p:spPr>
        <p:txBody>
          <a:bodyPr>
            <a:normAutofit/>
          </a:bodyPr>
          <a:lstStyle/>
          <a:p>
            <a:pPr algn="ctr"/>
            <a:r>
              <a:rPr lang="en-US" b="1" dirty="0"/>
              <a:t>6-CONCLUSION</a:t>
            </a:r>
            <a:endParaRPr lang="en-US" dirty="0"/>
          </a:p>
        </p:txBody>
      </p:sp>
      <p:sp>
        <p:nvSpPr>
          <p:cNvPr id="9" name="Content Placeholder 8"/>
          <p:cNvSpPr>
            <a:spLocks noGrp="1"/>
          </p:cNvSpPr>
          <p:nvPr>
            <p:ph idx="1"/>
          </p:nvPr>
        </p:nvSpPr>
        <p:spPr>
          <a:xfrm>
            <a:off x="838200" y="1557272"/>
            <a:ext cx="9149862" cy="4351338"/>
          </a:xfrm>
        </p:spPr>
        <p:txBody>
          <a:bodyPr>
            <a:normAutofit/>
          </a:bodyPr>
          <a:lstStyle/>
          <a:p>
            <a:r>
              <a:rPr lang="en-US" dirty="0">
                <a:solidFill>
                  <a:schemeClr val="tx1"/>
                </a:solidFill>
              </a:rPr>
              <a:t>This generation need to be embraced through </a:t>
            </a:r>
            <a:r>
              <a:rPr lang="en-US" b="1" dirty="0">
                <a:solidFill>
                  <a:schemeClr val="tx1"/>
                </a:solidFill>
              </a:rPr>
              <a:t>authentic relationships</a:t>
            </a:r>
            <a:r>
              <a:rPr lang="en-US" dirty="0">
                <a:solidFill>
                  <a:schemeClr val="tx1"/>
                </a:solidFill>
              </a:rPr>
              <a:t>, </a:t>
            </a:r>
            <a:r>
              <a:rPr lang="en-US" b="1" dirty="0">
                <a:solidFill>
                  <a:schemeClr val="tx1"/>
                </a:solidFill>
              </a:rPr>
              <a:t>generous mentoring </a:t>
            </a:r>
            <a:r>
              <a:rPr lang="en-US" dirty="0">
                <a:solidFill>
                  <a:schemeClr val="tx1"/>
                </a:solidFill>
              </a:rPr>
              <a:t>and with a </a:t>
            </a:r>
            <a:r>
              <a:rPr lang="en-US" b="1" dirty="0">
                <a:solidFill>
                  <a:schemeClr val="tx1"/>
                </a:solidFill>
              </a:rPr>
              <a:t>strong connection with Jesus. </a:t>
            </a:r>
          </a:p>
          <a:p>
            <a:r>
              <a:rPr lang="fr-CA" b="1" dirty="0" err="1">
                <a:solidFill>
                  <a:schemeClr val="tx1"/>
                </a:solidFill>
              </a:rPr>
              <a:t>Youth</a:t>
            </a:r>
            <a:r>
              <a:rPr lang="fr-CA" b="1" dirty="0">
                <a:solidFill>
                  <a:schemeClr val="tx1"/>
                </a:solidFill>
              </a:rPr>
              <a:t> leaders </a:t>
            </a:r>
            <a:r>
              <a:rPr lang="fr-CA" b="1" dirty="0" err="1">
                <a:solidFill>
                  <a:schemeClr val="tx1"/>
                </a:solidFill>
              </a:rPr>
              <a:t>should</a:t>
            </a:r>
            <a:r>
              <a:rPr lang="fr-CA" b="1" dirty="0">
                <a:solidFill>
                  <a:schemeClr val="tx1"/>
                </a:solidFill>
              </a:rPr>
              <a:t> </a:t>
            </a:r>
            <a:r>
              <a:rPr lang="fr-CA" b="1" dirty="0" err="1">
                <a:solidFill>
                  <a:schemeClr val="tx1"/>
                </a:solidFill>
              </a:rPr>
              <a:t>initiate</a:t>
            </a:r>
            <a:r>
              <a:rPr lang="fr-CA" b="1" dirty="0">
                <a:solidFill>
                  <a:schemeClr val="tx1"/>
                </a:solidFill>
              </a:rPr>
              <a:t> </a:t>
            </a:r>
            <a:r>
              <a:rPr lang="fr-CA" b="1" dirty="0" err="1">
                <a:solidFill>
                  <a:schemeClr val="tx1"/>
                </a:solidFill>
              </a:rPr>
              <a:t>diligently</a:t>
            </a:r>
            <a:r>
              <a:rPr lang="fr-CA" b="1" dirty="0">
                <a:solidFill>
                  <a:schemeClr val="tx1"/>
                </a:solidFill>
              </a:rPr>
              <a:t> a conversation </a:t>
            </a:r>
            <a:r>
              <a:rPr lang="fr-CA" dirty="0" err="1">
                <a:solidFill>
                  <a:schemeClr val="tx1"/>
                </a:solidFill>
              </a:rPr>
              <a:t>with</a:t>
            </a:r>
            <a:r>
              <a:rPr lang="fr-CA" dirty="0">
                <a:solidFill>
                  <a:schemeClr val="tx1"/>
                </a:solidFill>
              </a:rPr>
              <a:t> the leadership of </a:t>
            </a:r>
            <a:r>
              <a:rPr lang="fr-CA" dirty="0" err="1">
                <a:solidFill>
                  <a:schemeClr val="tx1"/>
                </a:solidFill>
              </a:rPr>
              <a:t>their</a:t>
            </a:r>
            <a:r>
              <a:rPr lang="fr-CA" dirty="0">
                <a:solidFill>
                  <a:schemeClr val="tx1"/>
                </a:solidFill>
              </a:rPr>
              <a:t> </a:t>
            </a:r>
            <a:r>
              <a:rPr lang="fr-CA" dirty="0" err="1">
                <a:solidFill>
                  <a:schemeClr val="tx1"/>
                </a:solidFill>
              </a:rPr>
              <a:t>churches</a:t>
            </a:r>
            <a:r>
              <a:rPr lang="fr-CA" dirty="0">
                <a:solidFill>
                  <a:schemeClr val="tx1"/>
                </a:solidFill>
              </a:rPr>
              <a:t> to </a:t>
            </a:r>
            <a:r>
              <a:rPr lang="fr-CA" dirty="0" err="1">
                <a:solidFill>
                  <a:schemeClr val="tx1"/>
                </a:solidFill>
              </a:rPr>
              <a:t>create</a:t>
            </a:r>
            <a:r>
              <a:rPr lang="fr-CA" dirty="0">
                <a:solidFill>
                  <a:schemeClr val="tx1"/>
                </a:solidFill>
              </a:rPr>
              <a:t> an </a:t>
            </a:r>
            <a:r>
              <a:rPr lang="fr-CA" dirty="0" err="1">
                <a:solidFill>
                  <a:schemeClr val="tx1"/>
                </a:solidFill>
              </a:rPr>
              <a:t>awareness</a:t>
            </a:r>
            <a:r>
              <a:rPr lang="fr-CA" dirty="0">
                <a:solidFill>
                  <a:schemeClr val="tx1"/>
                </a:solidFill>
              </a:rPr>
              <a:t> </a:t>
            </a:r>
            <a:r>
              <a:rPr lang="fr-CA" dirty="0" err="1">
                <a:solidFill>
                  <a:schemeClr val="tx1"/>
                </a:solidFill>
              </a:rPr>
              <a:t>that</a:t>
            </a:r>
            <a:r>
              <a:rPr lang="fr-CA" dirty="0">
                <a:solidFill>
                  <a:schemeClr val="tx1"/>
                </a:solidFill>
              </a:rPr>
              <a:t> </a:t>
            </a:r>
            <a:r>
              <a:rPr lang="fr-CA" dirty="0" err="1">
                <a:solidFill>
                  <a:schemeClr val="tx1"/>
                </a:solidFill>
              </a:rPr>
              <a:t>is</a:t>
            </a:r>
            <a:r>
              <a:rPr lang="fr-CA" dirty="0">
                <a:solidFill>
                  <a:schemeClr val="tx1"/>
                </a:solidFill>
              </a:rPr>
              <a:t> </a:t>
            </a:r>
            <a:r>
              <a:rPr lang="fr-CA" b="1" dirty="0" err="1">
                <a:solidFill>
                  <a:schemeClr val="tx1"/>
                </a:solidFill>
              </a:rPr>
              <a:t>paramount</a:t>
            </a:r>
            <a:r>
              <a:rPr lang="fr-CA" b="1" dirty="0">
                <a:solidFill>
                  <a:schemeClr val="tx1"/>
                </a:solidFill>
              </a:rPr>
              <a:t> </a:t>
            </a:r>
            <a:r>
              <a:rPr lang="fr-CA" dirty="0">
                <a:solidFill>
                  <a:schemeClr val="tx1"/>
                </a:solidFill>
              </a:rPr>
              <a:t>to the </a:t>
            </a:r>
            <a:r>
              <a:rPr lang="fr-CA" dirty="0" err="1">
                <a:solidFill>
                  <a:schemeClr val="tx1"/>
                </a:solidFill>
              </a:rPr>
              <a:t>development</a:t>
            </a:r>
            <a:r>
              <a:rPr lang="fr-CA" dirty="0">
                <a:solidFill>
                  <a:schemeClr val="tx1"/>
                </a:solidFill>
              </a:rPr>
              <a:t> of </a:t>
            </a:r>
            <a:r>
              <a:rPr lang="fr-CA" dirty="0" err="1">
                <a:solidFill>
                  <a:schemeClr val="tx1"/>
                </a:solidFill>
              </a:rPr>
              <a:t>our</a:t>
            </a:r>
            <a:r>
              <a:rPr lang="fr-CA" dirty="0">
                <a:solidFill>
                  <a:schemeClr val="tx1"/>
                </a:solidFill>
              </a:rPr>
              <a:t> </a:t>
            </a:r>
            <a:r>
              <a:rPr lang="fr-CA" dirty="0" err="1">
                <a:solidFill>
                  <a:schemeClr val="tx1"/>
                </a:solidFill>
              </a:rPr>
              <a:t>youth</a:t>
            </a:r>
            <a:r>
              <a:rPr lang="fr-CA" dirty="0">
                <a:solidFill>
                  <a:schemeClr val="tx1"/>
                </a:solidFill>
              </a:rPr>
              <a:t> </a:t>
            </a:r>
            <a:r>
              <a:rPr lang="fr-CA" dirty="0" err="1">
                <a:solidFill>
                  <a:schemeClr val="tx1"/>
                </a:solidFill>
              </a:rPr>
              <a:t>ministry</a:t>
            </a:r>
            <a:r>
              <a:rPr lang="fr-CA" dirty="0">
                <a:solidFill>
                  <a:schemeClr val="tx1"/>
                </a:solidFill>
              </a:rPr>
              <a:t>. </a:t>
            </a:r>
            <a:endParaRPr lang="en-US" dirty="0">
              <a:solidFill>
                <a:schemeClr val="tx1"/>
              </a:solidFill>
            </a:endParaRPr>
          </a:p>
        </p:txBody>
      </p:sp>
      <p:pic>
        <p:nvPicPr>
          <p:cNvPr id="6" name="Picture 5">
            <a:extLst>
              <a:ext uri="{FF2B5EF4-FFF2-40B4-BE49-F238E27FC236}">
                <a16:creationId xmlns:a16="http://schemas.microsoft.com/office/drawing/2014/main" id="{01F105A5-C589-CD4A-A470-0E49FF4509D8}"/>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1440521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pPr algn="ctr"/>
            <a:r>
              <a:rPr lang="en-US" b="1" dirty="0"/>
              <a:t>7-ACTIVITY</a:t>
            </a:r>
            <a:endParaRPr lang="en-US" dirty="0"/>
          </a:p>
        </p:txBody>
      </p:sp>
      <p:sp>
        <p:nvSpPr>
          <p:cNvPr id="9" name="Content Placeholder 8"/>
          <p:cNvSpPr>
            <a:spLocks noGrp="1"/>
          </p:cNvSpPr>
          <p:nvPr>
            <p:ph idx="1"/>
          </p:nvPr>
        </p:nvSpPr>
        <p:spPr/>
        <p:txBody>
          <a:bodyPr>
            <a:normAutofit/>
          </a:bodyPr>
          <a:lstStyle/>
          <a:p>
            <a:r>
              <a:rPr lang="en-US" b="1" dirty="0">
                <a:solidFill>
                  <a:schemeClr val="tx1"/>
                </a:solidFill>
              </a:rPr>
              <a:t>Individual:</a:t>
            </a:r>
            <a:r>
              <a:rPr lang="en-US" dirty="0">
                <a:solidFill>
                  <a:schemeClr val="tx1"/>
                </a:solidFill>
              </a:rPr>
              <a:t> Name and explain the acronym used to define this Generation    </a:t>
            </a:r>
          </a:p>
          <a:p>
            <a:pPr marL="0" indent="0">
              <a:buNone/>
            </a:pPr>
            <a:endParaRPr lang="en-US" dirty="0">
              <a:solidFill>
                <a:schemeClr val="tx1"/>
              </a:solidFill>
            </a:endParaRPr>
          </a:p>
          <a:p>
            <a:r>
              <a:rPr lang="en-US" b="1" dirty="0">
                <a:solidFill>
                  <a:schemeClr val="tx1"/>
                </a:solidFill>
              </a:rPr>
              <a:t>Group: </a:t>
            </a:r>
            <a:r>
              <a:rPr lang="en-US" dirty="0">
                <a:solidFill>
                  <a:schemeClr val="tx1"/>
                </a:solidFill>
              </a:rPr>
              <a:t>Discuss how youth ministry leaders can engage their youth in networking with other youth across the globe using social media to impact the world with the Gospel. </a:t>
            </a:r>
            <a:endParaRPr lang="fr-CA" dirty="0">
              <a:solidFill>
                <a:schemeClr val="tx1"/>
              </a:solidFill>
            </a:endParaRPr>
          </a:p>
          <a:p>
            <a:endParaRPr lang="en-US" dirty="0">
              <a:solidFill>
                <a:schemeClr val="tx1"/>
              </a:solidFill>
            </a:endParaRPr>
          </a:p>
        </p:txBody>
      </p:sp>
      <p:pic>
        <p:nvPicPr>
          <p:cNvPr id="6" name="Picture 5">
            <a:extLst>
              <a:ext uri="{FF2B5EF4-FFF2-40B4-BE49-F238E27FC236}">
                <a16:creationId xmlns:a16="http://schemas.microsoft.com/office/drawing/2014/main" id="{F67AE7B0-2E06-C942-9E2C-4B85BD9CF922}"/>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42009819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pPr algn="ctr"/>
            <a:r>
              <a:rPr lang="en-US" b="1" dirty="0"/>
              <a:t>8-RESOURCES</a:t>
            </a:r>
            <a:endParaRPr lang="en-US" dirty="0"/>
          </a:p>
        </p:txBody>
      </p:sp>
      <p:sp>
        <p:nvSpPr>
          <p:cNvPr id="9" name="Content Placeholder 8"/>
          <p:cNvSpPr>
            <a:spLocks noGrp="1"/>
          </p:cNvSpPr>
          <p:nvPr>
            <p:ph idx="1"/>
          </p:nvPr>
        </p:nvSpPr>
        <p:spPr/>
        <p:txBody>
          <a:bodyPr>
            <a:normAutofit/>
          </a:bodyPr>
          <a:lstStyle/>
          <a:p>
            <a:r>
              <a:rPr lang="en-US" dirty="0">
                <a:solidFill>
                  <a:schemeClr val="tx1"/>
                </a:solidFill>
              </a:rPr>
              <a:t>Visit our website: </a:t>
            </a:r>
            <a:r>
              <a:rPr lang="en-US" dirty="0">
                <a:solidFill>
                  <a:schemeClr val="tx1"/>
                </a:solidFill>
                <a:hlinkClick r:id="rId2"/>
              </a:rPr>
              <a:t>youth.adventist.org</a:t>
            </a:r>
            <a:r>
              <a:rPr lang="en-US" dirty="0">
                <a:solidFill>
                  <a:schemeClr val="tx1"/>
                </a:solidFill>
              </a:rPr>
              <a:t> for mentoring, devotional, and other resources. </a:t>
            </a:r>
          </a:p>
        </p:txBody>
      </p:sp>
      <p:pic>
        <p:nvPicPr>
          <p:cNvPr id="6" name="Picture 5">
            <a:extLst>
              <a:ext uri="{FF2B5EF4-FFF2-40B4-BE49-F238E27FC236}">
                <a16:creationId xmlns:a16="http://schemas.microsoft.com/office/drawing/2014/main" id="{371CEEA4-2B44-4047-A333-4C58D00A520A}"/>
              </a:ext>
            </a:extLst>
          </p:cNvPr>
          <p:cNvPicPr>
            <a:picLocks noChangeAspect="1"/>
          </p:cNvPicPr>
          <p:nvPr/>
        </p:nvPicPr>
        <p:blipFill rotWithShape="1">
          <a:blip r:embed="rId3"/>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962479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b="1" dirty="0">
                <a:solidFill>
                  <a:srgbClr val="2E75B6"/>
                </a:solidFill>
              </a:rPr>
              <a:t>1-INTRODUCTION</a:t>
            </a:r>
            <a:endParaRPr lang="en-US" dirty="0">
              <a:solidFill>
                <a:srgbClr val="2E75B6"/>
              </a:solidFill>
            </a:endParaRPr>
          </a:p>
        </p:txBody>
      </p:sp>
      <p:sp>
        <p:nvSpPr>
          <p:cNvPr id="9" name="Content Placeholder 8"/>
          <p:cNvSpPr>
            <a:spLocks noGrp="1"/>
          </p:cNvSpPr>
          <p:nvPr>
            <p:ph idx="1"/>
          </p:nvPr>
        </p:nvSpPr>
        <p:spPr/>
        <p:txBody>
          <a:bodyPr/>
          <a:lstStyle/>
          <a:p>
            <a:r>
              <a:rPr lang="en-US" dirty="0">
                <a:solidFill>
                  <a:schemeClr val="tx1"/>
                </a:solidFill>
              </a:rPr>
              <a:t>We need to ask the question of efficiency in reaching our goal with the youth under our care. What could we do differently to </a:t>
            </a:r>
            <a:r>
              <a:rPr lang="en-US" b="1" dirty="0">
                <a:solidFill>
                  <a:schemeClr val="tx1"/>
                </a:solidFill>
              </a:rPr>
              <a:t>help our youth connect with God and develop strong faith-based convictions?</a:t>
            </a:r>
            <a:endParaRPr lang="fr-CA" b="1" dirty="0">
              <a:solidFill>
                <a:schemeClr val="tx1"/>
              </a:solidFill>
            </a:endParaRPr>
          </a:p>
          <a:p>
            <a:pPr marL="0" indent="0">
              <a:buNone/>
            </a:pPr>
            <a:endParaRPr lang="en-US" dirty="0">
              <a:solidFill>
                <a:schemeClr val="tx1"/>
              </a:solidFill>
            </a:endParaRPr>
          </a:p>
        </p:txBody>
      </p:sp>
      <p:pic>
        <p:nvPicPr>
          <p:cNvPr id="6" name="Picture 5">
            <a:extLst>
              <a:ext uri="{FF2B5EF4-FFF2-40B4-BE49-F238E27FC236}">
                <a16:creationId xmlns:a16="http://schemas.microsoft.com/office/drawing/2014/main" id="{82C573B0-9154-8D45-AEB8-4CADF8839DF1}"/>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3240740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245857"/>
            <a:ext cx="9149862" cy="1325563"/>
          </a:xfrm>
        </p:spPr>
        <p:txBody>
          <a:bodyPr/>
          <a:lstStyle/>
          <a:p>
            <a:pPr algn="ctr"/>
            <a:r>
              <a:rPr lang="en-US" b="1" dirty="0"/>
              <a:t>2-SEMINAR OBJECTIVES</a:t>
            </a:r>
            <a:endParaRPr lang="en-US" dirty="0"/>
          </a:p>
        </p:txBody>
      </p:sp>
      <p:sp>
        <p:nvSpPr>
          <p:cNvPr id="9" name="Content Placeholder 8"/>
          <p:cNvSpPr>
            <a:spLocks noGrp="1"/>
          </p:cNvSpPr>
          <p:nvPr>
            <p:ph idx="1"/>
          </p:nvPr>
        </p:nvSpPr>
        <p:spPr>
          <a:xfrm>
            <a:off x="838200" y="1487699"/>
            <a:ext cx="9149862" cy="4351338"/>
          </a:xfrm>
        </p:spPr>
        <p:txBody>
          <a:bodyPr/>
          <a:lstStyle/>
          <a:p>
            <a:pPr lvl="0"/>
            <a:r>
              <a:rPr lang="en-US" dirty="0">
                <a:solidFill>
                  <a:schemeClr val="tx1"/>
                </a:solidFill>
              </a:rPr>
              <a:t> Create an awareness among leaders to:  improve their ministry and mobilize their youth in service.</a:t>
            </a:r>
            <a:endParaRPr lang="fr-CA" dirty="0">
              <a:solidFill>
                <a:schemeClr val="tx1"/>
              </a:solidFill>
            </a:endParaRPr>
          </a:p>
          <a:p>
            <a:pPr lvl="0"/>
            <a:r>
              <a:rPr lang="en-US" dirty="0">
                <a:solidFill>
                  <a:schemeClr val="tx1"/>
                </a:solidFill>
              </a:rPr>
              <a:t>Maintain a specific ministry adapted to the needs of Ambassador age group and Young adults.</a:t>
            </a:r>
            <a:endParaRPr lang="fr-CA" dirty="0">
              <a:solidFill>
                <a:schemeClr val="tx1"/>
              </a:solidFill>
            </a:endParaRPr>
          </a:p>
          <a:p>
            <a:pPr lvl="0"/>
            <a:r>
              <a:rPr lang="en-US" dirty="0">
                <a:solidFill>
                  <a:schemeClr val="tx1"/>
                </a:solidFill>
              </a:rPr>
              <a:t>Outline strategies to help face the 21</a:t>
            </a:r>
            <a:r>
              <a:rPr lang="en-US" baseline="30000" dirty="0">
                <a:solidFill>
                  <a:schemeClr val="tx1"/>
                </a:solidFill>
              </a:rPr>
              <a:t>st</a:t>
            </a:r>
            <a:r>
              <a:rPr lang="en-US" dirty="0">
                <a:solidFill>
                  <a:schemeClr val="tx1"/>
                </a:solidFill>
              </a:rPr>
              <a:t> century challenges, develop a strong “faith maturity” and a close relationship with God.</a:t>
            </a:r>
            <a:endParaRPr lang="fr-CA" dirty="0">
              <a:solidFill>
                <a:schemeClr val="tx1"/>
              </a:solidFill>
            </a:endParaRPr>
          </a:p>
        </p:txBody>
      </p:sp>
      <p:pic>
        <p:nvPicPr>
          <p:cNvPr id="6" name="Picture 5">
            <a:extLst>
              <a:ext uri="{FF2B5EF4-FFF2-40B4-BE49-F238E27FC236}">
                <a16:creationId xmlns:a16="http://schemas.microsoft.com/office/drawing/2014/main" id="{B3ED85DB-4AD8-7341-9000-C8EA488DDC2A}"/>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479653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9"/>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9"/>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9"/>
                                          </p:stCondLst>
                                        </p:cTn>
                                        <p:tgtEl>
                                          <p:spTgt spid="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199" y="365125"/>
            <a:ext cx="9554633" cy="1325563"/>
          </a:xfrm>
        </p:spPr>
        <p:txBody>
          <a:bodyPr>
            <a:normAutofit/>
          </a:bodyPr>
          <a:lstStyle/>
          <a:p>
            <a:r>
              <a:rPr lang="en-US" sz="4000" b="1" dirty="0"/>
              <a:t>3-Biblical basis for specialized youth ministry </a:t>
            </a:r>
            <a:endParaRPr lang="en-US" sz="4000" spc="-150" dirty="0"/>
          </a:p>
        </p:txBody>
      </p:sp>
      <p:sp>
        <p:nvSpPr>
          <p:cNvPr id="9" name="Content Placeholder 8"/>
          <p:cNvSpPr>
            <a:spLocks noGrp="1"/>
          </p:cNvSpPr>
          <p:nvPr>
            <p:ph idx="1"/>
          </p:nvPr>
        </p:nvSpPr>
        <p:spPr/>
        <p:txBody>
          <a:bodyPr/>
          <a:lstStyle/>
          <a:p>
            <a:r>
              <a:rPr lang="en-US" dirty="0">
                <a:solidFill>
                  <a:schemeClr val="tx1"/>
                </a:solidFill>
              </a:rPr>
              <a:t>The first one is to “</a:t>
            </a:r>
            <a:r>
              <a:rPr lang="en-US" b="1" dirty="0">
                <a:solidFill>
                  <a:schemeClr val="tx1"/>
                </a:solidFill>
              </a:rPr>
              <a:t>Love the Lord Your God…” (</a:t>
            </a:r>
            <a:r>
              <a:rPr lang="en-US" b="1" dirty="0" err="1">
                <a:solidFill>
                  <a:schemeClr val="tx1"/>
                </a:solidFill>
              </a:rPr>
              <a:t>Deut</a:t>
            </a:r>
            <a:r>
              <a:rPr lang="en-US" b="1" dirty="0">
                <a:solidFill>
                  <a:schemeClr val="tx1"/>
                </a:solidFill>
              </a:rPr>
              <a:t> 6: 5)</a:t>
            </a:r>
            <a:r>
              <a:rPr lang="en-US" dirty="0">
                <a:solidFill>
                  <a:schemeClr val="tx1"/>
                </a:solidFill>
              </a:rPr>
              <a:t> as a foundational element of personal spiritual growth. It was to be taught in Israel by parents to their children from birth until adulthood.  In the NT </a:t>
            </a:r>
            <a:r>
              <a:rPr lang="en-US" b="1" dirty="0">
                <a:solidFill>
                  <a:schemeClr val="tx1"/>
                </a:solidFill>
              </a:rPr>
              <a:t>(Mat 22:37,38)</a:t>
            </a:r>
            <a:r>
              <a:rPr lang="en-US" dirty="0">
                <a:solidFill>
                  <a:schemeClr val="tx1"/>
                </a:solidFill>
              </a:rPr>
              <a:t> </a:t>
            </a:r>
            <a:r>
              <a:rPr lang="en-US" b="1" dirty="0">
                <a:solidFill>
                  <a:schemeClr val="tx1"/>
                </a:solidFill>
              </a:rPr>
              <a:t>“love your neighbor” </a:t>
            </a:r>
            <a:r>
              <a:rPr lang="en-US" dirty="0">
                <a:solidFill>
                  <a:schemeClr val="tx1"/>
                </a:solidFill>
              </a:rPr>
              <a:t>as being the greatest commandment</a:t>
            </a:r>
            <a:endParaRPr lang="fr-CA" dirty="0">
              <a:solidFill>
                <a:schemeClr val="tx1"/>
              </a:solidFill>
            </a:endParaRPr>
          </a:p>
          <a:p>
            <a:endParaRPr lang="en-US" dirty="0">
              <a:solidFill>
                <a:schemeClr val="tx1"/>
              </a:solidFill>
            </a:endParaRPr>
          </a:p>
        </p:txBody>
      </p:sp>
      <p:pic>
        <p:nvPicPr>
          <p:cNvPr id="6" name="Picture 5">
            <a:extLst>
              <a:ext uri="{FF2B5EF4-FFF2-40B4-BE49-F238E27FC236}">
                <a16:creationId xmlns:a16="http://schemas.microsoft.com/office/drawing/2014/main" id="{6135B1EB-2B64-1844-A92C-DE616C1C87E0}"/>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1205427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199" y="365125"/>
            <a:ext cx="9554633" cy="1325563"/>
          </a:xfrm>
        </p:spPr>
        <p:txBody>
          <a:bodyPr>
            <a:normAutofit/>
          </a:bodyPr>
          <a:lstStyle/>
          <a:p>
            <a:r>
              <a:rPr lang="en-US" sz="4000" b="1" dirty="0"/>
              <a:t>3-Biblical basis for specialized youth ministry </a:t>
            </a:r>
            <a:endParaRPr lang="en-US" sz="4000" spc="-150" dirty="0"/>
          </a:p>
        </p:txBody>
      </p:sp>
      <p:sp>
        <p:nvSpPr>
          <p:cNvPr id="9" name="Content Placeholder 8"/>
          <p:cNvSpPr>
            <a:spLocks noGrp="1"/>
          </p:cNvSpPr>
          <p:nvPr>
            <p:ph idx="1"/>
          </p:nvPr>
        </p:nvSpPr>
        <p:spPr>
          <a:xfrm>
            <a:off x="838200" y="1706357"/>
            <a:ext cx="9149862" cy="4351338"/>
          </a:xfrm>
        </p:spPr>
        <p:txBody>
          <a:bodyPr/>
          <a:lstStyle/>
          <a:p>
            <a:r>
              <a:rPr lang="en-US" dirty="0">
                <a:solidFill>
                  <a:schemeClr val="tx1"/>
                </a:solidFill>
              </a:rPr>
              <a:t>The second element is found in </a:t>
            </a:r>
            <a:r>
              <a:rPr lang="en-US" b="1" dirty="0">
                <a:solidFill>
                  <a:schemeClr val="tx1"/>
                </a:solidFill>
              </a:rPr>
              <a:t>1 Cor 12:12-26</a:t>
            </a:r>
            <a:r>
              <a:rPr lang="en-US" dirty="0">
                <a:solidFill>
                  <a:schemeClr val="tx1"/>
                </a:solidFill>
              </a:rPr>
              <a:t> where the Apostle Paul highlights the importance and value of every part of the human body, describing the church as the body of Christ. He uses this metaphor to indicate that there is a need for </a:t>
            </a:r>
            <a:r>
              <a:rPr lang="en-US" b="1" dirty="0">
                <a:solidFill>
                  <a:schemeClr val="tx1"/>
                </a:solidFill>
              </a:rPr>
              <a:t>diversity in the body</a:t>
            </a:r>
            <a:r>
              <a:rPr lang="en-US" dirty="0">
                <a:solidFill>
                  <a:schemeClr val="tx1"/>
                </a:solidFill>
              </a:rPr>
              <a:t>, a need </a:t>
            </a:r>
            <a:r>
              <a:rPr lang="en-US" b="1" dirty="0">
                <a:solidFill>
                  <a:schemeClr val="tx1"/>
                </a:solidFill>
              </a:rPr>
              <a:t>for interdependence </a:t>
            </a:r>
            <a:r>
              <a:rPr lang="en-US" dirty="0">
                <a:solidFill>
                  <a:schemeClr val="tx1"/>
                </a:solidFill>
              </a:rPr>
              <a:t>among the members and that all </a:t>
            </a:r>
            <a:r>
              <a:rPr lang="en-US" b="1" dirty="0">
                <a:solidFill>
                  <a:schemeClr val="tx1"/>
                </a:solidFill>
              </a:rPr>
              <a:t>members are important to the proper function of the body. </a:t>
            </a:r>
          </a:p>
        </p:txBody>
      </p:sp>
      <p:pic>
        <p:nvPicPr>
          <p:cNvPr id="6" name="Picture 5">
            <a:extLst>
              <a:ext uri="{FF2B5EF4-FFF2-40B4-BE49-F238E27FC236}">
                <a16:creationId xmlns:a16="http://schemas.microsoft.com/office/drawing/2014/main" id="{6135B1EB-2B64-1844-A92C-DE616C1C87E0}"/>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4015710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5167" y="365125"/>
            <a:ext cx="10117666" cy="1325563"/>
          </a:xfrm>
        </p:spPr>
        <p:txBody>
          <a:bodyPr/>
          <a:lstStyle/>
          <a:p>
            <a:r>
              <a:rPr lang="en-US" b="1" dirty="0"/>
              <a:t>4-Specialized youth ministry</a:t>
            </a:r>
            <a:endParaRPr lang="fr-CA" dirty="0"/>
          </a:p>
        </p:txBody>
      </p:sp>
      <p:sp>
        <p:nvSpPr>
          <p:cNvPr id="9" name="Content Placeholder 8"/>
          <p:cNvSpPr>
            <a:spLocks noGrp="1"/>
          </p:cNvSpPr>
          <p:nvPr>
            <p:ph idx="1"/>
          </p:nvPr>
        </p:nvSpPr>
        <p:spPr/>
        <p:txBody>
          <a:bodyPr/>
          <a:lstStyle/>
          <a:p>
            <a:r>
              <a:rPr lang="en-US" dirty="0">
                <a:solidFill>
                  <a:schemeClr val="tx1"/>
                </a:solidFill>
              </a:rPr>
              <a:t>The leadership of the Adventist church in North America has come up with a study that was carried by the BARNA GROUP and that we must take seriously into consideration.</a:t>
            </a:r>
          </a:p>
          <a:p>
            <a:r>
              <a:rPr lang="en-US" b="1" dirty="0">
                <a:solidFill>
                  <a:schemeClr val="tx1"/>
                </a:solidFill>
              </a:rPr>
              <a:t>They estimate that 80 percent of those reared in the church will be "disengaged" by the time they are 29</a:t>
            </a:r>
          </a:p>
        </p:txBody>
      </p:sp>
      <p:pic>
        <p:nvPicPr>
          <p:cNvPr id="6" name="Picture 5">
            <a:extLst>
              <a:ext uri="{FF2B5EF4-FFF2-40B4-BE49-F238E27FC236}">
                <a16:creationId xmlns:a16="http://schemas.microsoft.com/office/drawing/2014/main" id="{132F474D-1537-4343-AD79-AC155BB523E1}"/>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2947135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5167" y="365125"/>
            <a:ext cx="10117666" cy="1325563"/>
          </a:xfrm>
        </p:spPr>
        <p:txBody>
          <a:bodyPr/>
          <a:lstStyle/>
          <a:p>
            <a:r>
              <a:rPr lang="en-US" b="1" dirty="0"/>
              <a:t>4-Specialized youth ministry</a:t>
            </a:r>
            <a:endParaRPr lang="fr-CA" dirty="0"/>
          </a:p>
        </p:txBody>
      </p:sp>
      <p:sp>
        <p:nvSpPr>
          <p:cNvPr id="9" name="Content Placeholder 8"/>
          <p:cNvSpPr>
            <a:spLocks noGrp="1"/>
          </p:cNvSpPr>
          <p:nvPr>
            <p:ph idx="1"/>
          </p:nvPr>
        </p:nvSpPr>
        <p:spPr/>
        <p:txBody>
          <a:bodyPr/>
          <a:lstStyle/>
          <a:p>
            <a:pPr marL="0" indent="0">
              <a:buNone/>
            </a:pPr>
            <a:r>
              <a:rPr lang="en-US" b="1" dirty="0">
                <a:solidFill>
                  <a:schemeClr val="tx1"/>
                </a:solidFill>
              </a:rPr>
              <a:t>How can we make the youth ministry more relevant to our young people today?</a:t>
            </a:r>
          </a:p>
          <a:p>
            <a:r>
              <a:rPr lang="en-US" b="1" dirty="0">
                <a:solidFill>
                  <a:schemeClr val="tx1"/>
                </a:solidFill>
              </a:rPr>
              <a:t>(1)</a:t>
            </a:r>
            <a:r>
              <a:rPr lang="en-US" dirty="0">
                <a:solidFill>
                  <a:schemeClr val="tx1"/>
                </a:solidFill>
              </a:rPr>
              <a:t> seek to address expressed needs of young people in their own environment and respond to them as they are, and </a:t>
            </a:r>
            <a:r>
              <a:rPr lang="en-US" b="1" dirty="0">
                <a:solidFill>
                  <a:schemeClr val="tx1"/>
                </a:solidFill>
              </a:rPr>
              <a:t>(2)</a:t>
            </a:r>
            <a:r>
              <a:rPr lang="en-US" dirty="0">
                <a:solidFill>
                  <a:schemeClr val="tx1"/>
                </a:solidFill>
              </a:rPr>
              <a:t> incorporate them into the fellowship of the church being a caring Christian community</a:t>
            </a:r>
            <a:endParaRPr lang="fr-CA" dirty="0">
              <a:solidFill>
                <a:schemeClr val="tx1"/>
              </a:solidFill>
            </a:endParaRPr>
          </a:p>
        </p:txBody>
      </p:sp>
      <p:pic>
        <p:nvPicPr>
          <p:cNvPr id="6" name="Picture 5">
            <a:extLst>
              <a:ext uri="{FF2B5EF4-FFF2-40B4-BE49-F238E27FC236}">
                <a16:creationId xmlns:a16="http://schemas.microsoft.com/office/drawing/2014/main" id="{132F474D-1537-4343-AD79-AC155BB523E1}"/>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3954582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17854" y="521242"/>
            <a:ext cx="10117666" cy="1325563"/>
          </a:xfrm>
        </p:spPr>
        <p:txBody>
          <a:bodyPr/>
          <a:lstStyle/>
          <a:p>
            <a:r>
              <a:rPr lang="en-US" b="1" dirty="0"/>
              <a:t>4-Specialized youth ministry</a:t>
            </a:r>
            <a:endParaRPr lang="fr-CA" dirty="0"/>
          </a:p>
        </p:txBody>
      </p:sp>
      <p:sp>
        <p:nvSpPr>
          <p:cNvPr id="9" name="Content Placeholder 8"/>
          <p:cNvSpPr>
            <a:spLocks noGrp="1"/>
          </p:cNvSpPr>
          <p:nvPr>
            <p:ph idx="1"/>
          </p:nvPr>
        </p:nvSpPr>
        <p:spPr>
          <a:xfrm>
            <a:off x="765313" y="1520687"/>
            <a:ext cx="9222749" cy="4656276"/>
          </a:xfrm>
        </p:spPr>
        <p:txBody>
          <a:bodyPr/>
          <a:lstStyle/>
          <a:p>
            <a:pPr marL="0" indent="0">
              <a:buNone/>
            </a:pPr>
            <a:endParaRPr lang="en-US" b="1" dirty="0">
              <a:solidFill>
                <a:schemeClr val="tx1"/>
              </a:solidFill>
            </a:endParaRPr>
          </a:p>
          <a:p>
            <a:pPr marL="0" indent="0">
              <a:buNone/>
            </a:pPr>
            <a:r>
              <a:rPr lang="en-US" b="1" dirty="0">
                <a:solidFill>
                  <a:schemeClr val="tx1"/>
                </a:solidFill>
              </a:rPr>
              <a:t>Consider the millennial grievances and address them openly</a:t>
            </a:r>
          </a:p>
          <a:p>
            <a:r>
              <a:rPr lang="en-US" i="1" dirty="0">
                <a:solidFill>
                  <a:schemeClr val="tx1"/>
                </a:solidFill>
              </a:rPr>
              <a:t>These grievances hold that the church is intolerant of doubt, elitist in its relationships, anti-science in its beliefs, overprotective of its members, shallow in its teachings, and repressive of differences</a:t>
            </a:r>
            <a:r>
              <a:rPr lang="en-US" dirty="0">
                <a:solidFill>
                  <a:schemeClr val="tx1"/>
                </a:solidFill>
              </a:rPr>
              <a:t>. </a:t>
            </a:r>
          </a:p>
        </p:txBody>
      </p:sp>
      <p:pic>
        <p:nvPicPr>
          <p:cNvPr id="6" name="Picture 5">
            <a:extLst>
              <a:ext uri="{FF2B5EF4-FFF2-40B4-BE49-F238E27FC236}">
                <a16:creationId xmlns:a16="http://schemas.microsoft.com/office/drawing/2014/main" id="{132F474D-1537-4343-AD79-AC155BB523E1}"/>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7344383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generic" id="{ACA73D23-0390-324A-B1A6-F777AECDA15E}" vid="{28BE8ECC-1DC8-0F49-9095-E8E2529F670D}"/>
    </a:ext>
  </a:ext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generic" id="{ACA73D23-0390-324A-B1A6-F777AECDA15E}" vid="{ABFD6636-1C50-484E-97FF-B60211784245}"/>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generic" id="{ACA73D23-0390-324A-B1A6-F777AECDA15E}" vid="{537D9AF6-9B68-4D41-B70E-B8DC8B398F0D}"/>
    </a:ext>
  </a:ext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generic" id="{ACA73D23-0390-324A-B1A6-F777AECDA15E}" vid="{24BF3B4B-8A4E-FA47-8C38-69038A088F7D}"/>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1956</TotalTime>
  <Words>1378</Words>
  <Application>Microsoft Macintosh PowerPoint</Application>
  <PresentationFormat>Widescreen</PresentationFormat>
  <Paragraphs>88</Paragraphs>
  <Slides>28</Slides>
  <Notes>2</Notes>
  <HiddenSlides>0</HiddenSlides>
  <MMClips>0</MMClips>
  <ScaleCrop>false</ScaleCrop>
  <HeadingPairs>
    <vt:vector size="6" baseType="variant">
      <vt:variant>
        <vt:lpstr>Fonts Used</vt:lpstr>
      </vt:variant>
      <vt:variant>
        <vt:i4>3</vt:i4>
      </vt:variant>
      <vt:variant>
        <vt:lpstr>Theme</vt:lpstr>
      </vt:variant>
      <vt:variant>
        <vt:i4>4</vt:i4>
      </vt:variant>
      <vt:variant>
        <vt:lpstr>Slide Titles</vt:lpstr>
      </vt:variant>
      <vt:variant>
        <vt:i4>28</vt:i4>
      </vt:variant>
    </vt:vector>
  </HeadingPairs>
  <TitlesOfParts>
    <vt:vector size="35" baseType="lpstr">
      <vt:lpstr>Arial</vt:lpstr>
      <vt:lpstr>Calibri</vt:lpstr>
      <vt:lpstr>Calibri Light</vt:lpstr>
      <vt:lpstr>Office Theme</vt:lpstr>
      <vt:lpstr>2_Custom Design</vt:lpstr>
      <vt:lpstr>1_Custom Design</vt:lpstr>
      <vt:lpstr>Custom Design</vt:lpstr>
      <vt:lpstr>Seminar 3: Current Issues The Need for Specialized Youth Ministry </vt:lpstr>
      <vt:lpstr>1-INTRODUCTION</vt:lpstr>
      <vt:lpstr>1-INTRODUCTION</vt:lpstr>
      <vt:lpstr>2-SEMINAR OBJECTIVES</vt:lpstr>
      <vt:lpstr>3-Biblical basis for specialized youth ministry </vt:lpstr>
      <vt:lpstr>3-Biblical basis for specialized youth ministry </vt:lpstr>
      <vt:lpstr>4-Specialized youth ministry</vt:lpstr>
      <vt:lpstr>4-Specialized youth ministry</vt:lpstr>
      <vt:lpstr>4-Specialized youth ministry</vt:lpstr>
      <vt:lpstr>4-Specialized youth ministry</vt:lpstr>
      <vt:lpstr>4-Specialized youth ministry</vt:lpstr>
      <vt:lpstr>4-Specialized youth ministry</vt:lpstr>
      <vt:lpstr>EPIC GENERATION</vt:lpstr>
      <vt:lpstr>EPIC GENERATION</vt:lpstr>
      <vt:lpstr>EPIC GENERATION</vt:lpstr>
      <vt:lpstr>5-Integrated or Segregated Specialized Youth Ministry </vt:lpstr>
      <vt:lpstr>5-Integrated Specialized Youth Ministry</vt:lpstr>
      <vt:lpstr>5-Integrated Specialized Youth Ministry</vt:lpstr>
      <vt:lpstr>Gospel Workers</vt:lpstr>
      <vt:lpstr>5 Areas to Help Young Adults stay Connected to Their Communities. </vt:lpstr>
      <vt:lpstr>Youth Leaders Should See That</vt:lpstr>
      <vt:lpstr>Youth Leaders Should See that</vt:lpstr>
      <vt:lpstr>3 Positive Fields Identified in a Study</vt:lpstr>
      <vt:lpstr>3 Positive Fields Identified in a Study</vt:lpstr>
      <vt:lpstr>6-CONCLUSION</vt:lpstr>
      <vt:lpstr>6-CONCLUSION</vt:lpstr>
      <vt:lpstr>7-ACTIVITY</vt:lpstr>
      <vt:lpstr>8-RESOURCES</vt:lpstr>
    </vt:vector>
  </TitlesOfParts>
  <Company/>
  <LinksUpToDate>false</LinksUpToDate>
  <SharedDoc>false</SharedDoc>
  <HyperlinksChanged>false</HyperlinksChanged>
  <AppVersion>16.0014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Mokgwane, Pako</dc:creator>
  <cp:lastModifiedBy>Mokgwane, Pako</cp:lastModifiedBy>
  <cp:revision>51</cp:revision>
  <dcterms:created xsi:type="dcterms:W3CDTF">2018-05-31T05:51:27Z</dcterms:created>
  <dcterms:modified xsi:type="dcterms:W3CDTF">2018-07-31T17:37:45Z</dcterms:modified>
</cp:coreProperties>
</file>