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7" r:id="rId2"/>
    <p:sldMasterId id="2147483674" r:id="rId3"/>
    <p:sldMasterId id="2147483661" r:id="rId4"/>
  </p:sldMasterIdLst>
  <p:notesMasterIdLst>
    <p:notesMasterId r:id="rId28"/>
  </p:notesMasterIdLst>
  <p:handoutMasterIdLst>
    <p:handoutMasterId r:id="rId29"/>
  </p:handoutMasterIdLst>
  <p:sldIdLst>
    <p:sldId id="278" r:id="rId5"/>
    <p:sldId id="256" r:id="rId6"/>
    <p:sldId id="266" r:id="rId7"/>
    <p:sldId id="265" r:id="rId8"/>
    <p:sldId id="257" r:id="rId9"/>
    <p:sldId id="294" r:id="rId10"/>
    <p:sldId id="279" r:id="rId11"/>
    <p:sldId id="258" r:id="rId12"/>
    <p:sldId id="259" r:id="rId13"/>
    <p:sldId id="260" r:id="rId14"/>
    <p:sldId id="261" r:id="rId15"/>
    <p:sldId id="287" r:id="rId16"/>
    <p:sldId id="281" r:id="rId17"/>
    <p:sldId id="280" r:id="rId18"/>
    <p:sldId id="282" r:id="rId19"/>
    <p:sldId id="283" r:id="rId20"/>
    <p:sldId id="288" r:id="rId21"/>
    <p:sldId id="284" r:id="rId22"/>
    <p:sldId id="286" r:id="rId23"/>
    <p:sldId id="262" r:id="rId24"/>
    <p:sldId id="292" r:id="rId25"/>
    <p:sldId id="290" r:id="rId26"/>
    <p:sldId id="2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0820E36-C96D-8A46-B326-9CBA8DE68E42}">
          <p14:sldIdLst>
            <p14:sldId id="278"/>
            <p14:sldId id="256"/>
            <p14:sldId id="266"/>
            <p14:sldId id="265"/>
            <p14:sldId id="257"/>
            <p14:sldId id="294"/>
            <p14:sldId id="279"/>
            <p14:sldId id="258"/>
            <p14:sldId id="259"/>
            <p14:sldId id="260"/>
            <p14:sldId id="261"/>
            <p14:sldId id="287"/>
            <p14:sldId id="281"/>
            <p14:sldId id="280"/>
            <p14:sldId id="282"/>
            <p14:sldId id="283"/>
            <p14:sldId id="288"/>
            <p14:sldId id="284"/>
            <p14:sldId id="286"/>
            <p14:sldId id="262"/>
            <p14:sldId id="292"/>
            <p14:sldId id="290"/>
            <p14:sldId id="291"/>
          </p14:sldIdLst>
        </p14:section>
        <p14:section name="Untitled Section" id="{94477824-1078-8C46-945F-3B8A573AC76B}">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4" autoAdjust="0"/>
    <p:restoredTop sz="94674" autoAdjust="0"/>
  </p:normalViewPr>
  <p:slideViewPr>
    <p:cSldViewPr snapToGrid="0" snapToObjects="1">
      <p:cViewPr varScale="1">
        <p:scale>
          <a:sx n="62" d="100"/>
          <a:sy n="62" d="100"/>
        </p:scale>
        <p:origin x="288" y="176"/>
      </p:cViewPr>
      <p:guideLst>
        <p:guide orient="horz" pos="2160"/>
        <p:guide pos="3840"/>
      </p:guideLst>
    </p:cSldViewPr>
  </p:slideViewPr>
  <p:outlineViewPr>
    <p:cViewPr>
      <p:scale>
        <a:sx n="33" d="100"/>
        <a:sy n="33" d="100"/>
      </p:scale>
      <p:origin x="0" y="12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46" d="100"/>
          <a:sy n="146" d="100"/>
        </p:scale>
        <p:origin x="415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200757-3EAA-6646-8780-0FECAB3459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52BA13-8550-474B-A91E-D724DF6396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1BC235-2459-264C-8858-1C3188AD5348}" type="datetimeFigureOut">
              <a:rPr lang="en-US" smtClean="0"/>
              <a:t>7/31/18</a:t>
            </a:fld>
            <a:endParaRPr lang="en-US"/>
          </a:p>
        </p:txBody>
      </p:sp>
      <p:sp>
        <p:nvSpPr>
          <p:cNvPr id="4" name="Footer Placeholder 3">
            <a:extLst>
              <a:ext uri="{FF2B5EF4-FFF2-40B4-BE49-F238E27FC236}">
                <a16:creationId xmlns:a16="http://schemas.microsoft.com/office/drawing/2014/main" id="{FB6A7454-B891-624A-A350-3B662924B6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A4547A-E22A-2F4E-A561-0233970BB6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58EC65-90FA-1743-A13B-409402AF0898}" type="slidenum">
              <a:rPr lang="en-US" smtClean="0"/>
              <a:t>‹#›</a:t>
            </a:fld>
            <a:endParaRPr lang="en-US"/>
          </a:p>
        </p:txBody>
      </p:sp>
    </p:spTree>
    <p:extLst>
      <p:ext uri="{BB962C8B-B14F-4D97-AF65-F5344CB8AC3E}">
        <p14:creationId xmlns:p14="http://schemas.microsoft.com/office/powerpoint/2010/main" val="2825795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E3D297-4040-5A4B-8421-CF2430CAB508}" type="datetimeFigureOut">
              <a:rPr lang="en-US" smtClean="0"/>
              <a:t>7/31/18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E1EA7-A93D-BA49-BDA3-4E42378B748F}" type="slidenum">
              <a:rPr lang="en-US" smtClean="0"/>
              <a:t>‹#›</a:t>
            </a:fld>
            <a:endParaRPr lang="en-US"/>
          </a:p>
        </p:txBody>
      </p:sp>
    </p:spTree>
    <p:extLst>
      <p:ext uri="{BB962C8B-B14F-4D97-AF65-F5344CB8AC3E}">
        <p14:creationId xmlns:p14="http://schemas.microsoft.com/office/powerpoint/2010/main" val="2669856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8" y="1122363"/>
            <a:ext cx="9123904"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864158" y="3602038"/>
            <a:ext cx="9123904"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25316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4804874" cy="4588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518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3486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4804874" cy="45210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45103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945563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9149862" cy="387009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708050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42579" y="365125"/>
            <a:ext cx="1745483" cy="52865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315200" cy="52865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035630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1357C-11C5-F64B-80A1-179A53FEAC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2C514C5-717E-FA42-924E-41A15677D7AD}"/>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FC2BF8D1-F08C-4B4B-8FBD-B9A51D893F6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D2542C-15C0-7F4E-A2EC-156AC0625D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208330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1F3-2F79-F846-A1CB-992303CE7D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3980858-259F-AC40-B14C-3FF49C2F85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69594-5E57-5342-B30C-6783C97FD337}"/>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42B66AEB-FBD4-6746-86B8-78B4F52AE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3BA5E-E67C-0B4C-9238-6B242BCDA18E}"/>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381865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99D2-C797-0F48-9ABD-171893FE58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F4318D-0359-3C4B-9D07-B5EC6CE85F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CA1F22-3F23-2A45-8242-4E20BB979C4E}"/>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7D8EDDB2-8821-814A-AFCB-FB011EA76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04ADE-8591-D54D-82C0-8CA9A835C3C2}"/>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690901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65A4-CD34-E542-AA3B-410F99F5C0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336E2E-A226-6E4B-A0BF-59936A911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B76ECF6-06B1-1042-9703-D25028AEBCA1}"/>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2F574429-843C-AE4C-879F-09208EB68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3CF58-EB45-EE45-AB88-CE542A8C9D48}"/>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595838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7590B-D6EA-2843-A98D-0BF4416D2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C0711A-2741-5245-BFBE-542A2F566C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1226C9-E965-3748-B951-554080869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453920-1A77-3441-B716-C87809F2197A}"/>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8580F5CA-0C05-DF49-8CFB-0F7715D6E7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B5DE6D-D58D-6246-8560-6B48561FACB5}"/>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37739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C120D-9C98-7541-A4D1-ECDDBCE362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81D796-17A2-6D43-9454-BAD3FEB1F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7166ED1-50C0-D648-B865-172DA5AA275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E61E471-E208-3546-857E-10892FC3C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319FF5-6763-2047-B0CB-67E2B432419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B036FF-1BB5-614A-AB87-E9F39D61E0AC}"/>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8" name="Footer Placeholder 7">
            <a:extLst>
              <a:ext uri="{FF2B5EF4-FFF2-40B4-BE49-F238E27FC236}">
                <a16:creationId xmlns:a16="http://schemas.microsoft.com/office/drawing/2014/main" id="{08FA02C5-07EA-A94F-8E2E-932EC50AA1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1B4373-3B73-AD43-AAAC-28A7D836113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513757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8639325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90F-BA98-264C-A85A-FA17BB104E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997709-99BE-384F-AF93-DB01D29AD36E}"/>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4" name="Footer Placeholder 3">
            <a:extLst>
              <a:ext uri="{FF2B5EF4-FFF2-40B4-BE49-F238E27FC236}">
                <a16:creationId xmlns:a16="http://schemas.microsoft.com/office/drawing/2014/main" id="{E1418142-6FC2-7443-A565-C33D93A7BB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46F0CE-1BB1-7747-8F15-75898CB4A04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273079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855655-5E02-734C-8B17-5354E364B15C}"/>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3" name="Footer Placeholder 2">
            <a:extLst>
              <a:ext uri="{FF2B5EF4-FFF2-40B4-BE49-F238E27FC236}">
                <a16:creationId xmlns:a16="http://schemas.microsoft.com/office/drawing/2014/main" id="{820B04DA-AB26-D94B-BC45-36F3609B83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98A3A1-20D2-074B-AFFF-E88912E453A0}"/>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2713167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A0B5-B39D-2A45-A906-F7C4462195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F896DB-D884-D547-8A87-1C4B132539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1E257-B35C-B941-8052-F0A6552FE0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9EFA63-6AE3-9B4B-8A64-B5725176B0A7}"/>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D3ED90D7-192D-E34A-A129-603DA2806B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E2F575-0AB5-ED40-B5A7-8443E9F80F64}"/>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140696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9253A-1B2D-7542-9B6F-FA42D86134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97BB3B-A3FF-F442-BA29-C194E7F39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C1370F-B2CB-984E-9BEA-F72D0F711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938331-EB46-A241-945E-A9E29C5A87BD}"/>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6" name="Footer Placeholder 5">
            <a:extLst>
              <a:ext uri="{FF2B5EF4-FFF2-40B4-BE49-F238E27FC236}">
                <a16:creationId xmlns:a16="http://schemas.microsoft.com/office/drawing/2014/main" id="{9E3BF304-2F66-0D4A-A0C9-740E3F5871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082B4A-2276-9647-AE95-D82B839ADC56}"/>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3852746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41937-BF20-1646-BBD2-3DD84A9B65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408E7C-DC3E-BA43-90E0-7C30EEDE1BA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19338-EAE0-7A40-ABC4-13A8A4D6E5F3}"/>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5AAC90C6-4159-024A-93C1-DC92D77C3C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47F38-1C00-1A43-8EE6-78C364B37339}"/>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4045592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23120A-C540-014D-A196-81DC0AE194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E69A46-BF32-C540-A37E-7711961970C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E7306-3DCD-794D-8DEC-0C27A7C08CA3}"/>
              </a:ext>
            </a:extLst>
          </p:cNvPr>
          <p:cNvSpPr>
            <a:spLocks noGrp="1"/>
          </p:cNvSpPr>
          <p:nvPr>
            <p:ph type="dt" sz="half" idx="10"/>
          </p:nvPr>
        </p:nvSpPr>
        <p:spPr/>
        <p:txBody>
          <a:body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71D85206-AC06-CE4A-A628-FAFFF43D6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8BA3D5-9294-F940-B031-FD487FB58BAA}"/>
              </a:ext>
            </a:extLst>
          </p:cNvPr>
          <p:cNvSpPr>
            <a:spLocks noGrp="1"/>
          </p:cNvSpPr>
          <p:nvPr>
            <p:ph type="sldNum" sz="quarter" idx="12"/>
          </p:nvPr>
        </p:nvSpPr>
        <p:spPr/>
        <p:txBody>
          <a:bodyPr/>
          <a:lstStyle/>
          <a:p>
            <a:fld id="{D68BBED7-DA09-AB4F-934B-FB262E64A154}" type="slidenum">
              <a:rPr lang="en-US" smtClean="0"/>
              <a:t>‹#›</a:t>
            </a:fld>
            <a:endParaRPr lang="en-US"/>
          </a:p>
        </p:txBody>
      </p:sp>
    </p:spTree>
    <p:extLst>
      <p:ext uri="{BB962C8B-B14F-4D97-AF65-F5344CB8AC3E}">
        <p14:creationId xmlns:p14="http://schemas.microsoft.com/office/powerpoint/2010/main" val="6914916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B2E44-36DA-4743-803D-A0C615B5C2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E14E84-EAA2-0943-970C-C978FC4775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0744B4-977F-524D-98D3-5F8270BA84E9}"/>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85D3C28C-5E07-F041-8436-A1A6AF5D5B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A61D60-843C-CA49-BA6D-C4FFE484E6EF}"/>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29469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138C7-0795-CB4E-995F-0C7059F9A8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1BD73C-200E-464F-86B0-3B878E416A6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6AD399-A317-EA4F-BB28-D4C07E700560}"/>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9DA4670C-6D8A-5746-B623-9E521F602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813A48-745C-5947-950A-E72406D272DE}"/>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7145454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B10A-60AE-EB49-98E1-D957426E5C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F78C1C-9F0D-034A-AFCE-15B725192D9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13AE335-518E-D744-A806-4CEAED111D49}"/>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50307580-6999-9640-BE6D-5328398E19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DAB0F4-4663-3844-B795-6568E0E5D326}"/>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9647167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DCEB2-EAAE-2E48-8AE9-747A0C350E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041903-8308-514C-80B9-443CF2BDBCEC}"/>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7814B1-0E8C-D547-8CDD-98A742DE32C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6EDF7C-3A62-3B46-83A9-0097A852537D}"/>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FCCA6D9A-F34D-9145-A6E1-E71CE6F49B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86A584-920A-2E47-9098-CA1C7D4D2700}"/>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077721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9085873"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9085873"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8DA99-1ED3-F944-BC99-F7C71722FEC6}" type="datetimeFigureOut">
              <a:rPr lang="en-US" smtClean="0"/>
              <a:t>7/31/18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7711149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CAF7D-9335-7044-81B5-F1A113C50E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2FA63E-7181-624C-857B-1B56214FE2B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29E0D-A137-DD47-8B7C-78548738574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A01913-C7BB-DC43-A030-D88B3AF8E53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FCE15A7-A0FF-F840-A145-60B40D0C7EAB}"/>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F6704BD-3FD1-F347-B63B-0213B2250A94}"/>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8" name="Footer Placeholder 7">
            <a:extLst>
              <a:ext uri="{FF2B5EF4-FFF2-40B4-BE49-F238E27FC236}">
                <a16:creationId xmlns:a16="http://schemas.microsoft.com/office/drawing/2014/main" id="{630A167C-807D-FF49-939E-C6F2C67E05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7699041-3DA0-E042-8338-BE17C8AB7ED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2673697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5BF22-797A-0E42-A2B4-7616EF9739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907525-F63E-BC4D-9FAF-9CAB1B6ECA27}"/>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4" name="Footer Placeholder 3">
            <a:extLst>
              <a:ext uri="{FF2B5EF4-FFF2-40B4-BE49-F238E27FC236}">
                <a16:creationId xmlns:a16="http://schemas.microsoft.com/office/drawing/2014/main" id="{55B0DAF4-7A33-E942-AD94-FFBC78E449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7115B0-7B7D-C347-81FC-FBBDE7EE892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8580295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952BBB-52A2-BD4B-A650-63066A27C605}"/>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3" name="Footer Placeholder 2">
            <a:extLst>
              <a:ext uri="{FF2B5EF4-FFF2-40B4-BE49-F238E27FC236}">
                <a16:creationId xmlns:a16="http://schemas.microsoft.com/office/drawing/2014/main" id="{823FAFAF-7055-8C45-8986-D313F04325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F3315E-3604-9940-A45C-CBD3E949654D}"/>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6802632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DF9F-03E4-2D4A-8C73-CD9EB1FA93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AAA636-196C-B34E-8E36-12C7626710C4}"/>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03DB71-D964-1A46-88EB-6AB4CAE8305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711710-A939-F84B-8683-D705642BD454}"/>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4DC4CD12-B6BA-B74D-9975-6567C6D5E0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A894F0-A094-EB45-B854-AC2CE568835A}"/>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3265884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3784-3503-DB46-90AD-920C280BEA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1A924F-C866-FA4F-81F5-986CD8DC4B1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0913A9-EF05-5649-A644-8DACEFEC57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61A965-8549-F843-B612-179E96B3A686}"/>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6" name="Footer Placeholder 5">
            <a:extLst>
              <a:ext uri="{FF2B5EF4-FFF2-40B4-BE49-F238E27FC236}">
                <a16:creationId xmlns:a16="http://schemas.microsoft.com/office/drawing/2014/main" id="{9BDA3CF1-CD91-C545-9FD1-EBB9EDE2C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F200D-E0C3-FB42-A1DF-04C09CC92902}"/>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7053584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6F4E8-F804-874B-9E68-F54835CA21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BF5CF5-A071-764F-8C6B-48CB0A79A3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07B74B-AB68-2045-99A1-E8B257896CEE}"/>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041C3105-9829-6F43-BE60-D98DAC434F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B794E-1320-FA42-917A-2541BF860959}"/>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13898742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09B6CE-2456-1249-8C68-424B406C89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F72CC3-927E-7441-B8F7-46FB767535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C4C5B6-C1ED-A549-BD3D-D07FC4B6F89E}"/>
              </a:ext>
            </a:extLst>
          </p:cNvPr>
          <p:cNvSpPr>
            <a:spLocks noGrp="1"/>
          </p:cNvSpPr>
          <p:nvPr>
            <p:ph type="dt" sz="half" idx="10"/>
          </p:nvPr>
        </p:nvSpPr>
        <p:spPr/>
        <p:txBody>
          <a:body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AEE65298-2108-3047-95A6-75A51769A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D47221-4CDC-8E41-B068-74C6425F95F8}"/>
              </a:ext>
            </a:extLst>
          </p:cNvPr>
          <p:cNvSpPr>
            <a:spLocks noGrp="1"/>
          </p:cNvSpPr>
          <p:nvPr>
            <p:ph type="sldNum" sz="quarter" idx="12"/>
          </p:nvPr>
        </p:nvSpPr>
        <p:spPr/>
        <p:txBody>
          <a:bodyPr/>
          <a:lstStyle/>
          <a:p>
            <a:fld id="{2548D0EC-F8CB-074B-BC4C-8EBF90199937}" type="slidenum">
              <a:rPr lang="en-US" smtClean="0"/>
              <a:t>‹#›</a:t>
            </a:fld>
            <a:endParaRPr lang="en-US"/>
          </a:p>
        </p:txBody>
      </p:sp>
    </p:spTree>
    <p:extLst>
      <p:ext uri="{BB962C8B-B14F-4D97-AF65-F5344CB8AC3E}">
        <p14:creationId xmlns:p14="http://schemas.microsoft.com/office/powerpoint/2010/main" val="384594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B34B-5C59-7E45-B149-91B0EB7D24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ED5BB3-1B6F-F94E-8365-6F338F63D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B42DD81-683F-184F-8DE6-5BFDD5280D6A}"/>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CD32C1F1-5711-1246-A682-95FB94050C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14F5-F8BF-4E49-99A4-631A7CE14020}"/>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6147681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E500-26A4-BF4F-A737-D527D1476E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3B1977-3A19-9F4B-9D72-F14AC6501F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89315B-8C77-6045-9642-3852233C89BC}"/>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D376156D-E3F5-CB4E-BD60-305930FA7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0D8C6-0F64-6F4B-A792-8B2C378721D1}"/>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676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DE52-1EA5-3643-AE0D-AE2268B19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FD3437-7A68-AB4C-9F06-D398519560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D76892-DD3E-4845-BEE5-54E46F8D2BAB}"/>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12D591A1-A767-AC49-A16C-3F3C9E94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272BC-724E-F341-A4FC-941E8745DC5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1049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449747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381586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78DA99-1ED3-F944-BC99-F7C71722FEC6}" type="datetimeFigureOut">
              <a:rPr lang="en-US" smtClean="0"/>
              <a:t>7/31/18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858217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933AE-6685-1348-AEC6-F1848186B9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95CBB-BDDB-584B-B414-5F58112306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724C79-869E-7C4C-8756-EA02DA39DD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A54D99-9257-1B46-A005-DFB653607D73}"/>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F5850664-35B1-B047-B5D7-C90877EBC3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FB4789-7BC4-034E-BFF7-CB4F5745318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779321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FE63B-2C5C-1C44-9BB2-A00C4A7929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3E7CB3-DCBF-3143-A630-196FE83CF0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DDF094-D769-004E-9C71-EF9FC1F9577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5BA426-1A7D-6D4C-ACF1-9E6D0EE625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89A5B4-ADC1-4E42-88AB-5E7B2574C98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F52982-232C-0C4F-9261-13021D491B67}"/>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8" name="Footer Placeholder 7">
            <a:extLst>
              <a:ext uri="{FF2B5EF4-FFF2-40B4-BE49-F238E27FC236}">
                <a16:creationId xmlns:a16="http://schemas.microsoft.com/office/drawing/2014/main" id="{1705F16B-0731-3348-8178-EE39154FE8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220632-D22D-7445-B873-201B8F629A77}"/>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0456475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4A9-F0A8-6A40-9CB8-1124CAC3ED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A5B138-8849-A84D-B966-9DF1E94FED86}"/>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4" name="Footer Placeholder 3">
            <a:extLst>
              <a:ext uri="{FF2B5EF4-FFF2-40B4-BE49-F238E27FC236}">
                <a16:creationId xmlns:a16="http://schemas.microsoft.com/office/drawing/2014/main" id="{A0C1E746-A580-3A49-A4C0-FBB9C3B774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485002-354D-3147-A2CB-3BEDFCDF676C}"/>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8014955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5B674F-B1BD-DA40-A3B1-AD8CFF1C3B7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3" name="Footer Placeholder 2">
            <a:extLst>
              <a:ext uri="{FF2B5EF4-FFF2-40B4-BE49-F238E27FC236}">
                <a16:creationId xmlns:a16="http://schemas.microsoft.com/office/drawing/2014/main" id="{A388047D-DD3C-A24E-81B1-ECA252FDA4F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434987D-AB8F-6B41-8A85-19B75E7EF2B6}"/>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2964665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1AC9-9FCD-E547-88D9-0D094C19A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28DEFD-AA86-5E40-BEED-B07B024AC6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2EA183-3F13-A14B-BD5B-F62D5A294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AD7809-EFDD-E44E-B686-B3036990DB7C}"/>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F9304834-14F4-4641-8484-CFEBBB33BF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185205-C7A1-C64A-BC8F-B33E8216DC94}"/>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1195943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03BCB-0634-7145-8E29-751A605BA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88CA3-19F4-B04C-B305-D1D587DC48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56B339-520D-7A44-A611-AFCDE7DBB0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3516B3-49BE-644D-B2AD-37D31EE60949}"/>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6" name="Footer Placeholder 5">
            <a:extLst>
              <a:ext uri="{FF2B5EF4-FFF2-40B4-BE49-F238E27FC236}">
                <a16:creationId xmlns:a16="http://schemas.microsoft.com/office/drawing/2014/main" id="{C314D71E-144F-5146-9B99-6F6C57BD92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E1F07-9E19-D84B-8B07-44C71D701EC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8768770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8FCA7-8049-5944-BC40-899EC310BA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A5B9E7-F084-E446-977D-A714F4044AC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B3506D-C34A-BD4B-B2C9-09835248AB8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19348CAB-F026-1944-8450-22FB8AEF5B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0AC33F-A3A2-A041-A466-194880C1187A}"/>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980299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E98BF-17AF-6D44-860E-84A164CC95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759389-EC9F-4F4D-B304-D1C6DA50E86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FF43E0-90FA-324A-986B-08FC997C943F}"/>
              </a:ext>
            </a:extLst>
          </p:cNvPr>
          <p:cNvSpPr>
            <a:spLocks noGrp="1"/>
          </p:cNvSpPr>
          <p:nvPr>
            <p:ph type="dt" sz="half" idx="10"/>
          </p:nvPr>
        </p:nvSpPr>
        <p:spPr/>
        <p:txBody>
          <a:body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D1C5A636-47EE-BA40-AE36-BEEDDD6F4C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CC01C5-F166-5E4B-84F0-C33D55B49B9E}"/>
              </a:ext>
            </a:extLst>
          </p:cNvPr>
          <p:cNvSpPr>
            <a:spLocks noGrp="1"/>
          </p:cNvSpPr>
          <p:nvPr>
            <p:ph type="sldNum" sz="quarter" idx="12"/>
          </p:nvPr>
        </p:nvSpPr>
        <p:spPr/>
        <p:txBody>
          <a:bodyPr/>
          <a:lstStyle/>
          <a:p>
            <a:fld id="{3AF9E08D-064C-0A4F-8FFD-E8BE5DD9573B}" type="slidenum">
              <a:rPr lang="en-US" smtClean="0"/>
              <a:t>‹#›</a:t>
            </a:fld>
            <a:endParaRPr lang="en-US"/>
          </a:p>
        </p:txBody>
      </p:sp>
    </p:spTree>
    <p:extLst>
      <p:ext uri="{BB962C8B-B14F-4D97-AF65-F5344CB8AC3E}">
        <p14:creationId xmlns:p14="http://schemas.microsoft.com/office/powerpoint/2010/main" val="309718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148274"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443559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443559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19538" y="1681163"/>
            <a:ext cx="436852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19538" y="2505075"/>
            <a:ext cx="436852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78DA99-1ED3-F944-BC99-F7C71722FEC6}" type="datetimeFigureOut">
              <a:rPr lang="en-US" smtClean="0"/>
              <a:t>7/31/18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563332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466469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8DA99-1ED3-F944-BC99-F7C71722FEC6}" type="datetimeFigureOut">
              <a:rPr lang="en-US" smtClean="0"/>
              <a:t>7/31/18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37121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2B613-51B8-EF49-801F-A9C1E5F10D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41070F-DAFA-AC48-96DC-8C2A8EC5C0EA}"/>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B3C6356E-C245-B24B-8035-3237210E9E2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4A1AEB-EEEB-0C47-9ED3-85824FCBADAE}"/>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021952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F4F-20C9-8B4B-AB57-B9656C2DCD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E629DB-5AFB-314F-8E99-CA7CF304A073}"/>
              </a:ext>
            </a:extLst>
          </p:cNvPr>
          <p:cNvSpPr>
            <a:spLocks noGrp="1"/>
          </p:cNvSpPr>
          <p:nvPr>
            <p:ph type="dt" sz="half" idx="10"/>
          </p:nvPr>
        </p:nvSpPr>
        <p:spPr/>
        <p:txBody>
          <a:bodyPr/>
          <a:lstStyle/>
          <a:p>
            <a:fld id="{9478DA99-1ED3-F944-BC99-F7C71722FEC6}" type="datetimeFigureOut">
              <a:rPr lang="en-US" smtClean="0"/>
              <a:t>7/31/18</a:t>
            </a:fld>
            <a:endParaRPr lang="en-US"/>
          </a:p>
        </p:txBody>
      </p:sp>
      <p:sp>
        <p:nvSpPr>
          <p:cNvPr id="4" name="Footer Placeholder 3">
            <a:extLst>
              <a:ext uri="{FF2B5EF4-FFF2-40B4-BE49-F238E27FC236}">
                <a16:creationId xmlns:a16="http://schemas.microsoft.com/office/drawing/2014/main" id="{0B9AD1C8-12BC-7643-8934-5D5ED5A99D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66B42E7-4C66-734D-A8C1-531DF6B2A609}"/>
              </a:ext>
            </a:extLst>
          </p:cNvPr>
          <p:cNvSpPr>
            <a:spLocks noGrp="1"/>
          </p:cNvSpPr>
          <p:nvPr>
            <p:ph type="sldNum" sz="quarter" idx="12"/>
          </p:nvPr>
        </p:nvSpPr>
        <p:spPr/>
        <p:txBody>
          <a:bodyPr/>
          <a:lstStyle/>
          <a:p>
            <a:fld id="{1B8FAA5A-C444-814B-AFD0-86E9B49918DA}" type="slidenum">
              <a:rPr lang="en-US" smtClean="0"/>
              <a:t>‹#›</a:t>
            </a:fld>
            <a:endParaRPr lang="en-US"/>
          </a:p>
        </p:txBody>
      </p:sp>
    </p:spTree>
    <p:extLst>
      <p:ext uri="{BB962C8B-B14F-4D97-AF65-F5344CB8AC3E}">
        <p14:creationId xmlns:p14="http://schemas.microsoft.com/office/powerpoint/2010/main" val="16402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9149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9149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78DA99-1ED3-F944-BC99-F7C71722FEC6}" type="datetimeFigureOut">
              <a:rPr lang="en-US" smtClean="0"/>
              <a:t>7/31/18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13774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8FAA5A-C444-814B-AFD0-86E9B49918DA}" type="slidenum">
              <a:rPr lang="en-US" smtClean="0"/>
              <a:t>‹#›</a:t>
            </a:fld>
            <a:endParaRPr lang="en-US"/>
          </a:p>
        </p:txBody>
      </p:sp>
      <p:sp>
        <p:nvSpPr>
          <p:cNvPr id="13" name="Rectangle 12">
            <a:extLst>
              <a:ext uri="{FF2B5EF4-FFF2-40B4-BE49-F238E27FC236}">
                <a16:creationId xmlns:a16="http://schemas.microsoft.com/office/drawing/2014/main" id="{67FAC88F-3079-6C41-B97E-AB507D54E544}"/>
              </a:ext>
            </a:extLst>
          </p:cNvPr>
          <p:cNvSpPr/>
          <p:nvPr userDrawn="1"/>
        </p:nvSpPr>
        <p:spPr>
          <a:xfrm>
            <a:off x="10451364" y="0"/>
            <a:ext cx="1740635" cy="6858000"/>
          </a:xfrm>
          <a:prstGeom prst="rect">
            <a:avLst/>
          </a:prstGeom>
          <a:solidFill>
            <a:srgbClr val="2E55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75AAFAF-2663-1B4A-953A-5BDE35D35E62}"/>
              </a:ext>
            </a:extLst>
          </p:cNvPr>
          <p:cNvPicPr>
            <a:picLocks noChangeAspect="1"/>
          </p:cNvPicPr>
          <p:nvPr userDrawn="1"/>
        </p:nvPicPr>
        <p:blipFill>
          <a:blip r:embed="rId16"/>
          <a:stretch>
            <a:fillRect/>
          </a:stretch>
        </p:blipFill>
        <p:spPr>
          <a:xfrm>
            <a:off x="10800248" y="5441186"/>
            <a:ext cx="1042868" cy="1042868"/>
          </a:xfrm>
          <a:prstGeom prst="rect">
            <a:avLst/>
          </a:prstGeom>
        </p:spPr>
      </p:pic>
      <p:pic>
        <p:nvPicPr>
          <p:cNvPr id="8" name="Picture 7">
            <a:extLst>
              <a:ext uri="{FF2B5EF4-FFF2-40B4-BE49-F238E27FC236}">
                <a16:creationId xmlns:a16="http://schemas.microsoft.com/office/drawing/2014/main" id="{3ECEC7F7-E76D-BA4C-9E1D-7856473E0BC1}"/>
              </a:ext>
            </a:extLst>
          </p:cNvPr>
          <p:cNvPicPr>
            <a:picLocks noChangeAspect="1"/>
          </p:cNvPicPr>
          <p:nvPr userDrawn="1"/>
        </p:nvPicPr>
        <p:blipFill>
          <a:blip r:embed="rId17"/>
          <a:stretch>
            <a:fillRect/>
          </a:stretch>
        </p:blipFill>
        <p:spPr>
          <a:xfrm>
            <a:off x="750064" y="5749111"/>
            <a:ext cx="2225407" cy="734943"/>
          </a:xfrm>
          <a:prstGeom prst="rect">
            <a:avLst/>
          </a:prstGeom>
        </p:spPr>
      </p:pic>
    </p:spTree>
    <p:extLst>
      <p:ext uri="{BB962C8B-B14F-4D97-AF65-F5344CB8AC3E}">
        <p14:creationId xmlns:p14="http://schemas.microsoft.com/office/powerpoint/2010/main" val="1032590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86" r:id="rId8"/>
    <p:sldLayoutId id="2147483673" r:id="rId9"/>
    <p:sldLayoutId id="2147483656" r:id="rId10"/>
    <p:sldLayoutId id="2147483657" r:id="rId11"/>
    <p:sldLayoutId id="2147483658" r:id="rId12"/>
    <p:sldLayoutId id="2147483659" r:id="rId13"/>
    <p:sldLayoutId id="214748366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2FE335-DF36-EC49-AEB9-1F17E90F6F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9C8947-963D-5A43-83DE-6AEA3F6005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33340A-C86D-194E-AA81-2891DF220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C56663-F467-724F-9C4A-7CBA8A3563E3}" type="datetimeFigureOut">
              <a:rPr lang="en-US" smtClean="0"/>
              <a:t>7/31/18</a:t>
            </a:fld>
            <a:endParaRPr lang="en-US"/>
          </a:p>
        </p:txBody>
      </p:sp>
      <p:sp>
        <p:nvSpPr>
          <p:cNvPr id="5" name="Footer Placeholder 4">
            <a:extLst>
              <a:ext uri="{FF2B5EF4-FFF2-40B4-BE49-F238E27FC236}">
                <a16:creationId xmlns:a16="http://schemas.microsoft.com/office/drawing/2014/main" id="{86989F4A-AF3F-7945-B25B-38FA0354FA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EE52A-4F22-4F49-86EE-7AC85B3CFA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8BBED7-DA09-AB4F-934B-FB262E64A154}" type="slidenum">
              <a:rPr lang="en-US" smtClean="0"/>
              <a:t>‹#›</a:t>
            </a:fld>
            <a:endParaRPr lang="en-US"/>
          </a:p>
        </p:txBody>
      </p:sp>
    </p:spTree>
    <p:extLst>
      <p:ext uri="{BB962C8B-B14F-4D97-AF65-F5344CB8AC3E}">
        <p14:creationId xmlns:p14="http://schemas.microsoft.com/office/powerpoint/2010/main" val="3910951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5C23F2-2025-A948-A822-6DF144B1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1A0F2833-791A-5449-92AD-C8EAF61BB4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34A85A-F517-B84D-9214-7EC82D2BC1FC}" type="datetimeFigureOut">
              <a:rPr lang="en-US" smtClean="0"/>
              <a:t>7/31/18</a:t>
            </a:fld>
            <a:endParaRPr lang="en-US"/>
          </a:p>
        </p:txBody>
      </p:sp>
      <p:sp>
        <p:nvSpPr>
          <p:cNvPr id="5" name="Footer Placeholder 4">
            <a:extLst>
              <a:ext uri="{FF2B5EF4-FFF2-40B4-BE49-F238E27FC236}">
                <a16:creationId xmlns:a16="http://schemas.microsoft.com/office/drawing/2014/main" id="{0FE07BAE-4438-9347-900A-30D5B7185B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2726F4-93B9-9446-8A73-FC80042A33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48D0EC-F8CB-074B-BC4C-8EBF90199937}" type="slidenum">
              <a:rPr lang="en-US" smtClean="0"/>
              <a:t>‹#›</a:t>
            </a:fld>
            <a:endParaRPr lang="en-US"/>
          </a:p>
        </p:txBody>
      </p:sp>
      <p:sp>
        <p:nvSpPr>
          <p:cNvPr id="7" name="Text Placeholder 6">
            <a:extLst>
              <a:ext uri="{FF2B5EF4-FFF2-40B4-BE49-F238E27FC236}">
                <a16:creationId xmlns:a16="http://schemas.microsoft.com/office/drawing/2014/main" id="{CA7BE19C-4919-1944-BC61-CC284F92EB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375235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0065B8-E642-2C45-BEC2-BA06987F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E7E25-6EC5-B14A-8805-206FBEEB1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C329F1-DD7D-934E-8EF4-0A2C3FCFD3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076E-769D-994D-AD12-AED9E0FB0F75}" type="datetimeFigureOut">
              <a:rPr lang="en-US" smtClean="0"/>
              <a:t>7/31/18</a:t>
            </a:fld>
            <a:endParaRPr lang="en-US"/>
          </a:p>
        </p:txBody>
      </p:sp>
      <p:sp>
        <p:nvSpPr>
          <p:cNvPr id="5" name="Footer Placeholder 4">
            <a:extLst>
              <a:ext uri="{FF2B5EF4-FFF2-40B4-BE49-F238E27FC236}">
                <a16:creationId xmlns:a16="http://schemas.microsoft.com/office/drawing/2014/main" id="{452D288B-85DB-3249-BFAB-8630C92CEC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272F85-E71C-8B4E-A8FC-E4236B4274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F9E08D-064C-0A4F-8FFD-E8BE5DD9573B}" type="slidenum">
              <a:rPr lang="en-US" smtClean="0"/>
              <a:t>‹#›</a:t>
            </a:fld>
            <a:endParaRPr lang="en-US"/>
          </a:p>
        </p:txBody>
      </p:sp>
    </p:spTree>
    <p:extLst>
      <p:ext uri="{BB962C8B-B14F-4D97-AF65-F5344CB8AC3E}">
        <p14:creationId xmlns:p14="http://schemas.microsoft.com/office/powerpoint/2010/main" val="384191099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119" y="2251798"/>
            <a:ext cx="9149862" cy="1325563"/>
          </a:xfrm>
        </p:spPr>
        <p:txBody>
          <a:bodyPr>
            <a:noAutofit/>
          </a:bodyPr>
          <a:lstStyle/>
          <a:p>
            <a:pPr algn="ctr"/>
            <a:r>
              <a:rPr lang="en-US" sz="6000" b="1" dirty="0">
                <a:solidFill>
                  <a:schemeClr val="accent1"/>
                </a:solidFill>
              </a:rPr>
              <a:t>Seminar 1: Introduction to Youth Ministry</a:t>
            </a:r>
            <a:br>
              <a:rPr lang="en-ZW" sz="6000" b="1" dirty="0">
                <a:solidFill>
                  <a:schemeClr val="accent1"/>
                </a:solidFill>
              </a:rPr>
            </a:br>
            <a:endParaRPr lang="en-US" sz="6000" b="1" dirty="0">
              <a:solidFill>
                <a:schemeClr val="accent1"/>
              </a:solidFill>
            </a:endParaRPr>
          </a:p>
        </p:txBody>
      </p:sp>
      <p:sp>
        <p:nvSpPr>
          <p:cNvPr id="5" name="Content Placeholder 4"/>
          <p:cNvSpPr>
            <a:spLocks noGrp="1"/>
          </p:cNvSpPr>
          <p:nvPr>
            <p:ph idx="1"/>
          </p:nvPr>
        </p:nvSpPr>
        <p:spPr>
          <a:xfrm>
            <a:off x="1699168" y="3434537"/>
            <a:ext cx="8309675" cy="1179028"/>
          </a:xfrm>
        </p:spPr>
        <p:txBody>
          <a:bodyPr>
            <a:normAutofit/>
          </a:bodyPr>
          <a:lstStyle/>
          <a:p>
            <a:pPr marL="0" indent="0" algn="ctr">
              <a:buNone/>
            </a:pPr>
            <a:r>
              <a:rPr lang="en-US" sz="2400" b="1" i="1" dirty="0"/>
              <a:t>Understanding the History, Philosophy, Vision, Objectives </a:t>
            </a:r>
            <a:endParaRPr lang="en-ZW" sz="2400" dirty="0"/>
          </a:p>
          <a:p>
            <a:pPr marL="0" indent="0" algn="ctr">
              <a:buNone/>
            </a:pPr>
            <a:r>
              <a:rPr lang="en-US" sz="2400" b="1" i="1" dirty="0"/>
              <a:t>and Structure of Adventist Youth Ministry</a:t>
            </a:r>
            <a:endParaRPr lang="en-ZW" sz="2400" dirty="0"/>
          </a:p>
          <a:p>
            <a:pPr algn="ctr"/>
            <a:endParaRPr lang="en-US" sz="2400" dirty="0">
              <a:solidFill>
                <a:schemeClr val="accent1"/>
              </a:solidFill>
            </a:endParaRPr>
          </a:p>
        </p:txBody>
      </p:sp>
      <p:pic>
        <p:nvPicPr>
          <p:cNvPr id="6" name="Picture 5">
            <a:extLst>
              <a:ext uri="{FF2B5EF4-FFF2-40B4-BE49-F238E27FC236}">
                <a16:creationId xmlns:a16="http://schemas.microsoft.com/office/drawing/2014/main" id="{2837CB90-3B12-D046-A1B9-AC305EC27B84}"/>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044753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853235"/>
            <a:ext cx="9149862" cy="1325563"/>
          </a:xfrm>
        </p:spPr>
        <p:txBody>
          <a:bodyPr>
            <a:normAutofit/>
          </a:bodyPr>
          <a:lstStyle/>
          <a:p>
            <a:pPr algn="ctr"/>
            <a:r>
              <a:rPr lang="en-US" b="1" dirty="0">
                <a:solidFill>
                  <a:schemeClr val="accent1"/>
                </a:solidFill>
              </a:rPr>
              <a:t>MISSION AND VISION</a:t>
            </a:r>
          </a:p>
        </p:txBody>
      </p:sp>
      <p:sp>
        <p:nvSpPr>
          <p:cNvPr id="4" name="Rectangle 3"/>
          <p:cNvSpPr/>
          <p:nvPr/>
        </p:nvSpPr>
        <p:spPr>
          <a:xfrm>
            <a:off x="2823410" y="2635263"/>
            <a:ext cx="5422232" cy="1815882"/>
          </a:xfrm>
          <a:prstGeom prst="rect">
            <a:avLst/>
          </a:prstGeom>
        </p:spPr>
        <p:txBody>
          <a:bodyPr wrap="square">
            <a:spAutoFit/>
          </a:bodyPr>
          <a:lstStyle/>
          <a:p>
            <a:pPr algn="ctr"/>
            <a:r>
              <a:rPr lang="en-US" sz="2800" dirty="0"/>
              <a:t>"To lead young people into a saving relationship with Jesus Christ and help them embrace His call to discipleship" </a:t>
            </a:r>
          </a:p>
        </p:txBody>
      </p:sp>
      <p:pic>
        <p:nvPicPr>
          <p:cNvPr id="6" name="Picture 5">
            <a:extLst>
              <a:ext uri="{FF2B5EF4-FFF2-40B4-BE49-F238E27FC236}">
                <a16:creationId xmlns:a16="http://schemas.microsoft.com/office/drawing/2014/main" id="{FAC2A6C5-360E-2440-A5C9-44E76BB2E203}"/>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1319463" y="322075"/>
            <a:ext cx="9149862" cy="1325563"/>
          </a:xfrm>
        </p:spPr>
        <p:txBody>
          <a:bodyPr/>
          <a:lstStyle/>
          <a:p>
            <a:pPr algn="ctr"/>
            <a:r>
              <a:rPr lang="en-US" b="1" dirty="0">
                <a:solidFill>
                  <a:schemeClr val="accent1"/>
                </a:solidFill>
              </a:rPr>
              <a:t>MISSION/VISION</a:t>
            </a:r>
          </a:p>
        </p:txBody>
      </p:sp>
      <p:sp>
        <p:nvSpPr>
          <p:cNvPr id="4" name="Rectangle 3"/>
          <p:cNvSpPr/>
          <p:nvPr/>
        </p:nvSpPr>
        <p:spPr>
          <a:xfrm>
            <a:off x="2351777" y="1647638"/>
            <a:ext cx="7933324" cy="3293209"/>
          </a:xfrm>
          <a:prstGeom prst="rect">
            <a:avLst/>
          </a:prstGeom>
        </p:spPr>
        <p:txBody>
          <a:bodyPr wrap="square">
            <a:spAutoFit/>
          </a:bodyPr>
          <a:lstStyle/>
          <a:p>
            <a:r>
              <a:rPr lang="en-US" sz="2600" dirty="0"/>
              <a:t>“Youth ministry built on this model </a:t>
            </a:r>
            <a:r>
              <a:rPr lang="en-US" sz="2600" i="1" dirty="0"/>
              <a:t>(life and ministry of Jesus)</a:t>
            </a:r>
            <a:r>
              <a:rPr lang="en-US" sz="2600" dirty="0"/>
              <a:t> seeks to meet young people where they are, and to offer them pastoral care not only as spiritual guides, but also as counselors and friends, fellow pilgrims on a similar spiritual journey. With Jesus as our model we are called to ministry, a personal and relational ministry, that will involve a good deal of one to one time.” (</a:t>
            </a:r>
            <a:r>
              <a:rPr lang="en-US" sz="2600" dirty="0" err="1"/>
              <a:t>Gane</a:t>
            </a:r>
            <a:r>
              <a:rPr lang="en-US" sz="2600" dirty="0"/>
              <a:t>: 54-55) </a:t>
            </a:r>
            <a:r>
              <a:rPr lang="en-US" sz="2600" i="1" dirty="0"/>
              <a:t>(Building Youth Ministries-A Foundational Guide)</a:t>
            </a:r>
            <a:r>
              <a:rPr lang="en-US" sz="2600" dirty="0"/>
              <a:t>.</a:t>
            </a:r>
            <a:endParaRPr lang="en-ZW" sz="2600" dirty="0"/>
          </a:p>
        </p:txBody>
      </p:sp>
      <p:pic>
        <p:nvPicPr>
          <p:cNvPr id="6" name="Picture 5">
            <a:extLst>
              <a:ext uri="{FF2B5EF4-FFF2-40B4-BE49-F238E27FC236}">
                <a16:creationId xmlns:a16="http://schemas.microsoft.com/office/drawing/2014/main" id="{28794A8D-44B0-9D4F-A50C-8D437D34B630}"/>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1197952" y="382102"/>
            <a:ext cx="9149862" cy="1325563"/>
          </a:xfrm>
        </p:spPr>
        <p:txBody>
          <a:bodyPr/>
          <a:lstStyle/>
          <a:p>
            <a:pPr algn="ctr"/>
            <a:r>
              <a:rPr lang="en-US" b="1" dirty="0">
                <a:solidFill>
                  <a:schemeClr val="accent1"/>
                </a:solidFill>
              </a:rPr>
              <a:t>MISSION/VISION</a:t>
            </a:r>
          </a:p>
        </p:txBody>
      </p:sp>
      <p:sp>
        <p:nvSpPr>
          <p:cNvPr id="4" name="Rectangle 3"/>
          <p:cNvSpPr/>
          <p:nvPr/>
        </p:nvSpPr>
        <p:spPr>
          <a:xfrm>
            <a:off x="2550695" y="1707665"/>
            <a:ext cx="7797119" cy="3785652"/>
          </a:xfrm>
          <a:prstGeom prst="rect">
            <a:avLst/>
          </a:prstGeom>
        </p:spPr>
        <p:txBody>
          <a:bodyPr wrap="square">
            <a:spAutoFit/>
          </a:bodyPr>
          <a:lstStyle/>
          <a:p>
            <a:r>
              <a:rPr lang="en-US" sz="2400" dirty="0"/>
              <a:t>The mission of Adventist Youth Ministries is basically one of: salvation, discipleship, and service, which is grounded deep in the biblical model of the early church’s mission in the book of Acts 2:42-47. There are four dynamic forces that undergirded the growth of the early church: grace, worship, community, service. These four dynamic forces are strongly interwoven into the work and mission of the youth department. It is a biblical ministry where the AYM Pledge is carried out, by the youth, to the youth, for the youth, with the youth. </a:t>
            </a:r>
          </a:p>
        </p:txBody>
      </p:sp>
      <p:pic>
        <p:nvPicPr>
          <p:cNvPr id="6" name="Picture 5">
            <a:extLst>
              <a:ext uri="{FF2B5EF4-FFF2-40B4-BE49-F238E27FC236}">
                <a16:creationId xmlns:a16="http://schemas.microsoft.com/office/drawing/2014/main" id="{2DED29BD-4CA8-8340-BC8F-072FB76116FA}"/>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2110046" y="552162"/>
            <a:ext cx="7902887" cy="920628"/>
          </a:xfrm>
        </p:spPr>
        <p:txBody>
          <a:bodyPr>
            <a:noAutofit/>
          </a:bodyPr>
          <a:lstStyle/>
          <a:p>
            <a:pPr algn="ctr"/>
            <a:r>
              <a:rPr lang="en-US" b="1" dirty="0">
                <a:solidFill>
                  <a:schemeClr val="accent1"/>
                </a:solidFill>
              </a:rPr>
              <a:t>Objectives of the AYM </a:t>
            </a:r>
            <a:br>
              <a:rPr lang="en-ZW" dirty="0">
                <a:solidFill>
                  <a:schemeClr val="accent1"/>
                </a:solidFill>
              </a:rPr>
            </a:br>
            <a:endParaRPr lang="en-US" dirty="0">
              <a:solidFill>
                <a:schemeClr val="accent1"/>
              </a:solidFill>
            </a:endParaRPr>
          </a:p>
        </p:txBody>
      </p:sp>
      <p:sp>
        <p:nvSpPr>
          <p:cNvPr id="2" name="Rectangle 1"/>
          <p:cNvSpPr/>
          <p:nvPr/>
        </p:nvSpPr>
        <p:spPr>
          <a:xfrm>
            <a:off x="2410691" y="1286955"/>
            <a:ext cx="7980218" cy="4832092"/>
          </a:xfrm>
          <a:prstGeom prst="rect">
            <a:avLst/>
          </a:prstGeom>
        </p:spPr>
        <p:txBody>
          <a:bodyPr wrap="square">
            <a:spAutoFit/>
          </a:bodyPr>
          <a:lstStyle/>
          <a:p>
            <a:r>
              <a:rPr lang="en-US" sz="2200" dirty="0"/>
              <a:t>Understanding of the objectives of the AYM is of utmost importance. Ellen G. White said ;- </a:t>
            </a:r>
            <a:r>
              <a:rPr lang="en-US" sz="2200" i="1" dirty="0"/>
              <a:t>Signs of the Times</a:t>
            </a:r>
            <a:r>
              <a:rPr lang="en-US" sz="2200" dirty="0"/>
              <a:t>, May 29, 1893. Here she set forth the objectives for the department:</a:t>
            </a:r>
          </a:p>
          <a:p>
            <a:pPr marL="914400" lvl="1" indent="-457200">
              <a:buFont typeface="+mj-lt"/>
              <a:buAutoNum type="arabicPeriod"/>
            </a:pPr>
            <a:r>
              <a:rPr lang="en-US" sz="2200" dirty="0"/>
              <a:t>To train the youth to work for other youth, </a:t>
            </a:r>
            <a:endParaRPr lang="en-ZW" sz="2200" dirty="0"/>
          </a:p>
          <a:p>
            <a:pPr marL="914400" lvl="1" indent="-457200">
              <a:buFont typeface="+mj-lt"/>
              <a:buAutoNum type="arabicPeriod"/>
            </a:pPr>
            <a:r>
              <a:rPr lang="en-US" sz="2200" dirty="0"/>
              <a:t>To recruit the youth to help their church and “those who profess to be Sabbath-keepers”; </a:t>
            </a:r>
            <a:endParaRPr lang="en-ZW" sz="2200" dirty="0"/>
          </a:p>
          <a:p>
            <a:pPr marL="914400" lvl="1" indent="-457200">
              <a:buFont typeface="+mj-lt"/>
              <a:buAutoNum type="arabicPeriod"/>
            </a:pPr>
            <a:r>
              <a:rPr lang="en-US" sz="2200" dirty="0"/>
              <a:t>To work “for those who are not of our faith” </a:t>
            </a:r>
            <a:endParaRPr lang="en-ZW" sz="2200" dirty="0"/>
          </a:p>
          <a:p>
            <a:r>
              <a:rPr lang="en-US" sz="2200" dirty="0"/>
              <a:t>In seeking to reach these objectives, the youth are called upon:</a:t>
            </a:r>
            <a:endParaRPr lang="en-ZW" sz="2200" dirty="0"/>
          </a:p>
          <a:p>
            <a:pPr lvl="0"/>
            <a:r>
              <a:rPr lang="en-US" sz="2200" dirty="0"/>
              <a:t>to pray together</a:t>
            </a:r>
            <a:r>
              <a:rPr lang="en-ZW" sz="2200" dirty="0"/>
              <a:t> </a:t>
            </a:r>
            <a:r>
              <a:rPr lang="en-US" sz="2200" dirty="0"/>
              <a:t>and study the Word together</a:t>
            </a:r>
            <a:endParaRPr lang="en-ZW" sz="2200" dirty="0"/>
          </a:p>
          <a:p>
            <a:pPr lvl="0"/>
            <a:r>
              <a:rPr lang="en-US" sz="2200" dirty="0"/>
              <a:t>to fellowship together in Christian social interaction</a:t>
            </a:r>
            <a:endParaRPr lang="en-ZW" sz="2200" dirty="0"/>
          </a:p>
          <a:p>
            <a:pPr lvl="0"/>
            <a:r>
              <a:rPr lang="en-US" sz="2200" dirty="0"/>
              <a:t>to act together in small groups to carry out well-laid plans for witnessing</a:t>
            </a:r>
            <a:endParaRPr lang="en-ZW" sz="2200" dirty="0"/>
          </a:p>
          <a:p>
            <a:pPr lvl="0"/>
            <a:r>
              <a:rPr lang="en-US" sz="2200" dirty="0"/>
              <a:t>to develop tact and skill and talent in service to Jesus</a:t>
            </a:r>
            <a:endParaRPr lang="en-ZW" sz="2200" dirty="0"/>
          </a:p>
          <a:p>
            <a:pPr lvl="0"/>
            <a:r>
              <a:rPr lang="en-US" sz="2200" dirty="0"/>
              <a:t>to encourage one another in spiritual growth </a:t>
            </a:r>
            <a:endParaRPr lang="en-ZW" sz="2200" dirty="0"/>
          </a:p>
        </p:txBody>
      </p:sp>
      <p:pic>
        <p:nvPicPr>
          <p:cNvPr id="6" name="Picture 5">
            <a:extLst>
              <a:ext uri="{FF2B5EF4-FFF2-40B4-BE49-F238E27FC236}">
                <a16:creationId xmlns:a16="http://schemas.microsoft.com/office/drawing/2014/main" id="{8AC9B021-00DD-404C-85F5-E8DB49CA26BA}"/>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583018" y="358676"/>
            <a:ext cx="9149862" cy="1325563"/>
          </a:xfrm>
        </p:spPr>
        <p:txBody>
          <a:bodyPr>
            <a:noAutofit/>
          </a:bodyPr>
          <a:lstStyle/>
          <a:p>
            <a:pPr algn="ctr"/>
            <a:r>
              <a:rPr lang="en-US" sz="2800" dirty="0">
                <a:solidFill>
                  <a:schemeClr val="accent1"/>
                </a:solidFill>
              </a:rPr>
              <a:t>In 1907, at the General Conference Council at Gland, Switzerland, M. E. Kern, the first elected youth director for the department, set out the following objectives</a:t>
            </a:r>
            <a:r>
              <a:rPr lang="en-ZW" sz="2800" dirty="0">
                <a:solidFill>
                  <a:schemeClr val="accent1"/>
                </a:solidFill>
              </a:rPr>
              <a:t> </a:t>
            </a:r>
            <a:endParaRPr lang="en-US" sz="2800" dirty="0">
              <a:solidFill>
                <a:schemeClr val="accent1"/>
              </a:solidFill>
            </a:endParaRPr>
          </a:p>
        </p:txBody>
      </p:sp>
      <p:sp>
        <p:nvSpPr>
          <p:cNvPr id="2" name="Rectangle 1"/>
          <p:cNvSpPr/>
          <p:nvPr/>
        </p:nvSpPr>
        <p:spPr>
          <a:xfrm>
            <a:off x="2085175" y="1933363"/>
            <a:ext cx="8215605" cy="3831818"/>
          </a:xfrm>
          <a:prstGeom prst="rect">
            <a:avLst/>
          </a:prstGeom>
        </p:spPr>
        <p:txBody>
          <a:bodyPr wrap="square">
            <a:spAutoFit/>
          </a:bodyPr>
          <a:lstStyle/>
          <a:p>
            <a:pPr lvl="1"/>
            <a:r>
              <a:rPr lang="en-US" sz="2700" b="1" dirty="0"/>
              <a:t>To raise </a:t>
            </a:r>
            <a:r>
              <a:rPr lang="en-US" sz="2700" dirty="0"/>
              <a:t>the level of the devotional life of the young person</a:t>
            </a:r>
            <a:endParaRPr lang="en-ZW" sz="2700" dirty="0"/>
          </a:p>
          <a:p>
            <a:pPr lvl="1"/>
            <a:r>
              <a:rPr lang="en-US" sz="2700" b="1" dirty="0"/>
              <a:t>To lift </a:t>
            </a:r>
            <a:r>
              <a:rPr lang="en-US" sz="2700" dirty="0"/>
              <a:t>up the standard of attainment of the youth</a:t>
            </a:r>
            <a:endParaRPr lang="en-ZW" sz="2700" dirty="0"/>
          </a:p>
          <a:p>
            <a:pPr lvl="1"/>
            <a:r>
              <a:rPr lang="en-US" sz="2700" b="1" dirty="0"/>
              <a:t>To educate </a:t>
            </a:r>
            <a:r>
              <a:rPr lang="en-US" sz="2700" dirty="0"/>
              <a:t>and train youth for service</a:t>
            </a:r>
            <a:endParaRPr lang="en-ZW" sz="2700" dirty="0"/>
          </a:p>
          <a:p>
            <a:pPr lvl="1"/>
            <a:r>
              <a:rPr lang="en-US" sz="2700" b="1" dirty="0"/>
              <a:t>To provide </a:t>
            </a:r>
            <a:r>
              <a:rPr lang="en-US" sz="2700" dirty="0"/>
              <a:t>opportunities for outreach and service</a:t>
            </a:r>
            <a:endParaRPr lang="en-ZW" sz="2700" dirty="0"/>
          </a:p>
          <a:p>
            <a:pPr lvl="1"/>
            <a:r>
              <a:rPr lang="en-US" sz="2700" b="1" dirty="0"/>
              <a:t>To teach </a:t>
            </a:r>
            <a:r>
              <a:rPr lang="en-US" sz="2700" dirty="0"/>
              <a:t>the principles of stewardship</a:t>
            </a:r>
            <a:endParaRPr lang="en-ZW" sz="2700" dirty="0"/>
          </a:p>
          <a:p>
            <a:pPr lvl="1"/>
            <a:r>
              <a:rPr lang="en-US" sz="2700" b="1" dirty="0"/>
              <a:t>To lead </a:t>
            </a:r>
            <a:r>
              <a:rPr lang="en-US" sz="2700" dirty="0"/>
              <a:t>youth to discover their individual worth and develop and discover their spiritual gifts (GC </a:t>
            </a:r>
            <a:r>
              <a:rPr lang="en-US" sz="2700" i="1" dirty="0"/>
              <a:t>Pastor’s and Elder’s Handbook for Youth Ministry</a:t>
            </a:r>
            <a:r>
              <a:rPr lang="en-US" sz="2700" dirty="0"/>
              <a:t>, 2002:13)</a:t>
            </a:r>
            <a:endParaRPr lang="en-ZW" sz="2700" dirty="0"/>
          </a:p>
        </p:txBody>
      </p:sp>
      <p:pic>
        <p:nvPicPr>
          <p:cNvPr id="6" name="Picture 5">
            <a:extLst>
              <a:ext uri="{FF2B5EF4-FFF2-40B4-BE49-F238E27FC236}">
                <a16:creationId xmlns:a16="http://schemas.microsoft.com/office/drawing/2014/main" id="{CE52E1CA-5AA1-2549-8EB4-2601E05A31A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666038" y="1053208"/>
            <a:ext cx="9149862" cy="810868"/>
          </a:xfrm>
        </p:spPr>
        <p:txBody>
          <a:bodyPr>
            <a:noAutofit/>
          </a:bodyPr>
          <a:lstStyle/>
          <a:p>
            <a:pPr algn="ctr"/>
            <a:r>
              <a:rPr lang="en-US" b="1" dirty="0">
                <a:solidFill>
                  <a:schemeClr val="accent1"/>
                </a:solidFill>
              </a:rPr>
              <a:t>Structure of Adventist Youth Ministries (AYM) </a:t>
            </a:r>
            <a:br>
              <a:rPr lang="en-ZW" dirty="0">
                <a:solidFill>
                  <a:schemeClr val="accent1"/>
                </a:solidFill>
              </a:rPr>
            </a:br>
            <a:endParaRPr lang="en-US" dirty="0">
              <a:solidFill>
                <a:schemeClr val="accent1"/>
              </a:solidFill>
            </a:endParaRPr>
          </a:p>
        </p:txBody>
      </p:sp>
      <p:sp>
        <p:nvSpPr>
          <p:cNvPr id="2" name="Rectangle 1"/>
          <p:cNvSpPr/>
          <p:nvPr/>
        </p:nvSpPr>
        <p:spPr>
          <a:xfrm>
            <a:off x="2328176" y="2009549"/>
            <a:ext cx="7933326" cy="4093428"/>
          </a:xfrm>
          <a:prstGeom prst="rect">
            <a:avLst/>
          </a:prstGeom>
        </p:spPr>
        <p:txBody>
          <a:bodyPr wrap="square">
            <a:spAutoFit/>
          </a:bodyPr>
          <a:lstStyle/>
          <a:p>
            <a:r>
              <a:rPr lang="en-US" sz="2000" b="1" dirty="0"/>
              <a:t>Junior Youth Ministries (JYM): Ages: 04-15 includes:</a:t>
            </a:r>
            <a:endParaRPr lang="en-ZW" sz="2000" dirty="0"/>
          </a:p>
          <a:p>
            <a:r>
              <a:rPr lang="en-US" sz="2000" b="1" i="1" dirty="0"/>
              <a:t>Adventurer Ministry (ages 04-09)</a:t>
            </a:r>
            <a:endParaRPr lang="en-ZW" sz="2000" dirty="0"/>
          </a:p>
          <a:p>
            <a:r>
              <a:rPr lang="en-US" sz="2000" dirty="0"/>
              <a:t>Strengthens parent-child relationships by providing weekly activities tuned into</a:t>
            </a:r>
            <a:r>
              <a:rPr lang="en-ZW" sz="2000" dirty="0"/>
              <a:t> </a:t>
            </a:r>
            <a:r>
              <a:rPr lang="en-US" sz="2000" dirty="0"/>
              <a:t>the psychological needs of this age group and also giving parents opportunities</a:t>
            </a:r>
            <a:r>
              <a:rPr lang="en-ZW" sz="2000" dirty="0"/>
              <a:t> </a:t>
            </a:r>
            <a:r>
              <a:rPr lang="en-US" sz="2000" dirty="0"/>
              <a:t>for learning parenting skills and enjoying special activities with their children.</a:t>
            </a:r>
          </a:p>
          <a:p>
            <a:endParaRPr lang="en-US" sz="2000" b="1" i="1" dirty="0"/>
          </a:p>
          <a:p>
            <a:r>
              <a:rPr lang="en-US" sz="2000" b="1" i="1" dirty="0"/>
              <a:t>Pathfinder Ministry (PF) (ages 10-15</a:t>
            </a:r>
            <a:r>
              <a:rPr lang="en-US" sz="2000" dirty="0"/>
              <a:t>)</a:t>
            </a:r>
            <a:endParaRPr lang="en-ZW" sz="2000" dirty="0"/>
          </a:p>
          <a:p>
            <a:r>
              <a:rPr lang="en-US" sz="2000" dirty="0"/>
              <a:t>Assists in the critical years of identity formation and adolescent transformation</a:t>
            </a:r>
            <a:r>
              <a:rPr lang="en-ZW" sz="2000" dirty="0"/>
              <a:t> </a:t>
            </a:r>
            <a:r>
              <a:rPr lang="en-US" sz="2000" dirty="0"/>
              <a:t>for boys and girls. Offering intentional activities of service and mission, Pathfinders</a:t>
            </a:r>
            <a:r>
              <a:rPr lang="en-ZW" sz="2000" dirty="0"/>
              <a:t> </a:t>
            </a:r>
            <a:r>
              <a:rPr lang="en-US" sz="2000" dirty="0"/>
              <a:t>guides the energy of young people to focus on their community.</a:t>
            </a:r>
            <a:endParaRPr lang="en-ZW" sz="2000" dirty="0"/>
          </a:p>
          <a:p>
            <a:r>
              <a:rPr lang="en-US" sz="2000" dirty="0"/>
              <a:t> </a:t>
            </a:r>
            <a:endParaRPr lang="en-ZW" sz="2000" dirty="0"/>
          </a:p>
        </p:txBody>
      </p:sp>
      <p:pic>
        <p:nvPicPr>
          <p:cNvPr id="6" name="Picture 5">
            <a:extLst>
              <a:ext uri="{FF2B5EF4-FFF2-40B4-BE49-F238E27FC236}">
                <a16:creationId xmlns:a16="http://schemas.microsoft.com/office/drawing/2014/main" id="{C8B84081-D442-F049-AAF1-CF3ECCC2771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normAutofit/>
          </a:bodyPr>
          <a:lstStyle/>
          <a:p>
            <a:pPr algn="ctr"/>
            <a:r>
              <a:rPr lang="en-US" b="1" dirty="0">
                <a:solidFill>
                  <a:schemeClr val="accent1"/>
                </a:solidFill>
              </a:rPr>
              <a:t>Structure of Adventist Youth Ministries (AYM) </a:t>
            </a:r>
            <a:endParaRPr lang="en-US" dirty="0">
              <a:solidFill>
                <a:schemeClr val="accent1"/>
              </a:solidFill>
            </a:endParaRPr>
          </a:p>
        </p:txBody>
      </p:sp>
      <p:sp>
        <p:nvSpPr>
          <p:cNvPr id="2" name="Rectangle 1"/>
          <p:cNvSpPr/>
          <p:nvPr/>
        </p:nvSpPr>
        <p:spPr>
          <a:xfrm>
            <a:off x="2367398" y="1705160"/>
            <a:ext cx="7494394" cy="3970318"/>
          </a:xfrm>
          <a:prstGeom prst="rect">
            <a:avLst/>
          </a:prstGeom>
        </p:spPr>
        <p:txBody>
          <a:bodyPr wrap="square">
            <a:spAutoFit/>
          </a:bodyPr>
          <a:lstStyle/>
          <a:p>
            <a:r>
              <a:rPr lang="en-US" b="1" dirty="0"/>
              <a:t>Senior Youth Ministries (SYM): Ages: 16-30+ includes:</a:t>
            </a:r>
            <a:endParaRPr lang="en-ZW" dirty="0"/>
          </a:p>
          <a:p>
            <a:r>
              <a:rPr lang="en-US" b="1" i="1" dirty="0"/>
              <a:t>Ambassador Ministry (ages 16-21)</a:t>
            </a:r>
            <a:endParaRPr lang="en-ZW" dirty="0"/>
          </a:p>
          <a:p>
            <a:r>
              <a:rPr lang="en-US" dirty="0"/>
              <a:t>Designed to strengthen the current senior youth ministry of the church. It</a:t>
            </a:r>
            <a:endParaRPr lang="en-ZW" dirty="0"/>
          </a:p>
          <a:p>
            <a:r>
              <a:rPr lang="en-US" dirty="0"/>
              <a:t>challenges them to experience and share a personal relationship with Jesus;</a:t>
            </a:r>
            <a:endParaRPr lang="en-ZW" dirty="0"/>
          </a:p>
          <a:p>
            <a:r>
              <a:rPr lang="en-US" dirty="0"/>
              <a:t>helps them develop a lifestyle that is consistent with their belief system;</a:t>
            </a:r>
            <a:endParaRPr lang="en-ZW" dirty="0"/>
          </a:p>
          <a:p>
            <a:r>
              <a:rPr lang="en-US" dirty="0"/>
              <a:t>provides training in diverse vocational interests; and provides them with a</a:t>
            </a:r>
            <a:endParaRPr lang="en-ZW" dirty="0"/>
          </a:p>
          <a:p>
            <a:r>
              <a:rPr lang="en-US" dirty="0"/>
              <a:t>safe environment for the wholesome development of lifelong friendships.</a:t>
            </a:r>
          </a:p>
          <a:p>
            <a:endParaRPr lang="en-US" dirty="0"/>
          </a:p>
          <a:p>
            <a:r>
              <a:rPr lang="en-US" b="1" i="1" dirty="0"/>
              <a:t>Young Adult Ministry (ages 22-30+)</a:t>
            </a:r>
            <a:endParaRPr lang="en-ZW" dirty="0"/>
          </a:p>
          <a:p>
            <a:r>
              <a:rPr lang="en-US" dirty="0"/>
              <a:t>Engages the vitality of a generation sharing their living relationship with Jesus</a:t>
            </a:r>
            <a:endParaRPr lang="en-ZW" dirty="0"/>
          </a:p>
          <a:p>
            <a:r>
              <a:rPr lang="en-US" dirty="0"/>
              <a:t>in work and life, recognizing the diverse demographic from those in education</a:t>
            </a:r>
            <a:endParaRPr lang="en-ZW" dirty="0"/>
          </a:p>
          <a:p>
            <a:r>
              <a:rPr lang="en-US" dirty="0"/>
              <a:t>or work, married or single, and possibly parents. This critical ministry embraces</a:t>
            </a:r>
            <a:r>
              <a:rPr lang="en-ZW" dirty="0"/>
              <a:t> </a:t>
            </a:r>
            <a:r>
              <a:rPr lang="en-US" dirty="0"/>
              <a:t>empowering young adults for leadership, mentoring, evangelism, and healthy lives.</a:t>
            </a:r>
            <a:endParaRPr lang="en-ZW" dirty="0"/>
          </a:p>
        </p:txBody>
      </p:sp>
      <p:pic>
        <p:nvPicPr>
          <p:cNvPr id="6" name="Picture 5">
            <a:extLst>
              <a:ext uri="{FF2B5EF4-FFF2-40B4-BE49-F238E27FC236}">
                <a16:creationId xmlns:a16="http://schemas.microsoft.com/office/drawing/2014/main" id="{B5EBB423-B75F-1A42-91A6-85FCEC6E152C}"/>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stretch>
            <a:fillRect/>
          </a:stretch>
        </p:blipFill>
        <p:spPr>
          <a:xfrm>
            <a:off x="786808" y="0"/>
            <a:ext cx="8569841" cy="6200430"/>
          </a:xfrm>
          <a:prstGeom prst="rect">
            <a:avLst/>
          </a:prstGeom>
        </p:spPr>
      </p:pic>
    </p:spTree>
    <p:extLst>
      <p:ext uri="{BB962C8B-B14F-4D97-AF65-F5344CB8AC3E}">
        <p14:creationId xmlns:p14="http://schemas.microsoft.com/office/powerpoint/2010/main" val="376102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bwMode="auto">
          <a:xfrm>
            <a:off x="297669" y="786061"/>
            <a:ext cx="2172815" cy="2021306"/>
          </a:xfrm>
          <a:prstGeom prst="rect">
            <a:avLst/>
          </a:prstGeom>
          <a:noFill/>
          <a:ln>
            <a:noFill/>
          </a:ln>
        </p:spPr>
      </p:pic>
      <p:sp>
        <p:nvSpPr>
          <p:cNvPr id="2" name="Rectangle 1"/>
          <p:cNvSpPr/>
          <p:nvPr/>
        </p:nvSpPr>
        <p:spPr>
          <a:xfrm>
            <a:off x="2763646" y="677048"/>
            <a:ext cx="7246628" cy="4693593"/>
          </a:xfrm>
          <a:prstGeom prst="rect">
            <a:avLst/>
          </a:prstGeom>
        </p:spPr>
        <p:txBody>
          <a:bodyPr wrap="square">
            <a:spAutoFit/>
          </a:bodyPr>
          <a:lstStyle/>
          <a:p>
            <a:r>
              <a:rPr lang="en-US" sz="2300" dirty="0"/>
              <a:t>Our colors represent our mission. We’re bold, bright, and confident.</a:t>
            </a:r>
            <a:endParaRPr lang="en-ZW" sz="2300" dirty="0"/>
          </a:p>
          <a:p>
            <a:r>
              <a:rPr lang="en-US" sz="2300" b="1" dirty="0"/>
              <a:t>Blue represents </a:t>
            </a:r>
            <a:r>
              <a:rPr lang="en-US" sz="2300" dirty="0"/>
              <a:t>Heaven. Blue is the color of the sky and a reminder of the heavenly realm</a:t>
            </a:r>
            <a:endParaRPr lang="en-ZW" sz="2300" dirty="0"/>
          </a:p>
          <a:p>
            <a:r>
              <a:rPr lang="en-US" sz="2300" b="1" dirty="0"/>
              <a:t>Scarlet</a:t>
            </a:r>
            <a:r>
              <a:rPr lang="en-US" sz="2300" dirty="0"/>
              <a:t> in the Bible represents blood and redemption. The life of man is in the blood (Leviticus 17:11) and Christ’s blood atonement is necessary for the redemption of man.</a:t>
            </a:r>
            <a:endParaRPr lang="en-ZW" sz="2300" dirty="0"/>
          </a:p>
          <a:p>
            <a:r>
              <a:rPr lang="en-US" sz="2300" b="1" dirty="0"/>
              <a:t>Green represents </a:t>
            </a:r>
            <a:r>
              <a:rPr lang="en-US" sz="2300" dirty="0"/>
              <a:t>growing and blooming where one is planted. It is representative of a Christian life that produces good fruit and finds rest in Christ.</a:t>
            </a:r>
            <a:endParaRPr lang="en-ZW" sz="2300" dirty="0"/>
          </a:p>
          <a:p>
            <a:r>
              <a:rPr lang="en-US" sz="2300" b="1" dirty="0"/>
              <a:t>White represents </a:t>
            </a:r>
            <a:r>
              <a:rPr lang="en-US" sz="2300" dirty="0"/>
              <a:t>righteousness because of its purity of color and light. It points to the Righteous One and the righteousness He imputes to all who come to Him in faith</a:t>
            </a:r>
            <a:r>
              <a:rPr lang="en-ZW" sz="2300" dirty="0"/>
              <a:t> </a:t>
            </a:r>
            <a:endParaRPr lang="en-US" sz="2300" dirty="0"/>
          </a:p>
        </p:txBody>
      </p:sp>
      <p:pic>
        <p:nvPicPr>
          <p:cNvPr id="7" name="Picture 6">
            <a:extLst>
              <a:ext uri="{FF2B5EF4-FFF2-40B4-BE49-F238E27FC236}">
                <a16:creationId xmlns:a16="http://schemas.microsoft.com/office/drawing/2014/main" id="{9DA37DBC-BE77-2946-BCB7-6E9A99AB9266}"/>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49179" y="852599"/>
            <a:ext cx="1941095" cy="1842472"/>
          </a:xfrm>
          <a:prstGeom prst="rect">
            <a:avLst/>
          </a:prstGeom>
        </p:spPr>
      </p:pic>
      <p:sp>
        <p:nvSpPr>
          <p:cNvPr id="7" name="Rectangle 6"/>
          <p:cNvSpPr/>
          <p:nvPr/>
        </p:nvSpPr>
        <p:spPr>
          <a:xfrm>
            <a:off x="2855494" y="712170"/>
            <a:ext cx="7170821" cy="5047536"/>
          </a:xfrm>
          <a:prstGeom prst="rect">
            <a:avLst/>
          </a:prstGeom>
        </p:spPr>
        <p:txBody>
          <a:bodyPr wrap="square">
            <a:spAutoFit/>
          </a:bodyPr>
          <a:lstStyle/>
          <a:p>
            <a:r>
              <a:rPr lang="en-US" sz="2300" b="1" dirty="0"/>
              <a:t>Red</a:t>
            </a:r>
            <a:r>
              <a:rPr lang="en-US" sz="2300" dirty="0"/>
              <a:t> reminds us of Christ and His sacrifice. "For God so loved the world, that he gave his only begotten Son, that whosoever believeth in him should not perish, but have everlasting life” (John 3:16).   "Present your bodies a living sacrifice, holy, acceptable unto God" (Rom. 12: 1).</a:t>
            </a:r>
            <a:endParaRPr lang="en-ZW" sz="2300" dirty="0"/>
          </a:p>
          <a:p>
            <a:r>
              <a:rPr lang="en-US" sz="2300" b="1" dirty="0"/>
              <a:t>Three sides represent </a:t>
            </a:r>
            <a:r>
              <a:rPr lang="en-US" sz="2300" dirty="0"/>
              <a:t>completeness of the Trinity -- Father, Son, Holy Spirit.   •Tripod of education: Mental Crafts and Honors, Physical Campouts, work bee, health focus Spiritual Outreach and personal spiritual development.</a:t>
            </a:r>
            <a:endParaRPr lang="en-ZW" sz="2300" dirty="0"/>
          </a:p>
          <a:p>
            <a:r>
              <a:rPr lang="en-US" sz="2300" b="1" dirty="0"/>
              <a:t>Gold represents </a:t>
            </a:r>
            <a:r>
              <a:rPr lang="en-US" sz="2300" dirty="0"/>
              <a:t>excellence</a:t>
            </a:r>
            <a:r>
              <a:rPr lang="en-US" sz="2300" b="1" dirty="0"/>
              <a:t> </a:t>
            </a:r>
            <a:r>
              <a:rPr lang="en-US" sz="2300" dirty="0"/>
              <a:t>"I counsel thee to buy of me gold tried in the fire, that thou </a:t>
            </a:r>
            <a:r>
              <a:rPr lang="en-US" sz="2300" dirty="0" err="1"/>
              <a:t>mayest</a:t>
            </a:r>
            <a:r>
              <a:rPr lang="en-US" sz="2300" dirty="0"/>
              <a:t> be rich" (Rev. 3:18). The Pathfinder Club has high standards to help build strong character for the kingdom of heaven.</a:t>
            </a:r>
            <a:endParaRPr lang="en-ZW" sz="2300" dirty="0"/>
          </a:p>
        </p:txBody>
      </p:sp>
      <p:pic>
        <p:nvPicPr>
          <p:cNvPr id="8" name="Picture 7">
            <a:extLst>
              <a:ext uri="{FF2B5EF4-FFF2-40B4-BE49-F238E27FC236}">
                <a16:creationId xmlns:a16="http://schemas.microsoft.com/office/drawing/2014/main" id="{1DD612A2-137A-5D46-B95D-F9555A6FB8A2}"/>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168313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312516" y="365125"/>
            <a:ext cx="9675546" cy="1325563"/>
          </a:xfrm>
        </p:spPr>
        <p:txBody>
          <a:bodyPr>
            <a:noAutofit/>
          </a:bodyPr>
          <a:lstStyle/>
          <a:p>
            <a:pPr algn="ctr"/>
            <a:r>
              <a:rPr lang="en-US" b="1" dirty="0">
                <a:solidFill>
                  <a:schemeClr val="accent1"/>
                </a:solidFill>
              </a:rPr>
              <a:t>Seminar 1: Introduction to Youth Ministry</a:t>
            </a:r>
            <a:br>
              <a:rPr lang="en-ZW" dirty="0">
                <a:solidFill>
                  <a:schemeClr val="accent1"/>
                </a:solidFill>
              </a:rPr>
            </a:br>
            <a:endParaRPr lang="en-US" dirty="0">
              <a:solidFill>
                <a:schemeClr val="accent1"/>
              </a:solidFill>
            </a:endParaRPr>
          </a:p>
        </p:txBody>
      </p:sp>
      <p:sp>
        <p:nvSpPr>
          <p:cNvPr id="4" name="TextBox 3"/>
          <p:cNvSpPr txBox="1"/>
          <p:nvPr/>
        </p:nvSpPr>
        <p:spPr>
          <a:xfrm>
            <a:off x="2767248" y="4322388"/>
            <a:ext cx="184666" cy="369332"/>
          </a:xfrm>
          <a:prstGeom prst="rect">
            <a:avLst/>
          </a:prstGeom>
          <a:noFill/>
        </p:spPr>
        <p:txBody>
          <a:bodyPr wrap="none" rtlCol="0">
            <a:spAutoFit/>
          </a:bodyPr>
          <a:lstStyle/>
          <a:p>
            <a:endParaRPr lang="en-US" dirty="0"/>
          </a:p>
        </p:txBody>
      </p:sp>
      <p:sp>
        <p:nvSpPr>
          <p:cNvPr id="7" name="Rectangle 6"/>
          <p:cNvSpPr/>
          <p:nvPr/>
        </p:nvSpPr>
        <p:spPr>
          <a:xfrm>
            <a:off x="3180514" y="1690688"/>
            <a:ext cx="7543329" cy="4570482"/>
          </a:xfrm>
          <a:prstGeom prst="rect">
            <a:avLst/>
          </a:prstGeom>
        </p:spPr>
        <p:txBody>
          <a:bodyPr wrap="square">
            <a:spAutoFit/>
          </a:bodyPr>
          <a:lstStyle/>
          <a:p>
            <a:pPr marL="342900" lvl="0" indent="-342900">
              <a:lnSpc>
                <a:spcPct val="90000"/>
              </a:lnSpc>
              <a:spcBef>
                <a:spcPts val="1000"/>
              </a:spcBef>
              <a:buFont typeface="Arial" panose="020B0604020202020204" pitchFamily="34" charset="0"/>
              <a:buChar char="•"/>
            </a:pPr>
            <a:r>
              <a:rPr lang="en-US" sz="2400" dirty="0"/>
              <a:t>Organizational Structure of Adventist Church</a:t>
            </a:r>
          </a:p>
          <a:p>
            <a:pPr marL="342900" lvl="0" indent="-342900">
              <a:lnSpc>
                <a:spcPct val="90000"/>
              </a:lnSpc>
              <a:spcBef>
                <a:spcPts val="1000"/>
              </a:spcBef>
              <a:buFont typeface="Arial" panose="020B0604020202020204" pitchFamily="34" charset="0"/>
              <a:buChar char="•"/>
            </a:pPr>
            <a:r>
              <a:rPr lang="en-US" sz="2400" dirty="0"/>
              <a:t>History of Adventist Youth Ministries (AYM)</a:t>
            </a:r>
          </a:p>
          <a:p>
            <a:pPr marL="342900" lvl="0" indent="-342900">
              <a:lnSpc>
                <a:spcPct val="90000"/>
              </a:lnSpc>
              <a:spcBef>
                <a:spcPts val="1000"/>
              </a:spcBef>
              <a:buFont typeface="Arial" panose="020B0604020202020204" pitchFamily="34" charset="0"/>
              <a:buChar char="•"/>
            </a:pPr>
            <a:r>
              <a:rPr lang="en-US" sz="2400" dirty="0"/>
              <a:t>History of the JMV Classes - AY/AJY classwork</a:t>
            </a:r>
            <a:r>
              <a:rPr lang="en-ZW" sz="2400" dirty="0"/>
              <a:t> </a:t>
            </a:r>
          </a:p>
          <a:p>
            <a:pPr marL="342900" lvl="0" indent="-342900">
              <a:lnSpc>
                <a:spcPct val="90000"/>
              </a:lnSpc>
              <a:spcBef>
                <a:spcPts val="1000"/>
              </a:spcBef>
              <a:buFont typeface="Arial" panose="020B0604020202020204" pitchFamily="34" charset="0"/>
              <a:buChar char="•"/>
            </a:pPr>
            <a:r>
              <a:rPr lang="en-US" sz="2400" dirty="0"/>
              <a:t>Name Changes of Department</a:t>
            </a:r>
          </a:p>
          <a:p>
            <a:pPr marL="342900" lvl="0" indent="-342900">
              <a:lnSpc>
                <a:spcPct val="90000"/>
              </a:lnSpc>
              <a:spcBef>
                <a:spcPts val="1000"/>
              </a:spcBef>
              <a:buFont typeface="Arial" panose="020B0604020202020204" pitchFamily="34" charset="0"/>
              <a:buChar char="•"/>
            </a:pPr>
            <a:r>
              <a:rPr lang="en-US" sz="2400" dirty="0"/>
              <a:t>Philosophy and Mission of AYM</a:t>
            </a:r>
          </a:p>
          <a:p>
            <a:pPr marL="342900" lvl="0" indent="-342900">
              <a:lnSpc>
                <a:spcPct val="90000"/>
              </a:lnSpc>
              <a:spcBef>
                <a:spcPts val="1000"/>
              </a:spcBef>
              <a:buFont typeface="Arial" panose="020B0604020202020204" pitchFamily="34" charset="0"/>
              <a:buChar char="•"/>
            </a:pPr>
            <a:r>
              <a:rPr lang="en-US" sz="2400" dirty="0"/>
              <a:t>Vision/Mission</a:t>
            </a:r>
          </a:p>
          <a:p>
            <a:pPr marL="342900" lvl="0" indent="-342900">
              <a:lnSpc>
                <a:spcPct val="90000"/>
              </a:lnSpc>
              <a:spcBef>
                <a:spcPts val="1000"/>
              </a:spcBef>
              <a:buFont typeface="Arial" panose="020B0604020202020204" pitchFamily="34" charset="0"/>
              <a:buChar char="•"/>
            </a:pPr>
            <a:r>
              <a:rPr lang="en-US" sz="2400" dirty="0"/>
              <a:t>Objectives of AYM </a:t>
            </a:r>
          </a:p>
          <a:p>
            <a:pPr marL="342900" lvl="0" indent="-342900">
              <a:lnSpc>
                <a:spcPct val="90000"/>
              </a:lnSpc>
              <a:spcBef>
                <a:spcPts val="1000"/>
              </a:spcBef>
              <a:buFont typeface="Arial" panose="020B0604020202020204" pitchFamily="34" charset="0"/>
              <a:buChar char="•"/>
            </a:pPr>
            <a:r>
              <a:rPr lang="en-ZW" sz="2400" dirty="0"/>
              <a:t>AYM Age Grouping </a:t>
            </a:r>
          </a:p>
          <a:p>
            <a:pPr marL="342900" lvl="0" indent="-342900">
              <a:lnSpc>
                <a:spcPct val="90000"/>
              </a:lnSpc>
              <a:spcBef>
                <a:spcPts val="1000"/>
              </a:spcBef>
              <a:buFont typeface="Arial" panose="020B0604020202020204" pitchFamily="34" charset="0"/>
              <a:buChar char="•"/>
            </a:pPr>
            <a:r>
              <a:rPr lang="en-ZW" sz="2400" dirty="0"/>
              <a:t>Organizational Chart</a:t>
            </a:r>
          </a:p>
          <a:p>
            <a:pPr marL="342900" lvl="0" indent="-342900">
              <a:lnSpc>
                <a:spcPct val="90000"/>
              </a:lnSpc>
              <a:spcBef>
                <a:spcPts val="1000"/>
              </a:spcBef>
              <a:buFont typeface="Arial" panose="020B0604020202020204" pitchFamily="34" charset="0"/>
              <a:buChar char="•"/>
            </a:pPr>
            <a:r>
              <a:rPr lang="en-ZW" sz="2400" dirty="0"/>
              <a:t>Ideals of the AYM</a:t>
            </a:r>
          </a:p>
        </p:txBody>
      </p:sp>
      <p:pic>
        <p:nvPicPr>
          <p:cNvPr id="6" name="Picture 5">
            <a:extLst>
              <a:ext uri="{FF2B5EF4-FFF2-40B4-BE49-F238E27FC236}">
                <a16:creationId xmlns:a16="http://schemas.microsoft.com/office/drawing/2014/main" id="{B9A4AB4E-3E87-B243-9649-3D0734C91D50}"/>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5475505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6066" y="363878"/>
            <a:ext cx="7770670" cy="5632311"/>
          </a:xfrm>
          <a:prstGeom prst="rect">
            <a:avLst/>
          </a:prstGeom>
        </p:spPr>
        <p:txBody>
          <a:bodyPr wrap="square">
            <a:spAutoFit/>
          </a:bodyPr>
          <a:lstStyle/>
          <a:p>
            <a:r>
              <a:rPr lang="en-US" sz="2000" b="1" dirty="0"/>
              <a:t>Shield</a:t>
            </a:r>
            <a:r>
              <a:rPr lang="en-US" sz="2000" dirty="0"/>
              <a:t> represents protection. In the Scripture God is often called the shield of His people. (Protection) "Fear not... I am thy shield" (Gen. 15:1)   "Above all, taking the shield of faith, wherewith ye shall be able to quench all the fiery darts of the wicked." (Eph. 6:16)</a:t>
            </a:r>
            <a:endParaRPr lang="en-ZW" sz="2000" dirty="0"/>
          </a:p>
          <a:p>
            <a:r>
              <a:rPr lang="en-US" sz="2000" b="1" dirty="0"/>
              <a:t>White </a:t>
            </a:r>
            <a:r>
              <a:rPr lang="en-US" sz="2000" dirty="0"/>
              <a:t>represents purity.</a:t>
            </a:r>
            <a:r>
              <a:rPr lang="en-US" sz="2000" b="1" dirty="0"/>
              <a:t>  </a:t>
            </a:r>
            <a:r>
              <a:rPr lang="en-US" sz="2000" dirty="0"/>
              <a:t>"He that </a:t>
            </a:r>
            <a:r>
              <a:rPr lang="en-US" sz="2000" dirty="0" err="1"/>
              <a:t>overcometh</a:t>
            </a:r>
            <a:r>
              <a:rPr lang="en-US" sz="2000" dirty="0"/>
              <a:t>, the same shall be clothed in white raiment" (Rev. 3:5).  We desire to have the purity and righteousness of Christ's life in our lives.</a:t>
            </a:r>
            <a:endParaRPr lang="en-ZW" sz="2000" dirty="0"/>
          </a:p>
          <a:p>
            <a:r>
              <a:rPr lang="en-US" sz="2000" b="1" dirty="0"/>
              <a:t>Blue</a:t>
            </a:r>
            <a:r>
              <a:rPr lang="en-US" sz="2000" dirty="0"/>
              <a:t> represents loyalty.</a:t>
            </a:r>
            <a:r>
              <a:rPr lang="en-US" sz="2000" b="1" dirty="0"/>
              <a:t>  </a:t>
            </a:r>
            <a:r>
              <a:rPr lang="en-US" sz="2000" dirty="0"/>
              <a:t>It is the purpose of the Pathfinder Club to help teach us to be loyal to: Our God in heaven. Our parents. Our church.  Loyalty is defined as a reflection of the character of our True Master Guide.</a:t>
            </a:r>
            <a:endParaRPr lang="en-ZW" sz="2000" dirty="0"/>
          </a:p>
          <a:p>
            <a:r>
              <a:rPr lang="en-US" sz="2000" b="1" dirty="0"/>
              <a:t>Sword </a:t>
            </a:r>
            <a:r>
              <a:rPr lang="en-US" sz="2000" dirty="0"/>
              <a:t>represents the Bible.</a:t>
            </a:r>
            <a:r>
              <a:rPr lang="en-US" sz="2000" b="1" dirty="0"/>
              <a:t> </a:t>
            </a:r>
            <a:r>
              <a:rPr lang="en-US" sz="2000" dirty="0"/>
              <a:t>The sword is used in warfare. A battle is always won by offense. We are in a battle against sin, and our weapon is the Word of God. The sword of the Spirit is the Word of God. (see Eph. 6:17)</a:t>
            </a:r>
            <a:endParaRPr lang="en-ZW" sz="2000" dirty="0"/>
          </a:p>
          <a:p>
            <a:r>
              <a:rPr lang="en-US" sz="2000" b="1" dirty="0"/>
              <a:t>Inverted Triangle  </a:t>
            </a:r>
            <a:r>
              <a:rPr lang="en-US" sz="2000" dirty="0"/>
              <a:t>represents the order of importance Jesus taught which is contrary to that taught by the world.  Sacrificing of one's self by placing the needs of others ahead of our own.</a:t>
            </a:r>
            <a:r>
              <a:rPr lang="en-ZW" sz="2000" dirty="0"/>
              <a:t> </a:t>
            </a:r>
            <a:endParaRPr lang="en-US" sz="2000" dirty="0"/>
          </a:p>
        </p:txBody>
      </p:sp>
      <p:pic>
        <p:nvPicPr>
          <p:cNvPr id="7" name="Picture 6">
            <a:extLst>
              <a:ext uri="{FF2B5EF4-FFF2-40B4-BE49-F238E27FC236}">
                <a16:creationId xmlns:a16="http://schemas.microsoft.com/office/drawing/2014/main" id="{0162F574-811B-0D44-8FB2-B6D1C32A3DA7}"/>
              </a:ext>
            </a:extLst>
          </p:cNvPr>
          <p:cNvPicPr>
            <a:picLocks noChangeAspect="1"/>
          </p:cNvPicPr>
          <p:nvPr/>
        </p:nvPicPr>
        <p:blipFill rotWithShape="1">
          <a:blip r:embed="rId2"/>
          <a:srcRect t="21186" b="22987"/>
          <a:stretch/>
        </p:blipFill>
        <p:spPr>
          <a:xfrm>
            <a:off x="666038" y="4454073"/>
            <a:ext cx="1513282" cy="1305633"/>
          </a:xfrm>
          <a:prstGeom prst="rect">
            <a:avLst/>
          </a:prstGeom>
        </p:spPr>
      </p:pic>
      <p:pic>
        <p:nvPicPr>
          <p:cNvPr id="8" name="Picture 7">
            <a:extLst>
              <a:ext uri="{FF2B5EF4-FFF2-40B4-BE49-F238E27FC236}">
                <a16:creationId xmlns:a16="http://schemas.microsoft.com/office/drawing/2014/main" id="{0E77C3D0-13BD-F644-8BF9-1AAB46EE320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6387" y="508256"/>
            <a:ext cx="1951060" cy="1842472"/>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7DB7DF-B3FB-2C48-BA48-49D82A0F07F5}"/>
              </a:ext>
            </a:extLst>
          </p:cNvPr>
          <p:cNvPicPr>
            <a:picLocks noChangeAspect="1"/>
          </p:cNvPicPr>
          <p:nvPr/>
        </p:nvPicPr>
        <p:blipFill rotWithShape="1">
          <a:blip r:embed="rId2"/>
          <a:srcRect t="21186" b="22987"/>
          <a:stretch/>
        </p:blipFill>
        <p:spPr>
          <a:xfrm>
            <a:off x="666038" y="4454073"/>
            <a:ext cx="1513282" cy="1305633"/>
          </a:xfrm>
          <a:prstGeom prst="rect">
            <a:avLst/>
          </a:prstGeom>
        </p:spPr>
      </p:pic>
      <p:pic>
        <p:nvPicPr>
          <p:cNvPr id="9" name="Picture 8">
            <a:extLst>
              <a:ext uri="{FF2B5EF4-FFF2-40B4-BE49-F238E27FC236}">
                <a16:creationId xmlns:a16="http://schemas.microsoft.com/office/drawing/2014/main" id="{79D23B6E-6AAA-CA43-8C84-49ADA6B2099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24939" y="537894"/>
            <a:ext cx="1698759" cy="1724041"/>
          </a:xfrm>
          <a:prstGeom prst="rect">
            <a:avLst/>
          </a:prstGeom>
        </p:spPr>
      </p:pic>
      <p:sp>
        <p:nvSpPr>
          <p:cNvPr id="4" name="Rectangle 3">
            <a:extLst>
              <a:ext uri="{FF2B5EF4-FFF2-40B4-BE49-F238E27FC236}">
                <a16:creationId xmlns:a16="http://schemas.microsoft.com/office/drawing/2014/main" id="{2727804B-EE5C-9741-97A1-AA68D4E6BCD1}"/>
              </a:ext>
            </a:extLst>
          </p:cNvPr>
          <p:cNvSpPr/>
          <p:nvPr/>
        </p:nvSpPr>
        <p:spPr>
          <a:xfrm>
            <a:off x="2935705" y="442478"/>
            <a:ext cx="7026441" cy="5847755"/>
          </a:xfrm>
          <a:prstGeom prst="rect">
            <a:avLst/>
          </a:prstGeom>
        </p:spPr>
        <p:txBody>
          <a:bodyPr wrap="square">
            <a:spAutoFit/>
          </a:bodyPr>
          <a:lstStyle/>
          <a:p>
            <a:r>
              <a:rPr lang="en-US" sz="2200" dirty="0">
                <a:latin typeface="Helvetica" pitchFamily="2" charset="0"/>
              </a:rPr>
              <a:t>The </a:t>
            </a:r>
            <a:r>
              <a:rPr lang="en-US" sz="2200" b="1" dirty="0">
                <a:latin typeface="Helvetica" pitchFamily="2" charset="0"/>
              </a:rPr>
              <a:t>cross</a:t>
            </a:r>
            <a:r>
              <a:rPr lang="en-US" sz="2200" dirty="0">
                <a:latin typeface="Helvetica" pitchFamily="2" charset="0"/>
              </a:rPr>
              <a:t> in the logo points to the fact that Jesus’ sacrifice is the center of a relationship with Him.</a:t>
            </a:r>
          </a:p>
          <a:p>
            <a:endParaRPr lang="en-US" sz="2200" dirty="0">
              <a:latin typeface="Helvetica" pitchFamily="2" charset="0"/>
            </a:endParaRPr>
          </a:p>
          <a:p>
            <a:r>
              <a:rPr lang="en-US" sz="2200" dirty="0">
                <a:latin typeface="Helvetica" pitchFamily="2" charset="0"/>
              </a:rPr>
              <a:t>The cross on </a:t>
            </a:r>
            <a:r>
              <a:rPr lang="en-US" sz="2200" b="1" dirty="0">
                <a:latin typeface="Helvetica" pitchFamily="2" charset="0"/>
              </a:rPr>
              <a:t>the earth </a:t>
            </a:r>
            <a:r>
              <a:rPr lang="en-US" sz="2200" dirty="0">
                <a:latin typeface="Helvetica" pitchFamily="2" charset="0"/>
              </a:rPr>
              <a:t>is symbolic of His sacrifice, giving us hope of a new and better life both here on earth through the concept of servant leadership and through an earth made new at His return.</a:t>
            </a:r>
          </a:p>
          <a:p>
            <a:endParaRPr lang="en-US" sz="2200" dirty="0">
              <a:latin typeface="Helvetica" pitchFamily="2" charset="0"/>
            </a:endParaRPr>
          </a:p>
          <a:p>
            <a:r>
              <a:rPr lang="en-US" sz="2200" dirty="0">
                <a:latin typeface="Helvetica" pitchFamily="2" charset="0"/>
              </a:rPr>
              <a:t>The </a:t>
            </a:r>
            <a:r>
              <a:rPr lang="en-US" sz="2200" b="1" dirty="0">
                <a:latin typeface="Helvetica" pitchFamily="2" charset="0"/>
              </a:rPr>
              <a:t>open book </a:t>
            </a:r>
            <a:r>
              <a:rPr lang="en-US" sz="2200" dirty="0">
                <a:latin typeface="Helvetica" pitchFamily="2" charset="0"/>
              </a:rPr>
              <a:t>is the Word of God, the foundation for our faith, knowledge, and lifestyle. It is open because it’s a message for us to internalize as our constant guide and companion. It is also for sharing with all who will freely receive it.</a:t>
            </a:r>
          </a:p>
          <a:p>
            <a:endParaRPr lang="en-US" sz="2200" dirty="0">
              <a:latin typeface="Helvetica" pitchFamily="2" charset="0"/>
            </a:endParaRPr>
          </a:p>
          <a:p>
            <a:r>
              <a:rPr lang="en-US" sz="2200" dirty="0">
                <a:latin typeface="Helvetica" pitchFamily="2" charset="0"/>
              </a:rPr>
              <a:t>The </a:t>
            </a:r>
            <a:r>
              <a:rPr lang="en-US" sz="2200" b="1" dirty="0">
                <a:latin typeface="Helvetica" pitchFamily="2" charset="0"/>
              </a:rPr>
              <a:t>graded colors </a:t>
            </a:r>
            <a:r>
              <a:rPr lang="en-US" sz="2200" dirty="0">
                <a:latin typeface="Helvetica" pitchFamily="2" charset="0"/>
              </a:rPr>
              <a:t>of yellow to orange represent the dawn of eternal life that follows the darkness of our temporal experience on this sinful earth.</a:t>
            </a:r>
            <a:endParaRPr lang="en-US" sz="2200" dirty="0">
              <a:effectLst/>
              <a:latin typeface="Helvetica" pitchFamily="2" charset="0"/>
            </a:endParaRPr>
          </a:p>
        </p:txBody>
      </p:sp>
    </p:spTree>
    <p:extLst>
      <p:ext uri="{BB962C8B-B14F-4D97-AF65-F5344CB8AC3E}">
        <p14:creationId xmlns:p14="http://schemas.microsoft.com/office/powerpoint/2010/main" val="3637409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5F07706-2B1E-3B45-9673-D2C006A86873}"/>
              </a:ext>
            </a:extLst>
          </p:cNvPr>
          <p:cNvPicPr>
            <a:picLocks noChangeAspect="1"/>
          </p:cNvPicPr>
          <p:nvPr/>
        </p:nvPicPr>
        <p:blipFill rotWithShape="1">
          <a:blip r:embed="rId2"/>
          <a:srcRect t="21186" b="22987"/>
          <a:stretch/>
        </p:blipFill>
        <p:spPr>
          <a:xfrm>
            <a:off x="666038" y="4454073"/>
            <a:ext cx="1513282" cy="1305633"/>
          </a:xfrm>
          <a:prstGeom prst="rect">
            <a:avLst/>
          </a:prstGeom>
        </p:spPr>
      </p:pic>
      <p:pic>
        <p:nvPicPr>
          <p:cNvPr id="8" name="Picture 7">
            <a:extLst>
              <a:ext uri="{FF2B5EF4-FFF2-40B4-BE49-F238E27FC236}">
                <a16:creationId xmlns:a16="http://schemas.microsoft.com/office/drawing/2014/main" id="{8DC271C1-F03A-F749-9AC0-13C5D00C20A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97306" y="714155"/>
            <a:ext cx="1657244" cy="1275066"/>
          </a:xfrm>
          <a:prstGeom prst="rect">
            <a:avLst/>
          </a:prstGeom>
        </p:spPr>
      </p:pic>
      <p:sp>
        <p:nvSpPr>
          <p:cNvPr id="4" name="Rectangle 3">
            <a:extLst>
              <a:ext uri="{FF2B5EF4-FFF2-40B4-BE49-F238E27FC236}">
                <a16:creationId xmlns:a16="http://schemas.microsoft.com/office/drawing/2014/main" id="{FDAA85D4-6C46-A245-AF64-D15E63A0279C}"/>
              </a:ext>
            </a:extLst>
          </p:cNvPr>
          <p:cNvSpPr/>
          <p:nvPr/>
        </p:nvSpPr>
        <p:spPr>
          <a:xfrm>
            <a:off x="2518611" y="302028"/>
            <a:ext cx="7619999" cy="5847755"/>
          </a:xfrm>
          <a:prstGeom prst="rect">
            <a:avLst/>
          </a:prstGeom>
        </p:spPr>
        <p:txBody>
          <a:bodyPr wrap="square">
            <a:spAutoFit/>
          </a:bodyPr>
          <a:lstStyle/>
          <a:p>
            <a:r>
              <a:rPr lang="en-US" sz="2200" dirty="0"/>
              <a:t>The gospel of Jesus represented by the </a:t>
            </a:r>
            <a:r>
              <a:rPr lang="en-US" sz="2200" b="1" dirty="0"/>
              <a:t>cross</a:t>
            </a:r>
            <a:r>
              <a:rPr lang="en-US" sz="2200" dirty="0"/>
              <a:t> is at the center of Young Adult Ministry. Colossians 1:17.</a:t>
            </a:r>
          </a:p>
          <a:p>
            <a:endParaRPr lang="en-US" sz="2200" dirty="0"/>
          </a:p>
          <a:p>
            <a:r>
              <a:rPr lang="en-US" sz="2200" dirty="0"/>
              <a:t>The </a:t>
            </a:r>
            <a:r>
              <a:rPr lang="en-US" sz="2200" b="1" dirty="0"/>
              <a:t>three angels </a:t>
            </a:r>
            <a:r>
              <a:rPr lang="en-US" sz="2200" dirty="0"/>
              <a:t>message of Revelation 14:6-12, represents an urgent plea to the world. A message to be carried by the Young adults to all the world in their generation.</a:t>
            </a:r>
          </a:p>
          <a:p>
            <a:endParaRPr lang="en-US" sz="2200" dirty="0"/>
          </a:p>
          <a:p>
            <a:r>
              <a:rPr lang="en-US" sz="2200" dirty="0"/>
              <a:t>The </a:t>
            </a:r>
            <a:r>
              <a:rPr lang="en-US" sz="2200" b="1" dirty="0"/>
              <a:t>half globe </a:t>
            </a:r>
            <a:r>
              <a:rPr lang="en-US" sz="2200" dirty="0"/>
              <a:t>represents the world field that should receive the three angels message. The message is for every tongue, nation, kindred. NO discrimination.</a:t>
            </a:r>
          </a:p>
          <a:p>
            <a:endParaRPr lang="en-US" sz="2200" dirty="0"/>
          </a:p>
          <a:p>
            <a:r>
              <a:rPr lang="en-US" sz="2200" b="1" dirty="0"/>
              <a:t>Blue</a:t>
            </a:r>
            <a:r>
              <a:rPr lang="en-US" sz="2200" dirty="0"/>
              <a:t> represents loyalty. It is the purpose of the Young Adult Ministry to teach loyalty to God, the mission and the church. Loyalty is defined as a reflection of the character of Jesus.</a:t>
            </a:r>
          </a:p>
          <a:p>
            <a:endParaRPr lang="en-US" sz="2200" b="1" dirty="0"/>
          </a:p>
          <a:p>
            <a:r>
              <a:rPr lang="en-US" sz="2200" b="1" dirty="0"/>
              <a:t>Yellow</a:t>
            </a:r>
            <a:r>
              <a:rPr lang="en-US" sz="2200" dirty="0"/>
              <a:t> is the color of sunshine. It’s associated with joy,</a:t>
            </a:r>
          </a:p>
          <a:p>
            <a:r>
              <a:rPr lang="en-US" sz="2200" dirty="0"/>
              <a:t>happiness, intellect, courage and energy.</a:t>
            </a:r>
            <a:endParaRPr lang="en-US" sz="2200" dirty="0">
              <a:effectLst/>
            </a:endParaRPr>
          </a:p>
        </p:txBody>
      </p:sp>
    </p:spTree>
    <p:extLst>
      <p:ext uri="{BB962C8B-B14F-4D97-AF65-F5344CB8AC3E}">
        <p14:creationId xmlns:p14="http://schemas.microsoft.com/office/powerpoint/2010/main" val="3637409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p:txBody>
          <a:bodyPr>
            <a:normAutofit fontScale="90000"/>
          </a:bodyPr>
          <a:lstStyle/>
          <a:p>
            <a:pPr algn="ctr"/>
            <a:r>
              <a:rPr lang="en-US" b="1" dirty="0">
                <a:solidFill>
                  <a:schemeClr val="accent1"/>
                </a:solidFill>
              </a:rPr>
              <a:t>The Ideals of the Adventist Youth Ministry </a:t>
            </a:r>
            <a:br>
              <a:rPr lang="en-ZW" dirty="0">
                <a:solidFill>
                  <a:schemeClr val="accent1"/>
                </a:solidFill>
              </a:rPr>
            </a:br>
            <a:endParaRPr lang="en-US" dirty="0">
              <a:solidFill>
                <a:schemeClr val="accent1"/>
              </a:solidFill>
            </a:endParaRPr>
          </a:p>
        </p:txBody>
      </p:sp>
      <p:sp>
        <p:nvSpPr>
          <p:cNvPr id="2" name="Rectangle 1"/>
          <p:cNvSpPr/>
          <p:nvPr/>
        </p:nvSpPr>
        <p:spPr>
          <a:xfrm>
            <a:off x="2393919" y="1365489"/>
            <a:ext cx="7955426" cy="4154984"/>
          </a:xfrm>
          <a:prstGeom prst="rect">
            <a:avLst/>
          </a:prstGeom>
        </p:spPr>
        <p:txBody>
          <a:bodyPr wrap="square">
            <a:spAutoFit/>
          </a:bodyPr>
          <a:lstStyle/>
          <a:p>
            <a:r>
              <a:rPr lang="en-US" sz="2400" b="1" dirty="0"/>
              <a:t>Aim</a:t>
            </a:r>
            <a:r>
              <a:rPr lang="en-US" sz="2400" dirty="0"/>
              <a:t> </a:t>
            </a:r>
            <a:endParaRPr lang="en-ZW" sz="2400" dirty="0"/>
          </a:p>
          <a:p>
            <a:r>
              <a:rPr lang="en-US" sz="2400" dirty="0"/>
              <a:t>“The Advent message to all the world in my generation.”</a:t>
            </a:r>
            <a:endParaRPr lang="en-ZW" sz="2400" dirty="0"/>
          </a:p>
          <a:p>
            <a:r>
              <a:rPr lang="en-US" sz="2400" b="1" dirty="0"/>
              <a:t>Mission</a:t>
            </a:r>
            <a:r>
              <a:rPr lang="en-US" sz="2400" dirty="0"/>
              <a:t> </a:t>
            </a:r>
            <a:endParaRPr lang="en-ZW" sz="2400" dirty="0"/>
          </a:p>
          <a:p>
            <a:r>
              <a:rPr lang="en-US" sz="2400" dirty="0"/>
              <a:t>“To lead young people in a saving relationship with Jesus and help them embrace his call to discipleship.”</a:t>
            </a:r>
            <a:endParaRPr lang="en-ZW" sz="2400" dirty="0"/>
          </a:p>
          <a:p>
            <a:r>
              <a:rPr lang="en-US" sz="2400" b="1" dirty="0"/>
              <a:t>Motto</a:t>
            </a:r>
            <a:r>
              <a:rPr lang="en-US" sz="2400" dirty="0"/>
              <a:t> </a:t>
            </a:r>
            <a:endParaRPr lang="en-ZW" sz="2400" dirty="0"/>
          </a:p>
          <a:p>
            <a:r>
              <a:rPr lang="en-US" sz="2400" dirty="0"/>
              <a:t>“The love of Christ compels me.”</a:t>
            </a:r>
            <a:endParaRPr lang="en-ZW" sz="2400" dirty="0"/>
          </a:p>
          <a:p>
            <a:r>
              <a:rPr lang="en-US" sz="2400" b="1" dirty="0"/>
              <a:t>Pledge </a:t>
            </a:r>
            <a:endParaRPr lang="en-ZW" sz="2400" dirty="0"/>
          </a:p>
          <a:p>
            <a:r>
              <a:rPr lang="en-US" sz="2400" dirty="0"/>
              <a:t>“Loving the Lord Jesus, I promise to take an active part in the work of the Adventist</a:t>
            </a:r>
            <a:r>
              <a:rPr lang="en-ZW" sz="2400" dirty="0"/>
              <a:t> </a:t>
            </a:r>
            <a:r>
              <a:rPr lang="en-US" sz="2400" dirty="0"/>
              <a:t>Youth Ministries, doing what I can to help others and to finish the work of the gospel</a:t>
            </a:r>
            <a:r>
              <a:rPr lang="en-ZW" sz="2400" dirty="0"/>
              <a:t> </a:t>
            </a:r>
            <a:r>
              <a:rPr lang="en-US" sz="2400" dirty="0"/>
              <a:t>in all the world</a:t>
            </a:r>
            <a:r>
              <a:rPr lang="en-ZW" sz="2400" dirty="0"/>
              <a:t> </a:t>
            </a:r>
            <a:endParaRPr lang="en-US" sz="2400" dirty="0"/>
          </a:p>
        </p:txBody>
      </p:sp>
      <p:pic>
        <p:nvPicPr>
          <p:cNvPr id="6" name="Picture 5">
            <a:extLst>
              <a:ext uri="{FF2B5EF4-FFF2-40B4-BE49-F238E27FC236}">
                <a16:creationId xmlns:a16="http://schemas.microsoft.com/office/drawing/2014/main" id="{15241072-8C84-704F-9AD5-15D1D79F88EF}"/>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63740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chemeClr val="accent1"/>
                </a:solidFill>
              </a:rPr>
              <a:t>ORGANISATIONAL STRUCTURE</a:t>
            </a:r>
          </a:p>
        </p:txBody>
      </p:sp>
      <p:pic>
        <p:nvPicPr>
          <p:cNvPr id="8" name="Content Placeholder 3"/>
          <p:cNvPicPr>
            <a:picLocks/>
          </p:cNvPicPr>
          <p:nvPr/>
        </p:nvPicPr>
        <p:blipFill rotWithShape="1">
          <a:blip r:embed="rId2"/>
          <a:srcRect l="10417" t="14303" r="25843"/>
          <a:stretch/>
        </p:blipFill>
        <p:spPr>
          <a:xfrm>
            <a:off x="2967789" y="1524000"/>
            <a:ext cx="6096001" cy="4989095"/>
          </a:xfrm>
          <a:prstGeom prst="rect">
            <a:avLst/>
          </a:prstGeom>
        </p:spPr>
      </p:pic>
      <p:pic>
        <p:nvPicPr>
          <p:cNvPr id="9" name="Picture 8">
            <a:extLst>
              <a:ext uri="{FF2B5EF4-FFF2-40B4-BE49-F238E27FC236}">
                <a16:creationId xmlns:a16="http://schemas.microsoft.com/office/drawing/2014/main" id="{187B7462-87DC-554A-BA2B-FBACD25BBDC1}"/>
              </a:ext>
            </a:extLst>
          </p:cNvPr>
          <p:cNvPicPr>
            <a:picLocks noChangeAspect="1"/>
          </p:cNvPicPr>
          <p:nvPr/>
        </p:nvPicPr>
        <p:blipFill rotWithShape="1">
          <a:blip r:embed="rId3"/>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044753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365126"/>
            <a:ext cx="9619094" cy="803910"/>
          </a:xfrm>
        </p:spPr>
        <p:txBody>
          <a:bodyPr>
            <a:noAutofit/>
          </a:bodyPr>
          <a:lstStyle/>
          <a:p>
            <a:pPr algn="ctr"/>
            <a:r>
              <a:rPr lang="en-US" sz="4200" b="1" dirty="0">
                <a:solidFill>
                  <a:schemeClr val="accent1"/>
                </a:solidFill>
              </a:rPr>
              <a:t>HISTORY OF ADVENTIST YOUTH MINISTRIES</a:t>
            </a:r>
            <a:r>
              <a:rPr lang="en-US" sz="4200" dirty="0">
                <a:solidFill>
                  <a:schemeClr val="accent1"/>
                </a:solidFill>
              </a:rPr>
              <a:t> </a:t>
            </a:r>
          </a:p>
        </p:txBody>
      </p:sp>
      <p:sp>
        <p:nvSpPr>
          <p:cNvPr id="3" name="Rectangle 2"/>
          <p:cNvSpPr/>
          <p:nvPr/>
        </p:nvSpPr>
        <p:spPr>
          <a:xfrm>
            <a:off x="1061410" y="1784568"/>
            <a:ext cx="7145564" cy="369332"/>
          </a:xfrm>
          <a:prstGeom prst="rect">
            <a:avLst/>
          </a:prstGeom>
        </p:spPr>
        <p:txBody>
          <a:bodyPr wrap="square">
            <a:spAutoFit/>
          </a:bodyPr>
          <a:lstStyle/>
          <a:p>
            <a:r>
              <a:rPr lang="en-US" dirty="0">
                <a:solidFill>
                  <a:srgbClr val="000000"/>
                </a:solidFill>
                <a:latin typeface="Century Schoolbook"/>
                <a:ea typeface="Times New Roman"/>
                <a:cs typeface="Calibri"/>
              </a:rPr>
              <a:t> </a:t>
            </a:r>
            <a:endParaRPr lang="en-US" dirty="0"/>
          </a:p>
        </p:txBody>
      </p:sp>
      <p:sp>
        <p:nvSpPr>
          <p:cNvPr id="6" name="Rectangle 5"/>
          <p:cNvSpPr/>
          <p:nvPr/>
        </p:nvSpPr>
        <p:spPr>
          <a:xfrm>
            <a:off x="2903620" y="1169036"/>
            <a:ext cx="6733065" cy="5632311"/>
          </a:xfrm>
          <a:prstGeom prst="rect">
            <a:avLst/>
          </a:prstGeom>
        </p:spPr>
        <p:txBody>
          <a:bodyPr wrap="square">
            <a:spAutoFit/>
          </a:bodyPr>
          <a:lstStyle/>
          <a:p>
            <a:pPr marL="342900" indent="-342900">
              <a:buFont typeface="Arial" panose="020B0604020202020204" pitchFamily="34" charset="0"/>
              <a:buChar char="•"/>
            </a:pPr>
            <a:r>
              <a:rPr lang="en-US" sz="2400" dirty="0"/>
              <a:t>The first youth organization in the local Seventh-day Adventist church began in 1879 when two young boys, Harry </a:t>
            </a:r>
            <a:r>
              <a:rPr lang="en-US" sz="2400" dirty="0" err="1"/>
              <a:t>Fenner</a:t>
            </a:r>
            <a:r>
              <a:rPr lang="en-US" sz="2400" dirty="0"/>
              <a:t>, (16 years) and Luther Warren, (14 years) </a:t>
            </a:r>
          </a:p>
          <a:p>
            <a:pPr marL="342900" indent="-342900">
              <a:buFont typeface="Arial" panose="020B0604020202020204" pitchFamily="34" charset="0"/>
              <a:buChar char="•"/>
            </a:pPr>
            <a:r>
              <a:rPr lang="en-US" sz="2400" dirty="0"/>
              <a:t>1901 the General Conference officially voted into existence the young people’s organization, under the Sabbath school department.</a:t>
            </a:r>
            <a:r>
              <a:rPr lang="en-ZW" sz="2400" dirty="0"/>
              <a:t> </a:t>
            </a:r>
          </a:p>
          <a:p>
            <a:pPr marL="342900" indent="-342900">
              <a:buFont typeface="Arial" panose="020B0604020202020204" pitchFamily="34" charset="0"/>
              <a:buChar char="•"/>
            </a:pPr>
            <a:r>
              <a:rPr lang="en-US" sz="2400" dirty="0"/>
              <a:t>1907 General Conference Council approved the formation of a Youth Department within the General Conference where elder M. E. Kern was elected the first GC Youth Director. </a:t>
            </a:r>
          </a:p>
          <a:p>
            <a:pPr marL="342900" indent="-342900">
              <a:buFont typeface="Arial" panose="020B0604020202020204" pitchFamily="34" charset="0"/>
              <a:buChar char="•"/>
            </a:pPr>
            <a:r>
              <a:rPr lang="en-ZW" sz="2400" dirty="0"/>
              <a:t>1907- </a:t>
            </a:r>
            <a:r>
              <a:rPr lang="en-US" sz="2400" dirty="0"/>
              <a:t>name finally agreed upon was </a:t>
            </a:r>
            <a:r>
              <a:rPr lang="en-US" sz="2400" i="1" dirty="0"/>
              <a:t>“Seventh-day Adventist Young People’s Department of Missionary Volunteers.”</a:t>
            </a:r>
            <a:r>
              <a:rPr lang="en-US" sz="2400" dirty="0"/>
              <a:t> </a:t>
            </a:r>
            <a:endParaRPr lang="en-ZW" sz="2400" dirty="0"/>
          </a:p>
          <a:p>
            <a:pPr marL="342900" indent="-342900">
              <a:buFont typeface="Arial" panose="020B0604020202020204" pitchFamily="34" charset="0"/>
              <a:buChar char="•"/>
            </a:pPr>
            <a:endParaRPr lang="en-US" sz="2400" b="1" dirty="0"/>
          </a:p>
        </p:txBody>
      </p:sp>
      <p:pic>
        <p:nvPicPr>
          <p:cNvPr id="8" name="Picture 7">
            <a:extLst>
              <a:ext uri="{FF2B5EF4-FFF2-40B4-BE49-F238E27FC236}">
                <a16:creationId xmlns:a16="http://schemas.microsoft.com/office/drawing/2014/main" id="{14B9BE44-6858-7742-AAEE-F2DB7C64ADEE}"/>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3044753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449179" y="365125"/>
            <a:ext cx="9538883" cy="1359665"/>
          </a:xfrm>
        </p:spPr>
        <p:txBody>
          <a:bodyPr>
            <a:normAutofit fontScale="90000"/>
          </a:bodyPr>
          <a:lstStyle/>
          <a:p>
            <a:pPr lvl="0" algn="ctr"/>
            <a:r>
              <a:rPr lang="en-US" b="1" dirty="0">
                <a:solidFill>
                  <a:schemeClr val="accent1"/>
                </a:solidFill>
              </a:rPr>
              <a:t>History of the JMV Classes - AY/AJY classwork</a:t>
            </a:r>
            <a:r>
              <a:rPr lang="en-ZW" b="1" dirty="0">
                <a:solidFill>
                  <a:schemeClr val="accent1"/>
                </a:solidFill>
              </a:rPr>
              <a:t> </a:t>
            </a:r>
            <a:br>
              <a:rPr lang="en-ZW" b="1" dirty="0">
                <a:solidFill>
                  <a:schemeClr val="accent1"/>
                </a:solidFill>
              </a:rPr>
            </a:br>
            <a:endParaRPr lang="en-US" b="1" dirty="0">
              <a:solidFill>
                <a:schemeClr val="accent1"/>
              </a:solidFill>
            </a:endParaRPr>
          </a:p>
        </p:txBody>
      </p:sp>
      <p:sp>
        <p:nvSpPr>
          <p:cNvPr id="2" name="TextBox 1"/>
          <p:cNvSpPr txBox="1"/>
          <p:nvPr/>
        </p:nvSpPr>
        <p:spPr>
          <a:xfrm>
            <a:off x="721895" y="1305397"/>
            <a:ext cx="9538883"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1947 1</a:t>
            </a:r>
            <a:r>
              <a:rPr lang="en-US" sz="2400" baseline="30000" dirty="0"/>
              <a:t>st</a:t>
            </a:r>
            <a:r>
              <a:rPr lang="en-US" sz="2400" dirty="0"/>
              <a:t>  North American Division youth congress- San Francisco, E. W. Dunbar as world youth director, </a:t>
            </a:r>
          </a:p>
          <a:p>
            <a:pPr marL="342900" indent="-342900">
              <a:buFont typeface="Arial" panose="020B0604020202020204" pitchFamily="34" charset="0"/>
              <a:buChar char="•"/>
            </a:pPr>
            <a:r>
              <a:rPr lang="en-US" sz="2400" dirty="0"/>
              <a:t>1969 the first World Youth Congress was held in Zurich, Switzerland,</a:t>
            </a:r>
          </a:p>
          <a:p>
            <a:pPr marL="342900" indent="-342900">
              <a:buFont typeface="Arial" panose="020B0604020202020204" pitchFamily="34" charset="0"/>
              <a:buChar char="•"/>
            </a:pPr>
            <a:r>
              <a:rPr lang="en-US" sz="2400" dirty="0"/>
              <a:t>Theodore Lucas as world youth director.</a:t>
            </a:r>
            <a:r>
              <a:rPr lang="en-ZW" sz="2400" dirty="0"/>
              <a:t> </a:t>
            </a:r>
            <a:r>
              <a:rPr lang="en-US" sz="2400" dirty="0"/>
              <a:t> </a:t>
            </a:r>
          </a:p>
          <a:p>
            <a:pPr marL="342900" indent="-342900">
              <a:buFont typeface="Arial" panose="020B0604020202020204" pitchFamily="34" charset="0"/>
              <a:buChar char="•"/>
            </a:pPr>
            <a:r>
              <a:rPr lang="en-US" sz="2400" dirty="0"/>
              <a:t>The Character Classics Reading Plan (later changed to Encounter) was adopted in 1946.</a:t>
            </a:r>
            <a:endParaRPr lang="en-ZW" sz="2400" dirty="0"/>
          </a:p>
          <a:p>
            <a:pPr marL="342900" indent="-342900">
              <a:buFont typeface="Arial" panose="020B0604020202020204" pitchFamily="34" charset="0"/>
              <a:buChar char="•"/>
            </a:pPr>
            <a:r>
              <a:rPr lang="en-US" sz="2400" dirty="0"/>
              <a:t>1946- John Hancock organized the first conference-sponsored Pathfinder Club in Southeastern California Conference at Riverside, California.</a:t>
            </a:r>
            <a:r>
              <a:rPr lang="en-ZW" sz="2400" dirty="0"/>
              <a:t> </a:t>
            </a:r>
            <a:r>
              <a:rPr lang="en-US" sz="2400" dirty="0"/>
              <a:t>       </a:t>
            </a:r>
          </a:p>
        </p:txBody>
      </p:sp>
      <p:pic>
        <p:nvPicPr>
          <p:cNvPr id="6" name="Picture 5">
            <a:extLst>
              <a:ext uri="{FF2B5EF4-FFF2-40B4-BE49-F238E27FC236}">
                <a16:creationId xmlns:a16="http://schemas.microsoft.com/office/drawing/2014/main" id="{1A023A98-0500-4F40-9680-7C3F8CD3E23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449179" y="365125"/>
            <a:ext cx="9538883" cy="1359665"/>
          </a:xfrm>
        </p:spPr>
        <p:txBody>
          <a:bodyPr>
            <a:normAutofit fontScale="90000"/>
          </a:bodyPr>
          <a:lstStyle/>
          <a:p>
            <a:pPr lvl="0" algn="ctr"/>
            <a:r>
              <a:rPr lang="en-US" b="1" dirty="0">
                <a:solidFill>
                  <a:schemeClr val="accent1"/>
                </a:solidFill>
              </a:rPr>
              <a:t>History of the JMV Classes - AY/AJY classwork</a:t>
            </a:r>
            <a:r>
              <a:rPr lang="en-ZW" b="1" dirty="0">
                <a:solidFill>
                  <a:schemeClr val="accent1"/>
                </a:solidFill>
              </a:rPr>
              <a:t> </a:t>
            </a:r>
            <a:br>
              <a:rPr lang="en-ZW" b="1" dirty="0">
                <a:solidFill>
                  <a:schemeClr val="accent1"/>
                </a:solidFill>
              </a:rPr>
            </a:br>
            <a:endParaRPr lang="en-US" b="1" dirty="0">
              <a:solidFill>
                <a:schemeClr val="accent1"/>
              </a:solidFill>
            </a:endParaRPr>
          </a:p>
        </p:txBody>
      </p:sp>
      <p:sp>
        <p:nvSpPr>
          <p:cNvPr id="2" name="TextBox 1"/>
          <p:cNvSpPr txBox="1"/>
          <p:nvPr/>
        </p:nvSpPr>
        <p:spPr>
          <a:xfrm>
            <a:off x="625642" y="1223034"/>
            <a:ext cx="9502935" cy="3139321"/>
          </a:xfrm>
          <a:prstGeom prst="rect">
            <a:avLst/>
          </a:prstGeom>
          <a:noFill/>
        </p:spPr>
        <p:txBody>
          <a:bodyPr wrap="square" rtlCol="0">
            <a:spAutoFit/>
          </a:bodyPr>
          <a:lstStyle/>
          <a:p>
            <a:pPr marL="342900" indent="-342900">
              <a:buFont typeface="Arial" panose="020B0604020202020204" pitchFamily="34" charset="0"/>
              <a:buChar char="•"/>
            </a:pPr>
            <a:r>
              <a:rPr lang="en-US" sz="2200" dirty="0"/>
              <a:t>1950 General Conference adopted the Pathfinder Club organization.</a:t>
            </a:r>
          </a:p>
          <a:p>
            <a:pPr marL="342900" indent="-342900">
              <a:buFont typeface="Arial" panose="020B0604020202020204" pitchFamily="34" charset="0"/>
              <a:buChar char="•"/>
            </a:pPr>
            <a:r>
              <a:rPr lang="en-US" sz="2200" dirty="0"/>
              <a:t>1922 -General Conference session- introduced  the work of the Junior Missionary Volunteer Society</a:t>
            </a:r>
            <a:r>
              <a:rPr lang="en-ZW" sz="2200" dirty="0"/>
              <a:t> - </a:t>
            </a:r>
            <a:r>
              <a:rPr lang="en-US" sz="2200" dirty="0"/>
              <a:t>“progressive classwork.”</a:t>
            </a:r>
          </a:p>
          <a:p>
            <a:pPr marL="342900" indent="-342900">
              <a:buFont typeface="Arial" panose="020B0604020202020204" pitchFamily="34" charset="0"/>
              <a:buChar char="•"/>
            </a:pPr>
            <a:r>
              <a:rPr lang="en-US" sz="2200" dirty="0"/>
              <a:t> 1927 - General Conference Autumn Council, enlarged the Progressive Classwork to include three classes, Friend, Companion and Comrade, for junior youth and one class for senior youth and adults</a:t>
            </a:r>
          </a:p>
          <a:p>
            <a:pPr marL="342900" indent="-342900">
              <a:buFont typeface="Arial" panose="020B0604020202020204" pitchFamily="34" charset="0"/>
              <a:buChar char="•"/>
            </a:pPr>
            <a:r>
              <a:rPr lang="en-ZW" sz="2200" dirty="0"/>
              <a:t>1928 - </a:t>
            </a:r>
            <a:r>
              <a:rPr lang="en-US" sz="2200" dirty="0"/>
              <a:t>MV Honors and the Master Comrade Class—developed for senior youth and adults “who desired to prepare for junior leadership.” The first Master Comrade (later called Master Guide) was invested in 1931.</a:t>
            </a:r>
            <a:endParaRPr lang="en-ZW" sz="2200" dirty="0"/>
          </a:p>
        </p:txBody>
      </p:sp>
      <p:pic>
        <p:nvPicPr>
          <p:cNvPr id="6" name="Picture 5">
            <a:extLst>
              <a:ext uri="{FF2B5EF4-FFF2-40B4-BE49-F238E27FC236}">
                <a16:creationId xmlns:a16="http://schemas.microsoft.com/office/drawing/2014/main" id="{049232DD-4659-E249-9D02-56AB76AE11D9}"/>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60414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779" y="488606"/>
            <a:ext cx="9149862" cy="803910"/>
          </a:xfrm>
        </p:spPr>
        <p:txBody>
          <a:bodyPr>
            <a:noAutofit/>
          </a:bodyPr>
          <a:lstStyle/>
          <a:p>
            <a:pPr algn="ctr"/>
            <a:r>
              <a:rPr lang="en-US" sz="4000" b="1" dirty="0">
                <a:solidFill>
                  <a:schemeClr val="accent1"/>
                </a:solidFill>
              </a:rPr>
              <a:t>NAME CHANGES FOR THE DEPARTMENT OF ADVENTIST YOUTH MINISTRIES </a:t>
            </a:r>
          </a:p>
        </p:txBody>
      </p:sp>
      <p:sp>
        <p:nvSpPr>
          <p:cNvPr id="3" name="Rectangle 2"/>
          <p:cNvSpPr/>
          <p:nvPr/>
        </p:nvSpPr>
        <p:spPr>
          <a:xfrm>
            <a:off x="1061410" y="1784568"/>
            <a:ext cx="7145564" cy="369332"/>
          </a:xfrm>
          <a:prstGeom prst="rect">
            <a:avLst/>
          </a:prstGeom>
        </p:spPr>
        <p:txBody>
          <a:bodyPr wrap="square">
            <a:spAutoFit/>
          </a:bodyPr>
          <a:lstStyle/>
          <a:p>
            <a:r>
              <a:rPr lang="en-US" dirty="0">
                <a:solidFill>
                  <a:srgbClr val="000000"/>
                </a:solidFill>
                <a:latin typeface="Century Schoolbook"/>
                <a:ea typeface="Times New Roman"/>
                <a:cs typeface="Calibri"/>
              </a:rPr>
              <a:t> </a:t>
            </a:r>
            <a:endParaRPr lang="en-US" dirty="0"/>
          </a:p>
        </p:txBody>
      </p:sp>
      <p:sp>
        <p:nvSpPr>
          <p:cNvPr id="6" name="Rectangle 5"/>
          <p:cNvSpPr/>
          <p:nvPr/>
        </p:nvSpPr>
        <p:spPr>
          <a:xfrm>
            <a:off x="2310063" y="1724503"/>
            <a:ext cx="7956883" cy="3816429"/>
          </a:xfrm>
          <a:prstGeom prst="rect">
            <a:avLst/>
          </a:prstGeom>
        </p:spPr>
        <p:txBody>
          <a:bodyPr wrap="square">
            <a:spAutoFit/>
          </a:bodyPr>
          <a:lstStyle/>
          <a:p>
            <a:pPr marL="342900" indent="-342900">
              <a:buFont typeface="Arial" panose="020B0604020202020204" pitchFamily="34" charset="0"/>
              <a:buChar char="•"/>
            </a:pPr>
            <a:r>
              <a:rPr lang="en-US" sz="2200" dirty="0"/>
              <a:t>1907 as “</a:t>
            </a:r>
            <a:r>
              <a:rPr lang="en-US" sz="2200" i="1" dirty="0"/>
              <a:t>Seventh-day Adventist Young People’s Department</a:t>
            </a:r>
            <a:r>
              <a:rPr lang="en-US" sz="2200" dirty="0"/>
              <a:t>” (known as MV – Missionary Volunteers), changed to “</a:t>
            </a:r>
            <a:r>
              <a:rPr lang="en-US" sz="2200" i="1" dirty="0"/>
              <a:t>Youth Department of Missionary Volunteers</a:t>
            </a:r>
            <a:r>
              <a:rPr lang="en-US" sz="2200" dirty="0"/>
              <a:t>” in 1972.</a:t>
            </a:r>
            <a:r>
              <a:rPr lang="en-ZW" sz="2200" dirty="0"/>
              <a:t> </a:t>
            </a:r>
          </a:p>
          <a:p>
            <a:pPr marL="342900" indent="-342900">
              <a:buFont typeface="Arial" panose="020B0604020202020204" pitchFamily="34" charset="0"/>
              <a:buChar char="•"/>
            </a:pPr>
            <a:r>
              <a:rPr lang="en-US" sz="2200" dirty="0"/>
              <a:t>1978 the department name changed to “Adventist Youth” commonly known as AY department</a:t>
            </a:r>
            <a:r>
              <a:rPr lang="en-ZW" sz="2200" dirty="0"/>
              <a:t> </a:t>
            </a:r>
          </a:p>
          <a:p>
            <a:pPr marL="342900" indent="-342900">
              <a:buFont typeface="Arial" panose="020B0604020202020204" pitchFamily="34" charset="0"/>
              <a:buChar char="•"/>
            </a:pPr>
            <a:r>
              <a:rPr lang="en-US" sz="2200" dirty="0"/>
              <a:t>2005 General Conference Session voted the name, “</a:t>
            </a:r>
            <a:r>
              <a:rPr lang="en-US" sz="2200" i="1" dirty="0"/>
              <a:t>Youth Ministries Department</a:t>
            </a:r>
            <a:r>
              <a:rPr lang="en-US" sz="2200" dirty="0"/>
              <a:t>” which encompassed all the three age levels of youth ministry (e. g. Adventure Club, Pathfinder Club, and Senior (Young Adult) Youth Society.</a:t>
            </a:r>
            <a:r>
              <a:rPr lang="en-ZW" sz="2200" dirty="0"/>
              <a:t> </a:t>
            </a:r>
          </a:p>
          <a:p>
            <a:pPr marL="342900" indent="-342900">
              <a:buFont typeface="Arial" panose="020B0604020202020204" pitchFamily="34" charset="0"/>
              <a:buChar char="•"/>
            </a:pPr>
            <a:r>
              <a:rPr lang="en-US" sz="2200" dirty="0"/>
              <a:t>2015 General Conference session further adopted a name change to “</a:t>
            </a:r>
            <a:r>
              <a:rPr lang="en-US" sz="2200" i="1" dirty="0"/>
              <a:t>Adventist Youth Ministries</a:t>
            </a:r>
            <a:r>
              <a:rPr lang="en-US" sz="2200" dirty="0"/>
              <a:t>” (AYM).</a:t>
            </a:r>
            <a:r>
              <a:rPr lang="en-ZW" sz="2200" dirty="0"/>
              <a:t> </a:t>
            </a:r>
            <a:endParaRPr lang="en-US" sz="2200" b="1" dirty="0"/>
          </a:p>
        </p:txBody>
      </p:sp>
      <p:pic>
        <p:nvPicPr>
          <p:cNvPr id="8" name="Picture 7">
            <a:extLst>
              <a:ext uri="{FF2B5EF4-FFF2-40B4-BE49-F238E27FC236}">
                <a16:creationId xmlns:a16="http://schemas.microsoft.com/office/drawing/2014/main" id="{A41BF934-8479-FA41-9507-D0FFBF84B7C1}"/>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488112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E13FB-1FCD-B44C-9150-B69B8D1448EC}"/>
              </a:ext>
            </a:extLst>
          </p:cNvPr>
          <p:cNvSpPr>
            <a:spLocks noGrp="1"/>
          </p:cNvSpPr>
          <p:nvPr>
            <p:ph type="title"/>
          </p:nvPr>
        </p:nvSpPr>
        <p:spPr>
          <a:xfrm>
            <a:off x="838200" y="557631"/>
            <a:ext cx="9149862" cy="1325563"/>
          </a:xfrm>
        </p:spPr>
        <p:txBody>
          <a:bodyPr>
            <a:noAutofit/>
          </a:bodyPr>
          <a:lstStyle/>
          <a:p>
            <a:pPr algn="ctr"/>
            <a:r>
              <a:rPr lang="en-US" b="1" dirty="0">
                <a:solidFill>
                  <a:schemeClr val="accent1"/>
                </a:solidFill>
              </a:rPr>
              <a:t>PHILOSOPHY AND MISSION OF ADVENTIST YOUTH MINISTRIES (AYM)</a:t>
            </a:r>
            <a:br>
              <a:rPr lang="en-ZW" dirty="0">
                <a:solidFill>
                  <a:schemeClr val="accent1"/>
                </a:solidFill>
              </a:rPr>
            </a:br>
            <a:endParaRPr lang="en-US" dirty="0">
              <a:solidFill>
                <a:schemeClr val="accent1"/>
              </a:solidFill>
            </a:endParaRPr>
          </a:p>
        </p:txBody>
      </p:sp>
      <p:sp>
        <p:nvSpPr>
          <p:cNvPr id="2" name="Rectangle 1"/>
          <p:cNvSpPr/>
          <p:nvPr/>
        </p:nvSpPr>
        <p:spPr>
          <a:xfrm>
            <a:off x="2179320" y="1883194"/>
            <a:ext cx="8199922" cy="4154984"/>
          </a:xfrm>
          <a:prstGeom prst="rect">
            <a:avLst/>
          </a:prstGeom>
        </p:spPr>
        <p:txBody>
          <a:bodyPr wrap="square">
            <a:spAutoFit/>
          </a:bodyPr>
          <a:lstStyle/>
          <a:p>
            <a:pPr marL="342900" indent="-342900">
              <a:buFont typeface="Arial" panose="020B0604020202020204" pitchFamily="34" charset="0"/>
              <a:buChar char="•"/>
            </a:pPr>
            <a:r>
              <a:rPr lang="en-US" sz="2200" dirty="0"/>
              <a:t>The basic philosophy of AYM is securely grounded in the Biblical revelation of who Jesus Christ</a:t>
            </a:r>
          </a:p>
          <a:p>
            <a:pPr marL="342900" indent="-342900">
              <a:buFont typeface="Arial" panose="020B0604020202020204" pitchFamily="34" charset="0"/>
              <a:buChar char="•"/>
            </a:pPr>
            <a:r>
              <a:rPr lang="en-US" sz="2200" dirty="0"/>
              <a:t>Not only did Jesus show the Father’s immense love for humanity through “servant leadership” (Jn. 13:1-17), but He also showed them how to receive power to overcome sin in this world through the power of the Holy Spirit. Jesus showed His disciples how to live a life in the Spirit and become disciples of the Kingdom of God in a sinful world.</a:t>
            </a:r>
            <a:r>
              <a:rPr lang="en-ZW" sz="2200" dirty="0"/>
              <a:t> </a:t>
            </a:r>
          </a:p>
          <a:p>
            <a:pPr marL="342900" indent="-342900">
              <a:buFont typeface="Arial" panose="020B0604020202020204" pitchFamily="34" charset="0"/>
              <a:buChar char="•"/>
            </a:pPr>
            <a:r>
              <a:rPr lang="en-US" sz="2200" dirty="0"/>
              <a:t>It is Jesus who is our model of “incarnational ministry” (e. g. allowing the character of Jesus and the power of Holy Spirit to be revealed in the life of our young people, thus becoming true disciples of His in this generation</a:t>
            </a:r>
          </a:p>
        </p:txBody>
      </p:sp>
      <p:pic>
        <p:nvPicPr>
          <p:cNvPr id="6" name="Picture 5">
            <a:extLst>
              <a:ext uri="{FF2B5EF4-FFF2-40B4-BE49-F238E27FC236}">
                <a16:creationId xmlns:a16="http://schemas.microsoft.com/office/drawing/2014/main" id="{908483F3-D3B0-FD42-87B6-A132D1A67375}"/>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85175" y="667941"/>
            <a:ext cx="8199926" cy="4770537"/>
          </a:xfrm>
          <a:prstGeom prst="rect">
            <a:avLst/>
          </a:prstGeom>
        </p:spPr>
        <p:txBody>
          <a:bodyPr wrap="square">
            <a:spAutoFit/>
          </a:bodyPr>
          <a:lstStyle/>
          <a:p>
            <a:r>
              <a:rPr lang="en-US" sz="2400" dirty="0"/>
              <a:t>The youth are the objects of Satan’s special attacks; but kindness, courtesy, and the sympathy which flows from a heart filled with love to Jesus, will gain their confidence, and save them from many a snare of the enemy . . . There must be more study given to the problem of how to deal with the youth, more earnest prayer for the wisdom that is needed in dealing with minds . . . We should seek to enter into the feelings of the youth, sympathizing with them in their joys and sorrows, their conflicts and victories . . . We must meet them where they are if we would keep them . . . let us remember the claim of God upon us to make the path to heaven bright and attractive.</a:t>
            </a:r>
          </a:p>
          <a:p>
            <a:r>
              <a:rPr lang="en-US" sz="2000" dirty="0"/>
              <a:t> (Ellen White, Gospel Workers (Washington, D. C.: Review &amp; Herald, 1948), 207-212, emphasis added.)</a:t>
            </a:r>
            <a:endParaRPr lang="en-ZW" sz="2000" dirty="0"/>
          </a:p>
        </p:txBody>
      </p:sp>
      <p:pic>
        <p:nvPicPr>
          <p:cNvPr id="6" name="Picture 5">
            <a:extLst>
              <a:ext uri="{FF2B5EF4-FFF2-40B4-BE49-F238E27FC236}">
                <a16:creationId xmlns:a16="http://schemas.microsoft.com/office/drawing/2014/main" id="{95F77A4A-AEF3-5349-A750-C154E7B1970B}"/>
              </a:ext>
            </a:extLst>
          </p:cNvPr>
          <p:cNvPicPr>
            <a:picLocks noChangeAspect="1"/>
          </p:cNvPicPr>
          <p:nvPr/>
        </p:nvPicPr>
        <p:blipFill rotWithShape="1">
          <a:blip r:embed="rId2"/>
          <a:srcRect t="21186" b="22987"/>
          <a:stretch/>
        </p:blipFill>
        <p:spPr>
          <a:xfrm>
            <a:off x="666038" y="4454073"/>
            <a:ext cx="1513282" cy="1305633"/>
          </a:xfrm>
          <a:prstGeom prst="rect">
            <a:avLst/>
          </a:prstGeom>
        </p:spPr>
      </p:pic>
    </p:spTree>
    <p:extLst>
      <p:ext uri="{BB962C8B-B14F-4D97-AF65-F5344CB8AC3E}">
        <p14:creationId xmlns:p14="http://schemas.microsoft.com/office/powerpoint/2010/main" val="12426949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8BE8ECC-1DC8-0F49-9095-E8E2529F670D}"/>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ABFD6636-1C50-484E-97FF-B60211784245}"/>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537D9AF6-9B68-4D41-B70E-B8DC8B398F0D}"/>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generic" id="{ACA73D23-0390-324A-B1A6-F777AECDA15E}" vid="{24BF3B4B-8A4E-FA47-8C38-69038A088F7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1092</TotalTime>
  <Words>2402</Words>
  <Application>Microsoft Macintosh PowerPoint</Application>
  <PresentationFormat>Widescreen</PresentationFormat>
  <Paragraphs>128</Paragraphs>
  <Slides>23</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23</vt:i4>
      </vt:variant>
    </vt:vector>
  </HeadingPairs>
  <TitlesOfParts>
    <vt:vector size="33" baseType="lpstr">
      <vt:lpstr>Arial</vt:lpstr>
      <vt:lpstr>Calibri</vt:lpstr>
      <vt:lpstr>Calibri Light</vt:lpstr>
      <vt:lpstr>Century Schoolbook</vt:lpstr>
      <vt:lpstr>Helvetica</vt:lpstr>
      <vt:lpstr>Times New Roman</vt:lpstr>
      <vt:lpstr>Office Theme</vt:lpstr>
      <vt:lpstr>2_Custom Design</vt:lpstr>
      <vt:lpstr>1_Custom Design</vt:lpstr>
      <vt:lpstr>Custom Design</vt:lpstr>
      <vt:lpstr>Seminar 1: Introduction to Youth Ministry </vt:lpstr>
      <vt:lpstr>Seminar 1: Introduction to Youth Ministry </vt:lpstr>
      <vt:lpstr>ORGANISATIONAL STRUCTURE</vt:lpstr>
      <vt:lpstr>HISTORY OF ADVENTIST YOUTH MINISTRIES </vt:lpstr>
      <vt:lpstr>History of the JMV Classes - AY/AJY classwork  </vt:lpstr>
      <vt:lpstr>History of the JMV Classes - AY/AJY classwork  </vt:lpstr>
      <vt:lpstr>NAME CHANGES FOR THE DEPARTMENT OF ADVENTIST YOUTH MINISTRIES </vt:lpstr>
      <vt:lpstr>PHILOSOPHY AND MISSION OF ADVENTIST YOUTH MINISTRIES (AYM) </vt:lpstr>
      <vt:lpstr>PowerPoint Presentation</vt:lpstr>
      <vt:lpstr>MISSION AND VISION</vt:lpstr>
      <vt:lpstr>MISSION/VISION</vt:lpstr>
      <vt:lpstr>MISSION/VISION</vt:lpstr>
      <vt:lpstr>Objectives of the AYM  </vt:lpstr>
      <vt:lpstr>In 1907, at the General Conference Council at Gland, Switzerland, M. E. Kern, the first elected youth director for the department, set out the following objectives </vt:lpstr>
      <vt:lpstr>Structure of Adventist Youth Ministries (AYM)  </vt:lpstr>
      <vt:lpstr>Structure of Adventist Youth Ministries (AYM) </vt:lpstr>
      <vt:lpstr>PowerPoint Presentation</vt:lpstr>
      <vt:lpstr>PowerPoint Presentation</vt:lpstr>
      <vt:lpstr>PowerPoint Presentation</vt:lpstr>
      <vt:lpstr>PowerPoint Presentation</vt:lpstr>
      <vt:lpstr>PowerPoint Presentation</vt:lpstr>
      <vt:lpstr>PowerPoint Presentation</vt:lpstr>
      <vt:lpstr>The Ideals of the Adventist Youth Ministry  </vt:lpstr>
    </vt:vector>
  </TitlesOfParts>
  <Company/>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Mokgwane, Pako</dc:creator>
  <cp:lastModifiedBy>Mokgwane, Pako</cp:lastModifiedBy>
  <cp:revision>56</cp:revision>
  <dcterms:created xsi:type="dcterms:W3CDTF">2018-05-31T05:51:27Z</dcterms:created>
  <dcterms:modified xsi:type="dcterms:W3CDTF">2018-07-31T17:32:24Z</dcterms:modified>
</cp:coreProperties>
</file>