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7"/>
  </p:notesMasterIdLst>
  <p:handoutMasterIdLst>
    <p:handoutMasterId r:id="rId38"/>
  </p:handoutMasterIdLst>
  <p:sldIdLst>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5" r:id="rId18"/>
    <p:sldId id="356" r:id="rId19"/>
    <p:sldId id="357" r:id="rId20"/>
    <p:sldId id="358" r:id="rId21"/>
    <p:sldId id="359" r:id="rId22"/>
    <p:sldId id="360" r:id="rId23"/>
    <p:sldId id="361" r:id="rId24"/>
    <p:sldId id="362" r:id="rId25"/>
    <p:sldId id="363" r:id="rId26"/>
    <p:sldId id="364" r:id="rId27"/>
    <p:sldId id="365" r:id="rId28"/>
    <p:sldId id="366" r:id="rId29"/>
    <p:sldId id="367" r:id="rId30"/>
    <p:sldId id="368" r:id="rId31"/>
    <p:sldId id="369" r:id="rId32"/>
    <p:sldId id="370" r:id="rId33"/>
    <p:sldId id="371" r:id="rId34"/>
    <p:sldId id="372" r:id="rId35"/>
    <p:sldId id="37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0" autoAdjust="0"/>
    <p:restoredTop sz="92800"/>
  </p:normalViewPr>
  <p:slideViewPr>
    <p:cSldViewPr snapToGrid="0" snapToObjects="1">
      <p:cViewPr varScale="1">
        <p:scale>
          <a:sx n="74" d="100"/>
          <a:sy n="74" d="100"/>
        </p:scale>
        <p:origin x="372" y="7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9/16/2020</a:t>
            </a:fld>
            <a:endParaRPr lang="en-US"/>
          </a:p>
        </p:txBody>
      </p:sp>
      <p:sp>
        <p:nvSpPr>
          <p:cNvPr id="4" name="Footer Placeholder 3">
            <a:extLst>
              <a:ext uri="{FF2B5EF4-FFF2-40B4-BE49-F238E27FC236}">
                <a16:creationId xmlns=""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9/16/2020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E5DE1EA7-A93D-BA49-BDA3-4E42378B748F}" type="slidenum">
              <a:rPr lang="en-US" smtClean="0"/>
              <a:t>24</a:t>
            </a:fld>
            <a:endParaRPr lang="en-US"/>
          </a:p>
        </p:txBody>
      </p:sp>
    </p:spTree>
    <p:extLst>
      <p:ext uri="{BB962C8B-B14F-4D97-AF65-F5344CB8AC3E}">
        <p14:creationId xmlns:p14="http://schemas.microsoft.com/office/powerpoint/2010/main" val="2363817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8" name="Footer Placeholder 7">
            <a:extLst>
              <a:ext uri="{FF2B5EF4-FFF2-40B4-BE49-F238E27FC236}">
                <a16:creationId xmlns=""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4" name="Footer Placeholder 3">
            <a:extLst>
              <a:ext uri="{FF2B5EF4-FFF2-40B4-BE49-F238E27FC236}">
                <a16:creationId xmlns=""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3" name="Footer Placeholder 2">
            <a:extLst>
              <a:ext uri="{FF2B5EF4-FFF2-40B4-BE49-F238E27FC236}">
                <a16:creationId xmlns=""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8" name="Footer Placeholder 7">
            <a:extLst>
              <a:ext uri="{FF2B5EF4-FFF2-40B4-BE49-F238E27FC236}">
                <a16:creationId xmlns=""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4" name="Footer Placeholder 3">
            <a:extLst>
              <a:ext uri="{FF2B5EF4-FFF2-40B4-BE49-F238E27FC236}">
                <a16:creationId xmlns=""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3" name="Footer Placeholder 2">
            <a:extLst>
              <a:ext uri="{FF2B5EF4-FFF2-40B4-BE49-F238E27FC236}">
                <a16:creationId xmlns=""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8" name="Footer Placeholder 7">
            <a:extLst>
              <a:ext uri="{FF2B5EF4-FFF2-40B4-BE49-F238E27FC236}">
                <a16:creationId xmlns=""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4" name="Footer Placeholder 3">
            <a:extLst>
              <a:ext uri="{FF2B5EF4-FFF2-40B4-BE49-F238E27FC236}">
                <a16:creationId xmlns=""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3" name="Footer Placeholder 2">
            <a:extLst>
              <a:ext uri="{FF2B5EF4-FFF2-40B4-BE49-F238E27FC236}">
                <a16:creationId xmlns=""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9/16/2020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a:t>
            </a:fld>
            <a:endParaRPr lang="en-US"/>
          </a:p>
        </p:txBody>
      </p:sp>
      <p:sp>
        <p:nvSpPr>
          <p:cNvPr id="13" name="Rectangle 12">
            <a:extLst>
              <a:ext uri="{FF2B5EF4-FFF2-40B4-BE49-F238E27FC236}">
                <a16:creationId xmlns=""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5">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accent5">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a:t>
            </a:fld>
            <a:endParaRPr lang="en-US"/>
          </a:p>
        </p:txBody>
      </p:sp>
      <p:sp>
        <p:nvSpPr>
          <p:cNvPr id="7" name="Text Placeholder 6">
            <a:extLst>
              <a:ext uri="{FF2B5EF4-FFF2-40B4-BE49-F238E27FC236}">
                <a16:creationId xmlns=""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followdiscipleship.org/index.php?id=98&amp;search=small+grou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youth.adventist.org/Resources/Spiritual-Gifts-Assess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22069" y="561701"/>
            <a:ext cx="10345783" cy="1250089"/>
          </a:xfrm>
        </p:spPr>
        <p:txBody>
          <a:bodyPr>
            <a:normAutofit/>
          </a:bodyPr>
          <a:lstStyle/>
          <a:p>
            <a:r>
              <a:rPr lang="fr-FR" sz="5200" b="1" dirty="0"/>
              <a:t>Séminaire 9 : </a:t>
            </a:r>
            <a:r>
              <a:rPr lang="fr-FR" sz="5200" b="1" dirty="0"/>
              <a:t>J</a:t>
            </a:r>
            <a:r>
              <a:rPr lang="fr-FR" sz="5200" b="1" dirty="0" smtClean="0"/>
              <a:t>eunesse </a:t>
            </a:r>
            <a:r>
              <a:rPr lang="fr-FR" sz="5200" b="1" dirty="0"/>
              <a:t>en action</a:t>
            </a:r>
            <a:endParaRPr lang="en-US" sz="5200" dirty="0">
              <a:solidFill>
                <a:srgbClr val="2E75B6"/>
              </a:solidFill>
            </a:endParaRPr>
          </a:p>
        </p:txBody>
      </p:sp>
      <p:sp>
        <p:nvSpPr>
          <p:cNvPr id="8" name="Subtitle 7"/>
          <p:cNvSpPr>
            <a:spLocks noGrp="1"/>
          </p:cNvSpPr>
          <p:nvPr>
            <p:ph type="subTitle" idx="1"/>
          </p:nvPr>
        </p:nvSpPr>
        <p:spPr>
          <a:xfrm>
            <a:off x="524523" y="1811790"/>
            <a:ext cx="9123904" cy="774656"/>
          </a:xfrm>
        </p:spPr>
        <p:txBody>
          <a:bodyPr/>
          <a:lstStyle/>
          <a:p>
            <a:r>
              <a:rPr lang="fr-FR" b="1" i="1" dirty="0" smtClean="0">
                <a:solidFill>
                  <a:schemeClr val="tx1"/>
                </a:solidFill>
              </a:rPr>
              <a:t>L’Évangélisation Intégrale</a:t>
            </a:r>
            <a:r>
              <a:rPr lang="fr-FR" b="1" dirty="0" smtClean="0">
                <a:solidFill>
                  <a:schemeClr val="tx1"/>
                </a:solidFill>
              </a:rPr>
              <a:t> </a:t>
            </a:r>
            <a:endParaRPr lang="fr-FR" dirty="0" smtClean="0">
              <a:solidFill>
                <a:schemeClr val="tx1"/>
              </a:solidFill>
            </a:endParaRPr>
          </a:p>
          <a:p>
            <a:endParaRPr lang="en-US" dirty="0"/>
          </a:p>
        </p:txBody>
      </p:sp>
      <p:pic>
        <p:nvPicPr>
          <p:cNvPr id="9" name="Picture 8">
            <a:extLst>
              <a:ext uri="{FF2B5EF4-FFF2-40B4-BE49-F238E27FC236}">
                <a16:creationId xmlns="" xmlns:a16="http://schemas.microsoft.com/office/drawing/2014/main" id="{2AE21142-0294-044F-B8DE-0753E66372A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222069" y="575970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376725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LES PETITS GROUPES</a:t>
            </a:r>
            <a:endParaRPr lang="en-US" dirty="0"/>
          </a:p>
        </p:txBody>
      </p:sp>
      <p:sp>
        <p:nvSpPr>
          <p:cNvPr id="9" name="Content Placeholder 8"/>
          <p:cNvSpPr>
            <a:spLocks noGrp="1"/>
          </p:cNvSpPr>
          <p:nvPr>
            <p:ph idx="1"/>
          </p:nvPr>
        </p:nvSpPr>
        <p:spPr>
          <a:xfrm>
            <a:off x="838200" y="1851750"/>
            <a:ext cx="9469968" cy="4351338"/>
          </a:xfrm>
        </p:spPr>
        <p:txBody>
          <a:bodyPr>
            <a:normAutofit/>
          </a:bodyPr>
          <a:lstStyle/>
          <a:p>
            <a:pPr marL="0" indent="0">
              <a:buNone/>
            </a:pPr>
            <a:r>
              <a:rPr lang="fr-FR" dirty="0">
                <a:solidFill>
                  <a:schemeClr val="tx1"/>
                </a:solidFill>
              </a:rPr>
              <a:t>Ces amis auraient déjà été invités à des programmes de recréation, des sorties ou des activités de service organisées par un groupe de </a:t>
            </a:r>
            <a:r>
              <a:rPr lang="fr-FR" dirty="0" smtClean="0">
                <a:solidFill>
                  <a:schemeClr val="tx1"/>
                </a:solidFill>
              </a:rPr>
              <a:t>jeunes appréciés,  </a:t>
            </a:r>
            <a:r>
              <a:rPr lang="fr-FR" dirty="0">
                <a:solidFill>
                  <a:schemeClr val="tx1"/>
                </a:solidFill>
              </a:rPr>
              <a:t>même s'ils ne sont pas encore spirituellement éveillés.</a:t>
            </a:r>
            <a:endParaRPr lang="en-US" dirty="0">
              <a:solidFill>
                <a:schemeClr val="tx1"/>
              </a:solidFill>
            </a:endParaRPr>
          </a:p>
        </p:txBody>
      </p:sp>
      <p:pic>
        <p:nvPicPr>
          <p:cNvPr id="6" name="Picture 5">
            <a:extLst>
              <a:ext uri="{FF2B5EF4-FFF2-40B4-BE49-F238E27FC236}">
                <a16:creationId xmlns="" xmlns:a16="http://schemas.microsoft.com/office/drawing/2014/main" id="{BC578F23-435C-0A4D-8D32-4A9D43DF7A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4120123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339000"/>
            <a:ext cx="9875520" cy="1325563"/>
          </a:xfrm>
        </p:spPr>
        <p:txBody>
          <a:bodyPr/>
          <a:lstStyle/>
          <a:p>
            <a:pPr algn="ctr"/>
            <a:r>
              <a:rPr lang="fr-FR" b="1" dirty="0"/>
              <a:t>Projets </a:t>
            </a:r>
            <a:r>
              <a:rPr lang="fr-FR" b="1" dirty="0" smtClean="0"/>
              <a:t>locaux de </a:t>
            </a:r>
            <a:r>
              <a:rPr lang="fr-FR" b="1" dirty="0"/>
              <a:t>services </a:t>
            </a:r>
            <a:r>
              <a:rPr lang="fr-FR" b="1" dirty="0" smtClean="0"/>
              <a:t>communautaires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pPr marL="0" indent="0">
              <a:buNone/>
            </a:pPr>
            <a:r>
              <a:rPr lang="fr-FR" b="1" dirty="0">
                <a:solidFill>
                  <a:schemeClr val="tx1"/>
                </a:solidFill>
              </a:rPr>
              <a:t>Le domaine prioritaire du ministère de la jeunesse est la communauté. </a:t>
            </a:r>
            <a:r>
              <a:rPr lang="fr-FR" dirty="0">
                <a:solidFill>
                  <a:schemeClr val="tx1"/>
                </a:solidFill>
              </a:rPr>
              <a:t>Un des besoins principaux des jeunes et une des principales raisons pour lesquelles ils s'ennuient et s'agitent, sont les besoins de se sentir utile</a:t>
            </a:r>
            <a:r>
              <a:rPr lang="fr-FR" b="1" dirty="0">
                <a:solidFill>
                  <a:schemeClr val="tx1"/>
                </a:solidFill>
              </a:rPr>
              <a:t>. La communauté est </a:t>
            </a:r>
            <a:r>
              <a:rPr lang="fr-FR" b="1" dirty="0" smtClean="0">
                <a:solidFill>
                  <a:schemeClr val="tx1"/>
                </a:solidFill>
              </a:rPr>
              <a:t>un </a:t>
            </a:r>
            <a:r>
              <a:rPr lang="fr-FR" b="1" dirty="0">
                <a:solidFill>
                  <a:schemeClr val="tx1"/>
                </a:solidFill>
              </a:rPr>
              <a:t>véritable espace, doté de véritables personnes ayant de véritables besoins.</a:t>
            </a:r>
            <a:endParaRPr lang="en-US" b="1" dirty="0">
              <a:solidFill>
                <a:schemeClr val="tx1"/>
              </a:solidFill>
            </a:endParaRPr>
          </a:p>
        </p:txBody>
      </p:sp>
      <p:pic>
        <p:nvPicPr>
          <p:cNvPr id="6" name="Picture 5">
            <a:extLst>
              <a:ext uri="{FF2B5EF4-FFF2-40B4-BE49-F238E27FC236}">
                <a16:creationId xmlns="" xmlns:a16="http://schemas.microsoft.com/office/drawing/2014/main" id="{7FB6F824-7650-5E4D-A804-4E7A54A1C7E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99411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7383" y="365125"/>
            <a:ext cx="9700679" cy="1325563"/>
          </a:xfrm>
        </p:spPr>
        <p:txBody>
          <a:bodyPr/>
          <a:lstStyle/>
          <a:p>
            <a:pPr algn="ctr"/>
            <a:r>
              <a:rPr lang="fr-FR" b="1" dirty="0"/>
              <a:t>Projets </a:t>
            </a:r>
            <a:r>
              <a:rPr lang="fr-FR" b="1" dirty="0" smtClean="0"/>
              <a:t>locaux de </a:t>
            </a:r>
            <a:r>
              <a:rPr lang="fr-FR" b="1" dirty="0"/>
              <a:t>services </a:t>
            </a:r>
            <a:r>
              <a:rPr lang="fr-FR" b="1" dirty="0" smtClean="0"/>
              <a:t>communautaires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pPr marL="0" indent="0">
              <a:buNone/>
            </a:pPr>
            <a:r>
              <a:rPr lang="fr-FR" dirty="0">
                <a:solidFill>
                  <a:schemeClr val="tx1"/>
                </a:solidFill>
              </a:rPr>
              <a:t>Les jeunes doivent apprendre par l'exemple que chaque église a une responsabilité particulière envers sa communauté. </a:t>
            </a:r>
            <a:r>
              <a:rPr lang="fr-FR" b="1" dirty="0">
                <a:solidFill>
                  <a:schemeClr val="tx1"/>
                </a:solidFill>
              </a:rPr>
              <a:t>La Jérusalem de chaque jeune est le lieu où il vit, l'école où il étudie, son université, son environnement de travail.</a:t>
            </a:r>
          </a:p>
        </p:txBody>
      </p:sp>
      <p:pic>
        <p:nvPicPr>
          <p:cNvPr id="6" name="Picture 5">
            <a:extLst>
              <a:ext uri="{FF2B5EF4-FFF2-40B4-BE49-F238E27FC236}">
                <a16:creationId xmlns="" xmlns:a16="http://schemas.microsoft.com/office/drawing/2014/main" id="{39C191CB-537D-524F-B793-8124845ED2C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536962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6755" y="102341"/>
            <a:ext cx="10241886" cy="1325563"/>
          </a:xfrm>
        </p:spPr>
        <p:txBody>
          <a:bodyPr/>
          <a:lstStyle/>
          <a:p>
            <a:pPr algn="ctr"/>
            <a:r>
              <a:rPr lang="fr-FR" b="1" dirty="0"/>
              <a:t>Projets locaux de services communautaires</a:t>
            </a:r>
            <a:endParaRPr lang="en-US" dirty="0"/>
          </a:p>
        </p:txBody>
      </p:sp>
      <p:sp>
        <p:nvSpPr>
          <p:cNvPr id="9" name="Content Placeholder 8"/>
          <p:cNvSpPr>
            <a:spLocks noGrp="1"/>
          </p:cNvSpPr>
          <p:nvPr>
            <p:ph idx="1"/>
          </p:nvPr>
        </p:nvSpPr>
        <p:spPr>
          <a:xfrm>
            <a:off x="1953491" y="1316173"/>
            <a:ext cx="8174393" cy="3321141"/>
          </a:xfrm>
        </p:spPr>
        <p:txBody>
          <a:bodyPr>
            <a:normAutofit lnSpcReduction="10000"/>
          </a:bodyPr>
          <a:lstStyle/>
          <a:p>
            <a:pPr marL="0" indent="0">
              <a:buNone/>
            </a:pPr>
            <a:r>
              <a:rPr lang="fr-FR" dirty="0">
                <a:solidFill>
                  <a:schemeClr val="tx1"/>
                </a:solidFill>
              </a:rPr>
              <a:t>Dans les idéaux du Ministère </a:t>
            </a:r>
            <a:r>
              <a:rPr lang="fr-FR" dirty="0" smtClean="0">
                <a:solidFill>
                  <a:schemeClr val="tx1"/>
                </a:solidFill>
              </a:rPr>
              <a:t>de </a:t>
            </a:r>
            <a:r>
              <a:rPr lang="fr-FR" dirty="0">
                <a:solidFill>
                  <a:schemeClr val="tx1"/>
                </a:solidFill>
              </a:rPr>
              <a:t>la Jeunesse, nous pouvons clairement percevoir cette vision large et inclusive de la Mission, </a:t>
            </a:r>
            <a:r>
              <a:rPr lang="fr-FR" b="1" dirty="0" smtClean="0">
                <a:solidFill>
                  <a:schemeClr val="tx1"/>
                </a:solidFill>
              </a:rPr>
              <a:t>pressé </a:t>
            </a:r>
            <a:r>
              <a:rPr lang="fr-FR" b="1" dirty="0">
                <a:solidFill>
                  <a:schemeClr val="tx1"/>
                </a:solidFill>
              </a:rPr>
              <a:t>par "l'Amour du Christ". </a:t>
            </a:r>
            <a:r>
              <a:rPr lang="fr-FR" dirty="0">
                <a:solidFill>
                  <a:schemeClr val="tx1"/>
                </a:solidFill>
              </a:rPr>
              <a:t>Le but visé me met au défi de prêcher le Message adventiste au monde entier dans ma génération. "</a:t>
            </a:r>
            <a:r>
              <a:rPr lang="fr-FR" b="1" dirty="0">
                <a:solidFill>
                  <a:schemeClr val="tx1"/>
                </a:solidFill>
              </a:rPr>
              <a:t>Tout le monde" signifie TOUT LE MONDE. </a:t>
            </a:r>
            <a:r>
              <a:rPr lang="fr-FR" dirty="0">
                <a:solidFill>
                  <a:schemeClr val="tx1"/>
                </a:solidFill>
              </a:rPr>
              <a:t>En m'engageant au travers du vœu à prendre part au Ministère de la Jeunesse de l'église locale, je démontre mon intérêt envers ma réalité locale.</a:t>
            </a:r>
            <a:endParaRPr lang="en-US" dirty="0">
              <a:solidFill>
                <a:schemeClr val="tx1"/>
              </a:solidFill>
            </a:endParaRPr>
          </a:p>
        </p:txBody>
      </p:sp>
      <p:pic>
        <p:nvPicPr>
          <p:cNvPr id="6" name="Picture 5">
            <a:extLst>
              <a:ext uri="{FF2B5EF4-FFF2-40B4-BE49-F238E27FC236}">
                <a16:creationId xmlns="" xmlns:a16="http://schemas.microsoft.com/office/drawing/2014/main" id="{90213A4F-2C99-E548-9D6E-4DF1A17EBB62}"/>
              </a:ext>
            </a:extLst>
          </p:cNvPr>
          <p:cNvPicPr>
            <a:picLocks noChangeAspect="1"/>
          </p:cNvPicPr>
          <p:nvPr/>
        </p:nvPicPr>
        <p:blipFill rotWithShape="1">
          <a:blip r:embed="rId2"/>
          <a:srcRect t="21186" b="22987"/>
          <a:stretch/>
        </p:blipFill>
        <p:spPr>
          <a:xfrm>
            <a:off x="548472" y="454551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144678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4503" y="365125"/>
            <a:ext cx="10203663" cy="1325563"/>
          </a:xfrm>
        </p:spPr>
        <p:txBody>
          <a:bodyPr/>
          <a:lstStyle/>
          <a:p>
            <a:pPr algn="ctr"/>
            <a:r>
              <a:rPr lang="fr-FR" b="1" dirty="0"/>
              <a:t>Projets locaux de services communautaires</a:t>
            </a:r>
            <a:endParaRPr lang="en-US" dirty="0"/>
          </a:p>
        </p:txBody>
      </p:sp>
      <p:sp>
        <p:nvSpPr>
          <p:cNvPr id="9" name="Content Placeholder 8"/>
          <p:cNvSpPr>
            <a:spLocks noGrp="1"/>
          </p:cNvSpPr>
          <p:nvPr>
            <p:ph idx="1"/>
          </p:nvPr>
        </p:nvSpPr>
        <p:spPr>
          <a:xfrm>
            <a:off x="838198" y="1459504"/>
            <a:ext cx="9469968" cy="2994569"/>
          </a:xfrm>
        </p:spPr>
        <p:txBody>
          <a:bodyPr>
            <a:normAutofit/>
          </a:bodyPr>
          <a:lstStyle/>
          <a:p>
            <a:pPr marL="0" indent="0">
              <a:buNone/>
            </a:pPr>
            <a:r>
              <a:rPr lang="fr-FR" dirty="0">
                <a:solidFill>
                  <a:schemeClr val="tx1"/>
                </a:solidFill>
              </a:rPr>
              <a:t>Dans le but, </a:t>
            </a:r>
            <a:r>
              <a:rPr lang="fr-FR" dirty="0" smtClean="0">
                <a:solidFill>
                  <a:schemeClr val="tx1"/>
                </a:solidFill>
              </a:rPr>
              <a:t>il m’est rappelé que </a:t>
            </a:r>
            <a:r>
              <a:rPr lang="fr-FR" b="1" dirty="0" smtClean="0">
                <a:solidFill>
                  <a:schemeClr val="tx1"/>
                </a:solidFill>
              </a:rPr>
              <a:t>j'existe </a:t>
            </a:r>
            <a:r>
              <a:rPr lang="fr-FR" b="1" dirty="0">
                <a:solidFill>
                  <a:schemeClr val="tx1"/>
                </a:solidFill>
              </a:rPr>
              <a:t>pour la jeunesse, l'église et mon prochain</a:t>
            </a:r>
            <a:r>
              <a:rPr lang="fr-FR" dirty="0">
                <a:solidFill>
                  <a:schemeClr val="tx1"/>
                </a:solidFill>
              </a:rPr>
              <a:t>. Dans les objectifs, je comprends </a:t>
            </a:r>
            <a:r>
              <a:rPr lang="fr-FR" dirty="0" smtClean="0">
                <a:solidFill>
                  <a:schemeClr val="tx1"/>
                </a:solidFill>
              </a:rPr>
              <a:t>que </a:t>
            </a:r>
            <a:r>
              <a:rPr lang="fr-FR" dirty="0">
                <a:solidFill>
                  <a:schemeClr val="tx1"/>
                </a:solidFill>
              </a:rPr>
              <a:t>j'existe pour </a:t>
            </a:r>
            <a:r>
              <a:rPr lang="fr-FR" b="1" dirty="0">
                <a:solidFill>
                  <a:schemeClr val="tx1"/>
                </a:solidFill>
              </a:rPr>
              <a:t>sauver du péché et guider dans le service. </a:t>
            </a:r>
            <a:r>
              <a:rPr lang="fr-FR" dirty="0">
                <a:solidFill>
                  <a:schemeClr val="tx1"/>
                </a:solidFill>
              </a:rPr>
              <a:t>Dans l'énoncé de la mission, on me demande de "</a:t>
            </a:r>
            <a:r>
              <a:rPr lang="fr-FR" b="1" dirty="0">
                <a:solidFill>
                  <a:schemeClr val="tx1"/>
                </a:solidFill>
              </a:rPr>
              <a:t>travailler pour les jeunes, en encourageant la fraternité et la motivation spirituelle, en leur donnant les moyens de servir l'église et la communauté</a:t>
            </a:r>
            <a:r>
              <a:rPr lang="fr-FR" dirty="0">
                <a:solidFill>
                  <a:schemeClr val="tx1"/>
                </a:solidFill>
              </a:rPr>
              <a:t>".</a:t>
            </a:r>
          </a:p>
        </p:txBody>
      </p:sp>
      <p:pic>
        <p:nvPicPr>
          <p:cNvPr id="6" name="Picture 5">
            <a:extLst>
              <a:ext uri="{FF2B5EF4-FFF2-40B4-BE49-F238E27FC236}">
                <a16:creationId xmlns="" xmlns:a16="http://schemas.microsoft.com/office/drawing/2014/main" id="{424145ED-CC48-6943-A185-0B61D8E1D06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478831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Proclamation publique</a:t>
            </a:r>
            <a:endParaRPr lang="en-US" dirty="0"/>
          </a:p>
        </p:txBody>
      </p:sp>
      <p:sp>
        <p:nvSpPr>
          <p:cNvPr id="9" name="Content Placeholder 8"/>
          <p:cNvSpPr>
            <a:spLocks noGrp="1"/>
          </p:cNvSpPr>
          <p:nvPr>
            <p:ph idx="1"/>
          </p:nvPr>
        </p:nvSpPr>
        <p:spPr>
          <a:xfrm>
            <a:off x="838199" y="1825625"/>
            <a:ext cx="9469968" cy="2328364"/>
          </a:xfrm>
        </p:spPr>
        <p:txBody>
          <a:bodyPr>
            <a:normAutofit/>
          </a:bodyPr>
          <a:lstStyle/>
          <a:p>
            <a:pPr marL="0" indent="0">
              <a:buNone/>
            </a:pPr>
            <a:r>
              <a:rPr lang="fr-FR" dirty="0">
                <a:solidFill>
                  <a:schemeClr val="tx1"/>
                </a:solidFill>
              </a:rPr>
              <a:t>Nous arrivons ici à la chose à laquelle la plupart des gens pensent en premier lieu lorsqu'ils entendent le mot "évangélisation". </a:t>
            </a:r>
            <a:r>
              <a:rPr lang="fr-FR" b="1" dirty="0">
                <a:solidFill>
                  <a:schemeClr val="tx1"/>
                </a:solidFill>
              </a:rPr>
              <a:t>C'est une partie importante de notre mission dans le monde,</a:t>
            </a:r>
            <a:r>
              <a:rPr lang="fr-FR" dirty="0">
                <a:solidFill>
                  <a:schemeClr val="tx1"/>
                </a:solidFill>
              </a:rPr>
              <a:t> et certains de vos jeunes seront intéressés et doués pour </a:t>
            </a:r>
            <a:r>
              <a:rPr lang="fr-FR" dirty="0" smtClean="0">
                <a:solidFill>
                  <a:schemeClr val="tx1"/>
                </a:solidFill>
              </a:rPr>
              <a:t>participer </a:t>
            </a:r>
            <a:r>
              <a:rPr lang="fr-FR" dirty="0">
                <a:solidFill>
                  <a:schemeClr val="tx1"/>
                </a:solidFill>
              </a:rPr>
              <a:t>à la proclamation publique</a:t>
            </a:r>
            <a:r>
              <a:rPr lang="en-US" dirty="0" smtClean="0">
                <a:solidFill>
                  <a:schemeClr val="tx1"/>
                </a:solidFill>
              </a:rPr>
              <a:t>.</a:t>
            </a:r>
            <a:endParaRPr lang="en-US" dirty="0">
              <a:solidFill>
                <a:schemeClr val="tx1"/>
              </a:solidFill>
            </a:endParaRPr>
          </a:p>
        </p:txBody>
      </p:sp>
      <p:pic>
        <p:nvPicPr>
          <p:cNvPr id="6" name="Picture 5">
            <a:extLst>
              <a:ext uri="{FF2B5EF4-FFF2-40B4-BE49-F238E27FC236}">
                <a16:creationId xmlns="" xmlns:a16="http://schemas.microsoft.com/office/drawing/2014/main" id="{0067C458-7A76-3B48-9FB3-645BB793963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596279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9149862" cy="1043243"/>
          </a:xfrm>
        </p:spPr>
        <p:txBody>
          <a:bodyPr/>
          <a:lstStyle/>
          <a:p>
            <a:pPr algn="ctr"/>
            <a:r>
              <a:rPr lang="en-US" b="1" dirty="0"/>
              <a:t>Proclamation </a:t>
            </a:r>
            <a:r>
              <a:rPr lang="en-US" b="1" dirty="0" smtClean="0"/>
              <a:t>Publique </a:t>
            </a:r>
            <a:endParaRPr lang="en-US" dirty="0"/>
          </a:p>
        </p:txBody>
      </p:sp>
      <p:sp>
        <p:nvSpPr>
          <p:cNvPr id="9" name="Content Placeholder 8"/>
          <p:cNvSpPr>
            <a:spLocks noGrp="1"/>
          </p:cNvSpPr>
          <p:nvPr>
            <p:ph idx="1"/>
          </p:nvPr>
        </p:nvSpPr>
        <p:spPr>
          <a:xfrm>
            <a:off x="2105891" y="1530705"/>
            <a:ext cx="8076804" cy="4351338"/>
          </a:xfrm>
        </p:spPr>
        <p:txBody>
          <a:bodyPr>
            <a:normAutofit/>
          </a:bodyPr>
          <a:lstStyle/>
          <a:p>
            <a:pPr marL="0" indent="0">
              <a:buNone/>
            </a:pPr>
            <a:r>
              <a:rPr lang="fr-FR" dirty="0">
                <a:solidFill>
                  <a:schemeClr val="tx1"/>
                </a:solidFill>
              </a:rPr>
              <a:t>Lorsque les membres de votre ministère de la jeunesse ont déjà été actifs en devenant amis avec ceux qu'ils connaissent, en se réunissant et en priant en petits groupes, en invitant d'autres personnes à se joindre à eux et en accomplissant un service communautaire visible et utile, pour la simple raison que les gens sont dans le besoin et que c'est la bonne chose à faire, </a:t>
            </a:r>
            <a:r>
              <a:rPr lang="fr-FR" b="1" dirty="0">
                <a:solidFill>
                  <a:schemeClr val="tx1"/>
                </a:solidFill>
              </a:rPr>
              <a:t>de nombreuses personnes seront en fait intéressées par les réunions publiques.</a:t>
            </a:r>
            <a:endParaRPr lang="en-US" b="1" dirty="0">
              <a:solidFill>
                <a:schemeClr val="tx1"/>
              </a:solidFill>
            </a:endParaRPr>
          </a:p>
        </p:txBody>
      </p:sp>
      <p:pic>
        <p:nvPicPr>
          <p:cNvPr id="6" name="Picture 5">
            <a:extLst>
              <a:ext uri="{FF2B5EF4-FFF2-40B4-BE49-F238E27FC236}">
                <a16:creationId xmlns="" xmlns:a16="http://schemas.microsoft.com/office/drawing/2014/main" id="{00041E2F-BEB6-AF43-9D1E-0B87AB9DCA3A}"/>
              </a:ext>
            </a:extLst>
          </p:cNvPr>
          <p:cNvPicPr>
            <a:picLocks noChangeAspect="1"/>
          </p:cNvPicPr>
          <p:nvPr/>
        </p:nvPicPr>
        <p:blipFill rotWithShape="1">
          <a:blip r:embed="rId2"/>
          <a:srcRect t="21186" b="22987"/>
          <a:stretch/>
        </p:blipFill>
        <p:spPr>
          <a:xfrm>
            <a:off x="313508" y="4390932"/>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966041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65" y="0"/>
            <a:ext cx="9953897" cy="1325563"/>
          </a:xfrm>
        </p:spPr>
        <p:txBody>
          <a:bodyPr/>
          <a:lstStyle/>
          <a:p>
            <a:pPr algn="ctr"/>
            <a:r>
              <a:rPr lang="fr-FR" b="1" dirty="0" smtClean="0"/>
              <a:t>4-ENSEIGNEZ-LEUR À </a:t>
            </a:r>
            <a:r>
              <a:rPr lang="fr-FR" b="1" dirty="0"/>
              <a:t>APPRÉCIER </a:t>
            </a:r>
            <a:br>
              <a:rPr lang="fr-FR" b="1" dirty="0"/>
            </a:br>
            <a:r>
              <a:rPr lang="fr-FR" b="1" dirty="0"/>
              <a:t>LA DIVERSITÉ</a:t>
            </a:r>
            <a:endParaRPr lang="en-US" dirty="0"/>
          </a:p>
        </p:txBody>
      </p:sp>
      <p:sp>
        <p:nvSpPr>
          <p:cNvPr id="9" name="Content Placeholder 8"/>
          <p:cNvSpPr>
            <a:spLocks noGrp="1"/>
          </p:cNvSpPr>
          <p:nvPr>
            <p:ph idx="1"/>
          </p:nvPr>
        </p:nvSpPr>
        <p:spPr>
          <a:xfrm>
            <a:off x="838199" y="2004045"/>
            <a:ext cx="9149863" cy="4351338"/>
          </a:xfrm>
        </p:spPr>
        <p:txBody>
          <a:bodyPr>
            <a:normAutofit/>
          </a:bodyPr>
          <a:lstStyle/>
          <a:p>
            <a:pPr marL="0" indent="0">
              <a:buNone/>
            </a:pPr>
            <a:r>
              <a:rPr lang="fr-FR" dirty="0">
                <a:solidFill>
                  <a:schemeClr val="tx1"/>
                </a:solidFill>
              </a:rPr>
              <a:t>Toutes les méthodes, toutes les formes, toutes les façons d'évangéliser doivent être enseignées de manière à ce que les jeunes y prennent plaisir. Rappelez-vous ceci : "L'Évangile" est source de bonheur aussi bien pour ceux qui en parlent que pour ceux qui l'écoutent. </a:t>
            </a:r>
            <a:r>
              <a:rPr lang="fr-FR" b="1" dirty="0">
                <a:solidFill>
                  <a:schemeClr val="tx1"/>
                </a:solidFill>
              </a:rPr>
              <a:t>Par conséquent, l'évangélisation doit se dérouler dans un contexte apprécié par les jeunes.</a:t>
            </a:r>
          </a:p>
        </p:txBody>
      </p:sp>
      <p:pic>
        <p:nvPicPr>
          <p:cNvPr id="6" name="Picture 5">
            <a:extLst>
              <a:ext uri="{FF2B5EF4-FFF2-40B4-BE49-F238E27FC236}">
                <a16:creationId xmlns="" xmlns:a16="http://schemas.microsoft.com/office/drawing/2014/main" id="{A305C0A4-EFB0-2D4D-BD01-83BB37E08EFB}"/>
              </a:ext>
            </a:extLst>
          </p:cNvPr>
          <p:cNvPicPr>
            <a:picLocks noChangeAspect="1"/>
          </p:cNvPicPr>
          <p:nvPr/>
        </p:nvPicPr>
        <p:blipFill rotWithShape="1">
          <a:blip r:embed="rId2"/>
          <a:srcRect t="21186" b="22987"/>
          <a:stretch/>
        </p:blipFill>
        <p:spPr>
          <a:xfrm>
            <a:off x="666038" y="4650016"/>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263341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fr-FR" b="1" dirty="0"/>
              <a:t>4-ENSEIGNEZ-LEUR À APPRÉCIER </a:t>
            </a:r>
            <a:br>
              <a:rPr lang="fr-FR" b="1" dirty="0"/>
            </a:br>
            <a:r>
              <a:rPr lang="fr-FR" b="1" dirty="0"/>
              <a:t>LA DIVERSITÉ</a:t>
            </a:r>
            <a:endParaRPr lang="en-US" dirty="0"/>
          </a:p>
        </p:txBody>
      </p:sp>
      <p:sp>
        <p:nvSpPr>
          <p:cNvPr id="9" name="Content Placeholder 8"/>
          <p:cNvSpPr>
            <a:spLocks noGrp="1"/>
          </p:cNvSpPr>
          <p:nvPr>
            <p:ph idx="1"/>
          </p:nvPr>
        </p:nvSpPr>
        <p:spPr>
          <a:xfrm>
            <a:off x="2937164" y="2548189"/>
            <a:ext cx="6380122" cy="2082550"/>
          </a:xfrm>
        </p:spPr>
        <p:txBody>
          <a:bodyPr>
            <a:normAutofit/>
          </a:bodyPr>
          <a:lstStyle/>
          <a:p>
            <a:pPr marL="0" indent="0">
              <a:buNone/>
            </a:pPr>
            <a:r>
              <a:rPr lang="fr-FR" dirty="0">
                <a:solidFill>
                  <a:schemeClr val="tx1"/>
                </a:solidFill>
              </a:rPr>
              <a:t>Il est particulièrement important que chaque jeune soit soigneusement amené à découvrir et à utiliser ses propres dons </a:t>
            </a:r>
            <a:r>
              <a:rPr lang="fr-FR" dirty="0" smtClean="0">
                <a:solidFill>
                  <a:schemeClr val="tx1"/>
                </a:solidFill>
              </a:rPr>
              <a:t>spéciaux.</a:t>
            </a:r>
            <a:endParaRPr lang="en-US" dirty="0">
              <a:solidFill>
                <a:schemeClr val="tx1"/>
              </a:solidFill>
            </a:endParaRPr>
          </a:p>
        </p:txBody>
      </p:sp>
      <p:pic>
        <p:nvPicPr>
          <p:cNvPr id="6" name="Picture 5">
            <a:extLst>
              <a:ext uri="{FF2B5EF4-FFF2-40B4-BE49-F238E27FC236}">
                <a16:creationId xmlns="" xmlns:a16="http://schemas.microsoft.com/office/drawing/2014/main" id="{F6B32BF6-2C87-5548-85FE-FF3BFB13600D}"/>
              </a:ext>
            </a:extLst>
          </p:cNvPr>
          <p:cNvPicPr>
            <a:picLocks noChangeAspect="1"/>
          </p:cNvPicPr>
          <p:nvPr/>
        </p:nvPicPr>
        <p:blipFill rotWithShape="1">
          <a:blip r:embed="rId2"/>
          <a:srcRect t="21186" b="22987"/>
          <a:stretch/>
        </p:blipFill>
        <p:spPr>
          <a:xfrm>
            <a:off x="626849" y="4224999"/>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511026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38646" y="527788"/>
            <a:ext cx="9149862" cy="1325563"/>
          </a:xfrm>
        </p:spPr>
        <p:txBody>
          <a:bodyPr>
            <a:normAutofit fontScale="90000"/>
          </a:bodyPr>
          <a:lstStyle/>
          <a:p>
            <a:pPr algn="ctr"/>
            <a:r>
              <a:rPr lang="fr-FR" b="1" dirty="0"/>
              <a:t>La découverte de dons spirituels aidera à mettre les jeunes en contact avec le type d'évangélisation qui leur </a:t>
            </a:r>
            <a:r>
              <a:rPr lang="fr-FR" b="1" dirty="0" smtClean="0"/>
              <a:t>convient</a:t>
            </a:r>
            <a:endParaRPr lang="en-US" dirty="0"/>
          </a:p>
        </p:txBody>
      </p:sp>
      <p:sp>
        <p:nvSpPr>
          <p:cNvPr id="9" name="Content Placeholder 8"/>
          <p:cNvSpPr>
            <a:spLocks noGrp="1"/>
          </p:cNvSpPr>
          <p:nvPr>
            <p:ph idx="1"/>
          </p:nvPr>
        </p:nvSpPr>
        <p:spPr>
          <a:xfrm>
            <a:off x="3352800" y="2278404"/>
            <a:ext cx="6635262" cy="2709232"/>
          </a:xfrm>
        </p:spPr>
        <p:txBody>
          <a:bodyPr>
            <a:normAutofit lnSpcReduction="10000"/>
          </a:bodyPr>
          <a:lstStyle/>
          <a:p>
            <a:pPr marL="0" indent="0">
              <a:buNone/>
            </a:pPr>
            <a:r>
              <a:rPr lang="fr-FR" b="1" dirty="0">
                <a:solidFill>
                  <a:schemeClr val="tx1"/>
                </a:solidFill>
              </a:rPr>
              <a:t>Le moyen le plus efficace d'évangéliser est de permettre au jeune de remplir sa mission dans le cadre de l'exercice de ses dons spirituels. </a:t>
            </a:r>
            <a:r>
              <a:rPr lang="fr-FR" dirty="0">
                <a:solidFill>
                  <a:schemeClr val="tx1"/>
                </a:solidFill>
              </a:rPr>
              <a:t>Il est donc du devoir du leader de jeunesse de guider le processus de découverte </a:t>
            </a:r>
            <a:r>
              <a:rPr lang="fr-FR" i="1" dirty="0">
                <a:solidFill>
                  <a:schemeClr val="tx1"/>
                </a:solidFill>
              </a:rPr>
              <a:t>des dons spirituels</a:t>
            </a:r>
            <a:r>
              <a:rPr lang="fr-FR" dirty="0">
                <a:solidFill>
                  <a:schemeClr val="tx1"/>
                </a:solidFill>
              </a:rPr>
              <a:t> de ses jeunes. </a:t>
            </a:r>
            <a:endParaRPr lang="en-US" dirty="0">
              <a:solidFill>
                <a:schemeClr val="tx1"/>
              </a:solidFill>
            </a:endParaRPr>
          </a:p>
        </p:txBody>
      </p:sp>
      <p:pic>
        <p:nvPicPr>
          <p:cNvPr id="6" name="Picture 5">
            <a:extLst>
              <a:ext uri="{FF2B5EF4-FFF2-40B4-BE49-F238E27FC236}">
                <a16:creationId xmlns="" xmlns:a16="http://schemas.microsoft.com/office/drawing/2014/main" id="{CBDDB493-A0A3-6545-9BD0-69644433D85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36229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a:xfrm>
            <a:off x="838200" y="1555502"/>
            <a:ext cx="9149862" cy="3033758"/>
          </a:xfrm>
        </p:spPr>
        <p:txBody>
          <a:bodyPr>
            <a:normAutofit/>
          </a:bodyPr>
          <a:lstStyle/>
          <a:p>
            <a:pPr marL="0" indent="0">
              <a:buNone/>
            </a:pPr>
            <a:r>
              <a:rPr lang="fr-FR" b="1" dirty="0">
                <a:solidFill>
                  <a:schemeClr val="tx1"/>
                </a:solidFill>
              </a:rPr>
              <a:t>Nous existons pour un but, nous avons une mission : </a:t>
            </a:r>
            <a:r>
              <a:rPr lang="fr-FR" dirty="0">
                <a:solidFill>
                  <a:schemeClr val="tx1"/>
                </a:solidFill>
              </a:rPr>
              <a:t>proclamer les vertus du Christ. C'est Christ qui a lui-même légué cette mission : proclamer l'Évangile à chaque tribu, chaque langue et chaque peuple. Cette même mission apparaît également dans les messages des trois anges lorsque l'on voit que chaque ange est porteur d'un Évangile à annoncer à tous les habitants de la terre.</a:t>
            </a:r>
            <a:endParaRPr lang="en-US" dirty="0">
              <a:solidFill>
                <a:schemeClr val="tx1"/>
              </a:solidFill>
            </a:endParaRPr>
          </a:p>
        </p:txBody>
      </p:sp>
      <p:pic>
        <p:nvPicPr>
          <p:cNvPr id="6" name="Picture 5">
            <a:extLst>
              <a:ext uri="{FF2B5EF4-FFF2-40B4-BE49-F238E27FC236}">
                <a16:creationId xmlns="" xmlns:a16="http://schemas.microsoft.com/office/drawing/2014/main" id="{CE08845C-E2FC-F84A-B157-850FF6789F0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957978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527788"/>
            <a:ext cx="9149862" cy="1325563"/>
          </a:xfrm>
        </p:spPr>
        <p:txBody>
          <a:bodyPr>
            <a:normAutofit fontScale="90000"/>
          </a:bodyPr>
          <a:lstStyle/>
          <a:p>
            <a:pPr algn="ctr"/>
            <a:r>
              <a:rPr lang="fr-FR" b="1" dirty="0"/>
              <a:t>La découverte de dons spirituels aidera à mettre les jeunes en contact avec le type d'évangélisation qui leur convient</a:t>
            </a:r>
            <a:endParaRPr lang="en-US" dirty="0"/>
          </a:p>
        </p:txBody>
      </p:sp>
      <p:sp>
        <p:nvSpPr>
          <p:cNvPr id="9" name="Content Placeholder 8"/>
          <p:cNvSpPr>
            <a:spLocks noGrp="1"/>
          </p:cNvSpPr>
          <p:nvPr>
            <p:ph idx="1"/>
          </p:nvPr>
        </p:nvSpPr>
        <p:spPr>
          <a:xfrm>
            <a:off x="2424545" y="2506662"/>
            <a:ext cx="7563517" cy="4351338"/>
          </a:xfrm>
        </p:spPr>
        <p:txBody>
          <a:bodyPr>
            <a:normAutofit/>
          </a:bodyPr>
          <a:lstStyle/>
          <a:p>
            <a:pPr marL="0" indent="0">
              <a:buNone/>
            </a:pPr>
            <a:r>
              <a:rPr lang="fr-FR" dirty="0">
                <a:solidFill>
                  <a:schemeClr val="tx1"/>
                </a:solidFill>
              </a:rPr>
              <a:t>L'évangélisation, c'est cela. </a:t>
            </a:r>
            <a:r>
              <a:rPr lang="fr-FR" b="1" dirty="0">
                <a:solidFill>
                  <a:schemeClr val="tx1"/>
                </a:solidFill>
              </a:rPr>
              <a:t>Etant heureux, ils seront plus efficaces. Etant heureux, ils se sentiront plus comblés. Etant heureux, ils seront plus créatifs pour trouver les moyens de bénir leur communauté avec la réalité d'un Evangile transformateur.</a:t>
            </a:r>
            <a:endParaRPr lang="en-US" b="1" dirty="0">
              <a:solidFill>
                <a:schemeClr val="tx1"/>
              </a:solidFill>
            </a:endParaRPr>
          </a:p>
        </p:txBody>
      </p:sp>
      <p:pic>
        <p:nvPicPr>
          <p:cNvPr id="6" name="Picture 5">
            <a:extLst>
              <a:ext uri="{FF2B5EF4-FFF2-40B4-BE49-F238E27FC236}">
                <a16:creationId xmlns="" xmlns:a16="http://schemas.microsoft.com/office/drawing/2014/main" id="{DFF0EB08-2D53-2641-AB8E-698CDBBDF4B9}"/>
              </a:ext>
            </a:extLst>
          </p:cNvPr>
          <p:cNvPicPr>
            <a:picLocks noChangeAspect="1"/>
          </p:cNvPicPr>
          <p:nvPr/>
        </p:nvPicPr>
        <p:blipFill rotWithShape="1">
          <a:blip r:embed="rId2"/>
          <a:srcRect t="21186" b="22987"/>
          <a:stretch/>
        </p:blipFill>
        <p:spPr>
          <a:xfrm>
            <a:off x="652975" y="4682331"/>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161981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64325" y="339737"/>
            <a:ext cx="9149862" cy="796731"/>
          </a:xfrm>
        </p:spPr>
        <p:txBody>
          <a:bodyPr/>
          <a:lstStyle/>
          <a:p>
            <a:pPr algn="ctr"/>
            <a:r>
              <a:rPr lang="en-US" b="1" dirty="0" smtClean="0"/>
              <a:t>5-METHODES</a:t>
            </a:r>
            <a:endParaRPr lang="en-US" dirty="0"/>
          </a:p>
        </p:txBody>
      </p:sp>
      <p:sp>
        <p:nvSpPr>
          <p:cNvPr id="9" name="Content Placeholder 8"/>
          <p:cNvSpPr>
            <a:spLocks noGrp="1"/>
          </p:cNvSpPr>
          <p:nvPr>
            <p:ph idx="1"/>
          </p:nvPr>
        </p:nvSpPr>
        <p:spPr>
          <a:xfrm>
            <a:off x="2549236" y="1723524"/>
            <a:ext cx="7647832" cy="3536876"/>
          </a:xfrm>
        </p:spPr>
        <p:txBody>
          <a:bodyPr>
            <a:normAutofit lnSpcReduction="10000"/>
          </a:bodyPr>
          <a:lstStyle/>
          <a:p>
            <a:pPr marL="0" indent="0">
              <a:buNone/>
            </a:pPr>
            <a:r>
              <a:rPr lang="fr-FR" dirty="0">
                <a:solidFill>
                  <a:schemeClr val="tx1"/>
                </a:solidFill>
              </a:rPr>
              <a:t>Essayez ceci : Au lieu de vouloir déterminer seul la forme et la manière </a:t>
            </a:r>
            <a:r>
              <a:rPr lang="fr-FR" dirty="0" smtClean="0">
                <a:solidFill>
                  <a:schemeClr val="tx1"/>
                </a:solidFill>
              </a:rPr>
              <a:t>à utiliser par vos jeunes pour évangéliser</a:t>
            </a:r>
            <a:r>
              <a:rPr lang="fr-FR" dirty="0">
                <a:solidFill>
                  <a:schemeClr val="tx1"/>
                </a:solidFill>
              </a:rPr>
              <a:t>, d</a:t>
            </a:r>
            <a:r>
              <a:rPr lang="fr-FR" b="1" dirty="0">
                <a:solidFill>
                  <a:schemeClr val="tx1"/>
                </a:solidFill>
              </a:rPr>
              <a:t>ialoguez</a:t>
            </a:r>
            <a:r>
              <a:rPr lang="fr-FR" dirty="0">
                <a:solidFill>
                  <a:schemeClr val="tx1"/>
                </a:solidFill>
              </a:rPr>
              <a:t> avec eux sur </a:t>
            </a:r>
            <a:r>
              <a:rPr lang="fr-FR" dirty="0" smtClean="0">
                <a:solidFill>
                  <a:schemeClr val="tx1"/>
                </a:solidFill>
              </a:rPr>
              <a:t>les </a:t>
            </a:r>
            <a:r>
              <a:rPr lang="fr-FR" dirty="0">
                <a:solidFill>
                  <a:schemeClr val="tx1"/>
                </a:solidFill>
              </a:rPr>
              <a:t>méthodes et </a:t>
            </a:r>
            <a:r>
              <a:rPr lang="fr-FR" dirty="0" smtClean="0">
                <a:solidFill>
                  <a:schemeClr val="tx1"/>
                </a:solidFill>
              </a:rPr>
              <a:t>les </a:t>
            </a:r>
            <a:r>
              <a:rPr lang="fr-FR" dirty="0">
                <a:solidFill>
                  <a:schemeClr val="tx1"/>
                </a:solidFill>
              </a:rPr>
              <a:t>moyens </a:t>
            </a:r>
            <a:r>
              <a:rPr lang="fr-FR" dirty="0" smtClean="0">
                <a:solidFill>
                  <a:schemeClr val="tx1"/>
                </a:solidFill>
              </a:rPr>
              <a:t>qui peuvent être utiliser pour le faire. </a:t>
            </a:r>
            <a:r>
              <a:rPr lang="fr-FR" b="1" dirty="0" smtClean="0">
                <a:solidFill>
                  <a:schemeClr val="tx1"/>
                </a:solidFill>
              </a:rPr>
              <a:t>Demandez-leur</a:t>
            </a:r>
            <a:r>
              <a:rPr lang="fr-FR" dirty="0" smtClean="0">
                <a:solidFill>
                  <a:schemeClr val="tx1"/>
                </a:solidFill>
              </a:rPr>
              <a:t> </a:t>
            </a:r>
            <a:r>
              <a:rPr lang="fr-FR" dirty="0">
                <a:solidFill>
                  <a:schemeClr val="tx1"/>
                </a:solidFill>
              </a:rPr>
              <a:t>ce qu'ils aiment faire. </a:t>
            </a:r>
            <a:r>
              <a:rPr lang="fr-FR" b="1" dirty="0">
                <a:solidFill>
                  <a:schemeClr val="tx1"/>
                </a:solidFill>
              </a:rPr>
              <a:t>Mettez-les au défi </a:t>
            </a:r>
            <a:r>
              <a:rPr lang="fr-FR" dirty="0">
                <a:solidFill>
                  <a:schemeClr val="tx1"/>
                </a:solidFill>
              </a:rPr>
              <a:t>de réfléchir </a:t>
            </a:r>
            <a:r>
              <a:rPr lang="fr-FR" dirty="0" smtClean="0">
                <a:solidFill>
                  <a:schemeClr val="tx1"/>
                </a:solidFill>
              </a:rPr>
              <a:t>sur les </a:t>
            </a:r>
            <a:r>
              <a:rPr lang="fr-FR" dirty="0">
                <a:solidFill>
                  <a:schemeClr val="tx1"/>
                </a:solidFill>
              </a:rPr>
              <a:t>nouvelles méthodes pour </a:t>
            </a:r>
            <a:r>
              <a:rPr lang="fr-FR" dirty="0" smtClean="0">
                <a:solidFill>
                  <a:schemeClr val="tx1"/>
                </a:solidFill>
              </a:rPr>
              <a:t>arriver à réaliser </a:t>
            </a:r>
            <a:r>
              <a:rPr lang="fr-FR" dirty="0">
                <a:solidFill>
                  <a:schemeClr val="tx1"/>
                </a:solidFill>
              </a:rPr>
              <a:t>ce qui doit être fait. </a:t>
            </a:r>
            <a:r>
              <a:rPr lang="fr-FR" b="1" dirty="0">
                <a:solidFill>
                  <a:schemeClr val="tx1"/>
                </a:solidFill>
              </a:rPr>
              <a:t>Analysez</a:t>
            </a:r>
            <a:r>
              <a:rPr lang="fr-FR" dirty="0">
                <a:solidFill>
                  <a:schemeClr val="tx1"/>
                </a:solidFill>
              </a:rPr>
              <a:t> ensemble les réalités de votre communauté locale. </a:t>
            </a:r>
            <a:r>
              <a:rPr lang="fr-FR" b="1" dirty="0">
                <a:solidFill>
                  <a:schemeClr val="tx1"/>
                </a:solidFill>
              </a:rPr>
              <a:t>Aidez-les</a:t>
            </a:r>
            <a:r>
              <a:rPr lang="fr-FR" dirty="0">
                <a:solidFill>
                  <a:schemeClr val="tx1"/>
                </a:solidFill>
              </a:rPr>
              <a:t> à réaliser que chaque communauté est différente. </a:t>
            </a:r>
            <a:endParaRPr lang="en-US" dirty="0">
              <a:solidFill>
                <a:schemeClr val="tx1"/>
              </a:solidFill>
            </a:endParaRPr>
          </a:p>
        </p:txBody>
      </p:sp>
      <p:pic>
        <p:nvPicPr>
          <p:cNvPr id="6" name="Picture 5">
            <a:extLst>
              <a:ext uri="{FF2B5EF4-FFF2-40B4-BE49-F238E27FC236}">
                <a16:creationId xmlns="" xmlns:a16="http://schemas.microsoft.com/office/drawing/2014/main" id="{4F385D76-DBBB-D746-80DF-21E7B5AF86D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59590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5-METHODES</a:t>
            </a:r>
            <a:endParaRPr lang="en-US" dirty="0"/>
          </a:p>
        </p:txBody>
      </p:sp>
      <p:sp>
        <p:nvSpPr>
          <p:cNvPr id="9" name="Content Placeholder 8"/>
          <p:cNvSpPr>
            <a:spLocks noGrp="1"/>
          </p:cNvSpPr>
          <p:nvPr>
            <p:ph idx="1"/>
          </p:nvPr>
        </p:nvSpPr>
        <p:spPr>
          <a:xfrm>
            <a:off x="2757055" y="1825625"/>
            <a:ext cx="7231007" cy="4351338"/>
          </a:xfrm>
        </p:spPr>
        <p:txBody>
          <a:bodyPr>
            <a:normAutofit/>
          </a:bodyPr>
          <a:lstStyle/>
          <a:p>
            <a:pPr marL="0" indent="0">
              <a:buNone/>
            </a:pPr>
            <a:r>
              <a:rPr lang="fr-FR" b="1" dirty="0">
                <a:solidFill>
                  <a:schemeClr val="tx1"/>
                </a:solidFill>
              </a:rPr>
              <a:t>Si l'évangélisation est la </a:t>
            </a:r>
            <a:r>
              <a:rPr lang="fr-FR" b="1" dirty="0" smtClean="0">
                <a:solidFill>
                  <a:schemeClr val="tx1"/>
                </a:solidFill>
              </a:rPr>
              <a:t>« Bonne Nouvelle », </a:t>
            </a:r>
            <a:r>
              <a:rPr lang="fr-FR" b="1" dirty="0">
                <a:solidFill>
                  <a:schemeClr val="tx1"/>
                </a:solidFill>
              </a:rPr>
              <a:t>quelle serait la </a:t>
            </a:r>
            <a:r>
              <a:rPr lang="fr-FR" b="1" dirty="0" smtClean="0">
                <a:solidFill>
                  <a:schemeClr val="tx1"/>
                </a:solidFill>
              </a:rPr>
              <a:t>« Bonne Nouvelle » </a:t>
            </a:r>
            <a:r>
              <a:rPr lang="fr-FR" b="1" dirty="0">
                <a:solidFill>
                  <a:schemeClr val="tx1"/>
                </a:solidFill>
              </a:rPr>
              <a:t>dans le contexte de cette communauté spécifique ? </a:t>
            </a:r>
            <a:r>
              <a:rPr lang="fr-FR" dirty="0">
                <a:solidFill>
                  <a:schemeClr val="tx1"/>
                </a:solidFill>
              </a:rPr>
              <a:t>Les membres de cette communauté ont déjà essayé la </a:t>
            </a:r>
            <a:r>
              <a:rPr lang="fr-FR" dirty="0" smtClean="0">
                <a:solidFill>
                  <a:schemeClr val="tx1"/>
                </a:solidFill>
              </a:rPr>
              <a:t>« Mauvaise Nouvelle » </a:t>
            </a:r>
            <a:r>
              <a:rPr lang="fr-FR" dirty="0">
                <a:solidFill>
                  <a:schemeClr val="tx1"/>
                </a:solidFill>
              </a:rPr>
              <a:t>de Satan. Nous sommes tous victimes du péché.</a:t>
            </a:r>
            <a:r>
              <a:rPr lang="fr-FR" b="1" dirty="0">
                <a:solidFill>
                  <a:schemeClr val="tx1"/>
                </a:solidFill>
              </a:rPr>
              <a:t> Cherchez les moyens de transformer pour le mieux la vie de la communauté. </a:t>
            </a:r>
            <a:endParaRPr lang="en-US" dirty="0">
              <a:solidFill>
                <a:schemeClr val="tx1"/>
              </a:solidFill>
            </a:endParaRPr>
          </a:p>
        </p:txBody>
      </p:sp>
      <p:pic>
        <p:nvPicPr>
          <p:cNvPr id="6" name="Picture 5">
            <a:extLst>
              <a:ext uri="{FF2B5EF4-FFF2-40B4-BE49-F238E27FC236}">
                <a16:creationId xmlns="" xmlns:a16="http://schemas.microsoft.com/office/drawing/2014/main" id="{FC933171-5941-FC40-9D1E-D6CF0FF96F3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895611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5-METHODES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fr-FR" b="1" dirty="0">
                <a:solidFill>
                  <a:schemeClr val="tx1"/>
                </a:solidFill>
              </a:rPr>
              <a:t>L'être humain est réactif. </a:t>
            </a:r>
            <a:r>
              <a:rPr lang="fr-FR" dirty="0">
                <a:solidFill>
                  <a:schemeClr val="tx1"/>
                </a:solidFill>
              </a:rPr>
              <a:t>Par défaut, il réagit aux </a:t>
            </a:r>
            <a:r>
              <a:rPr lang="fr-FR" dirty="0" smtClean="0">
                <a:solidFill>
                  <a:schemeClr val="tx1"/>
                </a:solidFill>
              </a:rPr>
              <a:t>stimuli </a:t>
            </a:r>
            <a:r>
              <a:rPr lang="fr-FR" dirty="0">
                <a:solidFill>
                  <a:schemeClr val="tx1"/>
                </a:solidFill>
              </a:rPr>
              <a:t>qu'il reçoit. </a:t>
            </a:r>
            <a:r>
              <a:rPr lang="fr-FR" b="1" dirty="0">
                <a:solidFill>
                  <a:schemeClr val="tx1"/>
                </a:solidFill>
              </a:rPr>
              <a:t>Si une personne est victime de critiques dans sa vision du monde, elle se mettra sur la défensive (ou passera à l'offensive). Elle fermera son </a:t>
            </a:r>
            <a:r>
              <a:rPr lang="fr-FR" b="1" dirty="0" smtClean="0">
                <a:solidFill>
                  <a:schemeClr val="tx1"/>
                </a:solidFill>
              </a:rPr>
              <a:t>cœur </a:t>
            </a:r>
            <a:r>
              <a:rPr lang="fr-FR" b="1" dirty="0">
                <a:solidFill>
                  <a:schemeClr val="tx1"/>
                </a:solidFill>
              </a:rPr>
              <a:t>(et peut-être son poing ...). Si elle se sent aimée, elle ouvrira son cœur. </a:t>
            </a:r>
            <a:endParaRPr lang="fr-FR" b="1" dirty="0" smtClean="0">
              <a:solidFill>
                <a:schemeClr val="tx1"/>
              </a:solidFill>
            </a:endParaRPr>
          </a:p>
          <a:p>
            <a:pPr marL="0" indent="0">
              <a:buNone/>
            </a:pPr>
            <a:r>
              <a:rPr lang="fr-FR" dirty="0" smtClean="0">
                <a:solidFill>
                  <a:schemeClr val="tx1"/>
                </a:solidFill>
              </a:rPr>
              <a:t>Jésus donna </a:t>
            </a:r>
            <a:r>
              <a:rPr lang="fr-FR" dirty="0">
                <a:solidFill>
                  <a:schemeClr val="tx1"/>
                </a:solidFill>
              </a:rPr>
              <a:t>l'exemple à suivre.</a:t>
            </a:r>
            <a:endParaRPr lang="en-US" dirty="0">
              <a:solidFill>
                <a:schemeClr val="tx1"/>
              </a:solidFill>
            </a:endParaRPr>
          </a:p>
        </p:txBody>
      </p:sp>
      <p:pic>
        <p:nvPicPr>
          <p:cNvPr id="6" name="Picture 5">
            <a:extLst>
              <a:ext uri="{FF2B5EF4-FFF2-40B4-BE49-F238E27FC236}">
                <a16:creationId xmlns="" xmlns:a16="http://schemas.microsoft.com/office/drawing/2014/main" id="{1441669D-89E5-B648-8886-36D3F606F570}"/>
              </a:ext>
            </a:extLst>
          </p:cNvPr>
          <p:cNvPicPr>
            <a:picLocks noChangeAspect="1"/>
          </p:cNvPicPr>
          <p:nvPr/>
        </p:nvPicPr>
        <p:blipFill rotWithShape="1">
          <a:blip r:embed="rId2"/>
          <a:srcRect t="21186" b="22987"/>
          <a:stretch/>
        </p:blipFill>
        <p:spPr>
          <a:xfrm>
            <a:off x="692163" y="4597764"/>
            <a:ext cx="1513282" cy="1305633"/>
          </a:xfrm>
          <a:prstGeom prst="rect">
            <a:avLst/>
          </a:prstGeom>
        </p:spPr>
      </p:pic>
    </p:spTree>
    <p:extLst>
      <p:ext uri="{BB962C8B-B14F-4D97-AF65-F5344CB8AC3E}">
        <p14:creationId xmlns:p14="http://schemas.microsoft.com/office/powerpoint/2010/main" val="454699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1" y="365125"/>
            <a:ext cx="10554789" cy="1325563"/>
          </a:xfrm>
        </p:spPr>
        <p:txBody>
          <a:bodyPr/>
          <a:lstStyle/>
          <a:p>
            <a:pPr algn="ctr"/>
            <a:r>
              <a:rPr lang="fr-FR" b="1" dirty="0">
                <a:solidFill>
                  <a:schemeClr val="accent5"/>
                </a:solidFill>
              </a:rPr>
              <a:t>6-ELLEN WHITE </a:t>
            </a:r>
            <a:r>
              <a:rPr lang="fr-FR" b="1" dirty="0" smtClean="0">
                <a:solidFill>
                  <a:schemeClr val="accent5"/>
                </a:solidFill>
              </a:rPr>
              <a:t>A PROPOS </a:t>
            </a:r>
            <a:r>
              <a:rPr lang="fr-FR" b="1" dirty="0">
                <a:solidFill>
                  <a:schemeClr val="accent5"/>
                </a:solidFill>
              </a:rPr>
              <a:t>D</a:t>
            </a:r>
            <a:r>
              <a:rPr lang="fr-FR" b="1" dirty="0" smtClean="0">
                <a:solidFill>
                  <a:schemeClr val="accent5"/>
                </a:solidFill>
              </a:rPr>
              <a:t>ES </a:t>
            </a:r>
            <a:r>
              <a:rPr lang="fr-FR" b="1" dirty="0">
                <a:solidFill>
                  <a:schemeClr val="accent5"/>
                </a:solidFill>
              </a:rPr>
              <a:t>MÉTHODES </a:t>
            </a:r>
            <a:r>
              <a:rPr lang="fr-FR" b="1" dirty="0" smtClean="0">
                <a:solidFill>
                  <a:schemeClr val="accent5"/>
                </a:solidFill>
              </a:rPr>
              <a:t/>
            </a:r>
            <a:br>
              <a:rPr lang="fr-FR" b="1" dirty="0" smtClean="0">
                <a:solidFill>
                  <a:schemeClr val="accent5"/>
                </a:solidFill>
              </a:rPr>
            </a:br>
            <a:r>
              <a:rPr lang="fr-FR" b="1" dirty="0" smtClean="0">
                <a:solidFill>
                  <a:schemeClr val="accent5"/>
                </a:solidFill>
              </a:rPr>
              <a:t>DE </a:t>
            </a:r>
            <a:r>
              <a:rPr lang="fr-FR" b="1" dirty="0">
                <a:solidFill>
                  <a:schemeClr val="accent5"/>
                </a:solidFill>
              </a:rPr>
              <a:t>JÉSUS</a:t>
            </a:r>
            <a:endParaRPr lang="en-US" dirty="0">
              <a:solidFill>
                <a:schemeClr val="accent5"/>
              </a:solidFill>
            </a:endParaRPr>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fr-FR" b="1" dirty="0" smtClean="0">
                <a:solidFill>
                  <a:schemeClr val="tx1"/>
                </a:solidFill>
              </a:rPr>
              <a:t>“</a:t>
            </a:r>
            <a:r>
              <a:rPr lang="fr-FR" b="1" dirty="0">
                <a:solidFill>
                  <a:schemeClr val="tx1"/>
                </a:solidFill>
              </a:rPr>
              <a:t>La méthode du Sauveur pour sauver les âmes est la seule qui réussisse. Il se mêlait aux hommes pour leur faire du bien, leur témoignant sa sympathie, les soulageant et gagnant leur confiance. Puis il leur disait: </a:t>
            </a:r>
            <a:r>
              <a:rPr lang="fr-FR" b="1" dirty="0" smtClean="0">
                <a:solidFill>
                  <a:schemeClr val="tx1"/>
                </a:solidFill>
              </a:rPr>
              <a:t>«</a:t>
            </a:r>
            <a:r>
              <a:rPr lang="fr-FR" b="1" dirty="0">
                <a:solidFill>
                  <a:schemeClr val="tx1"/>
                </a:solidFill>
              </a:rPr>
              <a:t> Suivez-moi »” </a:t>
            </a:r>
            <a:r>
              <a:rPr lang="fr-FR" b="1" dirty="0" smtClean="0">
                <a:solidFill>
                  <a:schemeClr val="tx1"/>
                </a:solidFill>
              </a:rPr>
              <a:t> </a:t>
            </a:r>
            <a:r>
              <a:rPr lang="fr-FR" i="1" dirty="0" smtClean="0">
                <a:solidFill>
                  <a:schemeClr val="tx1"/>
                </a:solidFill>
              </a:rPr>
              <a:t>(Ministère Evangélique, 354)</a:t>
            </a:r>
            <a:endParaRPr lang="fr-FR" i="1" dirty="0">
              <a:solidFill>
                <a:schemeClr val="tx1"/>
              </a:solidFill>
            </a:endParaRPr>
          </a:p>
          <a:p>
            <a:pPr marL="0" indent="0">
              <a:buNone/>
            </a:pPr>
            <a:endParaRPr lang="en-US" dirty="0">
              <a:solidFill>
                <a:schemeClr val="tx1"/>
              </a:solidFill>
            </a:endParaRPr>
          </a:p>
        </p:txBody>
      </p:sp>
      <p:pic>
        <p:nvPicPr>
          <p:cNvPr id="6" name="Picture 5">
            <a:extLst>
              <a:ext uri="{FF2B5EF4-FFF2-40B4-BE49-F238E27FC236}">
                <a16:creationId xmlns="" xmlns:a16="http://schemas.microsoft.com/office/drawing/2014/main" id="{5A285BD8-4B76-E24B-A0A9-B0EBA75D00A3}"/>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998162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fr-FR" b="1" dirty="0"/>
              <a:t>7-LE DEVOIR PROPHÉTIQUE DES JEUNES</a:t>
            </a:r>
            <a:endParaRPr lang="en-US" dirty="0"/>
          </a:p>
        </p:txBody>
      </p:sp>
      <p:sp>
        <p:nvSpPr>
          <p:cNvPr id="9" name="Content Placeholder 8"/>
          <p:cNvSpPr>
            <a:spLocks noGrp="1"/>
          </p:cNvSpPr>
          <p:nvPr>
            <p:ph idx="1"/>
          </p:nvPr>
        </p:nvSpPr>
        <p:spPr>
          <a:xfrm>
            <a:off x="2521527" y="2216726"/>
            <a:ext cx="7466536" cy="3450785"/>
          </a:xfrm>
        </p:spPr>
        <p:txBody>
          <a:bodyPr>
            <a:normAutofit/>
          </a:bodyPr>
          <a:lstStyle/>
          <a:p>
            <a:pPr marL="0" indent="0">
              <a:buNone/>
            </a:pPr>
            <a:r>
              <a:rPr lang="fr-FR" b="1" dirty="0">
                <a:solidFill>
                  <a:schemeClr val="tx1"/>
                </a:solidFill>
              </a:rPr>
              <a:t>Ce sont les jeunes qui </a:t>
            </a:r>
            <a:r>
              <a:rPr lang="fr-FR" b="1" dirty="0" smtClean="0">
                <a:solidFill>
                  <a:schemeClr val="tx1"/>
                </a:solidFill>
              </a:rPr>
              <a:t>achèveront </a:t>
            </a:r>
            <a:r>
              <a:rPr lang="fr-FR" b="1" dirty="0">
                <a:solidFill>
                  <a:schemeClr val="tx1"/>
                </a:solidFill>
              </a:rPr>
              <a:t>l'œuvre. </a:t>
            </a:r>
            <a:r>
              <a:rPr lang="fr-FR" dirty="0">
                <a:solidFill>
                  <a:schemeClr val="tx1"/>
                </a:solidFill>
              </a:rPr>
              <a:t>Le leader de </a:t>
            </a:r>
            <a:r>
              <a:rPr lang="fr-FR" dirty="0" smtClean="0">
                <a:solidFill>
                  <a:schemeClr val="tx1"/>
                </a:solidFill>
              </a:rPr>
              <a:t>jeunesse </a:t>
            </a:r>
            <a:r>
              <a:rPr lang="fr-FR" dirty="0">
                <a:solidFill>
                  <a:schemeClr val="tx1"/>
                </a:solidFill>
              </a:rPr>
              <a:t>capable d'inculquer les principes de la mission dans le cœur des jeunes ne jouera pas seulement un rôle de leader, mais il aidera les jeunes à remplir le but pour lequel le Ministère de la Jeunesse Adventiste existe. Les jeunes ont une mission, et cette mission est un devoir prophétique.</a:t>
            </a:r>
            <a:r>
              <a:rPr lang="fr-FR" b="1" dirty="0">
                <a:solidFill>
                  <a:schemeClr val="tx1"/>
                </a:solidFill>
              </a:rPr>
              <a:t> Ils </a:t>
            </a:r>
            <a:r>
              <a:rPr lang="fr-FR" b="1" dirty="0" err="1" smtClean="0">
                <a:solidFill>
                  <a:schemeClr val="tx1"/>
                </a:solidFill>
              </a:rPr>
              <a:t>acheveront</a:t>
            </a:r>
            <a:r>
              <a:rPr lang="fr-FR" b="1" dirty="0" smtClean="0">
                <a:solidFill>
                  <a:schemeClr val="tx1"/>
                </a:solidFill>
              </a:rPr>
              <a:t> </a:t>
            </a:r>
            <a:r>
              <a:rPr lang="fr-FR" b="1" dirty="0">
                <a:solidFill>
                  <a:schemeClr val="tx1"/>
                </a:solidFill>
              </a:rPr>
              <a:t>la tâche. </a:t>
            </a:r>
          </a:p>
        </p:txBody>
      </p:sp>
      <p:pic>
        <p:nvPicPr>
          <p:cNvPr id="6" name="Picture 5">
            <a:extLst>
              <a:ext uri="{FF2B5EF4-FFF2-40B4-BE49-F238E27FC236}">
                <a16:creationId xmlns="" xmlns:a16="http://schemas.microsoft.com/office/drawing/2014/main" id="{F8C7334D-A1A4-D249-AA01-899BEA3302D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325457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8-CONCLUSION</a:t>
            </a:r>
            <a:endParaRPr lang="en-US" dirty="0"/>
          </a:p>
        </p:txBody>
      </p:sp>
      <p:sp>
        <p:nvSpPr>
          <p:cNvPr id="9" name="Content Placeholder 8"/>
          <p:cNvSpPr>
            <a:spLocks noGrp="1"/>
          </p:cNvSpPr>
          <p:nvPr>
            <p:ph idx="1"/>
          </p:nvPr>
        </p:nvSpPr>
        <p:spPr>
          <a:xfrm>
            <a:off x="2341417" y="2092469"/>
            <a:ext cx="7646645" cy="2763385"/>
          </a:xfrm>
        </p:spPr>
        <p:txBody>
          <a:bodyPr>
            <a:normAutofit/>
          </a:bodyPr>
          <a:lstStyle/>
          <a:p>
            <a:pPr marL="0" indent="0">
              <a:buNone/>
            </a:pPr>
            <a:r>
              <a:rPr lang="fr-FR" b="1" dirty="0">
                <a:solidFill>
                  <a:schemeClr val="tx1"/>
                </a:solidFill>
              </a:rPr>
              <a:t>Il est de la responsabilité et du privilège du leader de cultiver cette passion et cet engagement</a:t>
            </a:r>
            <a:r>
              <a:rPr lang="fr-FR" dirty="0">
                <a:solidFill>
                  <a:schemeClr val="tx1"/>
                </a:solidFill>
              </a:rPr>
              <a:t>, tout en encourageant un niveau progressif de participation de chaque jeune à l'accomplissement de la mission d'une manière holistique.</a:t>
            </a:r>
            <a:endParaRPr lang="en-US" dirty="0">
              <a:solidFill>
                <a:schemeClr val="tx1"/>
              </a:solidFill>
            </a:endParaRPr>
          </a:p>
        </p:txBody>
      </p:sp>
      <p:pic>
        <p:nvPicPr>
          <p:cNvPr id="6" name="Picture 5">
            <a:extLst>
              <a:ext uri="{FF2B5EF4-FFF2-40B4-BE49-F238E27FC236}">
                <a16:creationId xmlns="" xmlns:a16="http://schemas.microsoft.com/office/drawing/2014/main" id="{003D7547-2202-A648-9A21-D8F05877160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8459185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8-CONCLUSION</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fr-FR" dirty="0">
                <a:solidFill>
                  <a:schemeClr val="tx1"/>
                </a:solidFill>
              </a:rPr>
              <a:t>Le monde a changé. La participation aux expériences communes est le moyen le plus efficace de transmettre des valeurs et de les rendre communes. C'est le </a:t>
            </a:r>
            <a:r>
              <a:rPr lang="fr-FR" dirty="0" smtClean="0">
                <a:solidFill>
                  <a:schemeClr val="tx1"/>
                </a:solidFill>
              </a:rPr>
              <a:t>« Test Drive » </a:t>
            </a:r>
            <a:r>
              <a:rPr lang="fr-FR" dirty="0">
                <a:solidFill>
                  <a:schemeClr val="tx1"/>
                </a:solidFill>
              </a:rPr>
              <a:t>de l'Evangile. Commencez par l'essayer, pour ensuite le vouloir pour vous-même. Vous verrez que ça marche.</a:t>
            </a:r>
          </a:p>
        </p:txBody>
      </p:sp>
      <p:pic>
        <p:nvPicPr>
          <p:cNvPr id="6" name="Picture 5">
            <a:extLst>
              <a:ext uri="{FF2B5EF4-FFF2-40B4-BE49-F238E27FC236}">
                <a16:creationId xmlns="" xmlns:a16="http://schemas.microsoft.com/office/drawing/2014/main" id="{50FFB764-5EA2-9047-9564-089154A7AB8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699686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fr-FR" b="1" dirty="0" smtClean="0"/>
              <a:t>Soyez ouvert au changement.</a:t>
            </a:r>
            <a:endParaRPr lang="fr-FR"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fr-FR" dirty="0" smtClean="0">
                <a:solidFill>
                  <a:schemeClr val="tx1"/>
                </a:solidFill>
              </a:rPr>
              <a:t>Les </a:t>
            </a:r>
            <a:r>
              <a:rPr lang="fr-FR" dirty="0">
                <a:solidFill>
                  <a:schemeClr val="tx1"/>
                </a:solidFill>
              </a:rPr>
              <a:t>jeunes sont la meilleure traduction du monde dans lequel ils vivent. </a:t>
            </a:r>
            <a:r>
              <a:rPr lang="fr-FR" b="1" dirty="0">
                <a:solidFill>
                  <a:schemeClr val="tx1"/>
                </a:solidFill>
              </a:rPr>
              <a:t>Ils sont le meilleur thermomètre de cette réalité, et peuvent devenir un thermostat efficace de la réalité d'une société postmoderne, relativiste, pluraliste, individualiste et pragmatique.</a:t>
            </a:r>
            <a:r>
              <a:rPr lang="fr-FR" dirty="0">
                <a:solidFill>
                  <a:schemeClr val="tx1"/>
                </a:solidFill>
              </a:rPr>
              <a:t> Ellen White l'a dit avec justesse </a:t>
            </a:r>
            <a:r>
              <a:rPr lang="fr-FR" b="1" dirty="0">
                <a:solidFill>
                  <a:schemeClr val="tx1"/>
                </a:solidFill>
              </a:rPr>
              <a:t>: </a:t>
            </a:r>
            <a:r>
              <a:rPr lang="fr-FR" b="1" dirty="0" smtClean="0">
                <a:solidFill>
                  <a:schemeClr val="tx1"/>
                </a:solidFill>
              </a:rPr>
              <a:t>« Le </a:t>
            </a:r>
            <a:r>
              <a:rPr lang="fr-FR" b="1" dirty="0">
                <a:solidFill>
                  <a:schemeClr val="tx1"/>
                </a:solidFill>
              </a:rPr>
              <a:t>Seigneur a choisi la jeunesse pour être son auxiliaire</a:t>
            </a:r>
            <a:r>
              <a:rPr lang="fr-FR" b="1" dirty="0" smtClean="0">
                <a:solidFill>
                  <a:schemeClr val="tx1"/>
                </a:solidFill>
              </a:rPr>
              <a:t>. » </a:t>
            </a:r>
            <a:r>
              <a:rPr lang="fr-FR" i="1" dirty="0" smtClean="0">
                <a:solidFill>
                  <a:schemeClr val="tx1"/>
                </a:solidFill>
              </a:rPr>
              <a:t>(Témoignage V 3, 119).</a:t>
            </a:r>
            <a:endParaRPr lang="en-US" i="1" dirty="0">
              <a:solidFill>
                <a:schemeClr val="tx1"/>
              </a:solidFill>
            </a:endParaRPr>
          </a:p>
        </p:txBody>
      </p:sp>
      <p:pic>
        <p:nvPicPr>
          <p:cNvPr id="6" name="Picture 5">
            <a:extLst>
              <a:ext uri="{FF2B5EF4-FFF2-40B4-BE49-F238E27FC236}">
                <a16:creationId xmlns="" xmlns:a16="http://schemas.microsoft.com/office/drawing/2014/main" id="{D81EFAD4-E80B-7C4F-9FEB-9F838642B363}"/>
              </a:ext>
            </a:extLst>
          </p:cNvPr>
          <p:cNvPicPr>
            <a:picLocks noChangeAspect="1"/>
          </p:cNvPicPr>
          <p:nvPr/>
        </p:nvPicPr>
        <p:blipFill rotWithShape="1">
          <a:blip r:embed="rId2"/>
          <a:srcRect t="21186" b="22987"/>
          <a:stretch/>
        </p:blipFill>
        <p:spPr>
          <a:xfrm>
            <a:off x="182713" y="472839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54336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9-ACTIVITES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pPr marL="0" indent="0">
              <a:buNone/>
            </a:pPr>
            <a:r>
              <a:rPr lang="fr-FR" dirty="0">
                <a:solidFill>
                  <a:schemeClr val="tx1"/>
                </a:solidFill>
              </a:rPr>
              <a:t>En paires ou en petits groupes, discutez des quatre différentes méthodes d'évangélisation décrites ici. Quelles sont les activités auxquelles vos jeunes participent déjà ? Dans laquelle voulez-vous vous engager ?</a:t>
            </a:r>
            <a:endParaRPr lang="en-US" dirty="0">
              <a:solidFill>
                <a:schemeClr val="tx1"/>
              </a:solidFill>
            </a:endParaRPr>
          </a:p>
        </p:txBody>
      </p:sp>
      <p:pic>
        <p:nvPicPr>
          <p:cNvPr id="6" name="Picture 5">
            <a:extLst>
              <a:ext uri="{FF2B5EF4-FFF2-40B4-BE49-F238E27FC236}">
                <a16:creationId xmlns="" xmlns:a16="http://schemas.microsoft.com/office/drawing/2014/main" id="{B7A2861F-582B-7848-A27E-44A3BA3B4D7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00151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p:txBody>
          <a:bodyPr/>
          <a:lstStyle/>
          <a:p>
            <a:pPr marL="0" indent="0">
              <a:buNone/>
            </a:pPr>
            <a:r>
              <a:rPr lang="fr-FR" dirty="0">
                <a:solidFill>
                  <a:schemeClr val="tx1"/>
                </a:solidFill>
              </a:rPr>
              <a:t>Si l'église existe dans le but d'évangéliser le monde, alors les programmes de </a:t>
            </a:r>
            <a:r>
              <a:rPr lang="fr-FR" b="1" dirty="0" smtClean="0">
                <a:solidFill>
                  <a:schemeClr val="tx1"/>
                </a:solidFill>
              </a:rPr>
              <a:t>nos jeunes devraient en tenir compte</a:t>
            </a:r>
            <a:r>
              <a:rPr lang="fr-FR" dirty="0" smtClean="0">
                <a:solidFill>
                  <a:schemeClr val="tx1"/>
                </a:solidFill>
              </a:rPr>
              <a:t>. </a:t>
            </a:r>
            <a:r>
              <a:rPr lang="fr-FR" dirty="0">
                <a:solidFill>
                  <a:schemeClr val="tx1"/>
                </a:solidFill>
              </a:rPr>
              <a:t>En tant que leaders, nous devrions nous consacrer </a:t>
            </a:r>
            <a:r>
              <a:rPr lang="fr-FR" b="1" dirty="0">
                <a:solidFill>
                  <a:schemeClr val="tx1"/>
                </a:solidFill>
              </a:rPr>
              <a:t>à la fois à l'évangélisation de nos jeunes et à leur recrutement pour qu'ils prennent leur place </a:t>
            </a:r>
            <a:r>
              <a:rPr lang="fr-FR" b="1" dirty="0" smtClean="0">
                <a:solidFill>
                  <a:schemeClr val="tx1"/>
                </a:solidFill>
              </a:rPr>
              <a:t>de jeunes évangélistes au sein de l'église mondiale.</a:t>
            </a:r>
            <a:endParaRPr lang="en-US" b="1" dirty="0">
              <a:solidFill>
                <a:schemeClr val="tx1"/>
              </a:solidFill>
            </a:endParaRPr>
          </a:p>
        </p:txBody>
      </p:sp>
      <p:pic>
        <p:nvPicPr>
          <p:cNvPr id="6" name="Picture 5">
            <a:extLst>
              <a:ext uri="{FF2B5EF4-FFF2-40B4-BE49-F238E27FC236}">
                <a16:creationId xmlns="" xmlns:a16="http://schemas.microsoft.com/office/drawing/2014/main" id="{0299E5B9-0BA6-1E47-B557-3B4608522EF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572003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9-ACTIVITES</a:t>
            </a:r>
            <a:endParaRPr lang="en-US" dirty="0"/>
          </a:p>
        </p:txBody>
      </p:sp>
      <p:sp>
        <p:nvSpPr>
          <p:cNvPr id="9" name="Content Placeholder 8"/>
          <p:cNvSpPr>
            <a:spLocks noGrp="1"/>
          </p:cNvSpPr>
          <p:nvPr>
            <p:ph idx="1"/>
          </p:nvPr>
        </p:nvSpPr>
        <p:spPr>
          <a:xfrm>
            <a:off x="838199" y="1825625"/>
            <a:ext cx="9149863" cy="1805849"/>
          </a:xfrm>
        </p:spPr>
        <p:txBody>
          <a:bodyPr>
            <a:normAutofit/>
          </a:bodyPr>
          <a:lstStyle/>
          <a:p>
            <a:pPr marL="0" indent="0">
              <a:buNone/>
            </a:pPr>
            <a:r>
              <a:rPr lang="fr-FR" dirty="0">
                <a:solidFill>
                  <a:schemeClr val="tx1"/>
                </a:solidFill>
              </a:rPr>
              <a:t>Faites une liste d'au moins deux manières d'encourager chaque méthode dans le cadre de votre ministère de la jeunesse.</a:t>
            </a:r>
            <a:endParaRPr lang="en-US" dirty="0">
              <a:solidFill>
                <a:schemeClr val="tx1"/>
              </a:solidFill>
            </a:endParaRPr>
          </a:p>
        </p:txBody>
      </p:sp>
      <p:pic>
        <p:nvPicPr>
          <p:cNvPr id="6" name="Picture 5">
            <a:extLst>
              <a:ext uri="{FF2B5EF4-FFF2-40B4-BE49-F238E27FC236}">
                <a16:creationId xmlns="" xmlns:a16="http://schemas.microsoft.com/office/drawing/2014/main" id="{B5A7312A-5AA8-B744-9F8A-29E344C7D8D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839377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10-RESSOURCES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r>
              <a:rPr lang="fr-FR" b="1" dirty="0">
                <a:solidFill>
                  <a:schemeClr val="tx1"/>
                </a:solidFill>
              </a:rPr>
              <a:t>Bien que le site web ci-dessous ne soit pas spécifiquement destiné aux jeunes, il peut très facilement être adapté à un groupe de jeunes. </a:t>
            </a:r>
            <a:endParaRPr lang="fr-FR" b="1" dirty="0" smtClean="0">
              <a:solidFill>
                <a:schemeClr val="tx1"/>
              </a:solidFill>
            </a:endParaRPr>
          </a:p>
          <a:p>
            <a:pPr marL="0" indent="0">
              <a:buNone/>
            </a:pPr>
            <a:r>
              <a:rPr lang="en-US" u="sng" dirty="0" smtClean="0">
                <a:solidFill>
                  <a:schemeClr val="tx1"/>
                </a:solidFill>
                <a:hlinkClick r:id="rId2"/>
              </a:rPr>
              <a:t>http</a:t>
            </a:r>
            <a:r>
              <a:rPr lang="en-US" u="sng" dirty="0">
                <a:solidFill>
                  <a:schemeClr val="tx1"/>
                </a:solidFill>
                <a:hlinkClick r:id="rId2"/>
              </a:rPr>
              <a:t>://www.ifollowdiscipleship.org/index.php?id=98&amp;search=small+group</a:t>
            </a:r>
            <a:r>
              <a:rPr lang="en-US" b="1" u="sng" dirty="0">
                <a:solidFill>
                  <a:schemeClr val="tx1"/>
                </a:solidFill>
              </a:rPr>
              <a:t> </a:t>
            </a:r>
            <a:r>
              <a:rPr lang="en-US" b="1" dirty="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D6F90EC1-7923-D542-89F3-DF7626F11CE7}"/>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948423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10-RESSOURCES</a:t>
            </a:r>
            <a:endParaRPr lang="en-US" dirty="0"/>
          </a:p>
        </p:txBody>
      </p:sp>
      <p:sp>
        <p:nvSpPr>
          <p:cNvPr id="9" name="Content Placeholder 8"/>
          <p:cNvSpPr>
            <a:spLocks noGrp="1"/>
          </p:cNvSpPr>
          <p:nvPr>
            <p:ph idx="1"/>
          </p:nvPr>
        </p:nvSpPr>
        <p:spPr>
          <a:xfrm>
            <a:off x="838199" y="1825625"/>
            <a:ext cx="9149863" cy="4351338"/>
          </a:xfrm>
        </p:spPr>
        <p:txBody>
          <a:bodyPr>
            <a:normAutofit/>
          </a:bodyPr>
          <a:lstStyle/>
          <a:p>
            <a:r>
              <a:rPr lang="fr-FR" b="1" dirty="0">
                <a:solidFill>
                  <a:schemeClr val="tx1"/>
                </a:solidFill>
              </a:rPr>
              <a:t>Savez-vous quels sont vos dons spirituels ? </a:t>
            </a:r>
            <a:r>
              <a:rPr lang="fr-FR" b="1">
                <a:solidFill>
                  <a:schemeClr val="tx1"/>
                </a:solidFill>
              </a:rPr>
              <a:t>Visitez notre site web et faites l'auto-évaluation des dons spirituels</a:t>
            </a:r>
            <a:r>
              <a:rPr lang="en-US" b="1" smtClean="0">
                <a:solidFill>
                  <a:schemeClr val="tx1"/>
                </a:solidFill>
              </a:rPr>
              <a:t>: </a:t>
            </a:r>
            <a:r>
              <a:rPr lang="en-US" u="sng" dirty="0">
                <a:solidFill>
                  <a:schemeClr val="tx1"/>
                </a:solidFill>
                <a:hlinkClick r:id="rId2"/>
              </a:rPr>
              <a:t>http://youth.adventist.org/Resources/Spiritual-Gifts-Assessment</a:t>
            </a:r>
            <a:r>
              <a:rPr lang="en-US" b="1" dirty="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3B7C140D-3041-EB4C-9DA0-2EBE807F207E}"/>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
        <p:nvSpPr>
          <p:cNvPr id="5" name="Rectangle 4"/>
          <p:cNvSpPr/>
          <p:nvPr/>
        </p:nvSpPr>
        <p:spPr>
          <a:xfrm>
            <a:off x="182713" y="584745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15893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a:xfrm>
            <a:off x="838200" y="1355001"/>
            <a:ext cx="9149862" cy="3099072"/>
          </a:xfrm>
        </p:spPr>
        <p:txBody>
          <a:bodyPr>
            <a:normAutofit/>
          </a:bodyPr>
          <a:lstStyle/>
          <a:p>
            <a:pPr marL="0" indent="0">
              <a:buNone/>
            </a:pPr>
            <a:r>
              <a:rPr lang="fr-FR" dirty="0">
                <a:solidFill>
                  <a:schemeClr val="tx1"/>
                </a:solidFill>
              </a:rPr>
              <a:t>Si le mot </a:t>
            </a:r>
            <a:r>
              <a:rPr lang="fr-FR" dirty="0" smtClean="0">
                <a:solidFill>
                  <a:schemeClr val="tx1"/>
                </a:solidFill>
              </a:rPr>
              <a:t>« Evangile » </a:t>
            </a:r>
            <a:r>
              <a:rPr lang="fr-FR" dirty="0">
                <a:solidFill>
                  <a:schemeClr val="tx1"/>
                </a:solidFill>
              </a:rPr>
              <a:t>signifie </a:t>
            </a:r>
            <a:r>
              <a:rPr lang="fr-FR" dirty="0" smtClean="0">
                <a:solidFill>
                  <a:schemeClr val="tx1"/>
                </a:solidFill>
              </a:rPr>
              <a:t>« Bonne Nouvelle », </a:t>
            </a:r>
            <a:r>
              <a:rPr lang="fr-FR" dirty="0">
                <a:solidFill>
                  <a:schemeClr val="tx1"/>
                </a:solidFill>
              </a:rPr>
              <a:t>alors l'évangéliste </a:t>
            </a:r>
            <a:r>
              <a:rPr lang="fr-FR" b="1" dirty="0">
                <a:solidFill>
                  <a:schemeClr val="tx1"/>
                </a:solidFill>
              </a:rPr>
              <a:t>devra être heureux </a:t>
            </a:r>
            <a:r>
              <a:rPr lang="fr-FR" b="1" dirty="0" smtClean="0">
                <a:solidFill>
                  <a:schemeClr val="tx1"/>
                </a:solidFill>
              </a:rPr>
              <a:t>de </a:t>
            </a:r>
            <a:r>
              <a:rPr lang="fr-FR" b="1" dirty="0">
                <a:solidFill>
                  <a:schemeClr val="tx1"/>
                </a:solidFill>
              </a:rPr>
              <a:t>le </a:t>
            </a:r>
            <a:r>
              <a:rPr lang="fr-FR" b="1" dirty="0" smtClean="0">
                <a:solidFill>
                  <a:schemeClr val="tx1"/>
                </a:solidFill>
              </a:rPr>
              <a:t>partager</a:t>
            </a:r>
            <a:r>
              <a:rPr lang="fr-FR" dirty="0" smtClean="0">
                <a:solidFill>
                  <a:schemeClr val="tx1"/>
                </a:solidFill>
              </a:rPr>
              <a:t>. </a:t>
            </a:r>
            <a:r>
              <a:rPr lang="fr-FR" dirty="0">
                <a:solidFill>
                  <a:schemeClr val="tx1"/>
                </a:solidFill>
              </a:rPr>
              <a:t>Parler simplement des problèmes de la société, n'est pas évangéliser. Cela relève du journalisme. </a:t>
            </a:r>
            <a:r>
              <a:rPr lang="fr-FR" b="1" dirty="0">
                <a:solidFill>
                  <a:schemeClr val="tx1"/>
                </a:solidFill>
              </a:rPr>
              <a:t>L'évangélisation ne nie pas la triste réalité actuelle, mais elle redonne à cette triste réalité la joie que l'espoir produit dans le cœur de ceux qui croient en la </a:t>
            </a:r>
            <a:r>
              <a:rPr lang="fr-FR" b="1" dirty="0" smtClean="0">
                <a:solidFill>
                  <a:schemeClr val="tx1"/>
                </a:solidFill>
              </a:rPr>
              <a:t>« bonne nouvelle » </a:t>
            </a:r>
            <a:r>
              <a:rPr lang="fr-FR" b="1" dirty="0">
                <a:solidFill>
                  <a:schemeClr val="tx1"/>
                </a:solidFill>
              </a:rPr>
              <a:t>de l'Évangile.</a:t>
            </a:r>
            <a:endParaRPr lang="en-US" b="1" dirty="0">
              <a:solidFill>
                <a:schemeClr val="tx1"/>
              </a:solidFill>
            </a:endParaRPr>
          </a:p>
        </p:txBody>
      </p:sp>
      <p:pic>
        <p:nvPicPr>
          <p:cNvPr id="6" name="Picture 5">
            <a:extLst>
              <a:ext uri="{FF2B5EF4-FFF2-40B4-BE49-F238E27FC236}">
                <a16:creationId xmlns="" xmlns:a16="http://schemas.microsoft.com/office/drawing/2014/main" id="{AD92E172-AFC0-0241-835F-DF0124EBEDC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337228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OBJECTIFS DU SEMINAIRE</a:t>
            </a:r>
            <a:endParaRPr lang="en-US" dirty="0"/>
          </a:p>
        </p:txBody>
      </p:sp>
      <p:sp>
        <p:nvSpPr>
          <p:cNvPr id="9" name="Content Placeholder 8"/>
          <p:cNvSpPr>
            <a:spLocks noGrp="1"/>
          </p:cNvSpPr>
          <p:nvPr>
            <p:ph idx="1"/>
          </p:nvPr>
        </p:nvSpPr>
        <p:spPr>
          <a:xfrm>
            <a:off x="838199" y="1825625"/>
            <a:ext cx="9300633" cy="2445929"/>
          </a:xfrm>
        </p:spPr>
        <p:txBody>
          <a:bodyPr/>
          <a:lstStyle/>
          <a:p>
            <a:pPr marL="0" indent="0">
              <a:buNone/>
            </a:pPr>
            <a:r>
              <a:rPr lang="fr-FR" dirty="0">
                <a:solidFill>
                  <a:schemeClr val="tx1"/>
                </a:solidFill>
              </a:rPr>
              <a:t>Ce séminaire examinera différentes formes d'évangélisation et abordera les moyens </a:t>
            </a:r>
            <a:r>
              <a:rPr lang="fr-FR" dirty="0" smtClean="0">
                <a:solidFill>
                  <a:schemeClr val="tx1"/>
                </a:solidFill>
              </a:rPr>
              <a:t>qui peuvent être utiliser pour </a:t>
            </a:r>
            <a:r>
              <a:rPr lang="fr-FR" b="1" dirty="0" smtClean="0">
                <a:solidFill>
                  <a:schemeClr val="tx1"/>
                </a:solidFill>
              </a:rPr>
              <a:t>motiver </a:t>
            </a:r>
            <a:r>
              <a:rPr lang="fr-FR" b="1" dirty="0">
                <a:solidFill>
                  <a:schemeClr val="tx1"/>
                </a:solidFill>
              </a:rPr>
              <a:t>nos jeunes à les expérimenter afin de découvrir </a:t>
            </a:r>
            <a:r>
              <a:rPr lang="fr-FR" dirty="0">
                <a:solidFill>
                  <a:schemeClr val="tx1"/>
                </a:solidFill>
              </a:rPr>
              <a:t>quelle est la meilleure place qu'ils peuvent occuper dans la mission.</a:t>
            </a:r>
          </a:p>
        </p:txBody>
      </p:sp>
      <p:pic>
        <p:nvPicPr>
          <p:cNvPr id="6" name="Picture 5">
            <a:extLst>
              <a:ext uri="{FF2B5EF4-FFF2-40B4-BE49-F238E27FC236}">
                <a16:creationId xmlns="" xmlns:a16="http://schemas.microsoft.com/office/drawing/2014/main" id="{386CF0C8-8275-9948-9AB6-51D1C6DAE9C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10014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3-PLUSIEURS MÉTHODES DIFFÉRENTES</a:t>
            </a:r>
            <a:endParaRPr lang="en-US" dirty="0"/>
          </a:p>
        </p:txBody>
      </p:sp>
      <p:sp>
        <p:nvSpPr>
          <p:cNvPr id="9" name="Content Placeholder 8"/>
          <p:cNvSpPr>
            <a:spLocks noGrp="1"/>
          </p:cNvSpPr>
          <p:nvPr>
            <p:ph idx="1"/>
          </p:nvPr>
        </p:nvSpPr>
        <p:spPr>
          <a:xfrm>
            <a:off x="838199" y="1825625"/>
            <a:ext cx="9469968" cy="4351338"/>
          </a:xfrm>
        </p:spPr>
        <p:txBody>
          <a:bodyPr/>
          <a:lstStyle/>
          <a:p>
            <a:pPr marL="0" indent="0">
              <a:buNone/>
            </a:pPr>
            <a:r>
              <a:rPr lang="fr-FR" dirty="0">
                <a:solidFill>
                  <a:schemeClr val="tx1"/>
                </a:solidFill>
              </a:rPr>
              <a:t>Lorsque l'auteur des Hébreux commence son épître en parlant des </a:t>
            </a:r>
            <a:r>
              <a:rPr lang="fr-FR" dirty="0" smtClean="0">
                <a:solidFill>
                  <a:schemeClr val="tx1"/>
                </a:solidFill>
              </a:rPr>
              <a:t>« diverses manières » </a:t>
            </a:r>
            <a:r>
              <a:rPr lang="fr-FR" dirty="0">
                <a:solidFill>
                  <a:schemeClr val="tx1"/>
                </a:solidFill>
              </a:rPr>
              <a:t>par lesquelles Dieu a toujours cherché à parler aux êtres humains, il ne décrit pas seulement un mode d'action de Dieu, mais établit une réalité </a:t>
            </a:r>
            <a:r>
              <a:rPr lang="fr-FR" b="1" dirty="0">
                <a:solidFill>
                  <a:schemeClr val="tx1"/>
                </a:solidFill>
              </a:rPr>
              <a:t>: la transmission du message de l'Évangile se fait de diverses manières et par divers moyens</a:t>
            </a:r>
            <a:r>
              <a:rPr lang="fr-FR" b="1" dirty="0" smtClean="0">
                <a:solidFill>
                  <a:schemeClr val="tx1"/>
                </a:solidFill>
              </a:rPr>
              <a:t>.</a:t>
            </a:r>
            <a:endParaRPr lang="en-US" b="1" dirty="0">
              <a:solidFill>
                <a:schemeClr val="tx1"/>
              </a:solidFill>
            </a:endParaRPr>
          </a:p>
        </p:txBody>
      </p:sp>
      <p:pic>
        <p:nvPicPr>
          <p:cNvPr id="6" name="Picture 5">
            <a:extLst>
              <a:ext uri="{FF2B5EF4-FFF2-40B4-BE49-F238E27FC236}">
                <a16:creationId xmlns="" xmlns:a16="http://schemas.microsoft.com/office/drawing/2014/main" id="{2A00C8B4-7393-9841-BAAA-29A5A8D9214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423158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3-PLUSIEURS MÉTHODES </a:t>
            </a:r>
            <a:r>
              <a:rPr lang="en-US" b="1" dirty="0" smtClean="0"/>
              <a:t>DIFFÉRENTES</a:t>
            </a:r>
            <a:endParaRPr lang="en-US" dirty="0"/>
          </a:p>
        </p:txBody>
      </p:sp>
      <p:sp>
        <p:nvSpPr>
          <p:cNvPr id="9" name="Content Placeholder 8"/>
          <p:cNvSpPr>
            <a:spLocks noGrp="1"/>
          </p:cNvSpPr>
          <p:nvPr>
            <p:ph idx="1"/>
          </p:nvPr>
        </p:nvSpPr>
        <p:spPr>
          <a:xfrm>
            <a:off x="838199" y="1825625"/>
            <a:ext cx="9469968" cy="4351338"/>
          </a:xfrm>
        </p:spPr>
        <p:txBody>
          <a:bodyPr/>
          <a:lstStyle/>
          <a:p>
            <a:r>
              <a:rPr lang="fr-FR" dirty="0">
                <a:solidFill>
                  <a:schemeClr val="tx1"/>
                </a:solidFill>
              </a:rPr>
              <a:t>L'évangélisation </a:t>
            </a:r>
            <a:r>
              <a:rPr lang="fr-FR" dirty="0" smtClean="0">
                <a:solidFill>
                  <a:schemeClr val="tx1"/>
                </a:solidFill>
              </a:rPr>
              <a:t>basée sur les relations ou l’amitié</a:t>
            </a:r>
            <a:endParaRPr lang="fr-FR" dirty="0">
              <a:solidFill>
                <a:schemeClr val="tx1"/>
              </a:solidFill>
            </a:endParaRPr>
          </a:p>
          <a:p>
            <a:r>
              <a:rPr lang="fr-FR" dirty="0" smtClean="0">
                <a:solidFill>
                  <a:schemeClr val="tx1"/>
                </a:solidFill>
              </a:rPr>
              <a:t>Les Petits </a:t>
            </a:r>
            <a:r>
              <a:rPr lang="fr-FR" dirty="0">
                <a:solidFill>
                  <a:schemeClr val="tx1"/>
                </a:solidFill>
              </a:rPr>
              <a:t>groupes</a:t>
            </a:r>
          </a:p>
          <a:p>
            <a:r>
              <a:rPr lang="fr-FR" dirty="0" smtClean="0">
                <a:solidFill>
                  <a:schemeClr val="tx1"/>
                </a:solidFill>
              </a:rPr>
              <a:t>Les Projets locaux de </a:t>
            </a:r>
            <a:r>
              <a:rPr lang="fr-FR" dirty="0">
                <a:solidFill>
                  <a:schemeClr val="tx1"/>
                </a:solidFill>
              </a:rPr>
              <a:t>service communautaire </a:t>
            </a:r>
            <a:endParaRPr lang="fr-FR" dirty="0" smtClean="0">
              <a:solidFill>
                <a:schemeClr val="tx1"/>
              </a:solidFill>
            </a:endParaRPr>
          </a:p>
          <a:p>
            <a:r>
              <a:rPr lang="fr-FR" dirty="0" smtClean="0">
                <a:solidFill>
                  <a:schemeClr val="tx1"/>
                </a:solidFill>
              </a:rPr>
              <a:t>La Proclamation </a:t>
            </a:r>
            <a:r>
              <a:rPr lang="fr-FR" dirty="0">
                <a:solidFill>
                  <a:schemeClr val="tx1"/>
                </a:solidFill>
              </a:rPr>
              <a:t>publique</a:t>
            </a:r>
          </a:p>
          <a:p>
            <a:endParaRPr lang="en-US" dirty="0">
              <a:solidFill>
                <a:schemeClr val="tx1"/>
              </a:solidFill>
            </a:endParaRPr>
          </a:p>
        </p:txBody>
      </p:sp>
      <p:pic>
        <p:nvPicPr>
          <p:cNvPr id="6" name="Picture 5">
            <a:extLst>
              <a:ext uri="{FF2B5EF4-FFF2-40B4-BE49-F238E27FC236}">
                <a16:creationId xmlns="" xmlns:a16="http://schemas.microsoft.com/office/drawing/2014/main" id="{3478906F-3F9C-474D-BE8A-7F29E250A346}"/>
              </a:ext>
            </a:extLst>
          </p:cNvPr>
          <p:cNvPicPr>
            <a:picLocks noChangeAspect="1"/>
          </p:cNvPicPr>
          <p:nvPr/>
        </p:nvPicPr>
        <p:blipFill rotWithShape="1">
          <a:blip r:embed="rId2"/>
          <a:srcRect t="21186" b="22987"/>
          <a:stretch/>
        </p:blipFill>
        <p:spPr>
          <a:xfrm>
            <a:off x="666038" y="4476375"/>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772068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fr-FR" b="1" dirty="0" smtClean="0"/>
              <a:t>L’Évangélisation basée sur les relations </a:t>
            </a:r>
            <a:br>
              <a:rPr lang="fr-FR" b="1" dirty="0" smtClean="0"/>
            </a:br>
            <a:r>
              <a:rPr lang="fr-FR" b="1" dirty="0" smtClean="0"/>
              <a:t>ou l’amitié</a:t>
            </a:r>
            <a:endParaRPr lang="fr-FR" dirty="0"/>
          </a:p>
        </p:txBody>
      </p:sp>
      <p:sp>
        <p:nvSpPr>
          <p:cNvPr id="9" name="Content Placeholder 8"/>
          <p:cNvSpPr>
            <a:spLocks noGrp="1"/>
          </p:cNvSpPr>
          <p:nvPr>
            <p:ph idx="1"/>
          </p:nvPr>
        </p:nvSpPr>
        <p:spPr>
          <a:xfrm>
            <a:off x="838199" y="1825625"/>
            <a:ext cx="9469968" cy="4351338"/>
          </a:xfrm>
        </p:spPr>
        <p:txBody>
          <a:bodyPr/>
          <a:lstStyle/>
          <a:p>
            <a:r>
              <a:rPr lang="fr-FR" dirty="0">
                <a:solidFill>
                  <a:schemeClr val="tx1"/>
                </a:solidFill>
                <a:latin typeface="Tahoma" panose="020B0604030504040204" pitchFamily="34" charset="0"/>
              </a:rPr>
              <a:t>C'est la méthode qui est la plus souvent utilisée et dans laquelle la plupart des gens seront plus à l'aise. Vos jeunes ont déjà des amis. Aidez-les à apprendre à </a:t>
            </a:r>
            <a:r>
              <a:rPr lang="fr-FR" dirty="0" smtClean="0">
                <a:solidFill>
                  <a:schemeClr val="tx1"/>
                </a:solidFill>
                <a:latin typeface="Tahoma" panose="020B0604030504040204" pitchFamily="34" charset="0"/>
              </a:rPr>
              <a:t>comprendre que </a:t>
            </a:r>
            <a:r>
              <a:rPr lang="fr-FR" dirty="0">
                <a:solidFill>
                  <a:schemeClr val="tx1"/>
                </a:solidFill>
                <a:latin typeface="Tahoma" panose="020B0604030504040204" pitchFamily="34" charset="0"/>
              </a:rPr>
              <a:t>lorsqu'ils agissent avec amour envers leurs amis, ils accomplissent l'œuvre de Dieu.</a:t>
            </a:r>
            <a:endParaRPr lang="en-US" dirty="0">
              <a:solidFill>
                <a:schemeClr val="tx1"/>
              </a:solidFill>
            </a:endParaRPr>
          </a:p>
        </p:txBody>
      </p:sp>
      <p:pic>
        <p:nvPicPr>
          <p:cNvPr id="6" name="Picture 5">
            <a:extLst>
              <a:ext uri="{FF2B5EF4-FFF2-40B4-BE49-F238E27FC236}">
                <a16:creationId xmlns="" xmlns:a16="http://schemas.microsoft.com/office/drawing/2014/main" id="{14FFB447-58F2-A34A-862C-D99085F9034E}"/>
              </a:ext>
            </a:extLst>
          </p:cNvPr>
          <p:cNvPicPr>
            <a:picLocks noChangeAspect="1"/>
          </p:cNvPicPr>
          <p:nvPr/>
        </p:nvPicPr>
        <p:blipFill rotWithShape="1">
          <a:blip r:embed="rId2"/>
          <a:srcRect t="21186" b="22987"/>
          <a:stretch/>
        </p:blipFill>
        <p:spPr>
          <a:xfrm>
            <a:off x="666038" y="4431771"/>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29120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t>LES PETITS GROUPES</a:t>
            </a:r>
            <a:endParaRPr lang="en-US" dirty="0"/>
          </a:p>
        </p:txBody>
      </p:sp>
      <p:sp>
        <p:nvSpPr>
          <p:cNvPr id="9" name="Content Placeholder 8"/>
          <p:cNvSpPr>
            <a:spLocks noGrp="1"/>
          </p:cNvSpPr>
          <p:nvPr>
            <p:ph idx="1"/>
          </p:nvPr>
        </p:nvSpPr>
        <p:spPr>
          <a:xfrm>
            <a:off x="838199" y="1825625"/>
            <a:ext cx="9469968" cy="4351338"/>
          </a:xfrm>
        </p:spPr>
        <p:txBody>
          <a:bodyPr>
            <a:normAutofit/>
          </a:bodyPr>
          <a:lstStyle/>
          <a:p>
            <a:r>
              <a:rPr lang="fr-FR" dirty="0">
                <a:solidFill>
                  <a:schemeClr val="tx1"/>
                </a:solidFill>
              </a:rPr>
              <a:t>De manière un peu plus formelle, toutes les organisations de jeunesse devraient </a:t>
            </a:r>
            <a:r>
              <a:rPr lang="fr-FR" dirty="0" smtClean="0">
                <a:solidFill>
                  <a:schemeClr val="tx1"/>
                </a:solidFill>
              </a:rPr>
              <a:t>généralement </a:t>
            </a:r>
            <a:r>
              <a:rPr lang="fr-FR" dirty="0">
                <a:solidFill>
                  <a:schemeClr val="tx1"/>
                </a:solidFill>
              </a:rPr>
              <a:t>avoir des petits groupes qui se réunissent pour chanter, étudier la Bible, prier et partager des histoires. Nous disposons de nombreuses et excellentes ressources sur la manière de commencer et de poursuivre le ministère des petits groupes.</a:t>
            </a:r>
          </a:p>
        </p:txBody>
      </p:sp>
      <p:pic>
        <p:nvPicPr>
          <p:cNvPr id="6" name="Picture 5">
            <a:extLst>
              <a:ext uri="{FF2B5EF4-FFF2-40B4-BE49-F238E27FC236}">
                <a16:creationId xmlns="" xmlns:a16="http://schemas.microsoft.com/office/drawing/2014/main" id="{F6722BEF-60AA-014F-BD52-2A73DBC58F1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666038" y="5758692"/>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688448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1506</TotalTime>
  <Words>1660</Words>
  <Application>Microsoft Office PowerPoint</Application>
  <PresentationFormat>Grand écran</PresentationFormat>
  <Paragraphs>132</Paragraphs>
  <Slides>32</Slides>
  <Notes>1</Notes>
  <HiddenSlides>0</HiddenSlides>
  <MMClips>0</MMClips>
  <ScaleCrop>false</ScaleCrop>
  <HeadingPairs>
    <vt:vector size="6" baseType="variant">
      <vt:variant>
        <vt:lpstr>Polices utilisées</vt:lpstr>
      </vt:variant>
      <vt:variant>
        <vt:i4>4</vt:i4>
      </vt:variant>
      <vt:variant>
        <vt:lpstr>Thème</vt:lpstr>
      </vt:variant>
      <vt:variant>
        <vt:i4>4</vt:i4>
      </vt:variant>
      <vt:variant>
        <vt:lpstr>Titres des diapositives</vt:lpstr>
      </vt:variant>
      <vt:variant>
        <vt:i4>32</vt:i4>
      </vt:variant>
    </vt:vector>
  </HeadingPairs>
  <TitlesOfParts>
    <vt:vector size="40" baseType="lpstr">
      <vt:lpstr>Arial</vt:lpstr>
      <vt:lpstr>Calibri</vt:lpstr>
      <vt:lpstr>Calibri Light</vt:lpstr>
      <vt:lpstr>Tahoma</vt:lpstr>
      <vt:lpstr>Office Theme</vt:lpstr>
      <vt:lpstr>2_Custom Design</vt:lpstr>
      <vt:lpstr>1_Custom Design</vt:lpstr>
      <vt:lpstr>Custom Design</vt:lpstr>
      <vt:lpstr>Séminaire 9 : Jeunesse en action</vt:lpstr>
      <vt:lpstr>1-INTRODUCTION</vt:lpstr>
      <vt:lpstr>1-INTRODUCTION</vt:lpstr>
      <vt:lpstr>1-INTRODUCTION</vt:lpstr>
      <vt:lpstr>OBJECTIFS DU SEMINAIRE</vt:lpstr>
      <vt:lpstr>3-PLUSIEURS MÉTHODES DIFFÉRENTES</vt:lpstr>
      <vt:lpstr>3-PLUSIEURS MÉTHODES DIFFÉRENTES</vt:lpstr>
      <vt:lpstr>L’Évangélisation basée sur les relations  ou l’amitié</vt:lpstr>
      <vt:lpstr>LES PETITS GROUPES</vt:lpstr>
      <vt:lpstr>LES PETITS GROUPES</vt:lpstr>
      <vt:lpstr>Projets locaux de services communautaires</vt:lpstr>
      <vt:lpstr>Projets locaux de services communautaires</vt:lpstr>
      <vt:lpstr>Projets locaux de services communautaires</vt:lpstr>
      <vt:lpstr>Projets locaux de services communautaires</vt:lpstr>
      <vt:lpstr>Proclamation publique</vt:lpstr>
      <vt:lpstr>Proclamation Publique </vt:lpstr>
      <vt:lpstr>4-ENSEIGNEZ-LEUR À APPRÉCIER  LA DIVERSITÉ</vt:lpstr>
      <vt:lpstr>4-ENSEIGNEZ-LEUR À APPRÉCIER  LA DIVERSITÉ</vt:lpstr>
      <vt:lpstr>La découverte de dons spirituels aidera à mettre les jeunes en contact avec le type d'évangélisation qui leur convient</vt:lpstr>
      <vt:lpstr>La découverte de dons spirituels aidera à mettre les jeunes en contact avec le type d'évangélisation qui leur convient</vt:lpstr>
      <vt:lpstr>5-METHODES</vt:lpstr>
      <vt:lpstr>5-METHODES</vt:lpstr>
      <vt:lpstr>5-METHODES</vt:lpstr>
      <vt:lpstr>6-ELLEN WHITE A PROPOS DES MÉTHODES  DE JÉSUS</vt:lpstr>
      <vt:lpstr>7-LE DEVOIR PROPHÉTIQUE DES JEUNES</vt:lpstr>
      <vt:lpstr>8-CONCLUSION</vt:lpstr>
      <vt:lpstr>8-CONCLUSION</vt:lpstr>
      <vt:lpstr>Soyez ouvert au changement.</vt:lpstr>
      <vt:lpstr>9-ACTIVITES</vt:lpstr>
      <vt:lpstr>9-ACTIVITES</vt:lpstr>
      <vt:lpstr>10-RESSOURCES</vt:lpstr>
      <vt:lpstr>10-RESSOURCES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Emmanuel KRA</cp:lastModifiedBy>
  <cp:revision>46</cp:revision>
  <dcterms:created xsi:type="dcterms:W3CDTF">2018-05-31T05:51:27Z</dcterms:created>
  <dcterms:modified xsi:type="dcterms:W3CDTF">2020-09-16T10:57:05Z</dcterms:modified>
</cp:coreProperties>
</file>