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7" r:id="rId2"/>
    <p:sldMasterId id="2147483674" r:id="rId3"/>
    <p:sldMasterId id="2147483661" r:id="rId4"/>
  </p:sldMasterIdLst>
  <p:notesMasterIdLst>
    <p:notesMasterId r:id="rId25"/>
  </p:notesMasterIdLst>
  <p:handoutMasterIdLst>
    <p:handoutMasterId r:id="rId26"/>
  </p:handoutMasterIdLst>
  <p:sldIdLst>
    <p:sldId id="286" r:id="rId5"/>
    <p:sldId id="287" r:id="rId6"/>
    <p:sldId id="288" r:id="rId7"/>
    <p:sldId id="289" r:id="rId8"/>
    <p:sldId id="290" r:id="rId9"/>
    <p:sldId id="291" r:id="rId10"/>
    <p:sldId id="292" r:id="rId11"/>
    <p:sldId id="293" r:id="rId12"/>
    <p:sldId id="295" r:id="rId13"/>
    <p:sldId id="294" r:id="rId14"/>
    <p:sldId id="296" r:id="rId15"/>
    <p:sldId id="297" r:id="rId16"/>
    <p:sldId id="298" r:id="rId17"/>
    <p:sldId id="299" r:id="rId18"/>
    <p:sldId id="300" r:id="rId19"/>
    <p:sldId id="301" r:id="rId20"/>
    <p:sldId id="302" r:id="rId21"/>
    <p:sldId id="303" r:id="rId22"/>
    <p:sldId id="304" r:id="rId23"/>
    <p:sldId id="30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820E36-C96D-8A46-B326-9CBA8DE68E42}">
          <p14:sldIdLst>
            <p14:sldId id="286"/>
            <p14:sldId id="287"/>
            <p14:sldId id="288"/>
            <p14:sldId id="289"/>
            <p14:sldId id="290"/>
            <p14:sldId id="291"/>
            <p14:sldId id="292"/>
            <p14:sldId id="293"/>
            <p14:sldId id="295"/>
            <p14:sldId id="294"/>
            <p14:sldId id="296"/>
            <p14:sldId id="297"/>
            <p14:sldId id="298"/>
            <p14:sldId id="299"/>
            <p14:sldId id="300"/>
            <p14:sldId id="301"/>
            <p14:sldId id="302"/>
            <p14:sldId id="303"/>
            <p14:sldId id="304"/>
            <p14:sldId id="305"/>
          </p14:sldIdLst>
        </p14:section>
        <p14:section name="Untitled Section" id="{94477824-1078-8C46-945F-3B8A573AC76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7"/>
    <p:restoredTop sz="94674"/>
  </p:normalViewPr>
  <p:slideViewPr>
    <p:cSldViewPr snapToGrid="0" snapToObjects="1">
      <p:cViewPr varScale="1">
        <p:scale>
          <a:sx n="74" d="100"/>
          <a:sy n="74" d="100"/>
        </p:scale>
        <p:origin x="552" y="78"/>
      </p:cViewPr>
      <p:guideLst>
        <p:guide orient="horz" pos="2160"/>
        <p:guide pos="3840"/>
      </p:guideLst>
    </p:cSldViewPr>
  </p:slideViewPr>
  <p:notesTextViewPr>
    <p:cViewPr>
      <p:scale>
        <a:sx n="1" d="1"/>
        <a:sy n="1" d="1"/>
      </p:scale>
      <p:origin x="0" y="0"/>
    </p:cViewPr>
  </p:notesTextViewPr>
  <p:sorterViewPr>
    <p:cViewPr>
      <p:scale>
        <a:sx n="154" d="100"/>
        <a:sy n="154" d="100"/>
      </p:scale>
      <p:origin x="0" y="8368"/>
    </p:cViewPr>
  </p:sorterViewPr>
  <p:notesViewPr>
    <p:cSldViewPr snapToGrid="0" snapToObjects="1">
      <p:cViewPr varScale="1">
        <p:scale>
          <a:sx n="146" d="100"/>
          <a:sy n="146" d="100"/>
        </p:scale>
        <p:origin x="415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81200757-3EAA-6646-8780-0FECAB34593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7952BA13-8550-474B-A91E-D724DF6396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1BC235-2459-264C-8858-1C3188AD5348}" type="datetimeFigureOut">
              <a:rPr lang="en-US" smtClean="0"/>
              <a:t>9/16/2020</a:t>
            </a:fld>
            <a:endParaRPr lang="en-US"/>
          </a:p>
        </p:txBody>
      </p:sp>
      <p:sp>
        <p:nvSpPr>
          <p:cNvPr id="4" name="Footer Placeholder 3">
            <a:extLst>
              <a:ext uri="{FF2B5EF4-FFF2-40B4-BE49-F238E27FC236}">
                <a16:creationId xmlns:a16="http://schemas.microsoft.com/office/drawing/2014/main" xmlns="" id="{FB6A7454-B891-624A-A350-3B662924B6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52A4547A-E22A-2F4E-A561-0233970BB6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58EC65-90FA-1743-A13B-409402AF0898}" type="slidenum">
              <a:rPr lang="en-US" smtClean="0"/>
              <a:t>‹N°›</a:t>
            </a:fld>
            <a:endParaRPr lang="en-US"/>
          </a:p>
        </p:txBody>
      </p:sp>
    </p:spTree>
    <p:extLst>
      <p:ext uri="{BB962C8B-B14F-4D97-AF65-F5344CB8AC3E}">
        <p14:creationId xmlns:p14="http://schemas.microsoft.com/office/powerpoint/2010/main" val="2825795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3D297-4040-5A4B-8421-CF2430CAB508}" type="datetimeFigureOut">
              <a:rPr lang="en-US" smtClean="0"/>
              <a:t>9/16/2020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E1EA7-A93D-BA49-BDA3-4E42378B748F}" type="slidenum">
              <a:rPr lang="en-US" smtClean="0"/>
              <a:t>‹N°›</a:t>
            </a:fld>
            <a:endParaRPr lang="en-US"/>
          </a:p>
        </p:txBody>
      </p:sp>
    </p:spTree>
    <p:extLst>
      <p:ext uri="{BB962C8B-B14F-4D97-AF65-F5344CB8AC3E}">
        <p14:creationId xmlns:p14="http://schemas.microsoft.com/office/powerpoint/2010/main" val="266985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8" y="1122363"/>
            <a:ext cx="9123904"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864158" y="3602038"/>
            <a:ext cx="9123904"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92531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4804874" cy="4588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5185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53486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4804874" cy="45210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4510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94556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9149862" cy="387009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708050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2579" y="365125"/>
            <a:ext cx="1745483" cy="52865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315200" cy="528652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003563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71357C-11C5-F64B-80A1-179A53FEAC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2C514C5-717E-FA42-924E-41A15677D7AD}"/>
              </a:ext>
            </a:extLst>
          </p:cNvPr>
          <p:cNvSpPr>
            <a:spLocks noGrp="1"/>
          </p:cNvSpPr>
          <p:nvPr>
            <p:ph type="dt" sz="half" idx="10"/>
          </p:nvPr>
        </p:nvSpPr>
        <p:spPr/>
        <p:txBody>
          <a:bodyPr/>
          <a:lstStyle/>
          <a:p>
            <a:fld id="{9478DA99-1ED3-F944-BC99-F7C71722FEC6}" type="datetimeFigureOut">
              <a:rPr lang="en-US" smtClean="0"/>
              <a:t>9/16/2020</a:t>
            </a:fld>
            <a:endParaRPr lang="en-US"/>
          </a:p>
        </p:txBody>
      </p:sp>
      <p:sp>
        <p:nvSpPr>
          <p:cNvPr id="4" name="Footer Placeholder 3">
            <a:extLst>
              <a:ext uri="{FF2B5EF4-FFF2-40B4-BE49-F238E27FC236}">
                <a16:creationId xmlns:a16="http://schemas.microsoft.com/office/drawing/2014/main" xmlns="" id="{FC2BF8D1-F08C-4B4B-8FBD-B9A51D893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0D2542C-15C0-7F4E-A2EC-156AC0625D09}"/>
              </a:ext>
            </a:extLst>
          </p:cNvPr>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208330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ABB1F3-2F79-F846-A1CB-992303CE7D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E3980858-259F-AC40-B14C-3FF49C2F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CE069594-5E57-5342-B30C-6783C97FD337}"/>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a16="http://schemas.microsoft.com/office/drawing/2014/main" xmlns="" id="{42B66AEB-FBD4-6746-86B8-78B4F52AE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623BA5E-E67C-0B4C-9238-6B242BCDA18E}"/>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381865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FB99D2-C797-0F48-9ABD-171893FE5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2F4318D-0359-3C4B-9D07-B5EC6CE85F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1CA1F22-3F23-2A45-8242-4E20BB979C4E}"/>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a16="http://schemas.microsoft.com/office/drawing/2014/main" xmlns="" id="{7D8EDDB2-8821-814A-AFCB-FB011EA76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EE04ADE-8591-D54D-82C0-8CA9A835C3C2}"/>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690901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4B65A4-CD34-E542-AA3B-410F99F5C0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70336E2E-A226-6E4B-A0BF-59936A9113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6B76ECF6-06B1-1042-9703-D25028AEBCA1}"/>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a16="http://schemas.microsoft.com/office/drawing/2014/main" xmlns="" id="{2F574429-843C-AE4C-879F-09208EB68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713CF58-EB45-EE45-AB88-CE542A8C9D48}"/>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595838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C7590B-D6EA-2843-A98D-0BF4416D27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8C0711A-2741-5245-BFBE-542A2F566C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01226C9-E965-3748-B951-5540808692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8453920-1A77-3441-B716-C87809F2197A}"/>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6" name="Footer Placeholder 5">
            <a:extLst>
              <a:ext uri="{FF2B5EF4-FFF2-40B4-BE49-F238E27FC236}">
                <a16:creationId xmlns:a16="http://schemas.microsoft.com/office/drawing/2014/main" xmlns="" id="{8580F5CA-0C05-DF49-8CFB-0F7715D6E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2B5DE6D-D58D-6246-8560-6B48561FACB5}"/>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1377392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5C120D-9C98-7541-A4D1-ECDDBCE362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1081D796-17A2-6D43-9454-BAD3FEB1F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67166ED1-50C0-D648-B865-172DA5AA27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5E61E471-E208-3546-857E-10892FC3C6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1C319FF5-6763-2047-B0CB-67E2B43241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51B036FF-1BB5-614A-AB87-E9F39D61E0AC}"/>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8" name="Footer Placeholder 7">
            <a:extLst>
              <a:ext uri="{FF2B5EF4-FFF2-40B4-BE49-F238E27FC236}">
                <a16:creationId xmlns:a16="http://schemas.microsoft.com/office/drawing/2014/main" xmlns="" id="{08FA02C5-07EA-A94F-8E2E-932EC50AA1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E1B4373-3B73-AD43-AAAC-28A7D836113A}"/>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151375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863932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4ED90F-BA98-264C-A85A-FA17BB104E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9E997709-99BE-384F-AF93-DB01D29AD36E}"/>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4" name="Footer Placeholder 3">
            <a:extLst>
              <a:ext uri="{FF2B5EF4-FFF2-40B4-BE49-F238E27FC236}">
                <a16:creationId xmlns:a16="http://schemas.microsoft.com/office/drawing/2014/main" xmlns="" id="{E1418142-6FC2-7443-A565-C33D93A7BB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246F0CE-1BB1-7747-8F15-75898CB4A040}"/>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4273079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E855655-5E02-734C-8B17-5354E364B15C}"/>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3" name="Footer Placeholder 2">
            <a:extLst>
              <a:ext uri="{FF2B5EF4-FFF2-40B4-BE49-F238E27FC236}">
                <a16:creationId xmlns:a16="http://schemas.microsoft.com/office/drawing/2014/main" xmlns="" id="{820B04DA-AB26-D94B-BC45-36F3609B83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6D98A3A1-20D2-074B-AFFF-E88912E453A0}"/>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2713167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E3A0B5-B39D-2A45-A906-F7C44621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47F896DB-D884-D547-8A87-1C4B132539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BB1E257-B35C-B941-8052-F0A6552FE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19EFA63-6AE3-9B4B-8A64-B5725176B0A7}"/>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6" name="Footer Placeholder 5">
            <a:extLst>
              <a:ext uri="{FF2B5EF4-FFF2-40B4-BE49-F238E27FC236}">
                <a16:creationId xmlns:a16="http://schemas.microsoft.com/office/drawing/2014/main" xmlns="" id="{D3ED90D7-192D-E34A-A129-603DA2806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4E2F575-0AB5-ED40-B5A7-8443E9F80F64}"/>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1406968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F9253A-1B2D-7542-9B6F-FA42D8613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497BB3B-A3FF-F442-BA29-C194E7F395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1CC1370F-B2CB-984E-9BEA-F72D0F711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D1938331-EB46-A241-945E-A9E29C5A87BD}"/>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6" name="Footer Placeholder 5">
            <a:extLst>
              <a:ext uri="{FF2B5EF4-FFF2-40B4-BE49-F238E27FC236}">
                <a16:creationId xmlns:a16="http://schemas.microsoft.com/office/drawing/2014/main" xmlns="" id="{9E3BF304-2F66-0D4A-A0C9-740E3F587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5082B4A-2276-9647-AE95-D82B839ADC56}"/>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8527465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A41937-BF20-1646-BBD2-3DD84A9B65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1B408E7C-DC3E-BA43-90E0-7C30EEDE1B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7319338-EAE0-7A40-ABC4-13A8A4D6E5F3}"/>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a16="http://schemas.microsoft.com/office/drawing/2014/main" xmlns="" id="{5AAC90C6-4159-024A-93C1-DC92D77C3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7A47F38-1C00-1A43-8EE6-78C364B37339}"/>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40455920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423120A-C540-014D-A196-81DC0AE194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16E69A46-BF32-C540-A37E-7711961970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BCE7306-3DCD-794D-8DEC-0C27A7C08CA3}"/>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a16="http://schemas.microsoft.com/office/drawing/2014/main" xmlns="" id="{71D85206-AC06-CE4A-A628-FAFFF43D6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E8BA3D5-9294-F940-B031-FD487FB58BAA}"/>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6914916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AB2E44-36DA-4743-803D-A0C615B5C2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88E14E84-EAA2-0943-970C-C978FC4775D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E30744B4-977F-524D-98D3-5F8270BA84E9}"/>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a16="http://schemas.microsoft.com/office/drawing/2014/main" xmlns="" id="{85D3C28C-5E07-F041-8436-A1A6AF5D5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5A61D60-843C-CA49-BA6D-C4FFE484E6EF}"/>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26729469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0138C7-0795-CB4E-995F-0C7059F9A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51BD73C-200E-464F-86B0-3B878E416A69}"/>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46AD399-A317-EA4F-BB28-D4C07E700560}"/>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a16="http://schemas.microsoft.com/office/drawing/2014/main" xmlns="" id="{9DA4670C-6D8A-5746-B623-9E521F60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2813A48-745C-5947-950A-E72406D272DE}"/>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27145454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A5B10A-60AE-EB49-98E1-D957426E5C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C9F78C1C-9F0D-034A-AFCE-15B725192D9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613AE335-518E-D744-A806-4CEAED111D49}"/>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a16="http://schemas.microsoft.com/office/drawing/2014/main" xmlns="" id="{50307580-6999-9640-BE6D-5328398E1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DDAB0F4-4663-3844-B795-6568E0E5D326}"/>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964716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5DCEB2-EAAE-2E48-8AE9-747A0C350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3041903-8308-514C-80B9-443CF2BDBCEC}"/>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37814B1-0E8C-D547-8CDD-98A742DE32C7}"/>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4E6EDF7C-3A62-3B46-83A9-0097A852537D}"/>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6" name="Footer Placeholder 5">
            <a:extLst>
              <a:ext uri="{FF2B5EF4-FFF2-40B4-BE49-F238E27FC236}">
                <a16:creationId xmlns:a16="http://schemas.microsoft.com/office/drawing/2014/main" xmlns="" id="{FCCA6D9A-F34D-9145-A6E1-E71CE6F49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F86A584-920A-2E47-9098-CA1C7D4D2700}"/>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107772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9085873"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908587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78DA99-1ED3-F944-BC99-F7C71722FEC6}"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771114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2CAF7D-9335-7044-81B5-F1A113C50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FC2FA63E-7181-624C-857B-1B56214FE2B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EF829E0D-A137-DD47-8B7C-785487385744}"/>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CA01913-C7BB-DC43-A030-D88B3AF8E53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9FCE15A7-A0FF-F840-A145-60B40D0C7EAB}"/>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F6704BD-3FD1-F347-B63B-0213B2250A94}"/>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8" name="Footer Placeholder 7">
            <a:extLst>
              <a:ext uri="{FF2B5EF4-FFF2-40B4-BE49-F238E27FC236}">
                <a16:creationId xmlns:a16="http://schemas.microsoft.com/office/drawing/2014/main" xmlns="" id="{630A167C-807D-FF49-939E-C6F2C67E05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7699041-3DA0-E042-8338-BE17C8AB7ED9}"/>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2673697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B5BF22-797A-0E42-A2B4-7616EF9739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A907525-F63E-BC4D-9FAF-9CAB1B6ECA27}"/>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4" name="Footer Placeholder 3">
            <a:extLst>
              <a:ext uri="{FF2B5EF4-FFF2-40B4-BE49-F238E27FC236}">
                <a16:creationId xmlns:a16="http://schemas.microsoft.com/office/drawing/2014/main" xmlns="" id="{55B0DAF4-7A33-E942-AD94-FFBC78E44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F57115B0-7B7D-C347-81FC-FBBDE7EE8928}"/>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85802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A952BBB-52A2-BD4B-A650-63066A27C605}"/>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3" name="Footer Placeholder 2">
            <a:extLst>
              <a:ext uri="{FF2B5EF4-FFF2-40B4-BE49-F238E27FC236}">
                <a16:creationId xmlns:a16="http://schemas.microsoft.com/office/drawing/2014/main" xmlns="" id="{823FAFAF-7055-8C45-8986-D313F04325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B1F3315E-3604-9940-A45C-CBD3E949654D}"/>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6802632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43DF9F-03E4-2D4A-8C73-CD9EB1FA93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BEAAA636-196C-B34E-8E36-12C7626710C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2D03DB71-D964-1A46-88EB-6AB4CAE8305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E711710-A939-F84B-8683-D705642BD454}"/>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6" name="Footer Placeholder 5">
            <a:extLst>
              <a:ext uri="{FF2B5EF4-FFF2-40B4-BE49-F238E27FC236}">
                <a16:creationId xmlns:a16="http://schemas.microsoft.com/office/drawing/2014/main" xmlns="" id="{4DC4CD12-B6BA-B74D-9975-6567C6D5E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1A894F0-A094-EB45-B854-AC2CE568835A}"/>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33265884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323784-3503-DB46-90AD-920C280BEA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311A924F-C866-FA4F-81F5-986CD8DC4B1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CA0913A9-EF05-5649-A644-8DACEFEC57B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A61A965-8549-F843-B612-179E96B3A686}"/>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6" name="Footer Placeholder 5">
            <a:extLst>
              <a:ext uri="{FF2B5EF4-FFF2-40B4-BE49-F238E27FC236}">
                <a16:creationId xmlns:a16="http://schemas.microsoft.com/office/drawing/2014/main" xmlns="" id="{9BDA3CF1-CD91-C545-9FD1-EBB9EDE2C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78F200D-E0C3-FB42-A1DF-04C09CC92902}"/>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3705358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A6F4E8-F804-874B-9E68-F54835CA2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3BF5CF5-A071-764F-8C6B-48CB0A79A3C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307B74B-AB68-2045-99A1-E8B257896CEE}"/>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a16="http://schemas.microsoft.com/office/drawing/2014/main" xmlns="" id="{041C3105-9829-6F43-BE60-D98DAC434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18B794E-1320-FA42-917A-2541BF860959}"/>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13898742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009B6CE-2456-1249-8C68-424B406C89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EF72CC3-927E-7441-B8F7-46FB76753540}"/>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4C4C5B6-C1ED-A549-BD3D-D07FC4B6F89E}"/>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a16="http://schemas.microsoft.com/office/drawing/2014/main" xmlns="" id="{AEE65298-2108-3047-95A6-75A51769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0D47221-4CDC-8E41-B068-74C6425F95F8}"/>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3845948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9FB34B-5C59-7E45-B149-91B0EB7D2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3FED5BB3-1B6F-F94E-8365-6F338F63D3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6B42DD81-683F-184F-8DE6-5BFDD5280D6A}"/>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a16="http://schemas.microsoft.com/office/drawing/2014/main" xmlns="" id="{CD32C1F1-5711-1246-A682-95FB94050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D6D14F5-F8BF-4E49-99A4-631A7CE14020}"/>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36147681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58E500-26A4-BF4F-A737-D527D1476E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33B1977-3A19-9F4B-9D72-F14AC6501F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B89315B-8C77-6045-9642-3852233C89BC}"/>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a16="http://schemas.microsoft.com/office/drawing/2014/main" xmlns="" id="{D376156D-E3F5-CB4E-BD60-305930FA7B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30D8C6-0F64-6F4B-A792-8B2C378721D1}"/>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2767685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56DE52-1EA5-3643-AE0D-AE2268B198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4FFD3437-7A68-AB4C-9F06-D398519560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6D76892-DD3E-4845-BEE5-54E46F8D2BAB}"/>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a16="http://schemas.microsoft.com/office/drawing/2014/main" xmlns="" id="{12D591A1-A767-AC49-A16C-3F3C9E947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70272BC-724E-F341-A4FC-941E8745DC54}"/>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01049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449747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381586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78DA99-1ED3-F944-BC99-F7C71722FEC6}"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8582176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0933AE-6685-1348-AEC6-F1848186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A295CBB-BDDB-584B-B414-5F58112306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92724C79-869E-7C4C-8756-EA02DA39DD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BA54D99-9257-1B46-A005-DFB653607D73}"/>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6" name="Footer Placeholder 5">
            <a:extLst>
              <a:ext uri="{FF2B5EF4-FFF2-40B4-BE49-F238E27FC236}">
                <a16:creationId xmlns:a16="http://schemas.microsoft.com/office/drawing/2014/main" xmlns="" id="{F5850664-35B1-B047-B5D7-C90877EBC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7FB4789-7BC4-034E-BFF7-CB4F5745318A}"/>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27793215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9FE63B-2C5C-1C44-9BB2-A00C4A7929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23E7CB3-DCBF-3143-A630-196FE83CF0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F7DDF094-D769-004E-9C71-EF9FC1F957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D5BA426-1A7D-6D4C-ACF1-9E6D0EE625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C989A5B4-ADC1-4E42-88AB-5E7B2574C9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1F52982-232C-0C4F-9261-13021D491B67}"/>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8" name="Footer Placeholder 7">
            <a:extLst>
              <a:ext uri="{FF2B5EF4-FFF2-40B4-BE49-F238E27FC236}">
                <a16:creationId xmlns:a16="http://schemas.microsoft.com/office/drawing/2014/main" xmlns="" id="{1705F16B-0731-3348-8178-EE39154FE8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6220632-D22D-7445-B873-201B8F629A77}"/>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0456475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D0C4A9-F0A8-6A40-9CB8-1124CAC3ED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EA5B138-8849-A84D-B966-9DF1E94FED86}"/>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4" name="Footer Placeholder 3">
            <a:extLst>
              <a:ext uri="{FF2B5EF4-FFF2-40B4-BE49-F238E27FC236}">
                <a16:creationId xmlns:a16="http://schemas.microsoft.com/office/drawing/2014/main" xmlns="" id="{A0C1E746-A580-3A49-A4C0-FBB9C3B774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8485002-354D-3147-A2CB-3BEDFCDF676C}"/>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8014955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15B674F-B1BD-DA40-A3B1-AD8CFF1C3B7F}"/>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3" name="Footer Placeholder 2">
            <a:extLst>
              <a:ext uri="{FF2B5EF4-FFF2-40B4-BE49-F238E27FC236}">
                <a16:creationId xmlns:a16="http://schemas.microsoft.com/office/drawing/2014/main" xmlns="" id="{A388047D-DD3C-A24E-81B1-ECA252FDA4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8434987D-AB8F-6B41-8A85-19B75E7EF2B6}"/>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29646658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171AC9-9FCD-E547-88D9-0D094C19A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1628DEFD-AA86-5E40-BEED-B07B024AC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E82EA183-3F13-A14B-BD5B-F62D5A294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CAD7809-EFDD-E44E-B686-B3036990DB7C}"/>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6" name="Footer Placeholder 5">
            <a:extLst>
              <a:ext uri="{FF2B5EF4-FFF2-40B4-BE49-F238E27FC236}">
                <a16:creationId xmlns:a16="http://schemas.microsoft.com/office/drawing/2014/main" xmlns="" id="{F9304834-14F4-4641-8484-CFEBBB33BF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7185205-C7A1-C64A-BC8F-B33E8216DC94}"/>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1959430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603BCB-0634-7145-8E29-751A605BA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B9C88CA3-19F4-B04C-B305-D1D587DC4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D56B339-520D-7A44-A611-AFCDE7DBB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13516B3-49BE-644D-B2AD-37D31EE60949}"/>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6" name="Footer Placeholder 5">
            <a:extLst>
              <a:ext uri="{FF2B5EF4-FFF2-40B4-BE49-F238E27FC236}">
                <a16:creationId xmlns:a16="http://schemas.microsoft.com/office/drawing/2014/main" xmlns="" id="{C314D71E-144F-5146-9B99-6F6C57BD9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1FE1F07-9E19-D84B-8B07-44C71D701ECA}"/>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8768770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C8FCA7-8049-5944-BC40-899EC310BA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ABA5B9E7-F084-E446-977D-A714F4044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DB3506D-C34A-BD4B-B2C9-09835248AB8F}"/>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a16="http://schemas.microsoft.com/office/drawing/2014/main" xmlns="" id="{19348CAB-F026-1944-8450-22FB8AEF5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A0AC33F-A3A2-A041-A466-194880C1187A}"/>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9802990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CCE98BF-17AF-6D44-860E-84A164CC95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6759389-EC9F-4F4D-B304-D1C6DA50E8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FFF43E0-90FA-324A-986B-08FC997C943F}"/>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a16="http://schemas.microsoft.com/office/drawing/2014/main" xmlns="" id="{D1C5A636-47EE-BA40-AE36-BEEDDD6F4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7CC01C5-F166-5E4B-84F0-C33D55B49B9E}"/>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309718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9148274"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443559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443559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19538" y="1681163"/>
            <a:ext cx="43685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19538" y="2505075"/>
            <a:ext cx="436852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78DA99-1ED3-F944-BC99-F7C71722FEC6}"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56333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78DA99-1ED3-F944-BC99-F7C71722FEC6}" type="datetimeFigureOut">
              <a:rPr lang="en-US" smtClean="0"/>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46646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8DA99-1ED3-F944-BC99-F7C71722FEC6}" type="datetimeFigureOut">
              <a:rPr lang="en-US" smtClean="0"/>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63712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42B613-51B8-EF49-801F-A9C1E5F10D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B41070F-DAFA-AC48-96DC-8C2A8EC5C0EA}"/>
              </a:ext>
            </a:extLst>
          </p:cNvPr>
          <p:cNvSpPr>
            <a:spLocks noGrp="1"/>
          </p:cNvSpPr>
          <p:nvPr>
            <p:ph type="dt" sz="half" idx="10"/>
          </p:nvPr>
        </p:nvSpPr>
        <p:spPr/>
        <p:txBody>
          <a:bodyPr/>
          <a:lstStyle/>
          <a:p>
            <a:fld id="{9478DA99-1ED3-F944-BC99-F7C71722FEC6}" type="datetimeFigureOut">
              <a:rPr lang="en-US" smtClean="0"/>
              <a:t>9/16/2020</a:t>
            </a:fld>
            <a:endParaRPr lang="en-US"/>
          </a:p>
        </p:txBody>
      </p:sp>
      <p:sp>
        <p:nvSpPr>
          <p:cNvPr id="4" name="Footer Placeholder 3">
            <a:extLst>
              <a:ext uri="{FF2B5EF4-FFF2-40B4-BE49-F238E27FC236}">
                <a16:creationId xmlns:a16="http://schemas.microsoft.com/office/drawing/2014/main" xmlns="" id="{B3C6356E-C245-B24B-8035-3237210E9E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CF4A1AEB-EEEB-0C47-9ED3-85824FCBADAE}"/>
              </a:ext>
            </a:extLst>
          </p:cNvPr>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0219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24DF4F-20C9-8B4B-AB57-B9656C2DCD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DE629DB-5AFB-314F-8E99-CA7CF304A073}"/>
              </a:ext>
            </a:extLst>
          </p:cNvPr>
          <p:cNvSpPr>
            <a:spLocks noGrp="1"/>
          </p:cNvSpPr>
          <p:nvPr>
            <p:ph type="dt" sz="half" idx="10"/>
          </p:nvPr>
        </p:nvSpPr>
        <p:spPr/>
        <p:txBody>
          <a:bodyPr/>
          <a:lstStyle/>
          <a:p>
            <a:fld id="{9478DA99-1ED3-F944-BC99-F7C71722FEC6}" type="datetimeFigureOut">
              <a:rPr lang="en-US" smtClean="0"/>
              <a:t>9/16/2020</a:t>
            </a:fld>
            <a:endParaRPr lang="en-US"/>
          </a:p>
        </p:txBody>
      </p:sp>
      <p:sp>
        <p:nvSpPr>
          <p:cNvPr id="4" name="Footer Placeholder 3">
            <a:extLst>
              <a:ext uri="{FF2B5EF4-FFF2-40B4-BE49-F238E27FC236}">
                <a16:creationId xmlns:a16="http://schemas.microsoft.com/office/drawing/2014/main" xmlns="" id="{0B9AD1C8-12BC-7643-8934-5D5ED5A99D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D66B42E7-4C66-734D-A8C1-531DF6B2A609}"/>
              </a:ext>
            </a:extLst>
          </p:cNvPr>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64028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914986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9149862"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8DA99-1ED3-F944-BC99-F7C71722FEC6}" type="datetimeFigureOut">
              <a:rPr lang="en-US" smtClean="0"/>
              <a:t>9/16/2020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13774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FAA5A-C444-814B-AFD0-86E9B49918DA}" type="slidenum">
              <a:rPr lang="en-US" smtClean="0"/>
              <a:t>‹N°›</a:t>
            </a:fld>
            <a:endParaRPr lang="en-US"/>
          </a:p>
        </p:txBody>
      </p:sp>
      <p:sp>
        <p:nvSpPr>
          <p:cNvPr id="13" name="Rectangle 12">
            <a:extLst>
              <a:ext uri="{FF2B5EF4-FFF2-40B4-BE49-F238E27FC236}">
                <a16:creationId xmlns:a16="http://schemas.microsoft.com/office/drawing/2014/main" xmlns="" id="{67FAC88F-3079-6C41-B97E-AB507D54E544}"/>
              </a:ext>
            </a:extLst>
          </p:cNvPr>
          <p:cNvSpPr/>
          <p:nvPr userDrawn="1"/>
        </p:nvSpPr>
        <p:spPr>
          <a:xfrm>
            <a:off x="10451364" y="0"/>
            <a:ext cx="1740635" cy="6858000"/>
          </a:xfrm>
          <a:prstGeom prst="rect">
            <a:avLst/>
          </a:prstGeom>
          <a:solidFill>
            <a:srgbClr val="2E55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xmlns="" id="{B75AAFAF-2663-1B4A-953A-5BDE35D35E62}"/>
              </a:ext>
            </a:extLst>
          </p:cNvPr>
          <p:cNvPicPr>
            <a:picLocks noChangeAspect="1"/>
          </p:cNvPicPr>
          <p:nvPr userDrawn="1"/>
        </p:nvPicPr>
        <p:blipFill>
          <a:blip r:embed="rId16"/>
          <a:stretch>
            <a:fillRect/>
          </a:stretch>
        </p:blipFill>
        <p:spPr>
          <a:xfrm>
            <a:off x="10800248" y="5441186"/>
            <a:ext cx="1042868" cy="1042868"/>
          </a:xfrm>
          <a:prstGeom prst="rect">
            <a:avLst/>
          </a:prstGeom>
        </p:spPr>
      </p:pic>
      <p:pic>
        <p:nvPicPr>
          <p:cNvPr id="8" name="Picture 7">
            <a:extLst>
              <a:ext uri="{FF2B5EF4-FFF2-40B4-BE49-F238E27FC236}">
                <a16:creationId xmlns:a16="http://schemas.microsoft.com/office/drawing/2014/main" xmlns="" id="{3ECEC7F7-E76D-BA4C-9E1D-7856473E0BC1}"/>
              </a:ext>
            </a:extLst>
          </p:cNvPr>
          <p:cNvPicPr>
            <a:picLocks noChangeAspect="1"/>
          </p:cNvPicPr>
          <p:nvPr userDrawn="1"/>
        </p:nvPicPr>
        <p:blipFill>
          <a:blip r:embed="rId17"/>
          <a:stretch>
            <a:fillRect/>
          </a:stretch>
        </p:blipFill>
        <p:spPr>
          <a:xfrm>
            <a:off x="750064" y="5749111"/>
            <a:ext cx="2225407" cy="734943"/>
          </a:xfrm>
          <a:prstGeom prst="rect">
            <a:avLst/>
          </a:prstGeom>
        </p:spPr>
      </p:pic>
    </p:spTree>
    <p:extLst>
      <p:ext uri="{BB962C8B-B14F-4D97-AF65-F5344CB8AC3E}">
        <p14:creationId xmlns:p14="http://schemas.microsoft.com/office/powerpoint/2010/main" val="1032590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86" r:id="rId8"/>
    <p:sldLayoutId id="2147483673"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42FE335-DF36-EC49-AEB9-1F17E90F6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8D9C8947-963D-5A43-83DE-6AEA3F6005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433340A-C86D-194E-AA81-2891DF220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56663-F467-724F-9C4A-7CBA8A3563E3}" type="datetimeFigureOut">
              <a:rPr lang="en-US" smtClean="0"/>
              <a:t>9/16/2020</a:t>
            </a:fld>
            <a:endParaRPr lang="en-US"/>
          </a:p>
        </p:txBody>
      </p:sp>
      <p:sp>
        <p:nvSpPr>
          <p:cNvPr id="5" name="Footer Placeholder 4">
            <a:extLst>
              <a:ext uri="{FF2B5EF4-FFF2-40B4-BE49-F238E27FC236}">
                <a16:creationId xmlns:a16="http://schemas.microsoft.com/office/drawing/2014/main" xmlns="" id="{86989F4A-AF3F-7945-B25B-38FA0354F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53EE52A-4F22-4F49-86EE-7AC85B3CF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BED7-DA09-AB4F-934B-FB262E64A154}" type="slidenum">
              <a:rPr lang="en-US" smtClean="0"/>
              <a:t>‹N°›</a:t>
            </a:fld>
            <a:endParaRPr lang="en-US"/>
          </a:p>
        </p:txBody>
      </p:sp>
    </p:spTree>
    <p:extLst>
      <p:ext uri="{BB962C8B-B14F-4D97-AF65-F5344CB8AC3E}">
        <p14:creationId xmlns:p14="http://schemas.microsoft.com/office/powerpoint/2010/main" val="39109511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D5C23F2-2025-A948-A822-6DF144B15F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xmlns="" id="{1A0F2833-791A-5449-92AD-C8EAF61BB4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4A85A-F517-B84D-9214-7EC82D2BC1FC}" type="datetimeFigureOut">
              <a:rPr lang="en-US" smtClean="0"/>
              <a:t>9/16/2020</a:t>
            </a:fld>
            <a:endParaRPr lang="en-US"/>
          </a:p>
        </p:txBody>
      </p:sp>
      <p:sp>
        <p:nvSpPr>
          <p:cNvPr id="5" name="Footer Placeholder 4">
            <a:extLst>
              <a:ext uri="{FF2B5EF4-FFF2-40B4-BE49-F238E27FC236}">
                <a16:creationId xmlns:a16="http://schemas.microsoft.com/office/drawing/2014/main" xmlns="" id="{0FE07BAE-4438-9347-900A-30D5B7185B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42726F4-93B9-9446-8A73-FC80042A33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8D0EC-F8CB-074B-BC4C-8EBF90199937}" type="slidenum">
              <a:rPr lang="en-US" smtClean="0"/>
              <a:t>‹N°›</a:t>
            </a:fld>
            <a:endParaRPr lang="en-US"/>
          </a:p>
        </p:txBody>
      </p:sp>
      <p:sp>
        <p:nvSpPr>
          <p:cNvPr id="7" name="Text Placeholder 6">
            <a:extLst>
              <a:ext uri="{FF2B5EF4-FFF2-40B4-BE49-F238E27FC236}">
                <a16:creationId xmlns:a16="http://schemas.microsoft.com/office/drawing/2014/main" xmlns="" id="{CA7BE19C-4919-1944-BC61-CC284F92E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7523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40065B8-E642-2C45-BEC2-BA06987F4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D7E7E25-6EC5-B14A-8805-206FBEEB1D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BC329F1-DD7D-934E-8EF4-0A2C3FCFD3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1076E-769D-994D-AD12-AED9E0FB0F75}" type="datetimeFigureOut">
              <a:rPr lang="en-US" smtClean="0"/>
              <a:t>9/16/2020</a:t>
            </a:fld>
            <a:endParaRPr lang="en-US"/>
          </a:p>
        </p:txBody>
      </p:sp>
      <p:sp>
        <p:nvSpPr>
          <p:cNvPr id="5" name="Footer Placeholder 4">
            <a:extLst>
              <a:ext uri="{FF2B5EF4-FFF2-40B4-BE49-F238E27FC236}">
                <a16:creationId xmlns:a16="http://schemas.microsoft.com/office/drawing/2014/main" xmlns="" id="{452D288B-85DB-3249-BFAB-8630C92CEC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E2272F85-E71C-8B4E-A8FC-E4236B427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9E08D-064C-0A4F-8FFD-E8BE5DD9573B}" type="slidenum">
              <a:rPr lang="en-US" smtClean="0"/>
              <a:t>‹N°›</a:t>
            </a:fld>
            <a:endParaRPr lang="en-US"/>
          </a:p>
        </p:txBody>
      </p:sp>
    </p:spTree>
    <p:extLst>
      <p:ext uri="{BB962C8B-B14F-4D97-AF65-F5344CB8AC3E}">
        <p14:creationId xmlns:p14="http://schemas.microsoft.com/office/powerpoint/2010/main" val="38419109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Document_Microsoft_Word1.docx"/></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34785" y="399926"/>
            <a:ext cx="10162308" cy="3348426"/>
          </a:xfrm>
        </p:spPr>
        <p:txBody>
          <a:bodyPr>
            <a:normAutofit/>
          </a:bodyPr>
          <a:lstStyle/>
          <a:p>
            <a:pPr marL="0" indent="0" algn="ctr">
              <a:buNone/>
            </a:pPr>
            <a:endParaRPr lang="en-US" sz="5400" b="1" dirty="0">
              <a:solidFill>
                <a:schemeClr val="accent1"/>
              </a:solidFill>
            </a:endParaRPr>
          </a:p>
          <a:p>
            <a:pPr marL="0" indent="0" algn="ctr">
              <a:buNone/>
            </a:pPr>
            <a:r>
              <a:rPr lang="fr-FR" sz="5500" b="1" dirty="0">
                <a:solidFill>
                  <a:schemeClr val="accent1"/>
                </a:solidFill>
                <a:latin typeface="+mj-lt"/>
              </a:rPr>
              <a:t>Séminaire 7 : Ministère de la Jeunesse </a:t>
            </a:r>
            <a:r>
              <a:rPr lang="fr-FR" sz="5500" b="1" dirty="0" smtClean="0">
                <a:solidFill>
                  <a:schemeClr val="accent1"/>
                </a:solidFill>
                <a:latin typeface="+mj-lt"/>
              </a:rPr>
              <a:t>Créatif</a:t>
            </a:r>
          </a:p>
          <a:p>
            <a:pPr marL="0" indent="0" algn="ctr">
              <a:buNone/>
            </a:pPr>
            <a:r>
              <a:rPr lang="fr-FR" sz="3600" b="1" i="1" dirty="0" smtClean="0">
                <a:latin typeface="+mj-lt"/>
              </a:rPr>
              <a:t>Sortir des sentiers battus</a:t>
            </a:r>
            <a:endParaRPr lang="en-US" sz="3600" i="1" dirty="0"/>
          </a:p>
        </p:txBody>
      </p:sp>
      <p:pic>
        <p:nvPicPr>
          <p:cNvPr id="7" name="Picture 6">
            <a:extLst>
              <a:ext uri="{FF2B5EF4-FFF2-40B4-BE49-F238E27FC236}">
                <a16:creationId xmlns="" xmlns:a16="http://schemas.microsoft.com/office/drawing/2014/main" id="{0F02FCD5-66ED-2E47-827D-A180AC9ACD1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4" name="Rectangle 3"/>
          <p:cNvSpPr/>
          <p:nvPr/>
        </p:nvSpPr>
        <p:spPr>
          <a:xfrm>
            <a:off x="134785" y="575970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861050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a:xfrm>
            <a:off x="838200" y="365126"/>
            <a:ext cx="9468394" cy="928098"/>
          </a:xfrm>
        </p:spPr>
        <p:txBody>
          <a:bodyPr>
            <a:normAutofit fontScale="90000"/>
          </a:bodyPr>
          <a:lstStyle/>
          <a:p>
            <a:r>
              <a:rPr lang="fr-FR" sz="3600" b="1" dirty="0" smtClean="0">
                <a:solidFill>
                  <a:schemeClr val="accent1"/>
                </a:solidFill>
              </a:rPr>
              <a:t>ELABORER </a:t>
            </a:r>
            <a:r>
              <a:rPr lang="fr-FR" sz="3600" b="1" dirty="0">
                <a:solidFill>
                  <a:schemeClr val="accent1"/>
                </a:solidFill>
              </a:rPr>
              <a:t>DES PROGRAMMES </a:t>
            </a:r>
            <a:r>
              <a:rPr lang="fr-FR" sz="3600" b="1" dirty="0" smtClean="0">
                <a:solidFill>
                  <a:schemeClr val="accent1"/>
                </a:solidFill>
              </a:rPr>
              <a:t>DE JEUNESSE </a:t>
            </a:r>
            <a:r>
              <a:rPr lang="fr-FR" sz="3600" b="1" dirty="0">
                <a:solidFill>
                  <a:schemeClr val="accent1"/>
                </a:solidFill>
              </a:rPr>
              <a:t>SELON LE MODÈLE DU "LEADER SERVITEUR </a:t>
            </a:r>
            <a:endParaRPr lang="en-US" sz="3600" dirty="0">
              <a:solidFill>
                <a:schemeClr val="accent1"/>
              </a:solidFill>
            </a:endParaRPr>
          </a:p>
        </p:txBody>
      </p:sp>
      <p:sp>
        <p:nvSpPr>
          <p:cNvPr id="4" name="Rectangle 3"/>
          <p:cNvSpPr/>
          <p:nvPr/>
        </p:nvSpPr>
        <p:spPr>
          <a:xfrm>
            <a:off x="1980078" y="1185069"/>
            <a:ext cx="8326516" cy="4493538"/>
          </a:xfrm>
          <a:prstGeom prst="rect">
            <a:avLst/>
          </a:prstGeom>
        </p:spPr>
        <p:txBody>
          <a:bodyPr wrap="square">
            <a:spAutoFit/>
          </a:bodyPr>
          <a:lstStyle/>
          <a:p>
            <a:pPr lvl="0"/>
            <a:r>
              <a:rPr lang="fr-FR" sz="2200" b="1" dirty="0">
                <a:solidFill>
                  <a:prstClr val="black"/>
                </a:solidFill>
              </a:rPr>
              <a:t>Voici une approche simple</a:t>
            </a:r>
            <a:r>
              <a:rPr lang="fr-FR" sz="2200" dirty="0">
                <a:solidFill>
                  <a:prstClr val="black"/>
                </a:solidFill>
              </a:rPr>
              <a:t>, en six étapes, pour planifier vos réunions de jeunesse pendant une année. Toutefois, si vous voulez que vos jeunes apprennent à devenir eux-mêmes des leaders, comme nous l'avons dit à maintes reprises tout au long de ce séminaire, vous devez les associer dès le début. Ils seront ravis de vous aider à planifier, et leur énergie et leur enthousiasme vous éviteront d'être surchargés et épuisés.</a:t>
            </a:r>
          </a:p>
          <a:p>
            <a:pPr lvl="0"/>
            <a:r>
              <a:rPr lang="fr-FR" sz="2200" b="1" dirty="0">
                <a:solidFill>
                  <a:prstClr val="black"/>
                </a:solidFill>
              </a:rPr>
              <a:t>Chaque case </a:t>
            </a:r>
            <a:r>
              <a:rPr lang="fr-FR" sz="2200" dirty="0">
                <a:solidFill>
                  <a:prstClr val="black"/>
                </a:solidFill>
              </a:rPr>
              <a:t>des six étapes ci-dessous représente un type de programme que les jeunes devront conduire cette semaine. Trois ou quatre jeunes seront invités à l'avance à planifier et à conduire le programme, assistés du directeur de la jeunesse qui les guidera en matière de ressources et s'assurera que la présentation répondra à l'objectif des enseignements.</a:t>
            </a:r>
            <a:endParaRPr kumimoji="0" lang="en-ZW" sz="2200" i="0" u="none" strike="noStrike" kern="1200" cap="none" spc="0" normalizeH="0" baseline="0" noProof="0" dirty="0">
              <a:ln>
                <a:noFill/>
              </a:ln>
              <a:solidFill>
                <a:prstClr val="black"/>
              </a:solidFill>
              <a:effectLst/>
              <a:uLnTx/>
              <a:uFillTx/>
              <a:latin typeface="Calibri"/>
            </a:endParaRPr>
          </a:p>
        </p:txBody>
      </p:sp>
      <p:pic>
        <p:nvPicPr>
          <p:cNvPr id="6" name="Picture 5">
            <a:extLst>
              <a:ext uri="{FF2B5EF4-FFF2-40B4-BE49-F238E27FC236}">
                <a16:creationId xmlns="" xmlns:a16="http://schemas.microsoft.com/office/drawing/2014/main" id="{1D43CD1C-2438-7547-B6E1-2694E16A00F6}"/>
              </a:ext>
            </a:extLst>
          </p:cNvPr>
          <p:cNvPicPr>
            <a:picLocks noChangeAspect="1"/>
          </p:cNvPicPr>
          <p:nvPr/>
        </p:nvPicPr>
        <p:blipFill rotWithShape="1">
          <a:blip r:embed="rId2"/>
          <a:srcRect t="21186" b="22987"/>
          <a:stretch/>
        </p:blipFill>
        <p:spPr>
          <a:xfrm>
            <a:off x="517875" y="4505310"/>
            <a:ext cx="1513282" cy="1305633"/>
          </a:xfrm>
          <a:prstGeom prst="rect">
            <a:avLst/>
          </a:prstGeom>
        </p:spPr>
      </p:pic>
      <p:sp>
        <p:nvSpPr>
          <p:cNvPr id="5" name="Rectangle 4"/>
          <p:cNvSpPr/>
          <p:nvPr/>
        </p:nvSpPr>
        <p:spPr>
          <a:xfrm>
            <a:off x="171797" y="5810943"/>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773138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a:xfrm>
            <a:off x="838199" y="365125"/>
            <a:ext cx="9481457" cy="1325563"/>
          </a:xfrm>
        </p:spPr>
        <p:txBody>
          <a:bodyPr>
            <a:normAutofit fontScale="90000"/>
          </a:bodyPr>
          <a:lstStyle/>
          <a:p>
            <a:r>
              <a:rPr lang="fr-FR" b="1" dirty="0">
                <a:solidFill>
                  <a:schemeClr val="accent1"/>
                </a:solidFill>
              </a:rPr>
              <a:t>CRÉER DES PROGRAMMES POUR LA JEUNESSE SELON LE MODÈLE DU "LEADER SERVITEUR </a:t>
            </a:r>
            <a:endParaRPr lang="en-US" b="1" dirty="0">
              <a:solidFill>
                <a:schemeClr val="accent1"/>
              </a:solidFill>
            </a:endParaRPr>
          </a:p>
        </p:txBody>
      </p:sp>
      <p:sp>
        <p:nvSpPr>
          <p:cNvPr id="4" name="Rectangle 3"/>
          <p:cNvSpPr/>
          <p:nvPr/>
        </p:nvSpPr>
        <p:spPr>
          <a:xfrm>
            <a:off x="997527" y="2035972"/>
            <a:ext cx="9198759" cy="2677656"/>
          </a:xfrm>
          <a:prstGeom prst="rect">
            <a:avLst/>
          </a:prstGeom>
        </p:spPr>
        <p:txBody>
          <a:bodyPr wrap="square">
            <a:spAutoFit/>
          </a:bodyPr>
          <a:lstStyle/>
          <a:p>
            <a:pPr lvl="0"/>
            <a:r>
              <a:rPr lang="fr-FR" sz="2400" b="1" dirty="0">
                <a:solidFill>
                  <a:prstClr val="black"/>
                </a:solidFill>
              </a:rPr>
              <a:t>Le succès </a:t>
            </a:r>
            <a:r>
              <a:rPr lang="fr-FR" sz="2400" dirty="0">
                <a:solidFill>
                  <a:prstClr val="black"/>
                </a:solidFill>
              </a:rPr>
              <a:t>des programmes réalisés avec les jeunes les engagera et les motivera à trouver des approches créatives pour mener à bien le programme. N'oubliez pas qu'un programme du ministère de la jeunesse doit être réalisé </a:t>
            </a:r>
            <a:r>
              <a:rPr lang="fr-FR" sz="2400" b="1" dirty="0">
                <a:solidFill>
                  <a:prstClr val="black"/>
                </a:solidFill>
              </a:rPr>
              <a:t>pour</a:t>
            </a:r>
            <a:r>
              <a:rPr lang="fr-FR" sz="2400" dirty="0">
                <a:solidFill>
                  <a:prstClr val="black"/>
                </a:solidFill>
              </a:rPr>
              <a:t> les jeunes, et </a:t>
            </a:r>
            <a:r>
              <a:rPr lang="fr-FR" sz="2400" b="1" dirty="0">
                <a:solidFill>
                  <a:prstClr val="black"/>
                </a:solidFill>
              </a:rPr>
              <a:t>par</a:t>
            </a:r>
            <a:r>
              <a:rPr lang="fr-FR" sz="2400" dirty="0">
                <a:solidFill>
                  <a:prstClr val="black"/>
                </a:solidFill>
              </a:rPr>
              <a:t> les jeunes. Nos jeunes ont de nombreuses façons attrayantes de conduire des programmes et rien que cela les incitera à s'impliquer, car ils se sentent propriétaires du programme</a:t>
            </a:r>
            <a:r>
              <a:rPr lang="fr-FR" sz="2400" dirty="0" smtClean="0">
                <a:solidFill>
                  <a:prstClr val="black"/>
                </a:solidFill>
              </a:rPr>
              <a:t>.</a:t>
            </a:r>
            <a:endParaRPr kumimoji="0" lang="en-ZW" sz="2400" i="0" u="none" strike="noStrike" kern="1200" cap="none" spc="0" normalizeH="0" baseline="0" noProof="0" dirty="0">
              <a:ln>
                <a:noFill/>
              </a:ln>
              <a:solidFill>
                <a:prstClr val="black"/>
              </a:solidFill>
              <a:effectLst/>
              <a:uLnTx/>
              <a:uFillTx/>
              <a:latin typeface="Calibri"/>
            </a:endParaRPr>
          </a:p>
        </p:txBody>
      </p:sp>
      <p:pic>
        <p:nvPicPr>
          <p:cNvPr id="6" name="Picture 5">
            <a:extLst>
              <a:ext uri="{FF2B5EF4-FFF2-40B4-BE49-F238E27FC236}">
                <a16:creationId xmlns="" xmlns:a16="http://schemas.microsoft.com/office/drawing/2014/main" id="{C5698C58-1318-314B-90D8-2729F9B217D6}"/>
              </a:ext>
            </a:extLst>
          </p:cNvPr>
          <p:cNvPicPr>
            <a:picLocks noChangeAspect="1"/>
          </p:cNvPicPr>
          <p:nvPr/>
        </p:nvPicPr>
        <p:blipFill rotWithShape="1">
          <a:blip r:embed="rId2"/>
          <a:srcRect t="21186" b="22987"/>
          <a:stretch/>
        </p:blipFill>
        <p:spPr>
          <a:xfrm>
            <a:off x="0" y="4650016"/>
            <a:ext cx="1513282" cy="1305633"/>
          </a:xfrm>
          <a:prstGeom prst="rect">
            <a:avLst/>
          </a:prstGeom>
        </p:spPr>
      </p:pic>
      <p:sp>
        <p:nvSpPr>
          <p:cNvPr id="5" name="Rectangle 4"/>
          <p:cNvSpPr/>
          <p:nvPr/>
        </p:nvSpPr>
        <p:spPr>
          <a:xfrm>
            <a:off x="93420" y="5755551"/>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158020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a:xfrm>
            <a:off x="446313" y="299812"/>
            <a:ext cx="9585961" cy="765762"/>
          </a:xfrm>
        </p:spPr>
        <p:txBody>
          <a:bodyPr>
            <a:noAutofit/>
          </a:bodyPr>
          <a:lstStyle/>
          <a:p>
            <a:r>
              <a:rPr lang="fr-FR" sz="4000" b="1" dirty="0">
                <a:solidFill>
                  <a:schemeClr val="accent1"/>
                </a:solidFill>
              </a:rPr>
              <a:t>CRÉER DES PROGRAMMES POUR LES JEUNES </a:t>
            </a:r>
            <a:endParaRPr lang="en-US" sz="4000" dirty="0">
              <a:solidFill>
                <a:schemeClr val="accent1"/>
              </a:solidFill>
            </a:endParaRPr>
          </a:p>
        </p:txBody>
      </p:sp>
      <p:sp>
        <p:nvSpPr>
          <p:cNvPr id="2" name="Rectangle 1"/>
          <p:cNvSpPr/>
          <p:nvPr/>
        </p:nvSpPr>
        <p:spPr>
          <a:xfrm>
            <a:off x="446313" y="1065574"/>
            <a:ext cx="9952051" cy="3477875"/>
          </a:xfrm>
          <a:prstGeom prst="rect">
            <a:avLst/>
          </a:prstGeom>
        </p:spPr>
        <p:txBody>
          <a:bodyPr wrap="square">
            <a:spAutoFit/>
          </a:bodyPr>
          <a:lstStyle/>
          <a:p>
            <a:pPr lvl="0"/>
            <a:r>
              <a:rPr lang="fr-FR" sz="2200" dirty="0">
                <a:solidFill>
                  <a:prstClr val="black"/>
                </a:solidFill>
              </a:rPr>
              <a:t>Le leader de </a:t>
            </a:r>
            <a:r>
              <a:rPr lang="fr-FR" sz="2200" dirty="0" smtClean="0">
                <a:solidFill>
                  <a:prstClr val="black"/>
                </a:solidFill>
              </a:rPr>
              <a:t>jeunesse, en </a:t>
            </a:r>
            <a:r>
              <a:rPr lang="fr-FR" sz="2200" dirty="0">
                <a:solidFill>
                  <a:prstClr val="black"/>
                </a:solidFill>
              </a:rPr>
              <a:t>début </a:t>
            </a:r>
            <a:r>
              <a:rPr lang="fr-FR" sz="2200" dirty="0" smtClean="0">
                <a:solidFill>
                  <a:prstClr val="black"/>
                </a:solidFill>
              </a:rPr>
              <a:t>d'année </a:t>
            </a:r>
            <a:r>
              <a:rPr lang="fr-FR" sz="2200" dirty="0">
                <a:solidFill>
                  <a:prstClr val="black"/>
                </a:solidFill>
              </a:rPr>
              <a:t>gagnera beaucoup à utiliser le modèle du style de leadership </a:t>
            </a:r>
            <a:r>
              <a:rPr lang="fr-FR" sz="2200" dirty="0" smtClean="0">
                <a:solidFill>
                  <a:prstClr val="black"/>
                </a:solidFill>
              </a:rPr>
              <a:t>serviteur </a:t>
            </a:r>
            <a:r>
              <a:rPr lang="fr-FR" sz="2200" dirty="0">
                <a:solidFill>
                  <a:prstClr val="black"/>
                </a:solidFill>
              </a:rPr>
              <a:t>pour former ses jeunes afin qu'ils atteignent effectivement un niveau de compétence suffisant pour pouvoir diriger seuls le programme avec le leader comme superviseur</a:t>
            </a:r>
            <a:r>
              <a:rPr lang="fr-FR" sz="2200" dirty="0" smtClean="0">
                <a:solidFill>
                  <a:prstClr val="black"/>
                </a:solidFill>
              </a:rPr>
              <a:t>.</a:t>
            </a:r>
          </a:p>
          <a:p>
            <a:pPr lvl="0"/>
            <a:r>
              <a:rPr lang="fr-FR" sz="2200" dirty="0" smtClean="0">
                <a:solidFill>
                  <a:prstClr val="black"/>
                </a:solidFill>
              </a:rPr>
              <a:t>Le </a:t>
            </a:r>
            <a:r>
              <a:rPr lang="fr-FR" sz="2200" dirty="0">
                <a:solidFill>
                  <a:prstClr val="black"/>
                </a:solidFill>
              </a:rPr>
              <a:t>leader de jeunesse et ses jeunes doivent se concerter pour trouver le meilleur style de direction d'un programme donné qui incorporera une certaine variété, les centres d'intérêt et une base biblique solide</a:t>
            </a:r>
            <a:r>
              <a:rPr lang="fr-FR" sz="2200" dirty="0" smtClean="0">
                <a:solidFill>
                  <a:prstClr val="black"/>
                </a:solidFill>
              </a:rPr>
              <a:t>.</a:t>
            </a:r>
          </a:p>
          <a:p>
            <a:pPr lvl="0"/>
            <a:r>
              <a:rPr lang="fr-FR" sz="2200" dirty="0" smtClean="0">
                <a:solidFill>
                  <a:prstClr val="black"/>
                </a:solidFill>
              </a:rPr>
              <a:t>Chaque </a:t>
            </a:r>
            <a:r>
              <a:rPr lang="fr-FR" sz="2200" dirty="0">
                <a:solidFill>
                  <a:prstClr val="black"/>
                </a:solidFill>
              </a:rPr>
              <a:t>semaine, un box ou un thème différent devrait être conduit avec des personnes différentes afin que, dans le courant de l'année, tous les jeunes de votre groupe vivent l'expérience de la conduite d'un programme.</a:t>
            </a:r>
          </a:p>
        </p:txBody>
      </p:sp>
      <p:pic>
        <p:nvPicPr>
          <p:cNvPr id="6" name="Picture 5">
            <a:extLst>
              <a:ext uri="{FF2B5EF4-FFF2-40B4-BE49-F238E27FC236}">
                <a16:creationId xmlns="" xmlns:a16="http://schemas.microsoft.com/office/drawing/2014/main" id="{E6B58C9A-D65B-5747-8E39-F1164E687610}"/>
              </a:ext>
            </a:extLst>
          </p:cNvPr>
          <p:cNvPicPr>
            <a:picLocks noChangeAspect="1"/>
          </p:cNvPicPr>
          <p:nvPr/>
        </p:nvPicPr>
        <p:blipFill rotWithShape="1">
          <a:blip r:embed="rId2"/>
          <a:srcRect t="21186" b="22987"/>
          <a:stretch/>
        </p:blipFill>
        <p:spPr>
          <a:xfrm>
            <a:off x="0" y="4698618"/>
            <a:ext cx="1513282" cy="1305633"/>
          </a:xfrm>
          <a:prstGeom prst="rect">
            <a:avLst/>
          </a:prstGeom>
        </p:spPr>
      </p:pic>
      <p:sp>
        <p:nvSpPr>
          <p:cNvPr id="5" name="Rectangle 4"/>
          <p:cNvSpPr/>
          <p:nvPr/>
        </p:nvSpPr>
        <p:spPr>
          <a:xfrm>
            <a:off x="550620" y="5820865"/>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477488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a:xfrm>
            <a:off x="275767" y="244636"/>
            <a:ext cx="9761851" cy="1325563"/>
          </a:xfrm>
        </p:spPr>
        <p:txBody>
          <a:bodyPr/>
          <a:lstStyle/>
          <a:p>
            <a:pPr algn="ctr"/>
            <a:r>
              <a:rPr lang="fr-FR" b="1" dirty="0">
                <a:solidFill>
                  <a:schemeClr val="accent1"/>
                </a:solidFill>
              </a:rPr>
              <a:t>UNE AIDE À LA PROGRAMMATION </a:t>
            </a:r>
            <a:r>
              <a:rPr lang="fr-FR" b="1" dirty="0" smtClean="0">
                <a:solidFill>
                  <a:schemeClr val="accent1"/>
                </a:solidFill>
              </a:rPr>
              <a:t/>
            </a:r>
            <a:br>
              <a:rPr lang="fr-FR" b="1" dirty="0" smtClean="0">
                <a:solidFill>
                  <a:schemeClr val="accent1"/>
                </a:solidFill>
              </a:rPr>
            </a:br>
            <a:r>
              <a:rPr lang="fr-FR" b="1" dirty="0" smtClean="0">
                <a:solidFill>
                  <a:schemeClr val="accent1"/>
                </a:solidFill>
              </a:rPr>
              <a:t>EN </a:t>
            </a:r>
            <a:r>
              <a:rPr lang="fr-FR" b="1" dirty="0">
                <a:solidFill>
                  <a:schemeClr val="accent1"/>
                </a:solidFill>
              </a:rPr>
              <a:t>SIX ÉTAPES </a:t>
            </a:r>
            <a:endParaRPr lang="en-US" dirty="0">
              <a:solidFill>
                <a:schemeClr val="accent1"/>
              </a:solidFill>
            </a:endParaRPr>
          </a:p>
        </p:txBody>
      </p:sp>
      <p:sp>
        <p:nvSpPr>
          <p:cNvPr id="2" name="Rectangle 1"/>
          <p:cNvSpPr/>
          <p:nvPr/>
        </p:nvSpPr>
        <p:spPr>
          <a:xfrm>
            <a:off x="1461687" y="1975540"/>
            <a:ext cx="8575931" cy="1938992"/>
          </a:xfrm>
          <a:prstGeom prst="rect">
            <a:avLst/>
          </a:prstGeom>
        </p:spPr>
        <p:txBody>
          <a:bodyPr wrap="square">
            <a:spAutoFit/>
          </a:bodyPr>
          <a:lstStyle/>
          <a:p>
            <a:pPr marL="457200" lvl="0" indent="-457200">
              <a:buFontTx/>
              <a:buAutoNum type="arabicPeriod"/>
            </a:pPr>
            <a:r>
              <a:rPr lang="fr-FR" sz="2400" b="1" dirty="0">
                <a:solidFill>
                  <a:prstClr val="black"/>
                </a:solidFill>
              </a:rPr>
              <a:t>Ayez une fiche descriptive du calendrier </a:t>
            </a:r>
            <a:r>
              <a:rPr lang="fr-FR" sz="2400" b="1" dirty="0" smtClean="0">
                <a:solidFill>
                  <a:prstClr val="black"/>
                </a:solidFill>
              </a:rPr>
              <a:t>trimestriel et </a:t>
            </a:r>
            <a:r>
              <a:rPr lang="fr-FR" sz="2400" b="1" dirty="0">
                <a:solidFill>
                  <a:prstClr val="black"/>
                </a:solidFill>
              </a:rPr>
              <a:t>annuel de la JA, indiquant les quatre ou cinq sabbats du mois.</a:t>
            </a:r>
          </a:p>
          <a:p>
            <a:pPr marL="457200" lvl="0" indent="-457200">
              <a:buFontTx/>
              <a:buAutoNum type="arabicPeriod"/>
            </a:pPr>
            <a:endParaRPr lang="fr-FR" sz="2400" b="1" dirty="0">
              <a:solidFill>
                <a:prstClr val="black"/>
              </a:solidFill>
            </a:endParaRPr>
          </a:p>
          <a:p>
            <a:pPr marL="457200" lvl="0" indent="-457200">
              <a:buFontTx/>
              <a:buAutoNum type="arabicPeriod"/>
            </a:pPr>
            <a:r>
              <a:rPr lang="fr-FR" sz="2400" b="1" dirty="0" smtClean="0">
                <a:solidFill>
                  <a:prstClr val="black"/>
                </a:solidFill>
              </a:rPr>
              <a:t>Réunir </a:t>
            </a:r>
            <a:r>
              <a:rPr lang="fr-FR" sz="2400" dirty="0">
                <a:solidFill>
                  <a:prstClr val="black"/>
                </a:solidFill>
              </a:rPr>
              <a:t>votre </a:t>
            </a:r>
            <a:r>
              <a:rPr lang="fr-FR" sz="2400" dirty="0" smtClean="0">
                <a:solidFill>
                  <a:prstClr val="black"/>
                </a:solidFill>
              </a:rPr>
              <a:t>comité des JA </a:t>
            </a:r>
            <a:r>
              <a:rPr lang="fr-FR" sz="2400" dirty="0">
                <a:solidFill>
                  <a:prstClr val="black"/>
                </a:solidFill>
              </a:rPr>
              <a:t>et les jeunes sélectionnés pour </a:t>
            </a:r>
            <a:r>
              <a:rPr lang="fr-FR" sz="2400" dirty="0" smtClean="0">
                <a:solidFill>
                  <a:prstClr val="black"/>
                </a:solidFill>
              </a:rPr>
              <a:t>planifier  </a:t>
            </a:r>
            <a:r>
              <a:rPr lang="fr-FR" sz="2400" dirty="0">
                <a:solidFill>
                  <a:prstClr val="black"/>
                </a:solidFill>
              </a:rPr>
              <a:t>le calendrier annuel</a:t>
            </a:r>
            <a:r>
              <a:rPr lang="fr-FR" sz="2400" b="1" dirty="0">
                <a:solidFill>
                  <a:prstClr val="black"/>
                </a:solidFill>
              </a:rPr>
              <a:t>.</a:t>
            </a:r>
            <a:endParaRPr kumimoji="0" lang="en-ZW" sz="24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6" name="Picture 5">
            <a:extLst>
              <a:ext uri="{FF2B5EF4-FFF2-40B4-BE49-F238E27FC236}">
                <a16:creationId xmlns="" xmlns:a16="http://schemas.microsoft.com/office/drawing/2014/main" id="{7320A81E-7AEB-CF4C-90CB-F6B86A91381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932648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a:xfrm>
            <a:off x="275767" y="54429"/>
            <a:ext cx="9547502" cy="1325563"/>
          </a:xfrm>
        </p:spPr>
        <p:txBody>
          <a:bodyPr>
            <a:normAutofit/>
          </a:bodyPr>
          <a:lstStyle/>
          <a:p>
            <a:pPr algn="ctr"/>
            <a:r>
              <a:rPr lang="fr-FR" sz="3600" b="1" dirty="0">
                <a:solidFill>
                  <a:schemeClr val="accent1"/>
                </a:solidFill>
              </a:rPr>
              <a:t>UNE AIDE À LA PROGRAMMATION </a:t>
            </a:r>
            <a:br>
              <a:rPr lang="fr-FR" sz="3600" b="1" dirty="0">
                <a:solidFill>
                  <a:schemeClr val="accent1"/>
                </a:solidFill>
              </a:rPr>
            </a:br>
            <a:r>
              <a:rPr lang="fr-FR" sz="3600" b="1" dirty="0">
                <a:solidFill>
                  <a:schemeClr val="accent1"/>
                </a:solidFill>
              </a:rPr>
              <a:t>EN SIX ÉTAPES </a:t>
            </a:r>
            <a:endParaRPr lang="en-US" sz="3600" dirty="0">
              <a:solidFill>
                <a:schemeClr val="accent1"/>
              </a:solidFill>
            </a:endParaRPr>
          </a:p>
        </p:txBody>
      </p:sp>
      <p:sp>
        <p:nvSpPr>
          <p:cNvPr id="2" name="Rectangle 1"/>
          <p:cNvSpPr/>
          <p:nvPr/>
        </p:nvSpPr>
        <p:spPr>
          <a:xfrm>
            <a:off x="2179320" y="1126316"/>
            <a:ext cx="8208818" cy="5170646"/>
          </a:xfrm>
          <a:prstGeom prst="rect">
            <a:avLst/>
          </a:prstGeom>
        </p:spPr>
        <p:txBody>
          <a:bodyPr wrap="square">
            <a:spAutoFit/>
          </a:bodyPr>
          <a:lstStyle/>
          <a:p>
            <a:pPr lvl="0"/>
            <a:r>
              <a:rPr lang="fr-FR" sz="2200" b="1" dirty="0">
                <a:solidFill>
                  <a:prstClr val="black"/>
                </a:solidFill>
              </a:rPr>
              <a:t>3. Inscrivez </a:t>
            </a:r>
            <a:r>
              <a:rPr lang="fr-FR" sz="2200" dirty="0">
                <a:solidFill>
                  <a:prstClr val="black"/>
                </a:solidFill>
              </a:rPr>
              <a:t>dans la </a:t>
            </a:r>
            <a:r>
              <a:rPr lang="fr-FR" sz="2200" dirty="0" smtClean="0">
                <a:solidFill>
                  <a:prstClr val="black"/>
                </a:solidFill>
              </a:rPr>
              <a:t>liste, </a:t>
            </a:r>
            <a:r>
              <a:rPr lang="fr-FR" sz="2200" dirty="0">
                <a:solidFill>
                  <a:prstClr val="black"/>
                </a:solidFill>
              </a:rPr>
              <a:t>les principaux événements de la division/union/conférence de l'année. Par exemple </a:t>
            </a:r>
            <a:r>
              <a:rPr lang="fr-FR" sz="2200" dirty="0" smtClean="0">
                <a:solidFill>
                  <a:prstClr val="black"/>
                </a:solidFill>
              </a:rPr>
              <a:t>:</a:t>
            </a:r>
          </a:p>
          <a:p>
            <a:pPr lvl="0"/>
            <a:endParaRPr kumimoji="0" lang="en-ZW" sz="2200" i="0" u="none" strike="noStrike" kern="1200" cap="none" spc="0" normalizeH="0" baseline="0" noProof="0" dirty="0">
              <a:ln>
                <a:noFill/>
              </a:ln>
              <a:solidFill>
                <a:prstClr val="black"/>
              </a:solidFill>
              <a:effectLst/>
              <a:uLnTx/>
              <a:uFillTx/>
              <a:latin typeface="Calibri"/>
            </a:endParaRPr>
          </a:p>
          <a:p>
            <a:pPr marL="342900" lvl="0" indent="-342900">
              <a:buFont typeface="Arial" panose="020B0604020202020204" pitchFamily="34" charset="0"/>
              <a:buChar char="•"/>
            </a:pPr>
            <a:r>
              <a:rPr lang="fr-FR" sz="2200" dirty="0" smtClean="0"/>
              <a:t>La Semaine </a:t>
            </a:r>
            <a:r>
              <a:rPr lang="fr-FR" sz="2200" dirty="0"/>
              <a:t>de prière et </a:t>
            </a:r>
            <a:r>
              <a:rPr lang="fr-FR" sz="2200" dirty="0" smtClean="0"/>
              <a:t>le sabbat des </a:t>
            </a:r>
            <a:r>
              <a:rPr lang="fr-FR" sz="2200" dirty="0"/>
              <a:t>retrouvailles</a:t>
            </a:r>
          </a:p>
          <a:p>
            <a:pPr marL="342900" lvl="0" indent="-342900">
              <a:buFont typeface="Arial" panose="020B0604020202020204" pitchFamily="34" charset="0"/>
              <a:buChar char="•"/>
            </a:pPr>
            <a:r>
              <a:rPr lang="fr-FR" sz="2200" dirty="0" smtClean="0"/>
              <a:t>La Journée </a:t>
            </a:r>
            <a:r>
              <a:rPr lang="fr-FR" sz="2200" dirty="0"/>
              <a:t>de célébration des JA</a:t>
            </a:r>
          </a:p>
          <a:p>
            <a:pPr marL="342900" lvl="0" indent="-342900">
              <a:buFont typeface="Arial" panose="020B0604020202020204" pitchFamily="34" charset="0"/>
              <a:buChar char="•"/>
            </a:pPr>
            <a:r>
              <a:rPr lang="fr-FR" sz="2200" dirty="0" smtClean="0"/>
              <a:t>La Journée </a:t>
            </a:r>
            <a:r>
              <a:rPr lang="fr-FR" sz="2200" dirty="0"/>
              <a:t>mondiale de la jeunesse</a:t>
            </a:r>
          </a:p>
          <a:p>
            <a:pPr marL="342900" lvl="0" indent="-342900">
              <a:buFont typeface="Arial" panose="020B0604020202020204" pitchFamily="34" charset="0"/>
              <a:buChar char="•"/>
            </a:pPr>
            <a:r>
              <a:rPr lang="fr-FR" sz="2200" dirty="0" smtClean="0"/>
              <a:t>Le Congrès/Camp </a:t>
            </a:r>
            <a:r>
              <a:rPr lang="fr-FR" sz="2200" dirty="0"/>
              <a:t>de la jeunesse</a:t>
            </a:r>
          </a:p>
          <a:p>
            <a:pPr marL="342900" lvl="0" indent="-342900">
              <a:buFont typeface="Arial" panose="020B0604020202020204" pitchFamily="34" charset="0"/>
              <a:buChar char="•"/>
            </a:pPr>
            <a:r>
              <a:rPr lang="fr-FR" sz="2200" dirty="0" smtClean="0"/>
              <a:t>Les Programmes </a:t>
            </a:r>
            <a:r>
              <a:rPr lang="fr-FR" sz="2200" dirty="0"/>
              <a:t>fédéraux de la jeunesse</a:t>
            </a:r>
          </a:p>
          <a:p>
            <a:pPr marL="342900" lvl="0" indent="-342900">
              <a:buFont typeface="Arial" panose="020B0604020202020204" pitchFamily="34" charset="0"/>
              <a:buChar char="•"/>
            </a:pPr>
            <a:r>
              <a:rPr lang="fr-FR" sz="2200" dirty="0" smtClean="0"/>
              <a:t>Les Dates </a:t>
            </a:r>
            <a:r>
              <a:rPr lang="fr-FR" sz="2200" dirty="0"/>
              <a:t>du Boom Biblique</a:t>
            </a:r>
          </a:p>
          <a:p>
            <a:pPr marL="342900" lvl="0" indent="-342900">
              <a:buFont typeface="Arial" panose="020B0604020202020204" pitchFamily="34" charset="0"/>
              <a:buChar char="•"/>
            </a:pPr>
            <a:r>
              <a:rPr lang="fr-FR" sz="2200" dirty="0" smtClean="0"/>
              <a:t>Les Manifestations sur la Santé </a:t>
            </a:r>
            <a:r>
              <a:rPr lang="fr-FR" sz="2200" dirty="0"/>
              <a:t>et </a:t>
            </a:r>
            <a:r>
              <a:rPr lang="fr-FR" sz="2200" dirty="0" smtClean="0"/>
              <a:t>la tempérance</a:t>
            </a:r>
            <a:endParaRPr lang="fr-FR" sz="2200" dirty="0"/>
          </a:p>
          <a:p>
            <a:pPr marL="342900" lvl="0" indent="-342900">
              <a:buFont typeface="Arial" panose="020B0604020202020204" pitchFamily="34" charset="0"/>
              <a:buChar char="•"/>
            </a:pPr>
            <a:r>
              <a:rPr lang="fr-FR" sz="2200" dirty="0" smtClean="0"/>
              <a:t>Les Efforts </a:t>
            </a:r>
            <a:r>
              <a:rPr lang="fr-FR" sz="2200" dirty="0"/>
              <a:t>d'évangélisation JA</a:t>
            </a:r>
          </a:p>
          <a:p>
            <a:pPr marL="342900" lvl="0" indent="-342900">
              <a:buFont typeface="Arial" panose="020B0604020202020204" pitchFamily="34" charset="0"/>
              <a:buChar char="•"/>
            </a:pPr>
            <a:r>
              <a:rPr lang="fr-FR" sz="2200" dirty="0" smtClean="0"/>
              <a:t>Les Camp </a:t>
            </a:r>
            <a:r>
              <a:rPr lang="fr-FR" sz="2200" dirty="0"/>
              <a:t>meeting de la </a:t>
            </a:r>
            <a:r>
              <a:rPr lang="fr-FR" sz="2200" dirty="0" smtClean="0"/>
              <a:t>Fédération/Mission</a:t>
            </a:r>
            <a:endParaRPr lang="fr-FR" sz="2200" dirty="0"/>
          </a:p>
          <a:p>
            <a:pPr marL="342900" lvl="0" indent="-342900">
              <a:buFont typeface="Arial" panose="020B0604020202020204" pitchFamily="34" charset="0"/>
              <a:buChar char="•"/>
            </a:pPr>
            <a:r>
              <a:rPr lang="fr-FR" sz="2200" dirty="0" smtClean="0"/>
              <a:t>La Semaine </a:t>
            </a:r>
            <a:r>
              <a:rPr lang="fr-FR" sz="2200" dirty="0"/>
              <a:t>de prière en ligne</a:t>
            </a:r>
          </a:p>
          <a:p>
            <a:pPr marL="342900" lvl="0" indent="-342900">
              <a:buFont typeface="Arial" panose="020B0604020202020204" pitchFamily="34" charset="0"/>
              <a:buChar char="•"/>
            </a:pPr>
            <a:r>
              <a:rPr lang="fr-FR" sz="2200" dirty="0" smtClean="0"/>
              <a:t>Les Séminaires </a:t>
            </a:r>
            <a:r>
              <a:rPr lang="fr-FR" sz="2200" dirty="0"/>
              <a:t>de formation/autres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W" sz="22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6" name="Picture 5">
            <a:extLst>
              <a:ext uri="{FF2B5EF4-FFF2-40B4-BE49-F238E27FC236}">
                <a16:creationId xmlns="" xmlns:a16="http://schemas.microsoft.com/office/drawing/2014/main" id="{173CD391-0975-1C47-AD57-9B37071F931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550620" y="5820865"/>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118899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a:xfrm>
            <a:off x="913674" y="221434"/>
            <a:ext cx="9149862" cy="1013957"/>
          </a:xfrm>
        </p:spPr>
        <p:txBody>
          <a:bodyPr>
            <a:normAutofit fontScale="90000"/>
          </a:bodyPr>
          <a:lstStyle/>
          <a:p>
            <a:pPr algn="ctr"/>
            <a:r>
              <a:rPr lang="fr-FR" sz="4000" b="1" dirty="0">
                <a:solidFill>
                  <a:schemeClr val="accent1"/>
                </a:solidFill>
              </a:rPr>
              <a:t>UNE AIDE À LA PROGRAMMATION </a:t>
            </a:r>
            <a:br>
              <a:rPr lang="fr-FR" sz="4000" b="1" dirty="0">
                <a:solidFill>
                  <a:schemeClr val="accent1"/>
                </a:solidFill>
              </a:rPr>
            </a:br>
            <a:r>
              <a:rPr lang="fr-FR" sz="4000" b="1" dirty="0">
                <a:solidFill>
                  <a:schemeClr val="accent1"/>
                </a:solidFill>
              </a:rPr>
              <a:t>EN SIX ÉTAPES </a:t>
            </a:r>
            <a:endParaRPr lang="en-US" sz="4000" dirty="0">
              <a:solidFill>
                <a:schemeClr val="accent1"/>
              </a:solidFill>
            </a:endParaRPr>
          </a:p>
        </p:txBody>
      </p:sp>
      <p:sp>
        <p:nvSpPr>
          <p:cNvPr id="2" name="Rectangle 1"/>
          <p:cNvSpPr/>
          <p:nvPr/>
        </p:nvSpPr>
        <p:spPr>
          <a:xfrm>
            <a:off x="2135108" y="1235391"/>
            <a:ext cx="7928428" cy="3785652"/>
          </a:xfrm>
          <a:prstGeom prst="rect">
            <a:avLst/>
          </a:prstGeom>
        </p:spPr>
        <p:txBody>
          <a:bodyPr wrap="square">
            <a:spAutoFit/>
          </a:bodyPr>
          <a:lstStyle/>
          <a:p>
            <a:pPr lvl="0"/>
            <a:r>
              <a:rPr lang="fr-FR" sz="2400" dirty="0">
                <a:solidFill>
                  <a:prstClr val="black"/>
                </a:solidFill>
              </a:rPr>
              <a:t>4. Remplissez le </a:t>
            </a:r>
            <a:r>
              <a:rPr lang="fr-FR" sz="2400" b="1" dirty="0">
                <a:solidFill>
                  <a:prstClr val="black"/>
                </a:solidFill>
              </a:rPr>
              <a:t>calendrier</a:t>
            </a:r>
            <a:r>
              <a:rPr lang="fr-FR" sz="2400" dirty="0">
                <a:solidFill>
                  <a:prstClr val="black"/>
                </a:solidFill>
              </a:rPr>
              <a:t> des événements de votre </a:t>
            </a:r>
            <a:r>
              <a:rPr lang="fr-FR" sz="2400" b="1" dirty="0">
                <a:solidFill>
                  <a:prstClr val="black"/>
                </a:solidFill>
              </a:rPr>
              <a:t>église locale</a:t>
            </a:r>
            <a:r>
              <a:rPr lang="fr-FR" sz="2400" dirty="0">
                <a:solidFill>
                  <a:prstClr val="black"/>
                </a:solidFill>
              </a:rPr>
              <a:t>. (N'oubliez pas d'inviter les chefs de département de votre église locale à faire une présentation aux jeunes).</a:t>
            </a:r>
          </a:p>
          <a:p>
            <a:pPr lvl="0"/>
            <a:endParaRPr lang="fr-FR" sz="2400" dirty="0">
              <a:solidFill>
                <a:prstClr val="black"/>
              </a:solidFill>
            </a:endParaRPr>
          </a:p>
          <a:p>
            <a:pPr lvl="0"/>
            <a:r>
              <a:rPr lang="fr-FR" sz="2400" dirty="0">
                <a:solidFill>
                  <a:prstClr val="black"/>
                </a:solidFill>
              </a:rPr>
              <a:t>5. Indiquez les dates, le lieu et </a:t>
            </a:r>
            <a:r>
              <a:rPr lang="fr-FR" sz="2400" dirty="0" smtClean="0">
                <a:solidFill>
                  <a:prstClr val="black"/>
                </a:solidFill>
              </a:rPr>
              <a:t>les types </a:t>
            </a:r>
            <a:r>
              <a:rPr lang="fr-FR" sz="2400" b="1" dirty="0">
                <a:solidFill>
                  <a:prstClr val="black"/>
                </a:solidFill>
              </a:rPr>
              <a:t>d'événements sociaux/récréatifs</a:t>
            </a:r>
            <a:r>
              <a:rPr lang="fr-FR" sz="2400" dirty="0">
                <a:solidFill>
                  <a:prstClr val="black"/>
                </a:solidFill>
              </a:rPr>
              <a:t> dans le calendrier </a:t>
            </a:r>
            <a:r>
              <a:rPr lang="fr-FR" sz="2400" dirty="0" smtClean="0">
                <a:solidFill>
                  <a:prstClr val="black"/>
                </a:solidFill>
              </a:rPr>
              <a:t>de la JA.</a:t>
            </a:r>
            <a:endParaRPr lang="fr-FR" sz="2400" dirty="0">
              <a:solidFill>
                <a:prstClr val="black"/>
              </a:solidFill>
            </a:endParaRPr>
          </a:p>
          <a:p>
            <a:pPr lvl="0"/>
            <a:endParaRPr lang="fr-FR" sz="2400" dirty="0">
              <a:solidFill>
                <a:prstClr val="black"/>
              </a:solidFill>
            </a:endParaRPr>
          </a:p>
          <a:p>
            <a:pPr lvl="0"/>
            <a:r>
              <a:rPr lang="fr-FR" sz="2400" b="1" i="1" dirty="0">
                <a:solidFill>
                  <a:prstClr val="black"/>
                </a:solidFill>
              </a:rPr>
              <a:t>N'oubliez pas d'inclure le thème annuel </a:t>
            </a:r>
            <a:r>
              <a:rPr lang="fr-FR" sz="2400" b="1" i="1" dirty="0" smtClean="0">
                <a:solidFill>
                  <a:prstClr val="black"/>
                </a:solidFill>
              </a:rPr>
              <a:t>des MJA </a:t>
            </a:r>
            <a:r>
              <a:rPr lang="fr-FR" sz="2400" b="1" i="1" dirty="0">
                <a:solidFill>
                  <a:prstClr val="black"/>
                </a:solidFill>
              </a:rPr>
              <a:t>dans chaque programme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W" sz="24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6" name="Picture 5">
            <a:extLst>
              <a:ext uri="{FF2B5EF4-FFF2-40B4-BE49-F238E27FC236}">
                <a16:creationId xmlns="" xmlns:a16="http://schemas.microsoft.com/office/drawing/2014/main" id="{708E872D-714C-E847-A1FA-0580EAC50094}"/>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550620" y="5820865"/>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107616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p:txBody>
          <a:bodyPr>
            <a:normAutofit fontScale="90000"/>
          </a:bodyPr>
          <a:lstStyle/>
          <a:p>
            <a:pPr lvl="0"/>
            <a:r>
              <a:rPr lang="en-US" sz="5300" b="1" dirty="0">
                <a:solidFill>
                  <a:schemeClr val="accent1"/>
                </a:solidFill>
              </a:rPr>
              <a:t>6. </a:t>
            </a:r>
            <a:r>
              <a:rPr lang="fr-FR" b="1" dirty="0">
                <a:solidFill>
                  <a:schemeClr val="accent1"/>
                </a:solidFill>
              </a:rPr>
              <a:t>Types de </a:t>
            </a:r>
            <a:r>
              <a:rPr lang="fr-FR" b="1" dirty="0" smtClean="0">
                <a:solidFill>
                  <a:schemeClr val="accent1"/>
                </a:solidFill>
              </a:rPr>
              <a:t>programmes JA hebdomadaires</a:t>
            </a:r>
            <a:r>
              <a:rPr lang="en-ZW" b="1" dirty="0">
                <a:solidFill>
                  <a:schemeClr val="accent1"/>
                </a:solidFill>
              </a:rPr>
              <a:t/>
            </a:r>
            <a:br>
              <a:rPr lang="en-ZW" b="1" dirty="0">
                <a:solidFill>
                  <a:schemeClr val="accent1"/>
                </a:solidFill>
              </a:rPr>
            </a:br>
            <a:endParaRPr lang="en-US" b="1" dirty="0">
              <a:solidFill>
                <a:schemeClr val="accent1"/>
              </a:solidFill>
            </a:endParaRPr>
          </a:p>
        </p:txBody>
      </p:sp>
      <p:pic>
        <p:nvPicPr>
          <p:cNvPr id="6" name="Picture 5">
            <a:extLst>
              <a:ext uri="{FF2B5EF4-FFF2-40B4-BE49-F238E27FC236}">
                <a16:creationId xmlns="" xmlns:a16="http://schemas.microsoft.com/office/drawing/2014/main" id="{F6DA86C5-162A-FF41-A0E4-C7CF3D5B8B3E}"/>
              </a:ext>
            </a:extLst>
          </p:cNvPr>
          <p:cNvPicPr>
            <a:picLocks noChangeAspect="1"/>
          </p:cNvPicPr>
          <p:nvPr/>
        </p:nvPicPr>
        <p:blipFill rotWithShape="1">
          <a:blip r:embed="rId3"/>
          <a:srcRect t="21186" b="22987"/>
          <a:stretch/>
        </p:blipFill>
        <p:spPr>
          <a:xfrm>
            <a:off x="666038" y="4454073"/>
            <a:ext cx="1513282" cy="1305633"/>
          </a:xfrm>
          <a:prstGeom prst="rect">
            <a:avLst/>
          </a:prstGeom>
        </p:spPr>
      </p:pic>
      <p:sp>
        <p:nvSpPr>
          <p:cNvPr id="5" name="Rectangle 4"/>
          <p:cNvSpPr/>
          <p:nvPr/>
        </p:nvSpPr>
        <p:spPr>
          <a:xfrm>
            <a:off x="328551" y="5848591"/>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graphicFrame>
        <p:nvGraphicFramePr>
          <p:cNvPr id="4" name="Objet 3"/>
          <p:cNvGraphicFramePr>
            <a:graphicFrameLocks noChangeAspect="1"/>
          </p:cNvGraphicFramePr>
          <p:nvPr>
            <p:extLst>
              <p:ext uri="{D42A27DB-BD31-4B8C-83A1-F6EECF244321}">
                <p14:modId xmlns:p14="http://schemas.microsoft.com/office/powerpoint/2010/main" val="516618668"/>
              </p:ext>
            </p:extLst>
          </p:nvPr>
        </p:nvGraphicFramePr>
        <p:xfrm>
          <a:off x="1652479" y="1249251"/>
          <a:ext cx="7415200" cy="4809012"/>
        </p:xfrm>
        <a:graphic>
          <a:graphicData uri="http://schemas.openxmlformats.org/presentationml/2006/ole">
            <mc:AlternateContent xmlns:mc="http://schemas.openxmlformats.org/markup-compatibility/2006">
              <mc:Choice xmlns:v="urn:schemas-microsoft-com:vml" Requires="v">
                <p:oleObj spid="_x0000_s2074" name="Document" r:id="rId4" imgW="6039940" imgH="3753524" progId="Word.Document.12">
                  <p:embed/>
                </p:oleObj>
              </mc:Choice>
              <mc:Fallback>
                <p:oleObj name="Document" r:id="rId4" imgW="6039940" imgH="3753524" progId="Word.Document.12">
                  <p:embed/>
                  <p:pic>
                    <p:nvPicPr>
                      <p:cNvPr id="0" name="Object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2479" y="1249251"/>
                        <a:ext cx="7415200" cy="48090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373206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p:txBody>
          <a:bodyPr/>
          <a:lstStyle/>
          <a:p>
            <a:pPr algn="ctr"/>
            <a:r>
              <a:rPr lang="fr-FR" b="1" dirty="0">
                <a:solidFill>
                  <a:schemeClr val="accent1"/>
                </a:solidFill>
              </a:rPr>
              <a:t>UNE AIDE À LA PROGRAMMATION </a:t>
            </a:r>
            <a:br>
              <a:rPr lang="fr-FR" b="1" dirty="0">
                <a:solidFill>
                  <a:schemeClr val="accent1"/>
                </a:solidFill>
              </a:rPr>
            </a:br>
            <a:r>
              <a:rPr lang="fr-FR" b="1" dirty="0">
                <a:solidFill>
                  <a:schemeClr val="accent1"/>
                </a:solidFill>
              </a:rPr>
              <a:t>EN SIX ÉTAPES </a:t>
            </a:r>
            <a:endParaRPr lang="en-US" dirty="0">
              <a:solidFill>
                <a:schemeClr val="accent1"/>
              </a:solidFill>
            </a:endParaRPr>
          </a:p>
        </p:txBody>
      </p:sp>
      <p:sp>
        <p:nvSpPr>
          <p:cNvPr id="2" name="Rectangle 1"/>
          <p:cNvSpPr/>
          <p:nvPr/>
        </p:nvSpPr>
        <p:spPr>
          <a:xfrm>
            <a:off x="1866816" y="1961083"/>
            <a:ext cx="7420428" cy="2492990"/>
          </a:xfrm>
          <a:prstGeom prst="rect">
            <a:avLst/>
          </a:prstGeom>
        </p:spPr>
        <p:txBody>
          <a:bodyPr wrap="square">
            <a:spAutoFit/>
          </a:bodyPr>
          <a:lstStyle/>
          <a:p>
            <a:pPr lvl="0"/>
            <a:r>
              <a:rPr lang="fr-FR" sz="2600" dirty="0">
                <a:solidFill>
                  <a:prstClr val="black"/>
                </a:solidFill>
              </a:rPr>
              <a:t>Une fois que vous avez renseigné les différents types de réunions que vous comptez tenir au cours d'un trimestre donné, vous pouvez réfléchir </a:t>
            </a:r>
            <a:r>
              <a:rPr lang="fr-FR" sz="2600" dirty="0" smtClean="0">
                <a:solidFill>
                  <a:prstClr val="black"/>
                </a:solidFill>
              </a:rPr>
              <a:t>aux </a:t>
            </a:r>
            <a:r>
              <a:rPr lang="fr-FR" sz="2600" dirty="0">
                <a:solidFill>
                  <a:prstClr val="black"/>
                </a:solidFill>
              </a:rPr>
              <a:t>moyens créatifs de réaliser ces objectifs, de manière à intéresser et satisfaire plus particulièrement votre jeunesse. </a:t>
            </a:r>
            <a:endParaRPr kumimoji="0" lang="en-ZW" sz="2600" b="0" u="none" strike="noStrike" kern="1200" cap="none" spc="0" normalizeH="0" baseline="0" noProof="0" dirty="0">
              <a:ln>
                <a:noFill/>
              </a:ln>
              <a:effectLst/>
              <a:uLnTx/>
              <a:uFillTx/>
              <a:latin typeface="Calibri"/>
            </a:endParaRPr>
          </a:p>
        </p:txBody>
      </p:sp>
      <p:pic>
        <p:nvPicPr>
          <p:cNvPr id="6" name="Picture 5">
            <a:extLst>
              <a:ext uri="{FF2B5EF4-FFF2-40B4-BE49-F238E27FC236}">
                <a16:creationId xmlns="" xmlns:a16="http://schemas.microsoft.com/office/drawing/2014/main" id="{66FBC800-3B7D-7B41-9C32-B59A540F32C1}"/>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550620" y="5820865"/>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328298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a:xfrm>
            <a:off x="916577" y="325937"/>
            <a:ext cx="9149862" cy="862783"/>
          </a:xfrm>
        </p:spPr>
        <p:txBody>
          <a:bodyPr>
            <a:normAutofit fontScale="90000"/>
          </a:bodyPr>
          <a:lstStyle/>
          <a:p>
            <a:pPr algn="ctr"/>
            <a:r>
              <a:rPr lang="fr-FR" sz="4000" b="1" dirty="0">
                <a:solidFill>
                  <a:srgbClr val="4472C4"/>
                </a:solidFill>
              </a:rPr>
              <a:t>UNE AIDE À LA PROGRAMMATION </a:t>
            </a:r>
            <a:br>
              <a:rPr lang="fr-FR" sz="4000" b="1" dirty="0">
                <a:solidFill>
                  <a:srgbClr val="4472C4"/>
                </a:solidFill>
              </a:rPr>
            </a:br>
            <a:r>
              <a:rPr lang="fr-FR" sz="4000" b="1" dirty="0">
                <a:solidFill>
                  <a:srgbClr val="4472C4"/>
                </a:solidFill>
              </a:rPr>
              <a:t>EN SIX ÉTAPES </a:t>
            </a:r>
            <a:endParaRPr lang="en-US" sz="4000" dirty="0">
              <a:solidFill>
                <a:schemeClr val="accent1"/>
              </a:solidFill>
            </a:endParaRPr>
          </a:p>
        </p:txBody>
      </p:sp>
      <p:sp>
        <p:nvSpPr>
          <p:cNvPr id="2" name="Rectangle 1"/>
          <p:cNvSpPr/>
          <p:nvPr/>
        </p:nvSpPr>
        <p:spPr>
          <a:xfrm>
            <a:off x="3163190" y="1281556"/>
            <a:ext cx="7230061" cy="5262979"/>
          </a:xfrm>
          <a:prstGeom prst="rect">
            <a:avLst/>
          </a:prstGeom>
        </p:spPr>
        <p:txBody>
          <a:bodyPr wrap="square">
            <a:spAutoFit/>
          </a:bodyPr>
          <a:lstStyle/>
          <a:p>
            <a:pPr marL="457200" lvl="0" indent="-457200">
              <a:buFont typeface="+mj-lt"/>
              <a:buAutoNum type="arabicPeriod"/>
            </a:pPr>
            <a:r>
              <a:rPr lang="fr-FR" sz="2400" b="1" dirty="0">
                <a:solidFill>
                  <a:prstClr val="black"/>
                </a:solidFill>
              </a:rPr>
              <a:t>Veillez </a:t>
            </a:r>
            <a:r>
              <a:rPr lang="fr-FR" sz="2400" dirty="0">
                <a:solidFill>
                  <a:prstClr val="black"/>
                </a:solidFill>
              </a:rPr>
              <a:t>à planifier votre programme JA trimestriel autour </a:t>
            </a:r>
            <a:r>
              <a:rPr lang="fr-FR" sz="2400" b="1" dirty="0">
                <a:solidFill>
                  <a:prstClr val="black"/>
                </a:solidFill>
              </a:rPr>
              <a:t>des six objectifs fondamentaux du département de la JA. </a:t>
            </a:r>
          </a:p>
          <a:p>
            <a:pPr marL="457200" lvl="0" indent="-457200">
              <a:buFont typeface="+mj-lt"/>
              <a:buAutoNum type="arabicPeriod"/>
            </a:pPr>
            <a:r>
              <a:rPr lang="fr-FR" sz="2400" b="1" dirty="0" smtClean="0">
                <a:solidFill>
                  <a:prstClr val="black"/>
                </a:solidFill>
              </a:rPr>
              <a:t>Vous </a:t>
            </a:r>
            <a:r>
              <a:rPr lang="fr-FR" sz="2400" b="1" dirty="0">
                <a:solidFill>
                  <a:prstClr val="black"/>
                </a:solidFill>
              </a:rPr>
              <a:t>pourrez </a:t>
            </a:r>
            <a:r>
              <a:rPr lang="fr-FR" sz="2400" b="1" dirty="0" smtClean="0">
                <a:solidFill>
                  <a:prstClr val="black"/>
                </a:solidFill>
              </a:rPr>
              <a:t>choisir </a:t>
            </a:r>
            <a:r>
              <a:rPr lang="fr-FR" sz="2400" dirty="0">
                <a:solidFill>
                  <a:prstClr val="black"/>
                </a:solidFill>
              </a:rPr>
              <a:t>trois ou quatre objectifs fondamentaux des MJA pour chaque trimestre. </a:t>
            </a:r>
            <a:r>
              <a:rPr lang="fr-FR" sz="2400" b="1" i="1" dirty="0">
                <a:solidFill>
                  <a:prstClr val="black"/>
                </a:solidFill>
              </a:rPr>
              <a:t>N'oubliez pas d'inclure le thème annuel des MJA dans chaque programme.</a:t>
            </a:r>
          </a:p>
          <a:p>
            <a:pPr marL="457200" lvl="0" indent="-457200">
              <a:buFont typeface="+mj-lt"/>
              <a:buAutoNum type="arabicPeriod"/>
            </a:pPr>
            <a:r>
              <a:rPr lang="fr-FR" sz="2400" b="1" dirty="0">
                <a:solidFill>
                  <a:prstClr val="black"/>
                </a:solidFill>
              </a:rPr>
              <a:t>Essayez de planifier </a:t>
            </a:r>
            <a:r>
              <a:rPr lang="fr-FR" sz="2400" dirty="0">
                <a:solidFill>
                  <a:prstClr val="black"/>
                </a:solidFill>
              </a:rPr>
              <a:t>en détail au moins un trimestre à la fois, en renseignant le programme de tous les sabbats pour ce trimestre. Laissez vos jeunes vous aider à faire un brainstorming sur les moyens créatifs et passionnants de remplir ces programmes.</a:t>
            </a:r>
            <a:r>
              <a:rPr lang="fr-FR" sz="2400" b="1" dirty="0">
                <a:solidFill>
                  <a:prstClr val="black"/>
                </a:solidFill>
              </a:rPr>
              <a:t> </a:t>
            </a:r>
          </a:p>
          <a:p>
            <a:pPr marL="457200" lvl="0" indent="-457200">
              <a:buFont typeface="+mj-lt"/>
              <a:buAutoNum type="arabicPeriod"/>
            </a:pPr>
            <a:r>
              <a:rPr lang="fr-FR" sz="2400" dirty="0">
                <a:solidFill>
                  <a:prstClr val="black"/>
                </a:solidFill>
              </a:rPr>
              <a:t>Ensuite, affichez votre programme de trois mois sur le tableau d'affichage de l'église. </a:t>
            </a:r>
          </a:p>
        </p:txBody>
      </p:sp>
      <p:pic>
        <p:nvPicPr>
          <p:cNvPr id="6" name="Picture 5">
            <a:extLst>
              <a:ext uri="{FF2B5EF4-FFF2-40B4-BE49-F238E27FC236}">
                <a16:creationId xmlns="" xmlns:a16="http://schemas.microsoft.com/office/drawing/2014/main" id="{9A926097-B49C-DA4B-ACB8-AC899A1F29AF}"/>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197922" y="5805871"/>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173828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a:xfrm>
            <a:off x="1422679" y="182246"/>
            <a:ext cx="7924800" cy="901673"/>
          </a:xfrm>
        </p:spPr>
        <p:txBody>
          <a:bodyPr>
            <a:normAutofit/>
          </a:bodyPr>
          <a:lstStyle/>
          <a:p>
            <a:pPr algn="ctr"/>
            <a:r>
              <a:rPr lang="fr-FR" sz="2800" b="1" dirty="0">
                <a:solidFill>
                  <a:schemeClr val="accent1"/>
                </a:solidFill>
              </a:rPr>
              <a:t>UNE AIDE À LA PROGRAMMATION </a:t>
            </a:r>
            <a:br>
              <a:rPr lang="fr-FR" sz="2800" b="1" dirty="0">
                <a:solidFill>
                  <a:schemeClr val="accent1"/>
                </a:solidFill>
              </a:rPr>
            </a:br>
            <a:r>
              <a:rPr lang="fr-FR" sz="2800" b="1" dirty="0">
                <a:solidFill>
                  <a:schemeClr val="accent1"/>
                </a:solidFill>
              </a:rPr>
              <a:t>EN SIX ÉTAPES </a:t>
            </a:r>
            <a:endParaRPr lang="en-US" sz="2800" dirty="0">
              <a:solidFill>
                <a:schemeClr val="accent1"/>
              </a:solidFill>
            </a:endParaRPr>
          </a:p>
        </p:txBody>
      </p:sp>
      <p:sp>
        <p:nvSpPr>
          <p:cNvPr id="2" name="Rectangle 1"/>
          <p:cNvSpPr/>
          <p:nvPr/>
        </p:nvSpPr>
        <p:spPr>
          <a:xfrm>
            <a:off x="2965267" y="1106332"/>
            <a:ext cx="7251673" cy="5262979"/>
          </a:xfrm>
          <a:prstGeom prst="rect">
            <a:avLst/>
          </a:prstGeom>
        </p:spPr>
        <p:txBody>
          <a:bodyPr wrap="square">
            <a:spAutoFit/>
          </a:bodyPr>
          <a:lstStyle/>
          <a:p>
            <a:pPr lvl="0"/>
            <a:r>
              <a:rPr lang="fr-FR" sz="2100" b="1" dirty="0">
                <a:solidFill>
                  <a:prstClr val="black"/>
                </a:solidFill>
              </a:rPr>
              <a:t>5. Soyez conscient, </a:t>
            </a:r>
            <a:r>
              <a:rPr lang="fr-FR" sz="2100" dirty="0">
                <a:solidFill>
                  <a:prstClr val="black"/>
                </a:solidFill>
              </a:rPr>
              <a:t>bien sûr, qu'il peut y avoir des imprévus. Il se peut que certaines choses changent par rapport au plan initial. Dans ce cas, ce sera beaucoup moins bouleversant par rapport à ce qui se passerait si vous n'aviez pas de plan du tout. Si vous savez où aller, vous pouvez naviguer avec les vagues qui surgissent sur votre chemin. </a:t>
            </a:r>
            <a:endParaRPr lang="fr-FR" sz="2100" dirty="0" smtClean="0">
              <a:solidFill>
                <a:prstClr val="black"/>
              </a:solidFill>
            </a:endParaRPr>
          </a:p>
          <a:p>
            <a:pPr lvl="0"/>
            <a:r>
              <a:rPr lang="fr-FR" sz="2100" dirty="0">
                <a:solidFill>
                  <a:prstClr val="black"/>
                </a:solidFill>
              </a:rPr>
              <a:t>6</a:t>
            </a:r>
            <a:r>
              <a:rPr lang="fr-FR" sz="2100" dirty="0" smtClean="0">
                <a:solidFill>
                  <a:prstClr val="black"/>
                </a:solidFill>
              </a:rPr>
              <a:t>. </a:t>
            </a:r>
            <a:r>
              <a:rPr lang="fr-FR" sz="2100" dirty="0">
                <a:solidFill>
                  <a:prstClr val="black"/>
                </a:solidFill>
              </a:rPr>
              <a:t>Au début de chaque trimestre, </a:t>
            </a:r>
            <a:r>
              <a:rPr lang="fr-FR" sz="2100" b="1" dirty="0">
                <a:solidFill>
                  <a:prstClr val="black"/>
                </a:solidFill>
              </a:rPr>
              <a:t>n'oubliez pas de demander </a:t>
            </a:r>
            <a:r>
              <a:rPr lang="fr-FR" sz="2100" dirty="0">
                <a:solidFill>
                  <a:prstClr val="black"/>
                </a:solidFill>
              </a:rPr>
              <a:t>l'approbation du conseil de l'église, en particulier pour les nouvelles initiatives ou les activités qui coûteront de l'argent</a:t>
            </a:r>
            <a:r>
              <a:rPr lang="fr-FR" sz="2100" dirty="0" smtClean="0">
                <a:solidFill>
                  <a:prstClr val="black"/>
                </a:solidFill>
              </a:rPr>
              <a:t>.</a:t>
            </a:r>
          </a:p>
          <a:p>
            <a:pPr lvl="0"/>
            <a:r>
              <a:rPr lang="fr-FR" sz="2100" b="1" dirty="0">
                <a:solidFill>
                  <a:prstClr val="black"/>
                </a:solidFill>
              </a:rPr>
              <a:t>7</a:t>
            </a:r>
            <a:r>
              <a:rPr lang="fr-FR" sz="2100" b="1" dirty="0" smtClean="0">
                <a:solidFill>
                  <a:prstClr val="black"/>
                </a:solidFill>
              </a:rPr>
              <a:t>. Chaque </a:t>
            </a:r>
            <a:r>
              <a:rPr lang="fr-FR" sz="2100" b="1" dirty="0">
                <a:solidFill>
                  <a:prstClr val="black"/>
                </a:solidFill>
              </a:rPr>
              <a:t>trimestre, essayez au moins de faire quelque </a:t>
            </a:r>
            <a:r>
              <a:rPr lang="fr-FR" sz="2100" dirty="0">
                <a:solidFill>
                  <a:prstClr val="black"/>
                </a:solidFill>
              </a:rPr>
              <a:t>chose que vous n'avez jamais essayé auparavant, et assurez-vous de faire une évaluation ensemble par la suite ! Notez les choses qui ont bien fonctionné et celles qui n'ont pas fonctionné. </a:t>
            </a:r>
            <a:endParaRPr lang="fr-FR" sz="2100" dirty="0" smtClean="0">
              <a:solidFill>
                <a:prstClr val="black"/>
              </a:solidFill>
            </a:endParaRPr>
          </a:p>
          <a:p>
            <a:pPr lvl="0"/>
            <a:r>
              <a:rPr lang="fr-FR" sz="2100" dirty="0" smtClean="0">
                <a:solidFill>
                  <a:prstClr val="black"/>
                </a:solidFill>
              </a:rPr>
              <a:t>Voyez </a:t>
            </a:r>
            <a:r>
              <a:rPr lang="fr-FR" sz="2100" dirty="0">
                <a:solidFill>
                  <a:prstClr val="black"/>
                </a:solidFill>
              </a:rPr>
              <a:t>si vous pouvez faire les choses différemment et réessayer, ou bien si cette méthode particulière ne convient pas à votre groupe. L'une ou l'autre méthode est acceptable.</a:t>
            </a:r>
          </a:p>
        </p:txBody>
      </p:sp>
      <p:pic>
        <p:nvPicPr>
          <p:cNvPr id="6" name="Picture 5">
            <a:extLst>
              <a:ext uri="{FF2B5EF4-FFF2-40B4-BE49-F238E27FC236}">
                <a16:creationId xmlns="" xmlns:a16="http://schemas.microsoft.com/office/drawing/2014/main" id="{7570889D-AE52-F641-96C1-C50C709C443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0" y="5820865"/>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137833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a:xfrm>
            <a:off x="838200" y="365125"/>
            <a:ext cx="9149862" cy="888909"/>
          </a:xfrm>
        </p:spPr>
        <p:txBody>
          <a:bodyPr/>
          <a:lstStyle/>
          <a:p>
            <a:r>
              <a:rPr lang="en-US" b="1" dirty="0">
                <a:solidFill>
                  <a:schemeClr val="accent1"/>
                </a:solidFill>
              </a:rPr>
              <a:t>Objectifs du module</a:t>
            </a:r>
          </a:p>
        </p:txBody>
      </p:sp>
      <p:sp>
        <p:nvSpPr>
          <p:cNvPr id="2" name="Rectangle 1"/>
          <p:cNvSpPr/>
          <p:nvPr/>
        </p:nvSpPr>
        <p:spPr>
          <a:xfrm>
            <a:off x="2524259" y="1094525"/>
            <a:ext cx="7463803" cy="4893647"/>
          </a:xfrm>
          <a:prstGeom prst="rect">
            <a:avLst/>
          </a:prstGeom>
        </p:spPr>
        <p:txBody>
          <a:bodyPr wrap="square">
            <a:spAutoFit/>
          </a:bodyPr>
          <a:lstStyle/>
          <a:p>
            <a:pPr marL="342900" lvl="0" indent="-342900">
              <a:buFont typeface="Arial" panose="020B0604020202020204" pitchFamily="34" charset="0"/>
              <a:buChar char="•"/>
            </a:pPr>
            <a:r>
              <a:rPr lang="fr-FR" sz="2400" b="1" dirty="0">
                <a:solidFill>
                  <a:prstClr val="black"/>
                </a:solidFill>
              </a:rPr>
              <a:t>Aider</a:t>
            </a:r>
            <a:r>
              <a:rPr lang="fr-FR" sz="2400" dirty="0">
                <a:solidFill>
                  <a:prstClr val="black"/>
                </a:solidFill>
              </a:rPr>
              <a:t> le directeur local de la JA dans l'art d'une programmation créative et pertinente, incluant la structure </a:t>
            </a:r>
            <a:r>
              <a:rPr lang="fr-FR" sz="2400" dirty="0" smtClean="0">
                <a:solidFill>
                  <a:prstClr val="black"/>
                </a:solidFill>
              </a:rPr>
              <a:t>complète, </a:t>
            </a:r>
            <a:r>
              <a:rPr lang="fr-FR" sz="2400" dirty="0">
                <a:solidFill>
                  <a:prstClr val="black"/>
                </a:solidFill>
              </a:rPr>
              <a:t>conforme aux thèmes annuels des ministères de la jeunesse de la Conférence </a:t>
            </a:r>
            <a:r>
              <a:rPr lang="fr-FR" sz="2400" dirty="0" smtClean="0">
                <a:solidFill>
                  <a:prstClr val="black"/>
                </a:solidFill>
              </a:rPr>
              <a:t>Générale</a:t>
            </a:r>
            <a:r>
              <a:rPr lang="fr-FR" sz="2400" dirty="0">
                <a:solidFill>
                  <a:prstClr val="black"/>
                </a:solidFill>
              </a:rPr>
              <a:t>. </a:t>
            </a:r>
          </a:p>
          <a:p>
            <a:pPr marL="342900" lvl="0" indent="-342900">
              <a:buFont typeface="Arial" panose="020B0604020202020204" pitchFamily="34" charset="0"/>
              <a:buChar char="•"/>
            </a:pPr>
            <a:r>
              <a:rPr lang="fr-FR" sz="2400" b="1" dirty="0">
                <a:solidFill>
                  <a:prstClr val="black"/>
                </a:solidFill>
              </a:rPr>
              <a:t>Apprendre </a:t>
            </a:r>
            <a:r>
              <a:rPr lang="fr-FR" sz="2400" dirty="0">
                <a:solidFill>
                  <a:prstClr val="black"/>
                </a:solidFill>
              </a:rPr>
              <a:t>à élaborer un programme bien équilibré qui intègre les composantes physiques, sociales, intellectuelles et émotionnelles permettant ainsi aux jeunes de bâtir leur foi en Jésus. </a:t>
            </a:r>
          </a:p>
          <a:p>
            <a:pPr marL="342900" lvl="0" indent="-342900">
              <a:buFont typeface="Arial" panose="020B0604020202020204" pitchFamily="34" charset="0"/>
              <a:buChar char="•"/>
            </a:pPr>
            <a:r>
              <a:rPr lang="fr-FR" sz="2400" b="1" dirty="0">
                <a:solidFill>
                  <a:prstClr val="black"/>
                </a:solidFill>
              </a:rPr>
              <a:t>Adapter</a:t>
            </a:r>
            <a:r>
              <a:rPr lang="fr-FR" sz="2400" dirty="0">
                <a:solidFill>
                  <a:prstClr val="black"/>
                </a:solidFill>
              </a:rPr>
              <a:t> les programmes </a:t>
            </a:r>
            <a:r>
              <a:rPr lang="fr-FR" sz="2400" dirty="0" smtClean="0">
                <a:solidFill>
                  <a:prstClr val="black"/>
                </a:solidFill>
              </a:rPr>
              <a:t>des </a:t>
            </a:r>
            <a:r>
              <a:rPr lang="fr-FR" sz="2400" dirty="0">
                <a:solidFill>
                  <a:prstClr val="black"/>
                </a:solidFill>
              </a:rPr>
              <a:t>MAJ à la jeunesse tout en respectant les objectifs clés du </a:t>
            </a:r>
            <a:r>
              <a:rPr lang="fr-FR" sz="2400" dirty="0" smtClean="0">
                <a:solidFill>
                  <a:prstClr val="black"/>
                </a:solidFill>
              </a:rPr>
              <a:t>département </a:t>
            </a:r>
            <a:r>
              <a:rPr lang="fr-FR" sz="2400" dirty="0">
                <a:solidFill>
                  <a:prstClr val="black"/>
                </a:solidFill>
              </a:rPr>
              <a:t>de la </a:t>
            </a:r>
            <a:r>
              <a:rPr lang="fr-FR" sz="2400" dirty="0" smtClean="0">
                <a:solidFill>
                  <a:prstClr val="black"/>
                </a:solidFill>
              </a:rPr>
              <a:t>Jeunesse </a:t>
            </a:r>
            <a:r>
              <a:rPr lang="fr-FR" sz="2400" dirty="0">
                <a:solidFill>
                  <a:prstClr val="black"/>
                </a:solidFill>
              </a:rPr>
              <a:t>tels que définis par M. E. </a:t>
            </a:r>
            <a:r>
              <a:rPr lang="fr-FR" sz="2400" dirty="0" err="1">
                <a:solidFill>
                  <a:prstClr val="black"/>
                </a:solidFill>
              </a:rPr>
              <a:t>Kern</a:t>
            </a:r>
            <a:r>
              <a:rPr lang="fr-FR" sz="2400" dirty="0">
                <a:solidFill>
                  <a:prstClr val="black"/>
                </a:solidFill>
              </a:rPr>
              <a:t>, le premier directeur mondial de la jeunesse, avec la bénédiction d'Ellen G. White</a:t>
            </a:r>
          </a:p>
        </p:txBody>
      </p:sp>
      <p:pic>
        <p:nvPicPr>
          <p:cNvPr id="6" name="Picture 5">
            <a:extLst>
              <a:ext uri="{FF2B5EF4-FFF2-40B4-BE49-F238E27FC236}">
                <a16:creationId xmlns="" xmlns:a16="http://schemas.microsoft.com/office/drawing/2014/main" id="{4A7394C1-D571-4C47-AA1B-1E04EF4AC1F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6482672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a:xfrm>
            <a:off x="666038" y="182880"/>
            <a:ext cx="4977302" cy="866059"/>
          </a:xfrm>
        </p:spPr>
        <p:txBody>
          <a:bodyPr>
            <a:normAutofit fontScale="90000"/>
          </a:bodyPr>
          <a:lstStyle/>
          <a:p>
            <a:r>
              <a:rPr lang="en-US" sz="6000" b="1" dirty="0">
                <a:solidFill>
                  <a:schemeClr val="accent1"/>
                </a:solidFill>
              </a:rPr>
              <a:t>Souvenez-vous :</a:t>
            </a:r>
          </a:p>
        </p:txBody>
      </p:sp>
      <p:sp>
        <p:nvSpPr>
          <p:cNvPr id="2" name="Rectangle 1"/>
          <p:cNvSpPr/>
          <p:nvPr/>
        </p:nvSpPr>
        <p:spPr>
          <a:xfrm>
            <a:off x="2179321" y="1224758"/>
            <a:ext cx="8273934" cy="4401205"/>
          </a:xfrm>
          <a:prstGeom prst="rect">
            <a:avLst/>
          </a:prstGeom>
        </p:spPr>
        <p:txBody>
          <a:bodyPr wrap="square">
            <a:spAutoFit/>
          </a:bodyPr>
          <a:lstStyle/>
          <a:p>
            <a:pPr marL="342900" lvl="0" indent="-342900">
              <a:buFont typeface="Arial" panose="020B0604020202020204" pitchFamily="34" charset="0"/>
              <a:buChar char="•"/>
            </a:pPr>
            <a:r>
              <a:rPr lang="fr-FR" sz="2000" b="1" dirty="0">
                <a:solidFill>
                  <a:prstClr val="black"/>
                </a:solidFill>
              </a:rPr>
              <a:t>Lorsque vous planifiez </a:t>
            </a:r>
            <a:r>
              <a:rPr lang="fr-FR" sz="2000" dirty="0">
                <a:solidFill>
                  <a:prstClr val="black"/>
                </a:solidFill>
              </a:rPr>
              <a:t>pour l'année entière, pensez à tenir compte </a:t>
            </a:r>
            <a:r>
              <a:rPr lang="fr-FR" sz="2000" dirty="0" smtClean="0">
                <a:solidFill>
                  <a:prstClr val="black"/>
                </a:solidFill>
              </a:rPr>
              <a:t>des périodes </a:t>
            </a:r>
            <a:r>
              <a:rPr lang="fr-FR" sz="2000" dirty="0">
                <a:solidFill>
                  <a:prstClr val="black"/>
                </a:solidFill>
              </a:rPr>
              <a:t>des vacances qui </a:t>
            </a:r>
            <a:r>
              <a:rPr lang="fr-FR" sz="2000" dirty="0" smtClean="0">
                <a:solidFill>
                  <a:prstClr val="black"/>
                </a:solidFill>
              </a:rPr>
              <a:t>offrent </a:t>
            </a:r>
            <a:r>
              <a:rPr lang="fr-FR" sz="2000" dirty="0">
                <a:solidFill>
                  <a:prstClr val="black"/>
                </a:solidFill>
              </a:rPr>
              <a:t>des opportunités idéales pour mener à bien des missions et des activités de service qui changeront la vie de votre jeunesse. Si vous avez </a:t>
            </a:r>
            <a:r>
              <a:rPr lang="fr-FR" sz="2000" dirty="0" smtClean="0">
                <a:solidFill>
                  <a:prstClr val="black"/>
                </a:solidFill>
              </a:rPr>
              <a:t>différents jours </a:t>
            </a:r>
            <a:r>
              <a:rPr lang="fr-FR" sz="2000" dirty="0" smtClean="0">
                <a:solidFill>
                  <a:prstClr val="black"/>
                </a:solidFill>
              </a:rPr>
              <a:t>fériés </a:t>
            </a:r>
            <a:r>
              <a:rPr lang="fr-FR" sz="2000" dirty="0" smtClean="0">
                <a:solidFill>
                  <a:prstClr val="black"/>
                </a:solidFill>
              </a:rPr>
              <a:t>ou des festivités locales, </a:t>
            </a:r>
            <a:r>
              <a:rPr lang="fr-FR" sz="2000" dirty="0">
                <a:solidFill>
                  <a:prstClr val="black"/>
                </a:solidFill>
              </a:rPr>
              <a:t>tant mieux. </a:t>
            </a:r>
          </a:p>
          <a:p>
            <a:pPr marL="342900" lvl="0" indent="-342900">
              <a:buFont typeface="Arial" panose="020B0604020202020204" pitchFamily="34" charset="0"/>
              <a:buChar char="•"/>
            </a:pPr>
            <a:r>
              <a:rPr lang="fr-FR" sz="2000" b="1" dirty="0">
                <a:solidFill>
                  <a:prstClr val="black"/>
                </a:solidFill>
              </a:rPr>
              <a:t>Essayez </a:t>
            </a:r>
            <a:r>
              <a:rPr lang="fr-FR" sz="2000" dirty="0">
                <a:solidFill>
                  <a:prstClr val="black"/>
                </a:solidFill>
              </a:rPr>
              <a:t>d'inclure des week-ends de formation, des retraites, des </a:t>
            </a:r>
            <a:r>
              <a:rPr lang="fr-FR" sz="2000" dirty="0" smtClean="0">
                <a:solidFill>
                  <a:prstClr val="black"/>
                </a:solidFill>
              </a:rPr>
              <a:t>repas fraternels </a:t>
            </a:r>
            <a:r>
              <a:rPr lang="fr-FR" sz="2000" dirty="0">
                <a:solidFill>
                  <a:prstClr val="black"/>
                </a:solidFill>
              </a:rPr>
              <a:t>où vous pourrez continuer à </a:t>
            </a:r>
            <a:r>
              <a:rPr lang="fr-FR" sz="2000" dirty="0" smtClean="0">
                <a:solidFill>
                  <a:prstClr val="black"/>
                </a:solidFill>
              </a:rPr>
              <a:t>former </a:t>
            </a:r>
            <a:r>
              <a:rPr lang="fr-FR" sz="2000" dirty="0">
                <a:solidFill>
                  <a:prstClr val="black"/>
                </a:solidFill>
              </a:rPr>
              <a:t>ceux qui veulent vous aider dans le ministère. </a:t>
            </a:r>
          </a:p>
          <a:p>
            <a:pPr marL="342900" lvl="0" indent="-342900">
              <a:buFont typeface="Arial" panose="020B0604020202020204" pitchFamily="34" charset="0"/>
              <a:buChar char="•"/>
            </a:pPr>
            <a:r>
              <a:rPr lang="fr-FR" sz="2000" b="1" dirty="0">
                <a:solidFill>
                  <a:prstClr val="black"/>
                </a:solidFill>
              </a:rPr>
              <a:t>Demandez </a:t>
            </a:r>
            <a:r>
              <a:rPr lang="fr-FR" sz="2000" dirty="0">
                <a:solidFill>
                  <a:prstClr val="black"/>
                </a:solidFill>
              </a:rPr>
              <a:t>conseil à ceux qui ont une passion pour la jeunesse. </a:t>
            </a:r>
          </a:p>
          <a:p>
            <a:pPr marL="342900" lvl="0" indent="-342900">
              <a:buFont typeface="Arial" panose="020B0604020202020204" pitchFamily="34" charset="0"/>
              <a:buChar char="•"/>
            </a:pPr>
            <a:r>
              <a:rPr lang="fr-FR" sz="2000" b="1" dirty="0">
                <a:solidFill>
                  <a:prstClr val="black"/>
                </a:solidFill>
              </a:rPr>
              <a:t>La création </a:t>
            </a:r>
            <a:r>
              <a:rPr lang="fr-FR" sz="2000" dirty="0">
                <a:solidFill>
                  <a:prstClr val="black"/>
                </a:solidFill>
              </a:rPr>
              <a:t>d'une équipe dynamique pour le ministère de la jeunesse est la partie la plus importante d'une programmation créative</a:t>
            </a:r>
            <a:r>
              <a:rPr lang="fr-FR" sz="2000" b="1" dirty="0">
                <a:solidFill>
                  <a:prstClr val="black"/>
                </a:solidFill>
              </a:rPr>
              <a:t>. </a:t>
            </a:r>
          </a:p>
          <a:p>
            <a:pPr marL="342900" lvl="0" indent="-342900">
              <a:buFont typeface="Arial" panose="020B0604020202020204" pitchFamily="34" charset="0"/>
              <a:buChar char="•"/>
            </a:pPr>
            <a:r>
              <a:rPr lang="fr-FR" sz="2000" b="1" dirty="0">
                <a:solidFill>
                  <a:prstClr val="black"/>
                </a:solidFill>
              </a:rPr>
              <a:t>Apprenez </a:t>
            </a:r>
            <a:r>
              <a:rPr lang="fr-FR" sz="2000" dirty="0">
                <a:solidFill>
                  <a:prstClr val="black"/>
                </a:solidFill>
              </a:rPr>
              <a:t>à faire participer vos jeunes à tous les aspects de la programmation, et vous y trouverez aussi une énergie et un enthousiasme nouveaux</a:t>
            </a:r>
            <a:r>
              <a:rPr lang="fr-FR" sz="2000" b="1" dirty="0">
                <a:solidFill>
                  <a:prstClr val="black"/>
                </a:solidFill>
              </a:rPr>
              <a:t>. </a:t>
            </a:r>
            <a:endParaRPr kumimoji="0" lang="en-US" sz="2000" b="0" i="0" u="none" strike="noStrike" kern="1200" cap="none" spc="0" normalizeH="0" baseline="0" noProof="0" dirty="0">
              <a:ln>
                <a:noFill/>
              </a:ln>
              <a:solidFill>
                <a:prstClr val="black"/>
              </a:solidFill>
              <a:effectLst/>
              <a:uLnTx/>
              <a:uFillTx/>
              <a:latin typeface="Calibri"/>
            </a:endParaRPr>
          </a:p>
        </p:txBody>
      </p:sp>
      <p:pic>
        <p:nvPicPr>
          <p:cNvPr id="6" name="Picture 5">
            <a:extLst>
              <a:ext uri="{FF2B5EF4-FFF2-40B4-BE49-F238E27FC236}">
                <a16:creationId xmlns="" xmlns:a16="http://schemas.microsoft.com/office/drawing/2014/main" id="{6D55A4BC-72BA-424C-8DA7-6A654FA9E2D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550620" y="5820865"/>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4154850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a:xfrm>
            <a:off x="1713410" y="431421"/>
            <a:ext cx="7887789" cy="632732"/>
          </a:xfrm>
        </p:spPr>
        <p:txBody>
          <a:bodyPr>
            <a:normAutofit fontScale="90000"/>
          </a:bodyPr>
          <a:lstStyle/>
          <a:p>
            <a:r>
              <a:rPr lang="en-US" b="1" dirty="0"/>
              <a:t>PROGRAMMATION </a:t>
            </a:r>
            <a:r>
              <a:rPr lang="en-US" b="1" dirty="0" smtClean="0"/>
              <a:t>CRÉATIVE DES MJA</a:t>
            </a:r>
            <a:endParaRPr lang="en-US" dirty="0"/>
          </a:p>
        </p:txBody>
      </p:sp>
      <p:sp>
        <p:nvSpPr>
          <p:cNvPr id="2" name="Rectangle 1"/>
          <p:cNvSpPr/>
          <p:nvPr/>
        </p:nvSpPr>
        <p:spPr>
          <a:xfrm>
            <a:off x="3019499" y="1064153"/>
            <a:ext cx="7022275" cy="5324535"/>
          </a:xfrm>
          <a:prstGeom prst="rect">
            <a:avLst/>
          </a:prstGeom>
        </p:spPr>
        <p:txBody>
          <a:bodyPr wrap="square">
            <a:spAutoFit/>
          </a:bodyPr>
          <a:lstStyle/>
          <a:p>
            <a:pPr lvl="0" algn="just">
              <a:defRPr/>
            </a:pPr>
            <a:r>
              <a:rPr lang="fr-FR" sz="2000" b="1" dirty="0">
                <a:solidFill>
                  <a:prstClr val="black"/>
                </a:solidFill>
              </a:rPr>
              <a:t>Ellen White </a:t>
            </a:r>
            <a:r>
              <a:rPr lang="fr-FR" sz="2000" dirty="0">
                <a:solidFill>
                  <a:prstClr val="black"/>
                </a:solidFill>
              </a:rPr>
              <a:t>souligne le besoin de dirigeants d'églises capables de trouver les moyens les meilleurs et les plus attrayants pour former les jeunes à Jésus-Christ :</a:t>
            </a:r>
            <a:endParaRPr lang="fr-FR" sz="2000" dirty="0" smtClean="0">
              <a:solidFill>
                <a:prstClr val="black"/>
              </a:solidFill>
            </a:endParaRPr>
          </a:p>
          <a:p>
            <a:pPr lvl="0" algn="just">
              <a:defRPr/>
            </a:pPr>
            <a:endParaRPr kumimoji="0" lang="en-US" sz="2000" b="0" i="0" u="none" strike="noStrike" kern="1200" cap="none" spc="0" normalizeH="0" baseline="0" noProof="0" dirty="0" smtClean="0">
              <a:ln>
                <a:noFill/>
              </a:ln>
              <a:solidFill>
                <a:prstClr val="black"/>
              </a:solidFill>
              <a:effectLst/>
              <a:uLnTx/>
              <a:uFillTx/>
              <a:latin typeface="Calibri"/>
            </a:endParaRPr>
          </a:p>
          <a:p>
            <a:pPr lvl="0" algn="just">
              <a:defRPr/>
            </a:pPr>
            <a:r>
              <a:rPr lang="fr-FR" sz="2000" dirty="0" smtClean="0">
                <a:solidFill>
                  <a:prstClr val="black"/>
                </a:solidFill>
              </a:rPr>
              <a:t>«</a:t>
            </a:r>
            <a:r>
              <a:rPr lang="fr-FR" sz="2000" dirty="0"/>
              <a:t>« </a:t>
            </a:r>
            <a:r>
              <a:rPr lang="fr-FR" sz="2000" i="1" dirty="0"/>
              <a:t>Notre responsabilité ne cesse pas au moment où les jeunes donnent leur cœur au Seigneur. Il faut les intéresser à la cause de Dieu et leur apprendre qu'il compte sur eux pour la faire avancer. Mais il n'est pas suffisant de leur montrer l'étendue de la tâche et de les pousser à l'action. Il faut encore leur enseigner à travailler pour le Maître, les former, les discipliner, les exercer dans la pratique des meilleures méthodes pour gagner des âmes. Montrez-leur gentiment et sans vouloir leur en imposer comment faire du bien à leurs jeunes camarades. Que les différentes activités missionnaires soient systématiquement organisées afin qu'ils puissent y prendre leur part et qu'on leur donne des instructions à cet effet. Ainsi apprendront-ils à travailler pour Dieu.</a:t>
            </a:r>
            <a:r>
              <a:rPr lang="fr-FR" sz="2000" dirty="0"/>
              <a:t> »</a:t>
            </a:r>
            <a:r>
              <a:rPr lang="fr-FR" sz="2000" i="1" dirty="0"/>
              <a:t> (Ministère Evangélique, 205).</a:t>
            </a:r>
            <a:r>
              <a:rPr lang="fr-FR" sz="2000" dirty="0" smtClean="0">
                <a:solidFill>
                  <a:prstClr val="black"/>
                </a:solidFill>
              </a:rPr>
              <a:t> </a:t>
            </a:r>
            <a:endParaRPr kumimoji="0" lang="en-ZW" sz="21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6" name="Picture 5">
            <a:extLst>
              <a:ext uri="{FF2B5EF4-FFF2-40B4-BE49-F238E27FC236}">
                <a16:creationId xmlns="" xmlns:a16="http://schemas.microsoft.com/office/drawing/2014/main" id="{713C691B-9EFC-3244-B007-4593B26F1B84}"/>
              </a:ext>
            </a:extLst>
          </p:cNvPr>
          <p:cNvPicPr>
            <a:picLocks noChangeAspect="1"/>
          </p:cNvPicPr>
          <p:nvPr/>
        </p:nvPicPr>
        <p:blipFill rotWithShape="1">
          <a:blip r:embed="rId2"/>
          <a:srcRect t="21186" b="22987"/>
          <a:stretch/>
        </p:blipFill>
        <p:spPr>
          <a:xfrm>
            <a:off x="529272" y="4328592"/>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54117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a:xfrm>
            <a:off x="666038" y="338493"/>
            <a:ext cx="7314180" cy="1107693"/>
          </a:xfrm>
        </p:spPr>
        <p:txBody>
          <a:bodyPr>
            <a:normAutofit fontScale="90000"/>
          </a:bodyPr>
          <a:lstStyle/>
          <a:p>
            <a:r>
              <a:rPr lang="fr-FR" sz="4000" b="1" dirty="0">
                <a:solidFill>
                  <a:schemeClr val="accent1"/>
                </a:solidFill>
              </a:rPr>
              <a:t>STRUCTURE DE BASE DU PROGRAMME DES MJA</a:t>
            </a:r>
            <a:endParaRPr lang="en-US" sz="4000" dirty="0">
              <a:solidFill>
                <a:schemeClr val="accent1"/>
              </a:solidFill>
            </a:endParaRPr>
          </a:p>
        </p:txBody>
      </p:sp>
      <p:sp>
        <p:nvSpPr>
          <p:cNvPr id="2" name="Rectangle 1"/>
          <p:cNvSpPr/>
          <p:nvPr/>
        </p:nvSpPr>
        <p:spPr>
          <a:xfrm>
            <a:off x="1958170" y="1446186"/>
            <a:ext cx="8043227" cy="3785652"/>
          </a:xfrm>
          <a:prstGeom prst="rect">
            <a:avLst/>
          </a:prstGeom>
        </p:spPr>
        <p:txBody>
          <a:bodyPr wrap="square">
            <a:spAutoFit/>
          </a:bodyPr>
          <a:lstStyle/>
          <a:p>
            <a:pPr lvl="0"/>
            <a:r>
              <a:rPr lang="fr-FR" sz="2400" b="1" dirty="0" smtClean="0">
                <a:solidFill>
                  <a:prstClr val="black"/>
                </a:solidFill>
              </a:rPr>
              <a:t>Adaptez </a:t>
            </a:r>
            <a:r>
              <a:rPr lang="fr-FR" sz="2400" b="1" dirty="0">
                <a:solidFill>
                  <a:prstClr val="black"/>
                </a:solidFill>
              </a:rPr>
              <a:t>votre style de leadership, le format de votre programme, son contenu et son </a:t>
            </a:r>
            <a:r>
              <a:rPr lang="fr-FR" sz="2400" b="1" dirty="0" smtClean="0">
                <a:solidFill>
                  <a:prstClr val="black"/>
                </a:solidFill>
              </a:rPr>
              <a:t>approche, en </a:t>
            </a:r>
            <a:r>
              <a:rPr lang="fr-FR" sz="2400" b="1" dirty="0">
                <a:solidFill>
                  <a:prstClr val="black"/>
                </a:solidFill>
              </a:rPr>
              <a:t>fonction de votre personnalité et de celle de votre groupe, </a:t>
            </a:r>
            <a:r>
              <a:rPr lang="fr-FR" sz="2400" b="1" dirty="0" smtClean="0">
                <a:solidFill>
                  <a:prstClr val="black"/>
                </a:solidFill>
              </a:rPr>
              <a:t>de </a:t>
            </a:r>
            <a:r>
              <a:rPr lang="fr-FR" sz="2400" b="1" dirty="0">
                <a:solidFill>
                  <a:prstClr val="black"/>
                </a:solidFill>
              </a:rPr>
              <a:t>manière à assurer ce qui suit :</a:t>
            </a:r>
          </a:p>
          <a:p>
            <a:pPr lvl="0"/>
            <a:endParaRPr lang="fr-FR" sz="2400" b="1" dirty="0">
              <a:solidFill>
                <a:prstClr val="black"/>
              </a:solidFill>
            </a:endParaRPr>
          </a:p>
          <a:p>
            <a:pPr marL="342900" lvl="0" indent="-342900">
              <a:buFont typeface="Wingdings" panose="05000000000000000000" pitchFamily="2" charset="2"/>
              <a:buChar char="§"/>
            </a:pPr>
            <a:r>
              <a:rPr lang="fr-FR" sz="2400" dirty="0" smtClean="0"/>
              <a:t>L‘</a:t>
            </a:r>
            <a:r>
              <a:rPr lang="fr-FR" sz="2400" dirty="0"/>
              <a:t>a</a:t>
            </a:r>
            <a:r>
              <a:rPr lang="fr-FR" sz="2400" dirty="0" smtClean="0"/>
              <a:t>mitié</a:t>
            </a:r>
            <a:endParaRPr lang="fr-FR" sz="2400" dirty="0"/>
          </a:p>
          <a:p>
            <a:pPr marL="342900" lvl="0" indent="-342900">
              <a:buFont typeface="Wingdings" panose="05000000000000000000" pitchFamily="2" charset="2"/>
              <a:buChar char="§"/>
            </a:pPr>
            <a:r>
              <a:rPr lang="fr-FR" sz="2400" dirty="0"/>
              <a:t>L'élévation des esprits</a:t>
            </a:r>
          </a:p>
          <a:p>
            <a:pPr marL="342900" lvl="0" indent="-342900">
              <a:buFont typeface="Wingdings" panose="05000000000000000000" pitchFamily="2" charset="2"/>
              <a:buChar char="§"/>
            </a:pPr>
            <a:r>
              <a:rPr lang="fr-FR" sz="2400" dirty="0"/>
              <a:t>Le sens de la participation/implication</a:t>
            </a:r>
          </a:p>
          <a:p>
            <a:pPr marL="342900" lvl="0" indent="-342900">
              <a:buFont typeface="Wingdings" panose="05000000000000000000" pitchFamily="2" charset="2"/>
              <a:buChar char="§"/>
            </a:pPr>
            <a:r>
              <a:rPr lang="fr-FR" sz="2400" dirty="0"/>
              <a:t>le sentiment de bien-être</a:t>
            </a:r>
          </a:p>
          <a:p>
            <a:pPr marL="342900" lvl="0" indent="-342900">
              <a:buFont typeface="Wingdings" panose="05000000000000000000" pitchFamily="2" charset="2"/>
              <a:buChar char="§"/>
            </a:pPr>
            <a:r>
              <a:rPr lang="fr-FR" sz="2400" dirty="0"/>
              <a:t>Le changement / la </a:t>
            </a:r>
            <a:r>
              <a:rPr lang="fr-FR" sz="2400" dirty="0" smtClean="0"/>
              <a:t>variété</a:t>
            </a:r>
            <a:endParaRPr lang="fr-FR" sz="2400" dirty="0"/>
          </a:p>
        </p:txBody>
      </p:sp>
      <p:pic>
        <p:nvPicPr>
          <p:cNvPr id="6" name="Picture 5">
            <a:extLst>
              <a:ext uri="{FF2B5EF4-FFF2-40B4-BE49-F238E27FC236}">
                <a16:creationId xmlns="" xmlns:a16="http://schemas.microsoft.com/office/drawing/2014/main" id="{15B0E745-44E4-0547-9453-5D72B547909D}"/>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578753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a:xfrm>
            <a:off x="666038" y="174227"/>
            <a:ext cx="8415617" cy="1107693"/>
          </a:xfrm>
        </p:spPr>
        <p:txBody>
          <a:bodyPr>
            <a:noAutofit/>
          </a:bodyPr>
          <a:lstStyle/>
          <a:p>
            <a:r>
              <a:rPr lang="fr-FR" sz="3600" b="1" dirty="0">
                <a:solidFill>
                  <a:srgbClr val="4472C4"/>
                </a:solidFill>
              </a:rPr>
              <a:t>STRUCTURE DE BASE DU PROGRAMME DU MJA</a:t>
            </a:r>
            <a:endParaRPr lang="en-US" dirty="0">
              <a:solidFill>
                <a:schemeClr val="accent1"/>
              </a:solidFill>
            </a:endParaRPr>
          </a:p>
        </p:txBody>
      </p:sp>
      <p:sp>
        <p:nvSpPr>
          <p:cNvPr id="2" name="Rectangle 1"/>
          <p:cNvSpPr/>
          <p:nvPr/>
        </p:nvSpPr>
        <p:spPr>
          <a:xfrm>
            <a:off x="2179320" y="1219574"/>
            <a:ext cx="8273935" cy="4893647"/>
          </a:xfrm>
          <a:prstGeom prst="rect">
            <a:avLst/>
          </a:prstGeom>
        </p:spPr>
        <p:txBody>
          <a:bodyPr wrap="square">
            <a:spAutoFit/>
          </a:bodyPr>
          <a:lstStyle/>
          <a:p>
            <a:pPr marL="342900" lvl="0" indent="-342900">
              <a:buFont typeface="Wingdings" panose="05000000000000000000" pitchFamily="2" charset="2"/>
              <a:buChar char="§"/>
            </a:pPr>
            <a:r>
              <a:rPr lang="fr-FR" sz="2400" dirty="0">
                <a:solidFill>
                  <a:prstClr val="black"/>
                </a:solidFill>
              </a:rPr>
              <a:t>Une religion significative pour que les jeunes puissent :</a:t>
            </a:r>
          </a:p>
          <a:p>
            <a:pPr marL="800100" lvl="1" indent="-342900">
              <a:buFont typeface="Wingdings" panose="05000000000000000000" pitchFamily="2" charset="2"/>
              <a:buChar char="Ø"/>
            </a:pPr>
            <a:r>
              <a:rPr lang="fr-FR" sz="2400" dirty="0">
                <a:solidFill>
                  <a:prstClr val="black"/>
                </a:solidFill>
              </a:rPr>
              <a:t>Obtenir une vue d'ensemble des croyances et traditions religieuses orientée vers les jeunes.</a:t>
            </a:r>
          </a:p>
          <a:p>
            <a:pPr marL="800100" lvl="1" indent="-342900">
              <a:buFont typeface="Wingdings" panose="05000000000000000000" pitchFamily="2" charset="2"/>
              <a:buChar char="Ø"/>
            </a:pPr>
            <a:r>
              <a:rPr lang="fr-FR" sz="2400" dirty="0">
                <a:solidFill>
                  <a:prstClr val="black"/>
                </a:solidFill>
              </a:rPr>
              <a:t>Voir et accepter le bien fondé des croyances et traditions religieuses.</a:t>
            </a:r>
          </a:p>
          <a:p>
            <a:pPr marL="800100" lvl="1" indent="-342900">
              <a:buFont typeface="Wingdings" panose="05000000000000000000" pitchFamily="2" charset="2"/>
              <a:buChar char="Ø"/>
            </a:pPr>
            <a:r>
              <a:rPr lang="fr-FR" sz="2400" dirty="0">
                <a:solidFill>
                  <a:prstClr val="black"/>
                </a:solidFill>
              </a:rPr>
              <a:t>Comprendre quelle relation </a:t>
            </a:r>
            <a:r>
              <a:rPr lang="fr-FR" sz="2400" dirty="0" smtClean="0">
                <a:solidFill>
                  <a:prstClr val="black"/>
                </a:solidFill>
              </a:rPr>
              <a:t>il peut </a:t>
            </a:r>
            <a:r>
              <a:rPr lang="fr-FR" sz="2400" dirty="0">
                <a:solidFill>
                  <a:prstClr val="black"/>
                </a:solidFill>
              </a:rPr>
              <a:t>exister entre un chrétien et le monde.</a:t>
            </a:r>
          </a:p>
          <a:p>
            <a:pPr marL="800100" lvl="1" indent="-342900">
              <a:buFont typeface="Wingdings" panose="05000000000000000000" pitchFamily="2" charset="2"/>
              <a:buChar char="Ø"/>
            </a:pPr>
            <a:r>
              <a:rPr lang="fr-FR" sz="2400" dirty="0">
                <a:solidFill>
                  <a:prstClr val="black"/>
                </a:solidFill>
              </a:rPr>
              <a:t>Comprendre le rôle et la véritable mission de l'église.</a:t>
            </a:r>
          </a:p>
          <a:p>
            <a:pPr marL="800100" lvl="1" indent="-342900">
              <a:buFont typeface="Wingdings" panose="05000000000000000000" pitchFamily="2" charset="2"/>
              <a:buChar char="Ø"/>
            </a:pPr>
            <a:r>
              <a:rPr lang="fr-FR" sz="2400" dirty="0">
                <a:solidFill>
                  <a:prstClr val="black"/>
                </a:solidFill>
              </a:rPr>
              <a:t>S</a:t>
            </a:r>
            <a:r>
              <a:rPr lang="fr-FR" sz="2400" dirty="0" smtClean="0">
                <a:solidFill>
                  <a:prstClr val="black"/>
                </a:solidFill>
              </a:rPr>
              <a:t>e confronter à une à </a:t>
            </a:r>
            <a:r>
              <a:rPr lang="fr-FR" sz="2400" dirty="0">
                <a:solidFill>
                  <a:prstClr val="black"/>
                </a:solidFill>
              </a:rPr>
              <a:t>une représentation réaliste de l'idéal de Dieu pour l'humanité</a:t>
            </a:r>
          </a:p>
          <a:p>
            <a:pPr marL="800100" lvl="1" indent="-342900">
              <a:buFont typeface="Wingdings" panose="05000000000000000000" pitchFamily="2" charset="2"/>
              <a:buChar char="Ø"/>
            </a:pPr>
            <a:r>
              <a:rPr lang="fr-FR" sz="2400" dirty="0">
                <a:solidFill>
                  <a:prstClr val="black"/>
                </a:solidFill>
              </a:rPr>
              <a:t>Être amené à établir/maintenir une relation avec le Christ grâce à son Esprit qui donne la direction, la joie et une paix authentique dans la vie de l'individu.</a:t>
            </a:r>
            <a:endParaRPr kumimoji="0" lang="en-ZW" sz="24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6" name="Picture 5">
            <a:extLst>
              <a:ext uri="{FF2B5EF4-FFF2-40B4-BE49-F238E27FC236}">
                <a16:creationId xmlns="" xmlns:a16="http://schemas.microsoft.com/office/drawing/2014/main" id="{91522D16-2A8B-6A44-9B20-26CAA0AE36B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580756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19499" y="94797"/>
            <a:ext cx="7562543" cy="6524863"/>
          </a:xfrm>
          <a:prstGeom prst="rect">
            <a:avLst/>
          </a:prstGeom>
        </p:spPr>
        <p:txBody>
          <a:bodyPr wrap="square">
            <a:spAutoFit/>
          </a:bodyPr>
          <a:lstStyle/>
          <a:p>
            <a:pPr lvl="0"/>
            <a:r>
              <a:rPr lang="fr-FR" sz="2200" b="1" dirty="0">
                <a:solidFill>
                  <a:prstClr val="black"/>
                </a:solidFill>
              </a:rPr>
              <a:t>Connaître le thème annuel </a:t>
            </a:r>
            <a:r>
              <a:rPr lang="fr-FR" sz="2200" b="1" dirty="0" smtClean="0">
                <a:solidFill>
                  <a:prstClr val="black"/>
                </a:solidFill>
              </a:rPr>
              <a:t>des MJA de la CG.</a:t>
            </a:r>
            <a:endParaRPr lang="fr-FR" sz="2200" b="1" dirty="0">
              <a:solidFill>
                <a:prstClr val="black"/>
              </a:solidFill>
            </a:endParaRPr>
          </a:p>
          <a:p>
            <a:pPr lvl="0"/>
            <a:r>
              <a:rPr lang="fr-FR" sz="2200" dirty="0">
                <a:solidFill>
                  <a:prstClr val="black"/>
                </a:solidFill>
              </a:rPr>
              <a:t>Vous pouvez le consulter dans le site web </a:t>
            </a:r>
            <a:r>
              <a:rPr lang="fr-FR" sz="2200" dirty="0" smtClean="0">
                <a:solidFill>
                  <a:prstClr val="black"/>
                </a:solidFill>
              </a:rPr>
              <a:t>des Ministères </a:t>
            </a:r>
            <a:r>
              <a:rPr lang="fr-FR" sz="2200" dirty="0">
                <a:solidFill>
                  <a:prstClr val="black"/>
                </a:solidFill>
              </a:rPr>
              <a:t>de la </a:t>
            </a:r>
            <a:r>
              <a:rPr lang="fr-FR" sz="2200" dirty="0" smtClean="0">
                <a:solidFill>
                  <a:prstClr val="black"/>
                </a:solidFill>
              </a:rPr>
              <a:t>Jeunesse </a:t>
            </a:r>
            <a:r>
              <a:rPr lang="fr-FR" sz="2200" dirty="0">
                <a:solidFill>
                  <a:prstClr val="black"/>
                </a:solidFill>
              </a:rPr>
              <a:t>(youth.adventist.org) ou auprès du bureau des </a:t>
            </a:r>
            <a:r>
              <a:rPr lang="fr-FR" sz="2200" dirty="0" smtClean="0">
                <a:solidFill>
                  <a:prstClr val="black"/>
                </a:solidFill>
              </a:rPr>
              <a:t>Ministères </a:t>
            </a:r>
            <a:r>
              <a:rPr lang="fr-FR" sz="2200" dirty="0">
                <a:solidFill>
                  <a:prstClr val="black"/>
                </a:solidFill>
              </a:rPr>
              <a:t>de la </a:t>
            </a:r>
            <a:r>
              <a:rPr lang="fr-FR" sz="2200" dirty="0" smtClean="0">
                <a:solidFill>
                  <a:prstClr val="black"/>
                </a:solidFill>
              </a:rPr>
              <a:t>Jeunesse </a:t>
            </a:r>
            <a:r>
              <a:rPr lang="fr-FR" sz="2200" dirty="0">
                <a:solidFill>
                  <a:prstClr val="black"/>
                </a:solidFill>
              </a:rPr>
              <a:t>de la Fédération/Champ.  Les thèmes sont choisis tous les cinq ans.</a:t>
            </a:r>
            <a:endParaRPr lang="fr-FR" sz="2200" dirty="0" smtClean="0">
              <a:solidFill>
                <a:prstClr val="black"/>
              </a:solidFill>
            </a:endParaRPr>
          </a:p>
          <a:p>
            <a:pPr lvl="0"/>
            <a:endParaRPr kumimoji="0" lang="fr-FR" sz="2200" b="1" i="0" u="none" strike="noStrike" kern="1200" cap="none" spc="0" normalizeH="0" baseline="0" noProof="0" dirty="0">
              <a:ln>
                <a:noFill/>
              </a:ln>
              <a:solidFill>
                <a:prstClr val="black"/>
              </a:solidFill>
              <a:effectLst/>
              <a:uLnTx/>
              <a:uFillTx/>
              <a:latin typeface="Calibri"/>
            </a:endParaRPr>
          </a:p>
          <a:p>
            <a:pPr lvl="0"/>
            <a:r>
              <a:rPr lang="fr-FR" sz="2200" b="1" dirty="0">
                <a:solidFill>
                  <a:prstClr val="black"/>
                </a:solidFill>
              </a:rPr>
              <a:t>Connaître les différents modèles de réunions de la Société </a:t>
            </a:r>
            <a:r>
              <a:rPr lang="fr-FR" sz="2200" b="1" dirty="0" smtClean="0">
                <a:solidFill>
                  <a:prstClr val="black"/>
                </a:solidFill>
              </a:rPr>
              <a:t>JA </a:t>
            </a:r>
            <a:r>
              <a:rPr lang="fr-FR" sz="2200" b="1" dirty="0">
                <a:solidFill>
                  <a:prstClr val="black"/>
                </a:solidFill>
              </a:rPr>
              <a:t>:</a:t>
            </a:r>
          </a:p>
          <a:p>
            <a:pPr marL="342900" lvl="0" indent="-342900">
              <a:buFont typeface="Arial" panose="020B0604020202020204" pitchFamily="34" charset="0"/>
              <a:buChar char="•"/>
            </a:pPr>
            <a:r>
              <a:rPr lang="fr-FR" sz="2200" dirty="0">
                <a:solidFill>
                  <a:prstClr val="black"/>
                </a:solidFill>
              </a:rPr>
              <a:t>La réunion </a:t>
            </a:r>
            <a:r>
              <a:rPr lang="fr-FR" sz="2200" b="1" dirty="0">
                <a:solidFill>
                  <a:prstClr val="black"/>
                </a:solidFill>
              </a:rPr>
              <a:t>hebdomadaire régulière.</a:t>
            </a:r>
          </a:p>
          <a:p>
            <a:pPr marL="342900" lvl="0" indent="-342900">
              <a:buFont typeface="Arial" panose="020B0604020202020204" pitchFamily="34" charset="0"/>
              <a:buChar char="•"/>
            </a:pPr>
            <a:r>
              <a:rPr lang="fr-FR" sz="2200" b="1" dirty="0" smtClean="0">
                <a:solidFill>
                  <a:prstClr val="black"/>
                </a:solidFill>
              </a:rPr>
              <a:t>Les </a:t>
            </a:r>
            <a:r>
              <a:rPr lang="fr-FR" sz="2200" b="1" dirty="0">
                <a:solidFill>
                  <a:prstClr val="black"/>
                </a:solidFill>
              </a:rPr>
              <a:t>réunions de partage d'expérience, </a:t>
            </a:r>
            <a:r>
              <a:rPr lang="fr-FR" sz="2200" dirty="0">
                <a:solidFill>
                  <a:prstClr val="black"/>
                </a:solidFill>
              </a:rPr>
              <a:t>durant lesquelles l'occasion est donnée à divers groupes et personnes de raconter les expériences qu'ils ont vécues en travaillant pour le Maître.</a:t>
            </a:r>
          </a:p>
          <a:p>
            <a:pPr marL="342900" lvl="0" indent="-342900">
              <a:buFont typeface="Arial" panose="020B0604020202020204" pitchFamily="34" charset="0"/>
              <a:buChar char="•"/>
            </a:pPr>
            <a:r>
              <a:rPr lang="fr-FR" sz="2200" b="1" dirty="0" smtClean="0">
                <a:solidFill>
                  <a:prstClr val="black"/>
                </a:solidFill>
              </a:rPr>
              <a:t>Les Réunions </a:t>
            </a:r>
            <a:r>
              <a:rPr lang="fr-FR" sz="2200" b="1" dirty="0">
                <a:solidFill>
                  <a:prstClr val="black"/>
                </a:solidFill>
              </a:rPr>
              <a:t>d'évangélisation : </a:t>
            </a:r>
            <a:r>
              <a:rPr lang="fr-FR" sz="2200" dirty="0">
                <a:solidFill>
                  <a:prstClr val="black"/>
                </a:solidFill>
              </a:rPr>
              <a:t>organisées et conduites pendant la Semaine de Prière de la JA ou à d'autres moments dans le but de gagner les non-convertis, de reconquérir ceux qui se sont égarés et d'approfondir l'expérience chrétienne de chaque membre.</a:t>
            </a:r>
          </a:p>
          <a:p>
            <a:pPr marL="342900" lvl="0" indent="-342900">
              <a:buFont typeface="Arial" panose="020B0604020202020204" pitchFamily="34" charset="0"/>
              <a:buChar char="•"/>
            </a:pPr>
            <a:r>
              <a:rPr lang="fr-FR" sz="2200" b="1" dirty="0" smtClean="0">
                <a:solidFill>
                  <a:prstClr val="black"/>
                </a:solidFill>
              </a:rPr>
              <a:t>Les Rallyes </a:t>
            </a:r>
            <a:r>
              <a:rPr lang="fr-FR" sz="2200" b="1" dirty="0">
                <a:solidFill>
                  <a:prstClr val="black"/>
                </a:solidFill>
              </a:rPr>
              <a:t>et conventions </a:t>
            </a:r>
            <a:r>
              <a:rPr lang="fr-FR" sz="2200" dirty="0" smtClean="0">
                <a:solidFill>
                  <a:prstClr val="black"/>
                </a:solidFill>
              </a:rPr>
              <a:t>durant lesquels une </a:t>
            </a:r>
            <a:r>
              <a:rPr lang="fr-FR" sz="2200" dirty="0">
                <a:solidFill>
                  <a:prstClr val="black"/>
                </a:solidFill>
              </a:rPr>
              <a:t>société JA locale accueille des sociétés JA visiteuses.</a:t>
            </a:r>
            <a:endParaRPr lang="fr-FR" sz="2200" b="1" dirty="0">
              <a:solidFill>
                <a:prstClr val="black"/>
              </a:solidFill>
            </a:endParaRPr>
          </a:p>
        </p:txBody>
      </p:sp>
      <p:pic>
        <p:nvPicPr>
          <p:cNvPr id="6" name="Picture 5">
            <a:extLst>
              <a:ext uri="{FF2B5EF4-FFF2-40B4-BE49-F238E27FC236}">
                <a16:creationId xmlns="" xmlns:a16="http://schemas.microsoft.com/office/drawing/2014/main" id="{CDC9E4C3-4EED-7246-8948-555FCA0EEBA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4" name="Rectangle 3"/>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748112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58688" y="165252"/>
            <a:ext cx="7373785" cy="6247864"/>
          </a:xfrm>
          <a:prstGeom prst="rect">
            <a:avLst/>
          </a:prstGeom>
        </p:spPr>
        <p:txBody>
          <a:bodyPr wrap="square">
            <a:spAutoFit/>
          </a:bodyPr>
          <a:lstStyle/>
          <a:p>
            <a:pPr lvl="0"/>
            <a:r>
              <a:rPr lang="fr-FR" sz="2000" b="1" dirty="0" smtClean="0">
                <a:solidFill>
                  <a:prstClr val="black"/>
                </a:solidFill>
              </a:rPr>
              <a:t>Les Congrès </a:t>
            </a:r>
            <a:r>
              <a:rPr lang="fr-FR" sz="2000" b="1" dirty="0">
                <a:solidFill>
                  <a:prstClr val="black"/>
                </a:solidFill>
              </a:rPr>
              <a:t>et </a:t>
            </a:r>
            <a:r>
              <a:rPr lang="fr-FR" sz="2000" b="1" dirty="0" smtClean="0">
                <a:solidFill>
                  <a:prstClr val="black"/>
                </a:solidFill>
              </a:rPr>
              <a:t>les programmes </a:t>
            </a:r>
            <a:r>
              <a:rPr lang="fr-FR" sz="2000" b="1" dirty="0">
                <a:solidFill>
                  <a:prstClr val="black"/>
                </a:solidFill>
              </a:rPr>
              <a:t>spéciaux, tels que :</a:t>
            </a:r>
          </a:p>
          <a:p>
            <a:pPr lvl="0"/>
            <a:r>
              <a:rPr lang="fr-FR" sz="2000" dirty="0">
                <a:solidFill>
                  <a:prstClr val="black"/>
                </a:solidFill>
              </a:rPr>
              <a:t>1. </a:t>
            </a:r>
            <a:r>
              <a:rPr lang="fr-FR" sz="2000" dirty="0" smtClean="0">
                <a:solidFill>
                  <a:prstClr val="black"/>
                </a:solidFill>
              </a:rPr>
              <a:t>Les programmes </a:t>
            </a:r>
            <a:r>
              <a:rPr lang="fr-FR" sz="2000" dirty="0">
                <a:solidFill>
                  <a:prstClr val="black"/>
                </a:solidFill>
              </a:rPr>
              <a:t>spéciaux pour les jeunes, avec la participation de toute l'église.</a:t>
            </a:r>
          </a:p>
          <a:p>
            <a:pPr lvl="0"/>
            <a:r>
              <a:rPr lang="fr-FR" sz="2000" dirty="0">
                <a:solidFill>
                  <a:prstClr val="black"/>
                </a:solidFill>
              </a:rPr>
              <a:t>2. </a:t>
            </a:r>
            <a:r>
              <a:rPr lang="fr-FR" sz="2000" dirty="0" smtClean="0">
                <a:solidFill>
                  <a:prstClr val="black"/>
                </a:solidFill>
              </a:rPr>
              <a:t>Les programmes </a:t>
            </a:r>
            <a:r>
              <a:rPr lang="fr-FR" sz="2000" dirty="0">
                <a:solidFill>
                  <a:prstClr val="black"/>
                </a:solidFill>
              </a:rPr>
              <a:t>spéciaux pour la promotion </a:t>
            </a:r>
            <a:r>
              <a:rPr lang="fr-FR" sz="2000" dirty="0" smtClean="0">
                <a:solidFill>
                  <a:prstClr val="black"/>
                </a:solidFill>
              </a:rPr>
              <a:t>de certaines activités ou projets. </a:t>
            </a:r>
            <a:endParaRPr lang="fr-FR" sz="2000" dirty="0">
              <a:solidFill>
                <a:prstClr val="black"/>
              </a:solidFill>
            </a:endParaRPr>
          </a:p>
          <a:p>
            <a:pPr lvl="0"/>
            <a:r>
              <a:rPr lang="fr-FR" sz="2000" dirty="0">
                <a:solidFill>
                  <a:prstClr val="black"/>
                </a:solidFill>
              </a:rPr>
              <a:t>3. L</a:t>
            </a:r>
            <a:r>
              <a:rPr lang="fr-FR" sz="2000" dirty="0" smtClean="0">
                <a:solidFill>
                  <a:prstClr val="black"/>
                </a:solidFill>
              </a:rPr>
              <a:t>es </a:t>
            </a:r>
            <a:r>
              <a:rPr lang="fr-FR" sz="2000" dirty="0">
                <a:solidFill>
                  <a:prstClr val="black"/>
                </a:solidFill>
              </a:rPr>
              <a:t>congrès ou rallyes de jeunesse réunissant des sociétés de jeunesse de plusieurs territoires.</a:t>
            </a:r>
          </a:p>
          <a:p>
            <a:pPr lvl="0"/>
            <a:r>
              <a:rPr lang="fr-FR" sz="2000" dirty="0" smtClean="0">
                <a:solidFill>
                  <a:prstClr val="black"/>
                </a:solidFill>
              </a:rPr>
              <a:t>4. Les programmes </a:t>
            </a:r>
            <a:r>
              <a:rPr lang="fr-FR" sz="2000" dirty="0">
                <a:solidFill>
                  <a:prstClr val="black"/>
                </a:solidFill>
              </a:rPr>
              <a:t>spéciaux </a:t>
            </a:r>
            <a:r>
              <a:rPr lang="fr-FR" sz="2000" dirty="0" smtClean="0">
                <a:solidFill>
                  <a:prstClr val="black"/>
                </a:solidFill>
              </a:rPr>
              <a:t>pour la promotion </a:t>
            </a:r>
            <a:r>
              <a:rPr lang="fr-FR" sz="2000" dirty="0">
                <a:solidFill>
                  <a:prstClr val="black"/>
                </a:solidFill>
              </a:rPr>
              <a:t>de </a:t>
            </a:r>
            <a:r>
              <a:rPr lang="fr-FR" sz="2000" dirty="0" smtClean="0">
                <a:solidFill>
                  <a:prstClr val="black"/>
                </a:solidFill>
              </a:rPr>
              <a:t>la tempérance</a:t>
            </a:r>
            <a:r>
              <a:rPr kumimoji="0" lang="en-US" sz="2000" i="0" u="none" strike="noStrike" kern="1200" cap="none" spc="0" normalizeH="0" baseline="0" noProof="0" dirty="0" smtClean="0">
                <a:ln>
                  <a:noFill/>
                </a:ln>
                <a:solidFill>
                  <a:prstClr val="black"/>
                </a:solidFill>
                <a:effectLst/>
                <a:uLnTx/>
                <a:uFillTx/>
                <a:latin typeface="Calibri"/>
              </a:rPr>
              <a:t>.</a:t>
            </a:r>
            <a:endParaRPr kumimoji="0" lang="en-US" sz="2000" i="0" u="none" strike="noStrike" kern="1200" cap="none" spc="0" normalizeH="0" baseline="0" noProof="0" dirty="0">
              <a:ln>
                <a:noFill/>
              </a:ln>
              <a:solidFill>
                <a:prstClr val="black"/>
              </a:solidFill>
              <a:effectLst/>
              <a:uLnTx/>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W" sz="2000" i="0" u="none" strike="noStrike" kern="1200" cap="none" spc="0" normalizeH="0" baseline="0" noProof="0" dirty="0">
              <a:ln>
                <a:noFill/>
              </a:ln>
              <a:solidFill>
                <a:prstClr val="black"/>
              </a:solidFill>
              <a:effectLst/>
              <a:uLnTx/>
              <a:uFillTx/>
              <a:latin typeface="Calibri"/>
            </a:endParaRPr>
          </a:p>
          <a:p>
            <a:pPr lvl="0"/>
            <a:r>
              <a:rPr lang="fr-FR" sz="2000" b="1" dirty="0" smtClean="0">
                <a:solidFill>
                  <a:prstClr val="black"/>
                </a:solidFill>
              </a:rPr>
              <a:t> </a:t>
            </a:r>
            <a:r>
              <a:rPr lang="fr-FR" sz="2000" b="1" dirty="0">
                <a:solidFill>
                  <a:prstClr val="black"/>
                </a:solidFill>
              </a:rPr>
              <a:t>Les réunions </a:t>
            </a:r>
            <a:r>
              <a:rPr lang="fr-FR" sz="2000" b="1" dirty="0" smtClean="0">
                <a:solidFill>
                  <a:prstClr val="black"/>
                </a:solidFill>
              </a:rPr>
              <a:t>de formation sur comment amener à la conversion</a:t>
            </a:r>
            <a:r>
              <a:rPr lang="fr-FR" sz="2000" dirty="0" smtClean="0">
                <a:solidFill>
                  <a:prstClr val="black"/>
                </a:solidFill>
              </a:rPr>
              <a:t>, </a:t>
            </a:r>
            <a:r>
              <a:rPr lang="fr-FR" sz="2000" dirty="0">
                <a:solidFill>
                  <a:prstClr val="black"/>
                </a:solidFill>
              </a:rPr>
              <a:t>qui enseigneront comment entamer une conversation qui débouchera sur des études bibliques, organiser des réunions dans les maisons, montrer des diapositives, distribuer de la littérature, vendre des livres et organiser des séminaires sur l'Apocalypse.</a:t>
            </a:r>
            <a:endParaRPr lang="fr-FR" sz="2000" dirty="0" smtClean="0">
              <a:solidFill>
                <a:prstClr val="black"/>
              </a:solidFill>
            </a:endParaRPr>
          </a:p>
          <a:p>
            <a:pPr lvl="0"/>
            <a:endParaRPr lang="fr-FR" sz="2000" dirty="0">
              <a:solidFill>
                <a:prstClr val="black"/>
              </a:solidFill>
            </a:endParaRPr>
          </a:p>
          <a:p>
            <a:pPr lvl="0"/>
            <a:r>
              <a:rPr lang="fr-FR" sz="2000" b="1" dirty="0">
                <a:solidFill>
                  <a:prstClr val="black"/>
                </a:solidFill>
              </a:rPr>
              <a:t>Les cérémonies d'investiture</a:t>
            </a:r>
            <a:r>
              <a:rPr lang="fr-FR" sz="2000" dirty="0">
                <a:solidFill>
                  <a:prstClr val="black"/>
                </a:solidFill>
              </a:rPr>
              <a:t>, qui ont lieu généralement une fois par an, permettent de distinguer les personnes qui remplissent les conditions requises </a:t>
            </a:r>
            <a:r>
              <a:rPr lang="fr-FR" sz="2000" dirty="0" smtClean="0">
                <a:solidFill>
                  <a:prstClr val="black"/>
                </a:solidFill>
              </a:rPr>
              <a:t>dans classes de formation  </a:t>
            </a:r>
            <a:r>
              <a:rPr lang="fr-FR" sz="2000" dirty="0">
                <a:solidFill>
                  <a:prstClr val="black"/>
                </a:solidFill>
              </a:rPr>
              <a:t>en leur remettant des certificats et autres éléments indiquant qu'elles ont atteint un objectif.</a:t>
            </a:r>
            <a:endParaRPr kumimoji="0" lang="en-ZW" sz="2000" i="0" u="none" strike="noStrike" kern="1200" cap="none" spc="0" normalizeH="0" baseline="0" noProof="0" dirty="0">
              <a:ln>
                <a:noFill/>
              </a:ln>
              <a:solidFill>
                <a:prstClr val="black"/>
              </a:solidFill>
              <a:effectLst/>
              <a:uLnTx/>
              <a:uFillTx/>
              <a:latin typeface="Calibri"/>
            </a:endParaRPr>
          </a:p>
        </p:txBody>
      </p:sp>
      <p:pic>
        <p:nvPicPr>
          <p:cNvPr id="6" name="Picture 5">
            <a:extLst>
              <a:ext uri="{FF2B5EF4-FFF2-40B4-BE49-F238E27FC236}">
                <a16:creationId xmlns="" xmlns:a16="http://schemas.microsoft.com/office/drawing/2014/main" id="{CDC9E4C3-4EED-7246-8948-555FCA0EEBA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4" name="Rectangle 3"/>
          <p:cNvSpPr/>
          <p:nvPr/>
        </p:nvSpPr>
        <p:spPr>
          <a:xfrm>
            <a:off x="93420" y="5755551"/>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675638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8310" y="772180"/>
            <a:ext cx="8707834" cy="3662541"/>
          </a:xfrm>
          <a:prstGeom prst="rect">
            <a:avLst/>
          </a:prstGeom>
        </p:spPr>
        <p:txBody>
          <a:bodyPr wrap="square">
            <a:spAutoFit/>
          </a:bodyPr>
          <a:lstStyle/>
          <a:p>
            <a:pPr lvl="0"/>
            <a:r>
              <a:rPr lang="fr-FR" sz="4400" b="1" dirty="0">
                <a:solidFill>
                  <a:srgbClr val="4472C4"/>
                </a:solidFill>
              </a:rPr>
              <a:t>Connaître les cinq besoins fondamentaux des jeunes </a:t>
            </a:r>
          </a:p>
          <a:p>
            <a:pPr marR="0" lvl="0"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dirty="0">
              <a:ln>
                <a:noFill/>
              </a:ln>
              <a:solidFill>
                <a:srgbClr val="4472C4"/>
              </a:solidFill>
              <a:effectLst/>
              <a:uLnTx/>
              <a:uFillTx/>
              <a:latin typeface="Calibri"/>
              <a:ea typeface="+mn-ea"/>
              <a:cs typeface="+mn-cs"/>
            </a:endParaRPr>
          </a:p>
          <a:p>
            <a:pPr marL="457200" lvl="0" indent="-457200">
              <a:buFont typeface="+mj-lt"/>
              <a:buAutoNum type="arabicPeriod"/>
            </a:pPr>
            <a:r>
              <a:rPr lang="fr-FR" sz="2400" dirty="0">
                <a:solidFill>
                  <a:prstClr val="black"/>
                </a:solidFill>
              </a:rPr>
              <a:t>Acceptation et reconnaissance</a:t>
            </a:r>
          </a:p>
          <a:p>
            <a:pPr marL="457200" lvl="0" indent="-457200">
              <a:buFont typeface="+mj-lt"/>
              <a:buAutoNum type="arabicPeriod"/>
            </a:pPr>
            <a:r>
              <a:rPr lang="fr-FR" sz="2400" dirty="0">
                <a:solidFill>
                  <a:prstClr val="black"/>
                </a:solidFill>
              </a:rPr>
              <a:t>Affection</a:t>
            </a:r>
          </a:p>
          <a:p>
            <a:pPr marL="457200" lvl="0" indent="-457200">
              <a:buFont typeface="+mj-lt"/>
              <a:buAutoNum type="arabicPeriod"/>
            </a:pPr>
            <a:r>
              <a:rPr lang="fr-FR" sz="2400" dirty="0">
                <a:solidFill>
                  <a:prstClr val="black"/>
                </a:solidFill>
              </a:rPr>
              <a:t>Succès et réalisations</a:t>
            </a:r>
          </a:p>
          <a:p>
            <a:pPr marL="457200" lvl="0" indent="-457200">
              <a:buFont typeface="+mj-lt"/>
              <a:buAutoNum type="arabicPeriod"/>
            </a:pPr>
            <a:r>
              <a:rPr lang="fr-FR" sz="2400" dirty="0">
                <a:solidFill>
                  <a:prstClr val="black"/>
                </a:solidFill>
              </a:rPr>
              <a:t>Nouvelles expériences</a:t>
            </a:r>
          </a:p>
          <a:p>
            <a:pPr marL="457200" lvl="0" indent="-457200">
              <a:buFont typeface="+mj-lt"/>
              <a:buAutoNum type="arabicPeriod"/>
            </a:pPr>
            <a:r>
              <a:rPr lang="fr-FR" sz="2400" dirty="0">
                <a:solidFill>
                  <a:prstClr val="black"/>
                </a:solidFill>
              </a:rPr>
              <a:t>Sécurité et sentiment d'appartenance</a:t>
            </a:r>
            <a:endParaRPr kumimoji="0" lang="en-ZW" sz="24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6" name="Picture 5">
            <a:extLst>
              <a:ext uri="{FF2B5EF4-FFF2-40B4-BE49-F238E27FC236}">
                <a16:creationId xmlns="" xmlns:a16="http://schemas.microsoft.com/office/drawing/2014/main" id="{EDE13F6E-D448-064F-8194-902FEBB7845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4" name="Rectangle 3"/>
          <p:cNvSpPr/>
          <p:nvPr/>
        </p:nvSpPr>
        <p:spPr>
          <a:xfrm>
            <a:off x="93420" y="5755551"/>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427104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a:xfrm>
            <a:off x="838200" y="365125"/>
            <a:ext cx="9137073" cy="904875"/>
          </a:xfrm>
        </p:spPr>
        <p:txBody>
          <a:bodyPr>
            <a:normAutofit fontScale="90000"/>
          </a:bodyPr>
          <a:lstStyle/>
          <a:p>
            <a:r>
              <a:rPr lang="fr-FR" b="1" dirty="0">
                <a:solidFill>
                  <a:schemeClr val="accent1"/>
                </a:solidFill>
              </a:rPr>
              <a:t>Connaître les six objectifs fondamentaux </a:t>
            </a:r>
            <a:r>
              <a:rPr lang="fr-FR" b="1" dirty="0" smtClean="0">
                <a:solidFill>
                  <a:schemeClr val="accent1"/>
                </a:solidFill>
              </a:rPr>
              <a:t>des MJA</a:t>
            </a:r>
            <a:endParaRPr lang="en-US" b="1" dirty="0">
              <a:solidFill>
                <a:schemeClr val="accent1"/>
              </a:solidFill>
            </a:endParaRPr>
          </a:p>
        </p:txBody>
      </p:sp>
      <p:sp>
        <p:nvSpPr>
          <p:cNvPr id="2" name="Rectangle 1"/>
          <p:cNvSpPr/>
          <p:nvPr/>
        </p:nvSpPr>
        <p:spPr>
          <a:xfrm>
            <a:off x="1980672" y="1044472"/>
            <a:ext cx="8409643" cy="4893647"/>
          </a:xfrm>
          <a:prstGeom prst="rect">
            <a:avLst/>
          </a:prstGeom>
        </p:spPr>
        <p:txBody>
          <a:bodyPr wrap="square">
            <a:spAutoFit/>
          </a:bodyPr>
          <a:lstStyle/>
          <a:p>
            <a:pPr lvl="0"/>
            <a:r>
              <a:rPr lang="fr-FR" sz="2400" dirty="0">
                <a:solidFill>
                  <a:prstClr val="black"/>
                </a:solidFill>
              </a:rPr>
              <a:t>Les six objectifs fondamentaux de la jeunesse, tels que définis par M. E. </a:t>
            </a:r>
            <a:r>
              <a:rPr lang="fr-FR" sz="2400" dirty="0" err="1">
                <a:solidFill>
                  <a:prstClr val="black"/>
                </a:solidFill>
              </a:rPr>
              <a:t>Kern</a:t>
            </a:r>
            <a:r>
              <a:rPr lang="fr-FR" sz="2400" dirty="0">
                <a:solidFill>
                  <a:prstClr val="black"/>
                </a:solidFill>
              </a:rPr>
              <a:t>, le premier directeur de la jeunesse nommé en 1907, et approuvés par E. G. White, demeurent les objectifs fondamentaux du MJA devant être intégrés dans les programmes annuels </a:t>
            </a:r>
            <a:r>
              <a:rPr lang="fr-FR" sz="2400" dirty="0" smtClean="0">
                <a:solidFill>
                  <a:prstClr val="black"/>
                </a:solidFill>
              </a:rPr>
              <a:t>:</a:t>
            </a:r>
          </a:p>
          <a:p>
            <a:pPr lvl="0"/>
            <a:endParaRPr kumimoji="0" lang="en-ZW" sz="2400" b="0" i="0" u="none" strike="noStrike" kern="1200" cap="none" spc="0" normalizeH="0" baseline="0" noProof="0" dirty="0">
              <a:ln>
                <a:noFill/>
              </a:ln>
              <a:solidFill>
                <a:prstClr val="black"/>
              </a:solidFill>
              <a:effectLst/>
              <a:uLnTx/>
              <a:uFillTx/>
              <a:latin typeface="Calibri"/>
              <a:ea typeface="+mn-ea"/>
              <a:cs typeface="+mn-cs"/>
            </a:endParaRPr>
          </a:p>
          <a:p>
            <a:pPr marL="457200" lvl="0" indent="-457200">
              <a:buFont typeface="+mj-lt"/>
              <a:buAutoNum type="arabicPeriod"/>
            </a:pPr>
            <a:r>
              <a:rPr lang="fr-FR" sz="2400" dirty="0">
                <a:solidFill>
                  <a:prstClr val="black"/>
                </a:solidFill>
              </a:rPr>
              <a:t>Élever le niveau de la vie de dévotion des jeunes.</a:t>
            </a:r>
          </a:p>
          <a:p>
            <a:pPr marL="457200" lvl="0" indent="-457200">
              <a:buFont typeface="+mj-lt"/>
              <a:buAutoNum type="arabicPeriod"/>
            </a:pPr>
            <a:r>
              <a:rPr lang="fr-FR" sz="2400" dirty="0">
                <a:solidFill>
                  <a:prstClr val="black"/>
                </a:solidFill>
              </a:rPr>
              <a:t>Élever le niveau d'accomplissement de la jeunesse.</a:t>
            </a:r>
          </a:p>
          <a:p>
            <a:pPr marL="457200" lvl="0" indent="-457200">
              <a:buFont typeface="+mj-lt"/>
              <a:buAutoNum type="arabicPeriod"/>
            </a:pPr>
            <a:r>
              <a:rPr lang="fr-FR" sz="2400" dirty="0">
                <a:solidFill>
                  <a:prstClr val="black"/>
                </a:solidFill>
              </a:rPr>
              <a:t>Éduquer et former les jeunes pour le service.</a:t>
            </a:r>
          </a:p>
          <a:p>
            <a:pPr marL="457200" lvl="0" indent="-457200">
              <a:buFont typeface="+mj-lt"/>
              <a:buAutoNum type="arabicPeriod"/>
            </a:pPr>
            <a:r>
              <a:rPr lang="fr-FR" sz="2400" dirty="0">
                <a:solidFill>
                  <a:prstClr val="black"/>
                </a:solidFill>
              </a:rPr>
              <a:t>Offrir des opportunités permettant d'atteindre les autres et de servir.</a:t>
            </a:r>
          </a:p>
          <a:p>
            <a:pPr marL="457200" lvl="0" indent="-457200">
              <a:buFont typeface="+mj-lt"/>
              <a:buAutoNum type="arabicPeriod"/>
            </a:pPr>
            <a:r>
              <a:rPr lang="fr-FR" sz="2400" dirty="0">
                <a:solidFill>
                  <a:prstClr val="black"/>
                </a:solidFill>
              </a:rPr>
              <a:t>Enseigner les principes de l'intendance.</a:t>
            </a:r>
          </a:p>
          <a:p>
            <a:pPr marL="457200" lvl="0" indent="-457200">
              <a:buFont typeface="+mj-lt"/>
              <a:buAutoNum type="arabicPeriod"/>
            </a:pPr>
            <a:r>
              <a:rPr lang="fr-FR" sz="2400" dirty="0">
                <a:solidFill>
                  <a:prstClr val="black"/>
                </a:solidFill>
              </a:rPr>
              <a:t>Amener les jeunes à découvrir leur valeur individuelle et à développer et découvrir leurs dons spirituels.</a:t>
            </a:r>
          </a:p>
        </p:txBody>
      </p:sp>
      <p:pic>
        <p:nvPicPr>
          <p:cNvPr id="6" name="Picture 5">
            <a:extLst>
              <a:ext uri="{FF2B5EF4-FFF2-40B4-BE49-F238E27FC236}">
                <a16:creationId xmlns="" xmlns:a16="http://schemas.microsoft.com/office/drawing/2014/main" id="{ED3311BB-CD5B-5249-BFB7-3066F996470A}"/>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93420" y="5755551"/>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181231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8BE8ECC-1DC8-0F49-9095-E8E2529F670D}"/>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ABFD6636-1C50-484E-97FF-B60211784245}"/>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537D9AF6-9B68-4D41-B70E-B8DC8B398F0D}"/>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4BF3B4B-8A4E-FA47-8C38-69038A088F7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1007</TotalTime>
  <Words>1910</Words>
  <Application>Microsoft Office PowerPoint</Application>
  <PresentationFormat>Grand écran</PresentationFormat>
  <Paragraphs>150</Paragraphs>
  <Slides>20</Slides>
  <Notes>0</Notes>
  <HiddenSlides>0</HiddenSlides>
  <MMClips>0</MMClips>
  <ScaleCrop>false</ScaleCrop>
  <HeadingPairs>
    <vt:vector size="8" baseType="variant">
      <vt:variant>
        <vt:lpstr>Polices utilisées</vt:lpstr>
      </vt:variant>
      <vt:variant>
        <vt:i4>4</vt:i4>
      </vt:variant>
      <vt:variant>
        <vt:lpstr>Thème</vt:lpstr>
      </vt:variant>
      <vt:variant>
        <vt:i4>4</vt:i4>
      </vt:variant>
      <vt:variant>
        <vt:lpstr>Serveurs OLE incorporés</vt:lpstr>
      </vt:variant>
      <vt:variant>
        <vt:i4>1</vt:i4>
      </vt:variant>
      <vt:variant>
        <vt:lpstr>Titres des diapositives</vt:lpstr>
      </vt:variant>
      <vt:variant>
        <vt:i4>20</vt:i4>
      </vt:variant>
    </vt:vector>
  </HeadingPairs>
  <TitlesOfParts>
    <vt:vector size="29" baseType="lpstr">
      <vt:lpstr>Arial</vt:lpstr>
      <vt:lpstr>Calibri</vt:lpstr>
      <vt:lpstr>Calibri Light</vt:lpstr>
      <vt:lpstr>Wingdings</vt:lpstr>
      <vt:lpstr>Office Theme</vt:lpstr>
      <vt:lpstr>2_Custom Design</vt:lpstr>
      <vt:lpstr>1_Custom Design</vt:lpstr>
      <vt:lpstr>Custom Design</vt:lpstr>
      <vt:lpstr>Document</vt:lpstr>
      <vt:lpstr>Présentation PowerPoint</vt:lpstr>
      <vt:lpstr>Objectifs du module</vt:lpstr>
      <vt:lpstr>PROGRAMMATION CRÉATIVE DES MJA</vt:lpstr>
      <vt:lpstr>STRUCTURE DE BASE DU PROGRAMME DES MJA</vt:lpstr>
      <vt:lpstr>STRUCTURE DE BASE DU PROGRAMME DU MJA</vt:lpstr>
      <vt:lpstr>Présentation PowerPoint</vt:lpstr>
      <vt:lpstr>Présentation PowerPoint</vt:lpstr>
      <vt:lpstr>Présentation PowerPoint</vt:lpstr>
      <vt:lpstr>Connaître les six objectifs fondamentaux des MJA</vt:lpstr>
      <vt:lpstr>ELABORER DES PROGRAMMES DE JEUNESSE SELON LE MODÈLE DU "LEADER SERVITEUR </vt:lpstr>
      <vt:lpstr>CRÉER DES PROGRAMMES POUR LA JEUNESSE SELON LE MODÈLE DU "LEADER SERVITEUR </vt:lpstr>
      <vt:lpstr>CRÉER DES PROGRAMMES POUR LES JEUNES </vt:lpstr>
      <vt:lpstr>UNE AIDE À LA PROGRAMMATION  EN SIX ÉTAPES </vt:lpstr>
      <vt:lpstr>UNE AIDE À LA PROGRAMMATION  EN SIX ÉTAPES </vt:lpstr>
      <vt:lpstr>UNE AIDE À LA PROGRAMMATION  EN SIX ÉTAPES </vt:lpstr>
      <vt:lpstr>6. Types de programmes JA hebdomadaires </vt:lpstr>
      <vt:lpstr>UNE AIDE À LA PROGRAMMATION  EN SIX ÉTAPES </vt:lpstr>
      <vt:lpstr>UNE AIDE À LA PROGRAMMATION  EN SIX ÉTAPES </vt:lpstr>
      <vt:lpstr>UNE AIDE À LA PROGRAMMATION  EN SIX ÉTAPES </vt:lpstr>
      <vt:lpstr>Souvenez-vous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Mokgwane, Pako</dc:creator>
  <cp:lastModifiedBy>Emmanuel KRA</cp:lastModifiedBy>
  <cp:revision>67</cp:revision>
  <dcterms:created xsi:type="dcterms:W3CDTF">2018-05-31T05:51:27Z</dcterms:created>
  <dcterms:modified xsi:type="dcterms:W3CDTF">2020-09-16T09:59:30Z</dcterms:modified>
</cp:coreProperties>
</file>