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4" r:id="rId3"/>
    <p:sldMasterId id="2147483661" r:id="rId4"/>
  </p:sldMasterIdLst>
  <p:notesMasterIdLst>
    <p:notesMasterId r:id="rId32"/>
  </p:notesMasterIdLst>
  <p:handoutMasterIdLst>
    <p:handoutMasterId r:id="rId33"/>
  </p:handoutMasterIdLst>
  <p:sldIdLst>
    <p:sldId id="301" r:id="rId5"/>
    <p:sldId id="322"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23" r:id="rId20"/>
    <p:sldId id="324" r:id="rId21"/>
    <p:sldId id="315" r:id="rId22"/>
    <p:sldId id="316" r:id="rId23"/>
    <p:sldId id="317" r:id="rId24"/>
    <p:sldId id="318" r:id="rId25"/>
    <p:sldId id="319" r:id="rId26"/>
    <p:sldId id="325" r:id="rId27"/>
    <p:sldId id="327" r:id="rId28"/>
    <p:sldId id="328" r:id="rId29"/>
    <p:sldId id="320" r:id="rId30"/>
    <p:sldId id="3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ldId id="301"/>
            <p14:sldId id="322"/>
            <p14:sldId id="302"/>
            <p14:sldId id="303"/>
            <p14:sldId id="304"/>
            <p14:sldId id="305"/>
            <p14:sldId id="306"/>
            <p14:sldId id="307"/>
            <p14:sldId id="308"/>
            <p14:sldId id="309"/>
            <p14:sldId id="310"/>
            <p14:sldId id="311"/>
            <p14:sldId id="312"/>
            <p14:sldId id="313"/>
            <p14:sldId id="314"/>
            <p14:sldId id="323"/>
            <p14:sldId id="324"/>
            <p14:sldId id="315"/>
            <p14:sldId id="316"/>
            <p14:sldId id="317"/>
            <p14:sldId id="318"/>
            <p14:sldId id="319"/>
            <p14:sldId id="325"/>
            <p14:sldId id="327"/>
            <p14:sldId id="328"/>
            <p14:sldId id="320"/>
            <p14:sldId id="321"/>
          </p14:sldIdLst>
        </p14:section>
        <p14:section name="Untitled Section" id="{94477824-1078-8C46-945F-3B8A573AC76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6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29"/>
    <p:restoredTop sz="94674"/>
  </p:normalViewPr>
  <p:slideViewPr>
    <p:cSldViewPr snapToGrid="0" snapToObjects="1">
      <p:cViewPr varScale="1">
        <p:scale>
          <a:sx n="74" d="100"/>
          <a:sy n="74" d="100"/>
        </p:scale>
        <p:origin x="408"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1200757-3EAA-6646-8780-0FECAB345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952BA13-8550-474B-A91E-D724DF639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9/16/2020</a:t>
            </a:fld>
            <a:endParaRPr lang="en-US"/>
          </a:p>
        </p:txBody>
      </p:sp>
      <p:sp>
        <p:nvSpPr>
          <p:cNvPr id="4" name="Footer Placeholder 3">
            <a:extLst>
              <a:ext uri="{FF2B5EF4-FFF2-40B4-BE49-F238E27FC236}">
                <a16:creationId xmlns:a16="http://schemas.microsoft.com/office/drawing/2014/main" xmlns=""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‹N°›</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‹N°›</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4804874" cy="4588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18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4804874" cy="45210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4510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9149862" cy="38700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5"/>
            <a:ext cx="1745483" cy="52865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315200" cy="52865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2C514C5-717E-FA42-924E-41A15677D7AD}"/>
              </a:ext>
            </a:extLst>
          </p:cNvPr>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a:extLst>
              <a:ext uri="{FF2B5EF4-FFF2-40B4-BE49-F238E27FC236}">
                <a16:creationId xmlns:a16="http://schemas.microsoft.com/office/drawing/2014/main" xmlns=""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0D2542C-15C0-7F4E-A2EC-156AC0625D09}"/>
              </a:ext>
            </a:extLst>
          </p:cNvPr>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BB1F3-2F79-F846-A1CB-992303CE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069594-5E57-5342-B30C-6783C97FD337}"/>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a16="http://schemas.microsoft.com/office/drawing/2014/main" xmlns=""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23BA5E-E67C-0B4C-9238-6B242BCDA18E}"/>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CA1F22-3F23-2A45-8242-4E20BB979C4E}"/>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a16="http://schemas.microsoft.com/office/drawing/2014/main" xmlns=""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E04ADE-8591-D54D-82C0-8CA9A835C3C2}"/>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4B65A4-CD34-E542-AA3B-410F99F5C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336E2E-A226-6E4B-A0BF-59936A911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B76ECF6-06B1-1042-9703-D25028AEBCA1}"/>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a16="http://schemas.microsoft.com/office/drawing/2014/main" xmlns=""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13CF58-EB45-EE45-AB88-CE542A8C9D48}"/>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C0711A-2741-5245-BFBE-542A2F566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1226C9-E965-3748-B951-554080869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453920-1A77-3441-B716-C87809F2197A}"/>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6" name="Footer Placeholder 5">
            <a:extLst>
              <a:ext uri="{FF2B5EF4-FFF2-40B4-BE49-F238E27FC236}">
                <a16:creationId xmlns:a16="http://schemas.microsoft.com/office/drawing/2014/main" xmlns=""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B5DE6D-D58D-6246-8560-6B48561FACB5}"/>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C120D-9C98-7541-A4D1-ECDDBCE36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081D796-17A2-6D43-9454-BAD3FEB1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7166ED1-50C0-D648-B865-172DA5AA2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E61E471-E208-3546-857E-10892FC3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C319FF5-6763-2047-B0CB-67E2B43241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1B036FF-1BB5-614A-AB87-E9F39D61E0AC}"/>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8" name="Footer Placeholder 7">
            <a:extLst>
              <a:ext uri="{FF2B5EF4-FFF2-40B4-BE49-F238E27FC236}">
                <a16:creationId xmlns:a16="http://schemas.microsoft.com/office/drawing/2014/main" xmlns=""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E1B4373-3B73-AD43-AAAC-28A7D836113A}"/>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E997709-99BE-384F-AF93-DB01D29AD36E}"/>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4" name="Footer Placeholder 3">
            <a:extLst>
              <a:ext uri="{FF2B5EF4-FFF2-40B4-BE49-F238E27FC236}">
                <a16:creationId xmlns:a16="http://schemas.microsoft.com/office/drawing/2014/main" xmlns=""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246F0CE-1BB1-7747-8F15-75898CB4A040}"/>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855655-5E02-734C-8B17-5354E364B15C}"/>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3" name="Footer Placeholder 2">
            <a:extLst>
              <a:ext uri="{FF2B5EF4-FFF2-40B4-BE49-F238E27FC236}">
                <a16:creationId xmlns:a16="http://schemas.microsoft.com/office/drawing/2014/main" xmlns=""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D98A3A1-20D2-074B-AFFF-E88912E453A0}"/>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E3A0B5-B39D-2A45-A906-F7C44621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7F896DB-D884-D547-8A87-1C4B13253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BB1E257-B35C-B941-8052-F0A6552F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19EFA63-6AE3-9B4B-8A64-B5725176B0A7}"/>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6" name="Footer Placeholder 5">
            <a:extLst>
              <a:ext uri="{FF2B5EF4-FFF2-40B4-BE49-F238E27FC236}">
                <a16:creationId xmlns:a16="http://schemas.microsoft.com/office/drawing/2014/main" xmlns=""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E2F575-0AB5-ED40-B5A7-8443E9F80F64}"/>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9253A-1B2D-7542-9B6F-FA42D861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497BB3B-A3FF-F442-BA29-C194E7F3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C1370F-B2CB-984E-9BEA-F72D0F71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938331-EB46-A241-945E-A9E29C5A87BD}"/>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6" name="Footer Placeholder 5">
            <a:extLst>
              <a:ext uri="{FF2B5EF4-FFF2-40B4-BE49-F238E27FC236}">
                <a16:creationId xmlns:a16="http://schemas.microsoft.com/office/drawing/2014/main" xmlns=""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082B4A-2276-9647-AE95-D82B839ADC56}"/>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319338-EAE0-7A40-ABC4-13A8A4D6E5F3}"/>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a16="http://schemas.microsoft.com/office/drawing/2014/main" xmlns=""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47F38-1C00-1A43-8EE6-78C364B37339}"/>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23120A-C540-014D-A196-81DC0AE19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6E69A46-BF32-C540-A37E-771196197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CE7306-3DCD-794D-8DEC-0C27A7C08CA3}"/>
              </a:ext>
            </a:extLst>
          </p:cNvPr>
          <p:cNvSpPr>
            <a:spLocks noGrp="1"/>
          </p:cNvSpPr>
          <p:nvPr>
            <p:ph type="dt" sz="half" idx="10"/>
          </p:nvPr>
        </p:nvSpPr>
        <p:spPr/>
        <p:txBody>
          <a:bodyPr/>
          <a:lstStyle/>
          <a:p>
            <a:fld id="{3AC56663-F467-724F-9C4A-7CBA8A3563E3}" type="datetimeFigureOut">
              <a:rPr lang="en-US" smtClean="0"/>
              <a:t>9/16/2020</a:t>
            </a:fld>
            <a:endParaRPr lang="en-US"/>
          </a:p>
        </p:txBody>
      </p:sp>
      <p:sp>
        <p:nvSpPr>
          <p:cNvPr id="5" name="Footer Placeholder 4">
            <a:extLst>
              <a:ext uri="{FF2B5EF4-FFF2-40B4-BE49-F238E27FC236}">
                <a16:creationId xmlns:a16="http://schemas.microsoft.com/office/drawing/2014/main" xmlns=""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8BA3D5-9294-F940-B031-FD487FB58BAA}"/>
              </a:ext>
            </a:extLst>
          </p:cNvPr>
          <p:cNvSpPr>
            <a:spLocks noGrp="1"/>
          </p:cNvSpPr>
          <p:nvPr>
            <p:ph type="sldNum" sz="quarter" idx="12"/>
          </p:nvPr>
        </p:nvSpPr>
        <p:spPr/>
        <p:txBody>
          <a:bodyPr/>
          <a:lstStyle/>
          <a:p>
            <a:fld id="{D68BBED7-DA09-AB4F-934B-FB262E64A154}" type="slidenum">
              <a:rPr lang="en-US" smtClean="0"/>
              <a:t>‹N°›</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B2E44-36DA-4743-803D-A0C615B5C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30744B4-977F-524D-98D3-5F8270BA84E9}"/>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a16="http://schemas.microsoft.com/office/drawing/2014/main" xmlns=""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A61D60-843C-CA49-BA6D-C4FFE484E6EF}"/>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51BD73C-200E-464F-86B0-3B878E416A6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6AD399-A317-EA4F-BB28-D4C07E700560}"/>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a16="http://schemas.microsoft.com/office/drawing/2014/main" xmlns=""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813A48-745C-5947-950A-E72406D272DE}"/>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5B10A-60AE-EB49-98E1-D957426E5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F78C1C-9F0D-034A-AFCE-15B725192D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13AE335-518E-D744-A806-4CEAED111D49}"/>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a16="http://schemas.microsoft.com/office/drawing/2014/main" xmlns=""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DAB0F4-4663-3844-B795-6568E0E5D326}"/>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041903-8308-514C-80B9-443CF2BDBCE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7814B1-0E8C-D547-8CDD-98A742DE32C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E6EDF7C-3A62-3B46-83A9-0097A852537D}"/>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6" name="Footer Placeholder 5">
            <a:extLst>
              <a:ext uri="{FF2B5EF4-FFF2-40B4-BE49-F238E27FC236}">
                <a16:creationId xmlns:a16="http://schemas.microsoft.com/office/drawing/2014/main" xmlns=""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86A584-920A-2E47-9098-CA1C7D4D2700}"/>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085873"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90858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CAF7D-9335-7044-81B5-F1A113C50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C2FA63E-7181-624C-857B-1B56214FE2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F829E0D-A137-DD47-8B7C-7854873857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CA01913-C7BB-DC43-A030-D88B3AF8E5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FCE15A7-A0FF-F840-A145-60B40D0C7EA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F6704BD-3FD1-F347-B63B-0213B2250A94}"/>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8" name="Footer Placeholder 7">
            <a:extLst>
              <a:ext uri="{FF2B5EF4-FFF2-40B4-BE49-F238E27FC236}">
                <a16:creationId xmlns:a16="http://schemas.microsoft.com/office/drawing/2014/main" xmlns=""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7699041-3DA0-E042-8338-BE17C8AB7ED9}"/>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A907525-F63E-BC4D-9FAF-9CAB1B6ECA27}"/>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4" name="Footer Placeholder 3">
            <a:extLst>
              <a:ext uri="{FF2B5EF4-FFF2-40B4-BE49-F238E27FC236}">
                <a16:creationId xmlns:a16="http://schemas.microsoft.com/office/drawing/2014/main" xmlns=""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57115B0-7B7D-C347-81FC-FBBDE7EE8928}"/>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952BBB-52A2-BD4B-A650-63066A27C605}"/>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3" name="Footer Placeholder 2">
            <a:extLst>
              <a:ext uri="{FF2B5EF4-FFF2-40B4-BE49-F238E27FC236}">
                <a16:creationId xmlns:a16="http://schemas.microsoft.com/office/drawing/2014/main" xmlns=""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1F3315E-3604-9940-A45C-CBD3E949654D}"/>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3DF9F-03E4-2D4A-8C73-CD9EB1FA9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EAAA636-196C-B34E-8E36-12C7626710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D03DB71-D964-1A46-88EB-6AB4CAE830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E711710-A939-F84B-8683-D705642BD454}"/>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6" name="Footer Placeholder 5">
            <a:extLst>
              <a:ext uri="{FF2B5EF4-FFF2-40B4-BE49-F238E27FC236}">
                <a16:creationId xmlns:a16="http://schemas.microsoft.com/office/drawing/2014/main" xmlns=""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A894F0-A094-EB45-B854-AC2CE568835A}"/>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323784-3503-DB46-90AD-920C280B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1A924F-C866-FA4F-81F5-986CD8DC4B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0913A9-EF05-5649-A644-8DACEFEC57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A61A965-8549-F843-B612-179E96B3A686}"/>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6" name="Footer Placeholder 5">
            <a:extLst>
              <a:ext uri="{FF2B5EF4-FFF2-40B4-BE49-F238E27FC236}">
                <a16:creationId xmlns:a16="http://schemas.microsoft.com/office/drawing/2014/main" xmlns=""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8F200D-E0C3-FB42-A1DF-04C09CC92902}"/>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3BF5CF5-A071-764F-8C6B-48CB0A79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07B74B-AB68-2045-99A1-E8B257896CEE}"/>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a16="http://schemas.microsoft.com/office/drawing/2014/main" xmlns=""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8B794E-1320-FA42-917A-2541BF860959}"/>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09B6CE-2456-1249-8C68-424B406C8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F72CC3-927E-7441-B8F7-46FB767535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C4C5B6-C1ED-A549-BD3D-D07FC4B6F89E}"/>
              </a:ext>
            </a:extLst>
          </p:cNvPr>
          <p:cNvSpPr>
            <a:spLocks noGrp="1"/>
          </p:cNvSpPr>
          <p:nvPr>
            <p:ph type="dt" sz="half" idx="10"/>
          </p:nvPr>
        </p:nvSpPr>
        <p:spPr/>
        <p:txBody>
          <a:bodyPr/>
          <a:lstStyle/>
          <a:p>
            <a:fld id="{6134A85A-F517-B84D-9214-7EC82D2BC1FC}" type="datetimeFigureOut">
              <a:rPr lang="en-US" smtClean="0"/>
              <a:t>9/16/2020</a:t>
            </a:fld>
            <a:endParaRPr lang="en-US"/>
          </a:p>
        </p:txBody>
      </p:sp>
      <p:sp>
        <p:nvSpPr>
          <p:cNvPr id="5" name="Footer Placeholder 4">
            <a:extLst>
              <a:ext uri="{FF2B5EF4-FFF2-40B4-BE49-F238E27FC236}">
                <a16:creationId xmlns:a16="http://schemas.microsoft.com/office/drawing/2014/main" xmlns=""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D47221-4CDC-8E41-B068-74C6425F95F8}"/>
              </a:ext>
            </a:extLst>
          </p:cNvPr>
          <p:cNvSpPr>
            <a:spLocks noGrp="1"/>
          </p:cNvSpPr>
          <p:nvPr>
            <p:ph type="sldNum" sz="quarter" idx="12"/>
          </p:nvPr>
        </p:nvSpPr>
        <p:spPr/>
        <p:txBody>
          <a:bodyPr/>
          <a:lstStyle/>
          <a:p>
            <a:fld id="{2548D0EC-F8CB-074B-BC4C-8EBF90199937}" type="slidenum">
              <a:rPr lang="en-US" smtClean="0"/>
              <a:t>‹N°›</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9FB34B-5C59-7E45-B149-91B0EB7D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B42DD81-683F-184F-8DE6-5BFDD5280D6A}"/>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a16="http://schemas.microsoft.com/office/drawing/2014/main" xmlns=""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6D14F5-F8BF-4E49-99A4-631A7CE14020}"/>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89315B-8C77-6045-9642-3852233C89BC}"/>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a16="http://schemas.microsoft.com/office/drawing/2014/main" xmlns=""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30D8C6-0F64-6F4B-A792-8B2C378721D1}"/>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56DE52-1EA5-3643-AE0D-AE2268B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FFD3437-7A68-AB4C-9F06-D39851956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6D76892-DD3E-4845-BEE5-54E46F8D2BAB}"/>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a16="http://schemas.microsoft.com/office/drawing/2014/main" xmlns=""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0272BC-724E-F341-A4FC-941E8745DC54}"/>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4974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3815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A295CBB-BDDB-584B-B414-5F5811230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2724C79-869E-7C4C-8756-EA02DA39D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BA54D99-9257-1B46-A005-DFB653607D73}"/>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6" name="Footer Placeholder 5">
            <a:extLst>
              <a:ext uri="{FF2B5EF4-FFF2-40B4-BE49-F238E27FC236}">
                <a16:creationId xmlns:a16="http://schemas.microsoft.com/office/drawing/2014/main" xmlns=""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FB4789-7BC4-034E-BFF7-CB4F5745318A}"/>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9FE63B-2C5C-1C44-9BB2-A00C4A792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23E7CB3-DCBF-3143-A630-196FE83C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7DDF094-D769-004E-9C71-EF9FC1F95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5BA426-1A7D-6D4C-ACF1-9E6D0EE6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989A5B4-ADC1-4E42-88AB-5E7B2574C9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1F52982-232C-0C4F-9261-13021D491B67}"/>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8" name="Footer Placeholder 7">
            <a:extLst>
              <a:ext uri="{FF2B5EF4-FFF2-40B4-BE49-F238E27FC236}">
                <a16:creationId xmlns:a16="http://schemas.microsoft.com/office/drawing/2014/main" xmlns=""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6220632-D22D-7445-B873-201B8F629A77}"/>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EA5B138-8849-A84D-B966-9DF1E94FED86}"/>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4" name="Footer Placeholder 3">
            <a:extLst>
              <a:ext uri="{FF2B5EF4-FFF2-40B4-BE49-F238E27FC236}">
                <a16:creationId xmlns:a16="http://schemas.microsoft.com/office/drawing/2014/main" xmlns=""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485002-354D-3147-A2CB-3BEDFCDF676C}"/>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5B674F-B1BD-DA40-A3B1-AD8CFF1C3B7F}"/>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3" name="Footer Placeholder 2">
            <a:extLst>
              <a:ext uri="{FF2B5EF4-FFF2-40B4-BE49-F238E27FC236}">
                <a16:creationId xmlns:a16="http://schemas.microsoft.com/office/drawing/2014/main" xmlns=""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434987D-AB8F-6B41-8A85-19B75E7EF2B6}"/>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71AC9-9FCD-E547-88D9-0D094C19A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28DEFD-AA86-5E40-BEED-B07B024A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82EA183-3F13-A14B-BD5B-F62D5A294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CAD7809-EFDD-E44E-B686-B3036990DB7C}"/>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6" name="Footer Placeholder 5">
            <a:extLst>
              <a:ext uri="{FF2B5EF4-FFF2-40B4-BE49-F238E27FC236}">
                <a16:creationId xmlns:a16="http://schemas.microsoft.com/office/drawing/2014/main" xmlns=""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7185205-C7A1-C64A-BC8F-B33E8216DC94}"/>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03BCB-0634-7145-8E29-751A605B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9C88CA3-19F4-B04C-B305-D1D587DC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D56B339-520D-7A44-A611-AFCDE7DBB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13516B3-49BE-644D-B2AD-37D31EE60949}"/>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6" name="Footer Placeholder 5">
            <a:extLst>
              <a:ext uri="{FF2B5EF4-FFF2-40B4-BE49-F238E27FC236}">
                <a16:creationId xmlns:a16="http://schemas.microsoft.com/office/drawing/2014/main" xmlns=""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FE1F07-9E19-D84B-8B07-44C71D701ECA}"/>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B3506D-C34A-BD4B-B2C9-09835248AB8F}"/>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a16="http://schemas.microsoft.com/office/drawing/2014/main" xmlns=""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0AC33F-A3A2-A041-A466-194880C1187A}"/>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CE98BF-17AF-6D44-860E-84A164CC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6759389-EC9F-4F4D-B304-D1C6DA50E8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43E0-90FA-324A-986B-08FC997C943F}"/>
              </a:ext>
            </a:extLst>
          </p:cNvPr>
          <p:cNvSpPr>
            <a:spLocks noGrp="1"/>
          </p:cNvSpPr>
          <p:nvPr>
            <p:ph type="dt" sz="half" idx="10"/>
          </p:nvPr>
        </p:nvSpPr>
        <p:spPr/>
        <p:txBody>
          <a:bodyPr/>
          <a:lstStyle/>
          <a:p>
            <a:fld id="{AE41076E-769D-994D-AD12-AED9E0FB0F75}" type="datetimeFigureOut">
              <a:rPr lang="en-US" smtClean="0"/>
              <a:t>9/16/2020</a:t>
            </a:fld>
            <a:endParaRPr lang="en-US"/>
          </a:p>
        </p:txBody>
      </p:sp>
      <p:sp>
        <p:nvSpPr>
          <p:cNvPr id="5" name="Footer Placeholder 4">
            <a:extLst>
              <a:ext uri="{FF2B5EF4-FFF2-40B4-BE49-F238E27FC236}">
                <a16:creationId xmlns:a16="http://schemas.microsoft.com/office/drawing/2014/main" xmlns=""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7CC01C5-F166-5E4B-84F0-C33D55B49B9E}"/>
              </a:ext>
            </a:extLst>
          </p:cNvPr>
          <p:cNvSpPr>
            <a:spLocks noGrp="1"/>
          </p:cNvSpPr>
          <p:nvPr>
            <p:ph type="sldNum" sz="quarter" idx="12"/>
          </p:nvPr>
        </p:nvSpPr>
        <p:spPr/>
        <p:txBody>
          <a:bodyPr/>
          <a:lstStyle/>
          <a:p>
            <a:fld id="{3AF9E08D-064C-0A4F-8FFD-E8BE5DD9573B}" type="slidenum">
              <a:rPr lang="en-US" smtClean="0"/>
              <a:t>‹N°›</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827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4435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443559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8" y="1681163"/>
            <a:ext cx="4368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19538" y="2505075"/>
            <a:ext cx="436852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41070F-DAFA-AC48-96DC-8C2A8EC5C0EA}"/>
              </a:ext>
            </a:extLst>
          </p:cNvPr>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a:extLst>
              <a:ext uri="{FF2B5EF4-FFF2-40B4-BE49-F238E27FC236}">
                <a16:creationId xmlns:a16="http://schemas.microsoft.com/office/drawing/2014/main" xmlns=""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F4A1AEB-EEEB-0C47-9ED3-85824FCBADAE}"/>
              </a:ext>
            </a:extLst>
          </p:cNvPr>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E629DB-5AFB-314F-8E99-CA7CF304A073}"/>
              </a:ext>
            </a:extLst>
          </p:cNvPr>
          <p:cNvSpPr>
            <a:spLocks noGrp="1"/>
          </p:cNvSpPr>
          <p:nvPr>
            <p:ph type="dt" sz="half" idx="10"/>
          </p:nvPr>
        </p:nvSpPr>
        <p:spPr/>
        <p:txBody>
          <a:bodyPr/>
          <a:lstStyle/>
          <a:p>
            <a:fld id="{9478DA99-1ED3-F944-BC99-F7C71722FEC6}" type="datetimeFigureOut">
              <a:rPr lang="en-US" smtClean="0"/>
              <a:t>9/16/2020</a:t>
            </a:fld>
            <a:endParaRPr lang="en-US"/>
          </a:p>
        </p:txBody>
      </p:sp>
      <p:sp>
        <p:nvSpPr>
          <p:cNvPr id="4" name="Footer Placeholder 3">
            <a:extLst>
              <a:ext uri="{FF2B5EF4-FFF2-40B4-BE49-F238E27FC236}">
                <a16:creationId xmlns:a16="http://schemas.microsoft.com/office/drawing/2014/main" xmlns=""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6B42E7-4C66-734D-A8C1-531DF6B2A609}"/>
              </a:ext>
            </a:extLst>
          </p:cNvPr>
          <p:cNvSpPr>
            <a:spLocks noGrp="1"/>
          </p:cNvSpPr>
          <p:nvPr>
            <p:ph type="sldNum" sz="quarter" idx="12"/>
          </p:nvPr>
        </p:nvSpPr>
        <p:spPr/>
        <p:txBody>
          <a:bodyPr/>
          <a:lstStyle/>
          <a:p>
            <a:fld id="{1B8FAA5A-C444-814B-AFD0-86E9B49918DA}" type="slidenum">
              <a:rPr lang="en-US" smtClean="0"/>
              <a:t>‹N°›</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149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149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77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‹N°›</a:t>
            </a:fld>
            <a:endParaRPr lang="en-US"/>
          </a:p>
        </p:txBody>
      </p:sp>
      <p:sp>
        <p:nvSpPr>
          <p:cNvPr id="13" name="Rectangle 12">
            <a:extLst>
              <a:ext uri="{FF2B5EF4-FFF2-40B4-BE49-F238E27FC236}">
                <a16:creationId xmlns:a16="http://schemas.microsoft.com/office/drawing/2014/main" xmlns="" id="{67FAC88F-3079-6C41-B97E-AB507D54E544}"/>
              </a:ext>
            </a:extLst>
          </p:cNvPr>
          <p:cNvSpPr/>
          <p:nvPr userDrawn="1"/>
        </p:nvSpPr>
        <p:spPr>
          <a:xfrm>
            <a:off x="10451364"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B75AAFAF-2663-1B4A-953A-5BDE35D35E62}"/>
              </a:ext>
            </a:extLst>
          </p:cNvPr>
          <p:cNvPicPr>
            <a:picLocks noChangeAspect="1"/>
          </p:cNvPicPr>
          <p:nvPr userDrawn="1"/>
        </p:nvPicPr>
        <p:blipFill>
          <a:blip r:embed="rId16"/>
          <a:stretch>
            <a:fillRect/>
          </a:stretch>
        </p:blipFill>
        <p:spPr>
          <a:xfrm>
            <a:off x="10800248" y="5441186"/>
            <a:ext cx="1042868" cy="1042868"/>
          </a:xfrm>
          <a:prstGeom prst="rect">
            <a:avLst/>
          </a:prstGeom>
        </p:spPr>
      </p:pic>
      <p:pic>
        <p:nvPicPr>
          <p:cNvPr id="8" name="Picture 7">
            <a:extLst>
              <a:ext uri="{FF2B5EF4-FFF2-40B4-BE49-F238E27FC236}">
                <a16:creationId xmlns:a16="http://schemas.microsoft.com/office/drawing/2014/main" xmlns="" id="{3ECEC7F7-E76D-BA4C-9E1D-7856473E0BC1}"/>
              </a:ext>
            </a:extLst>
          </p:cNvPr>
          <p:cNvPicPr>
            <a:picLocks noChangeAspect="1"/>
          </p:cNvPicPr>
          <p:nvPr userDrawn="1"/>
        </p:nvPicPr>
        <p:blipFill>
          <a:blip r:embed="rId17"/>
          <a:stretch>
            <a:fillRect/>
          </a:stretch>
        </p:blipFill>
        <p:spPr>
          <a:xfrm>
            <a:off x="750064" y="5749111"/>
            <a:ext cx="2225407" cy="734943"/>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42FE335-DF36-EC49-AEB9-1F17E90F6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D9C8947-963D-5A43-83DE-6AEA3F60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33340A-C86D-194E-AA81-2891DF220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9/16/2020</a:t>
            </a:fld>
            <a:endParaRPr lang="en-US"/>
          </a:p>
        </p:txBody>
      </p:sp>
      <p:sp>
        <p:nvSpPr>
          <p:cNvPr id="5" name="Footer Placeholder 4">
            <a:extLst>
              <a:ext uri="{FF2B5EF4-FFF2-40B4-BE49-F238E27FC236}">
                <a16:creationId xmlns:a16="http://schemas.microsoft.com/office/drawing/2014/main" xmlns="" id="{86989F4A-AF3F-7945-B25B-38FA0354F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53EE52A-4F22-4F49-86EE-7AC85B3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‹N°›</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5C23F2-2025-A948-A822-6DF144B1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xmlns="" id="{1A0F2833-791A-5449-92AD-C8EAF61BB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9/16/2020</a:t>
            </a:fld>
            <a:endParaRPr lang="en-US"/>
          </a:p>
        </p:txBody>
      </p:sp>
      <p:sp>
        <p:nvSpPr>
          <p:cNvPr id="5" name="Footer Placeholder 4">
            <a:extLst>
              <a:ext uri="{FF2B5EF4-FFF2-40B4-BE49-F238E27FC236}">
                <a16:creationId xmlns:a16="http://schemas.microsoft.com/office/drawing/2014/main" xmlns="" id="{0FE07BAE-4438-9347-900A-30D5B7185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42726F4-93B9-9446-8A73-FC80042A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‹N°›</a:t>
            </a:fld>
            <a:endParaRPr lang="en-US"/>
          </a:p>
        </p:txBody>
      </p:sp>
      <p:sp>
        <p:nvSpPr>
          <p:cNvPr id="7" name="Text Placeholder 6">
            <a:extLst>
              <a:ext uri="{FF2B5EF4-FFF2-40B4-BE49-F238E27FC236}">
                <a16:creationId xmlns:a16="http://schemas.microsoft.com/office/drawing/2014/main" xmlns="" id="{CA7BE19C-4919-1944-BC61-CC284F92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40065B8-E642-2C45-BEC2-BA06987F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D7E7E25-6EC5-B14A-8805-206FBEEB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C329F1-DD7D-934E-8EF4-0A2C3FCFD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9/16/2020</a:t>
            </a:fld>
            <a:endParaRPr lang="en-US"/>
          </a:p>
        </p:txBody>
      </p:sp>
      <p:sp>
        <p:nvSpPr>
          <p:cNvPr id="5" name="Footer Placeholder 4">
            <a:extLst>
              <a:ext uri="{FF2B5EF4-FFF2-40B4-BE49-F238E27FC236}">
                <a16:creationId xmlns:a16="http://schemas.microsoft.com/office/drawing/2014/main" xmlns="" id="{452D288B-85DB-3249-BFAB-8630C92C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2272F85-E71C-8B4E-A8FC-E4236B427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‹N°›</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Title 2">
            <a:extLst>
              <a:ext uri="{FF2B5EF4-FFF2-40B4-BE49-F238E27FC236}">
                <a16:creationId xmlns="" xmlns:a16="http://schemas.microsoft.com/office/drawing/2014/main" id="{543E13FB-1FCD-B44C-9150-B69B8D1448EC}"/>
              </a:ext>
            </a:extLst>
          </p:cNvPr>
          <p:cNvSpPr>
            <a:spLocks noGrp="1"/>
          </p:cNvSpPr>
          <p:nvPr>
            <p:ph type="title"/>
          </p:nvPr>
        </p:nvSpPr>
        <p:spPr>
          <a:xfrm>
            <a:off x="838200" y="2073419"/>
            <a:ext cx="9060543" cy="2409371"/>
          </a:xfrm>
        </p:spPr>
        <p:txBody>
          <a:bodyPr>
            <a:noAutofit/>
          </a:bodyPr>
          <a:lstStyle/>
          <a:p>
            <a:pPr algn="ctr"/>
            <a:r>
              <a:rPr lang="fr-FR" sz="6000" b="1" dirty="0">
                <a:solidFill>
                  <a:schemeClr val="accent1"/>
                </a:solidFill>
                <a:ea typeface="Cambria" panose="02040503050406030204" pitchFamily="18" charset="0"/>
              </a:rPr>
              <a:t>SÉMINAIRE 5 - MENTORAT</a:t>
            </a:r>
            <a:br>
              <a:rPr lang="fr-FR" sz="6000" b="1" dirty="0">
                <a:solidFill>
                  <a:schemeClr val="accent1"/>
                </a:solidFill>
                <a:ea typeface="Cambria" panose="02040503050406030204" pitchFamily="18" charset="0"/>
              </a:rPr>
            </a:br>
            <a:r>
              <a:rPr lang="fr-FR" sz="2400" b="1" i="1" dirty="0"/>
              <a:t>Appropriation et capacitation des jeunes dans le ministère de la </a:t>
            </a:r>
            <a:r>
              <a:rPr lang="fr-FR" sz="2400" b="1" i="1" dirty="0" smtClean="0"/>
              <a:t>jeunesse</a:t>
            </a:r>
            <a:endParaRPr lang="en-US" sz="2400" b="1" i="1" dirty="0">
              <a:latin typeface="+mn-lt"/>
              <a:ea typeface="Cambria" panose="02040503050406030204" pitchFamily="18" charset="0"/>
            </a:endParaRPr>
          </a:p>
        </p:txBody>
      </p:sp>
      <p:pic>
        <p:nvPicPr>
          <p:cNvPr id="6" name="Picture 5">
            <a:extLst>
              <a:ext uri="{FF2B5EF4-FFF2-40B4-BE49-F238E27FC236}">
                <a16:creationId xmlns="" xmlns:a16="http://schemas.microsoft.com/office/drawing/2014/main" id="{E838E39E-C487-5547-8BFF-83190531383B}"/>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2" name="Rectangle 1"/>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87230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86246" y="2132401"/>
            <a:ext cx="7910286" cy="3560975"/>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115000"/>
              </a:lnSpc>
            </a:pPr>
            <a:r>
              <a:rPr lang="fr-FR" sz="2800" dirty="0" smtClean="0">
                <a:solidFill>
                  <a:schemeClr val="tx1"/>
                </a:solidFill>
                <a:latin typeface="Calibri" panose="020F0502020204030204"/>
                <a:ea typeface="Cambria" panose="02040503050406030204" pitchFamily="18" charset="0"/>
                <a:cs typeface="Arial" panose="020B0604020202020204" pitchFamily="34" charset="0"/>
              </a:rPr>
              <a:t>« </a:t>
            </a:r>
            <a:r>
              <a:rPr lang="fr-FR" sz="2800" i="1" dirty="0"/>
              <a:t> Nous devrions chercher à entrer dans les sentiments de la jeunesse, partager ses joies et ses peines, ses luttes et ses victoires. Jésus n'est pas resté dans le ciel loin des affligés et des pécheurs; il est descendu en ce monde afin d'entrer en contact avec la faiblesse, la souffrance et les tentations de l'humanité déchue</a:t>
            </a:r>
            <a:r>
              <a:rPr lang="fr-FR" sz="2800" i="1" dirty="0" smtClean="0"/>
              <a:t>.</a:t>
            </a:r>
            <a:r>
              <a:rPr lang="fr-FR" sz="2800" dirty="0" smtClean="0">
                <a:solidFill>
                  <a:schemeClr val="tx1"/>
                </a:solidFill>
                <a:latin typeface="Calibri" panose="020F0502020204030204"/>
                <a:ea typeface="Cambria" panose="02040503050406030204" pitchFamily="18" charset="0"/>
                <a:cs typeface="Arial" panose="020B0604020202020204" pitchFamily="34" charset="0"/>
              </a:rPr>
              <a:t>»</a:t>
            </a:r>
            <a:r>
              <a:rPr kumimoji="0" lang="fr-FR" sz="2800" b="0" i="0" u="none" strike="noStrike" kern="1200" cap="none" spc="0" normalizeH="0" baseline="0" noProof="0" dirty="0" smtClean="0">
                <a:ln>
                  <a:noFill/>
                </a:ln>
                <a:solidFill>
                  <a:schemeClr val="tx1"/>
                </a:solidFill>
                <a:effectLst/>
                <a:uLnTx/>
                <a:uFillTx/>
                <a:latin typeface="Calibri" panose="020F0502020204030204"/>
                <a:ea typeface="Cambria" panose="02040503050406030204" pitchFamily="18" charset="0"/>
                <a:cs typeface="Arial" panose="020B0604020202020204" pitchFamily="34" charset="0"/>
              </a:rPr>
              <a:t>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(Ministère Evangélique</a:t>
            </a:r>
            <a:r>
              <a:rPr lang="fr-FR" sz="2000" noProof="0" dirty="0" smtClean="0">
                <a:solidFill>
                  <a:prstClr val="black"/>
                </a:solidFill>
                <a:latin typeface="Calibri" panose="020F0502020204030204"/>
                <a:ea typeface="Cambria" panose="02040503050406030204" pitchFamily="18" charset="0"/>
                <a:cs typeface="Arial" panose="020B0604020202020204" pitchFamily="34" charset="0"/>
              </a:rPr>
              <a:t>,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204). </a:t>
            </a:r>
            <a:endParaRPr kumimoji="0" lang="fr-FR" sz="2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p:txBody>
      </p:sp>
      <p:sp>
        <p:nvSpPr>
          <p:cNvPr id="7" name="Rectangle 6"/>
          <p:cNvSpPr/>
          <p:nvPr/>
        </p:nvSpPr>
        <p:spPr>
          <a:xfrm>
            <a:off x="1386288" y="1369800"/>
            <a:ext cx="5237365" cy="492122"/>
          </a:xfrm>
          <a:prstGeom prst="rect">
            <a:avLst/>
          </a:prstGeom>
        </p:spPr>
        <p:txBody>
          <a:bodyPr wrap="square">
            <a:spAutoFit/>
          </a:bodyPr>
          <a:lstStyle/>
          <a:p>
            <a:pPr lvl="0">
              <a:lnSpc>
                <a:spcPct val="115000"/>
              </a:lnSpc>
              <a:defRPr/>
            </a:pPr>
            <a:r>
              <a:rPr lang="fr-FR" sz="2400" b="1" dirty="0" smtClean="0">
                <a:solidFill>
                  <a:prstClr val="black"/>
                </a:solidFill>
                <a:ea typeface="Times New Roman" panose="02020603050405020304" pitchFamily="18" charset="0"/>
                <a:cs typeface="Arial" panose="020B0604020202020204" pitchFamily="34" charset="0"/>
              </a:rPr>
              <a:t>Le besoin de mentors : </a:t>
            </a:r>
            <a:endParaRPr kumimoji="0" lang="fr-FR" sz="2400" b="1" i="0" u="none" strike="noStrike" kern="1200" cap="none" spc="0" normalizeH="0" baseline="0" dirty="0">
              <a:ln>
                <a:noFill/>
              </a:ln>
              <a:solidFill>
                <a:prstClr val="black"/>
              </a:solidFill>
              <a:effectLst/>
              <a:uLnTx/>
              <a:uFillTx/>
              <a:latin typeface="Calibri" panose="020F0502020204030204"/>
              <a:ea typeface="Times New Roman" panose="02020603050405020304" pitchFamily="18" charset="0"/>
            </a:endParaRPr>
          </a:p>
        </p:txBody>
      </p:sp>
      <p:sp>
        <p:nvSpPr>
          <p:cNvPr id="8" name="Titre 1"/>
          <p:cNvSpPr>
            <a:spLocks noGrp="1"/>
          </p:cNvSpPr>
          <p:nvPr>
            <p:ph type="title"/>
          </p:nvPr>
        </p:nvSpPr>
        <p:spPr>
          <a:xfrm>
            <a:off x="2808514" y="430737"/>
            <a:ext cx="6432217" cy="1001486"/>
          </a:xfrm>
        </p:spPr>
        <p:txBody>
          <a:bodyPr>
            <a:noAutofit/>
          </a:bodyPr>
          <a:lstStyle/>
          <a:p>
            <a:r>
              <a:rPr lang="en-US" b="1" dirty="0">
                <a:solidFill>
                  <a:srgbClr val="0070C0"/>
                </a:solidFill>
                <a:ea typeface="Cambria" panose="02040503050406030204" pitchFamily="18" charset="0"/>
              </a:rPr>
              <a:t>4. </a:t>
            </a:r>
            <a:r>
              <a:rPr lang="en-US" b="1" dirty="0" smtClean="0">
                <a:solidFill>
                  <a:srgbClr val="0070C0"/>
                </a:solidFill>
                <a:ea typeface="Cambria" panose="02040503050406030204" pitchFamily="18" charset="0"/>
              </a:rPr>
              <a:t>QUE DIT LA SOP ? (suite)</a:t>
            </a:r>
            <a:endParaRPr lang="fr-FR" dirty="0">
              <a:solidFill>
                <a:srgbClr val="0070C0"/>
              </a:solidFill>
              <a:ea typeface="Cambria" panose="02040503050406030204" pitchFamily="18" charset="0"/>
            </a:endParaRPr>
          </a:p>
        </p:txBody>
      </p:sp>
      <p:pic>
        <p:nvPicPr>
          <p:cNvPr id="6" name="Picture 5">
            <a:extLst>
              <a:ext uri="{FF2B5EF4-FFF2-40B4-BE49-F238E27FC236}">
                <a16:creationId xmlns="" xmlns:a16="http://schemas.microsoft.com/office/drawing/2014/main" id="{EA538A27-DFE4-004B-98C9-39FE11C8110A}"/>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9" name="Rectangle 8"/>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90925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9561" y="2829231"/>
            <a:ext cx="7334590" cy="1815882"/>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smtClean="0">
                <a:solidFill>
                  <a:prstClr val="black"/>
                </a:solidFill>
                <a:latin typeface="Calibri" panose="020F0502020204030204"/>
                <a:ea typeface="Times New Roman" panose="02020603050405020304" pitchFamily="18" charset="0"/>
                <a:cs typeface="Arial" panose="020B0604020202020204" pitchFamily="34" charset="0"/>
              </a:rPr>
              <a:t>« </a:t>
            </a:r>
            <a:r>
              <a:rPr kumimoji="0" lang="fr-FR" sz="2800" b="0" i="0" u="none" strike="noStrike" kern="1200" cap="none" spc="0" normalizeH="0" baseline="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Dieu veut que les jeunes gens deviennent des hommes à l’esprit ardent, prêts à l’action et qualifiés pour porter des responsabilités dans sa grande œuvre »  (Messages à la Jeunesse</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 p. 18).</a:t>
            </a:r>
            <a:endParaRPr kumimoji="0" lang="fr-FR" sz="2800" b="0" i="0" u="none" strike="noStrike" kern="1200" cap="none" spc="0" normalizeH="0" baseline="0" noProof="0" dirty="0">
              <a:ln>
                <a:noFill/>
              </a:ln>
              <a:solidFill>
                <a:prstClr val="black"/>
              </a:solidFill>
              <a:effectLst/>
              <a:uLnTx/>
              <a:uFillTx/>
              <a:latin typeface="Calibri" panose="020F0502020204030204"/>
            </a:endParaRPr>
          </a:p>
        </p:txBody>
      </p:sp>
      <p:sp>
        <p:nvSpPr>
          <p:cNvPr id="5" name="Rectangle 4"/>
          <p:cNvSpPr/>
          <p:nvPr/>
        </p:nvSpPr>
        <p:spPr>
          <a:xfrm>
            <a:off x="1422679" y="1611507"/>
            <a:ext cx="5210368" cy="492122"/>
          </a:xfrm>
          <a:prstGeom prst="rect">
            <a:avLst/>
          </a:prstGeom>
        </p:spPr>
        <p:txBody>
          <a:bodyPr wrap="square">
            <a:spAutoFit/>
          </a:bodyPr>
          <a:lstStyle/>
          <a:p>
            <a:pPr lvl="0">
              <a:lnSpc>
                <a:spcPct val="115000"/>
              </a:lnSpc>
            </a:pPr>
            <a:r>
              <a:rPr lang="en-US" sz="2400" b="1" dirty="0">
                <a:solidFill>
                  <a:prstClr val="black"/>
                </a:solidFill>
                <a:ea typeface="Times New Roman" panose="02020603050405020304" pitchFamily="18" charset="0"/>
                <a:cs typeface="Arial" panose="020B0604020202020204" pitchFamily="34" charset="0"/>
              </a:rPr>
              <a:t>Leur donner des responsabilités </a:t>
            </a:r>
            <a:endParaRPr kumimoji="0" lang="fr-FR" sz="2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8" name="Titre 1"/>
          <p:cNvSpPr>
            <a:spLocks noGrp="1"/>
          </p:cNvSpPr>
          <p:nvPr>
            <p:ph type="title"/>
          </p:nvPr>
        </p:nvSpPr>
        <p:spPr>
          <a:xfrm>
            <a:off x="2542019" y="351300"/>
            <a:ext cx="6352878" cy="1001486"/>
          </a:xfrm>
        </p:spPr>
        <p:txBody>
          <a:bodyPr>
            <a:noAutofit/>
          </a:bodyPr>
          <a:lstStyle/>
          <a:p>
            <a:r>
              <a:rPr lang="en-US" b="1" dirty="0">
                <a:solidFill>
                  <a:schemeClr val="accent1"/>
                </a:solidFill>
                <a:ea typeface="Cambria" panose="02040503050406030204" pitchFamily="18" charset="0"/>
              </a:rPr>
              <a:t>4. </a:t>
            </a:r>
            <a:r>
              <a:rPr lang="en-US" b="1" dirty="0" smtClean="0">
                <a:solidFill>
                  <a:srgbClr val="0070C0"/>
                </a:solidFill>
                <a:ea typeface="Cambria" panose="02040503050406030204" pitchFamily="18" charset="0"/>
              </a:rPr>
              <a:t>QUE DIT LA SOP ? (suite)</a:t>
            </a:r>
            <a:endParaRPr lang="fr-FR" dirty="0">
              <a:solidFill>
                <a:srgbClr val="0070C0"/>
              </a:solidFill>
              <a:ea typeface="Cambria" panose="02040503050406030204" pitchFamily="18" charset="0"/>
            </a:endParaRPr>
          </a:p>
        </p:txBody>
      </p:sp>
      <p:pic>
        <p:nvPicPr>
          <p:cNvPr id="6" name="Picture 5">
            <a:extLst>
              <a:ext uri="{FF2B5EF4-FFF2-40B4-BE49-F238E27FC236}">
                <a16:creationId xmlns="" xmlns:a16="http://schemas.microsoft.com/office/drawing/2014/main" id="{46FE5489-BE12-7C48-9390-B09878BAD69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7" name="Rectangle 6"/>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123717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038" y="291277"/>
            <a:ext cx="8957565" cy="810532"/>
          </a:xfrm>
        </p:spPr>
        <p:txBody>
          <a:bodyPr>
            <a:noAutofit/>
          </a:bodyPr>
          <a:lstStyle/>
          <a:p>
            <a:r>
              <a:rPr lang="en-US" b="1" dirty="0">
                <a:solidFill>
                  <a:schemeClr val="accent1"/>
                </a:solidFill>
                <a:ea typeface="Cambria" panose="02040503050406030204" pitchFamily="18" charset="0"/>
              </a:rPr>
              <a:t>5. </a:t>
            </a:r>
            <a:r>
              <a:rPr lang="en-US" b="1" dirty="0" smtClean="0">
                <a:solidFill>
                  <a:schemeClr val="accent1"/>
                </a:solidFill>
                <a:ea typeface="Cambria" panose="02040503050406030204" pitchFamily="18" charset="0"/>
              </a:rPr>
              <a:t>CAPACITATION DES JEUNES</a:t>
            </a:r>
            <a:endParaRPr lang="fr-FR" dirty="0">
              <a:solidFill>
                <a:schemeClr val="accent1"/>
              </a:solidFill>
              <a:ea typeface="Cambria" panose="02040503050406030204" pitchFamily="18" charset="0"/>
            </a:endParaRPr>
          </a:p>
        </p:txBody>
      </p:sp>
      <p:sp>
        <p:nvSpPr>
          <p:cNvPr id="3" name="Rectangle 2"/>
          <p:cNvSpPr/>
          <p:nvPr/>
        </p:nvSpPr>
        <p:spPr>
          <a:xfrm>
            <a:off x="2391508" y="1912341"/>
            <a:ext cx="8018584" cy="4376583"/>
          </a:xfrm>
          <a:prstGeom prst="rect">
            <a:avLst/>
          </a:prstGeom>
        </p:spPr>
        <p:txBody>
          <a:bodyPr wrap="square">
            <a:spAutoFit/>
          </a:bodyPr>
          <a:lstStyle/>
          <a:p>
            <a:pPr marL="457200" lvl="0" indent="-457200">
              <a:buFont typeface="Arial" panose="020B0604020202020204" pitchFamily="34" charset="0"/>
              <a:buChar char="•"/>
            </a:pPr>
            <a:r>
              <a:rPr lang="fr-FR" sz="2800" dirty="0">
                <a:solidFill>
                  <a:prstClr val="black"/>
                </a:solidFill>
                <a:ea typeface="Cambria" panose="02040503050406030204" pitchFamily="18" charset="0"/>
                <a:cs typeface="Arial" panose="020B0604020202020204" pitchFamily="34" charset="0"/>
              </a:rPr>
              <a:t>Leur </a:t>
            </a:r>
            <a:r>
              <a:rPr lang="fr-FR" sz="2800" dirty="0" smtClean="0">
                <a:solidFill>
                  <a:prstClr val="black"/>
                </a:solidFill>
                <a:ea typeface="Cambria" panose="02040503050406030204" pitchFamily="18" charset="0"/>
                <a:cs typeface="Arial" panose="020B0604020202020204" pitchFamily="34" charset="0"/>
              </a:rPr>
              <a:t>donnant </a:t>
            </a:r>
            <a:r>
              <a:rPr lang="fr-FR" sz="2800" dirty="0">
                <a:solidFill>
                  <a:prstClr val="black"/>
                </a:solidFill>
                <a:ea typeface="Cambria" panose="02040503050406030204" pitchFamily="18" charset="0"/>
                <a:cs typeface="Arial" panose="020B0604020202020204" pitchFamily="34" charset="0"/>
              </a:rPr>
              <a:t>des responsabilités dans l'église</a:t>
            </a:r>
          </a:p>
          <a:p>
            <a:pPr marL="457200" lvl="0" indent="-457200">
              <a:buFont typeface="Arial" panose="020B0604020202020204" pitchFamily="34" charset="0"/>
              <a:buChar char="•"/>
            </a:pPr>
            <a:r>
              <a:rPr lang="fr-FR" sz="2800" dirty="0">
                <a:solidFill>
                  <a:prstClr val="black"/>
                </a:solidFill>
                <a:ea typeface="Cambria" panose="02040503050406030204" pitchFamily="18" charset="0"/>
                <a:cs typeface="Arial" panose="020B0604020202020204" pitchFamily="34" charset="0"/>
              </a:rPr>
              <a:t>Les </a:t>
            </a:r>
            <a:r>
              <a:rPr lang="fr-FR" sz="2800" dirty="0" smtClean="0">
                <a:solidFill>
                  <a:prstClr val="black"/>
                </a:solidFill>
                <a:ea typeface="Cambria" panose="02040503050406030204" pitchFamily="18" charset="0"/>
                <a:cs typeface="Arial" panose="020B0604020202020204" pitchFamily="34" charset="0"/>
              </a:rPr>
              <a:t>impliquant </a:t>
            </a:r>
            <a:r>
              <a:rPr lang="fr-FR" sz="2800" dirty="0">
                <a:solidFill>
                  <a:prstClr val="black"/>
                </a:solidFill>
                <a:ea typeface="Cambria" panose="02040503050406030204" pitchFamily="18" charset="0"/>
                <a:cs typeface="Arial" panose="020B0604020202020204" pitchFamily="34" charset="0"/>
              </a:rPr>
              <a:t>dans la vie de l'église</a:t>
            </a:r>
          </a:p>
          <a:p>
            <a:pPr marL="457200" lvl="0" indent="-457200">
              <a:buFont typeface="Arial" panose="020B0604020202020204" pitchFamily="34" charset="0"/>
              <a:buChar char="•"/>
            </a:pPr>
            <a:r>
              <a:rPr lang="fr-FR" sz="2800" dirty="0">
                <a:solidFill>
                  <a:prstClr val="black"/>
                </a:solidFill>
                <a:ea typeface="Cambria" panose="02040503050406030204" pitchFamily="18" charset="0"/>
                <a:cs typeface="Arial" panose="020B0604020202020204" pitchFamily="34" charset="0"/>
              </a:rPr>
              <a:t>Les </a:t>
            </a:r>
            <a:r>
              <a:rPr lang="fr-FR" sz="2800" dirty="0" smtClean="0">
                <a:solidFill>
                  <a:prstClr val="black"/>
                </a:solidFill>
                <a:ea typeface="Cambria" panose="02040503050406030204" pitchFamily="18" charset="0"/>
                <a:cs typeface="Arial" panose="020B0604020202020204" pitchFamily="34" charset="0"/>
              </a:rPr>
              <a:t>aidant </a:t>
            </a:r>
            <a:r>
              <a:rPr lang="fr-FR" sz="2800" dirty="0">
                <a:solidFill>
                  <a:prstClr val="black"/>
                </a:solidFill>
                <a:ea typeface="Cambria" panose="02040503050406030204" pitchFamily="18" charset="0"/>
                <a:cs typeface="Arial" panose="020B0604020202020204" pitchFamily="34" charset="0"/>
              </a:rPr>
              <a:t>à développer leurs connaissances</a:t>
            </a:r>
          </a:p>
          <a:p>
            <a:pPr marL="457200" lvl="0" indent="-457200">
              <a:buFont typeface="Arial" panose="020B0604020202020204" pitchFamily="34" charset="0"/>
              <a:buChar char="•"/>
            </a:pPr>
            <a:r>
              <a:rPr lang="fr-FR" sz="2800" dirty="0">
                <a:solidFill>
                  <a:prstClr val="black"/>
                </a:solidFill>
                <a:ea typeface="Cambria" panose="02040503050406030204" pitchFamily="18" charset="0"/>
                <a:cs typeface="Arial" panose="020B0604020202020204" pitchFamily="34" charset="0"/>
              </a:rPr>
              <a:t>Leur </a:t>
            </a:r>
            <a:r>
              <a:rPr lang="fr-FR" sz="2800" dirty="0" smtClean="0">
                <a:solidFill>
                  <a:prstClr val="black"/>
                </a:solidFill>
                <a:ea typeface="Cambria" panose="02040503050406030204" pitchFamily="18" charset="0"/>
                <a:cs typeface="Arial" panose="020B0604020202020204" pitchFamily="34" charset="0"/>
              </a:rPr>
              <a:t>donnant </a:t>
            </a:r>
            <a:r>
              <a:rPr lang="fr-FR" sz="2800" dirty="0">
                <a:solidFill>
                  <a:prstClr val="black"/>
                </a:solidFill>
                <a:ea typeface="Cambria" panose="02040503050406030204" pitchFamily="18" charset="0"/>
                <a:cs typeface="Arial" panose="020B0604020202020204" pitchFamily="34" charset="0"/>
              </a:rPr>
              <a:t>l'occasion de prendre des initiatives</a:t>
            </a:r>
          </a:p>
          <a:p>
            <a:pPr marL="457200" lvl="0" indent="-457200">
              <a:buFont typeface="Arial" panose="020B0604020202020204" pitchFamily="34" charset="0"/>
              <a:buChar char="•"/>
            </a:pPr>
            <a:r>
              <a:rPr lang="fr-FR" sz="2800" dirty="0">
                <a:solidFill>
                  <a:prstClr val="black"/>
                </a:solidFill>
                <a:ea typeface="Cambria" panose="02040503050406030204" pitchFamily="18" charset="0"/>
                <a:cs typeface="Arial" panose="020B0604020202020204" pitchFamily="34" charset="0"/>
              </a:rPr>
              <a:t>Leur </a:t>
            </a:r>
            <a:r>
              <a:rPr lang="fr-FR" sz="2800" dirty="0" smtClean="0">
                <a:solidFill>
                  <a:prstClr val="black"/>
                </a:solidFill>
                <a:ea typeface="Cambria" panose="02040503050406030204" pitchFamily="18" charset="0"/>
                <a:cs typeface="Arial" panose="020B0604020202020204" pitchFamily="34" charset="0"/>
              </a:rPr>
              <a:t>donnant </a:t>
            </a:r>
            <a:r>
              <a:rPr lang="fr-FR" sz="2800" dirty="0">
                <a:ea typeface="Cambria" panose="02040503050406030204" pitchFamily="18" charset="0"/>
                <a:cs typeface="Arial" panose="020B0604020202020204" pitchFamily="34" charset="0"/>
              </a:rPr>
              <a:t>des pouvoirs</a:t>
            </a:r>
          </a:p>
          <a:p>
            <a:pPr marL="457200" lvl="0" indent="-457200">
              <a:buFont typeface="Arial" panose="020B0604020202020204" pitchFamily="34" charset="0"/>
              <a:buChar char="•"/>
            </a:pPr>
            <a:r>
              <a:rPr lang="fr-FR" sz="2800" dirty="0" smtClean="0">
                <a:solidFill>
                  <a:prstClr val="black"/>
                </a:solidFill>
                <a:ea typeface="Cambria" panose="02040503050406030204" pitchFamily="18" charset="0"/>
                <a:cs typeface="Arial" panose="020B0604020202020204" pitchFamily="34" charset="0"/>
              </a:rPr>
              <a:t>Mettant réalisant les programmes </a:t>
            </a:r>
            <a:r>
              <a:rPr lang="fr-FR" sz="2800" dirty="0">
                <a:solidFill>
                  <a:prstClr val="black"/>
                </a:solidFill>
                <a:ea typeface="Cambria" panose="02040503050406030204" pitchFamily="18" charset="0"/>
                <a:cs typeface="Arial" panose="020B0604020202020204" pitchFamily="34" charset="0"/>
              </a:rPr>
              <a:t>avec eux et pour </a:t>
            </a:r>
            <a:r>
              <a:rPr lang="fr-FR" sz="2800" dirty="0" smtClean="0">
                <a:solidFill>
                  <a:prstClr val="black"/>
                </a:solidFill>
                <a:ea typeface="Cambria" panose="02040503050406030204" pitchFamily="18" charset="0"/>
                <a:cs typeface="Arial" panose="020B0604020202020204" pitchFamily="34" charset="0"/>
              </a:rPr>
              <a:t>eux</a:t>
            </a:r>
          </a:p>
          <a:p>
            <a:pPr marL="457200" indent="-457200">
              <a:lnSpc>
                <a:spcPct val="115000"/>
              </a:lnSpc>
              <a:spcAft>
                <a:spcPts val="0"/>
              </a:spcAft>
              <a:buFont typeface="Arial" panose="020B0604020202020204" pitchFamily="34" charset="0"/>
              <a:buChar char="•"/>
            </a:pPr>
            <a:r>
              <a:rPr lang="fr-FR" sz="2800" dirty="0">
                <a:ea typeface="Cambria" panose="02040503050406030204" pitchFamily="18" charset="0"/>
                <a:cs typeface="Arial" panose="020B0604020202020204" pitchFamily="34" charset="0"/>
              </a:rPr>
              <a:t>Leur permettant de faire des </a:t>
            </a:r>
            <a:r>
              <a:rPr lang="fr-FR" sz="2800" dirty="0" smtClean="0">
                <a:ea typeface="Cambria" panose="02040503050406030204" pitchFamily="18" charset="0"/>
                <a:cs typeface="Arial" panose="020B0604020202020204" pitchFamily="34" charset="0"/>
              </a:rPr>
              <a:t>erreurs</a:t>
            </a:r>
          </a:p>
          <a:p>
            <a:pPr marL="457200" indent="-457200">
              <a:lnSpc>
                <a:spcPct val="115000"/>
              </a:lnSpc>
              <a:spcAft>
                <a:spcPts val="0"/>
              </a:spcAft>
              <a:buFont typeface="Arial" panose="020B0604020202020204" pitchFamily="34" charset="0"/>
              <a:buChar char="•"/>
            </a:pPr>
            <a:r>
              <a:rPr lang="fr-FR" sz="2800" dirty="0" smtClean="0">
                <a:ea typeface="Cambria" panose="02040503050406030204" pitchFamily="18" charset="0"/>
                <a:cs typeface="Arial" panose="020B0604020202020204" pitchFamily="34" charset="0"/>
              </a:rPr>
              <a:t>Les dirigeant </a:t>
            </a:r>
            <a:r>
              <a:rPr lang="fr-FR" sz="2800" dirty="0">
                <a:ea typeface="Cambria" panose="02040503050406030204" pitchFamily="18" charset="0"/>
                <a:cs typeface="Arial" panose="020B0604020202020204" pitchFamily="34" charset="0"/>
              </a:rPr>
              <a:t>avec douceur</a:t>
            </a:r>
          </a:p>
          <a:p>
            <a:pPr marL="457200" lvl="0" indent="-457200">
              <a:buFont typeface="Arial" panose="020B0604020202020204" pitchFamily="34" charset="0"/>
              <a:buChar char="•"/>
            </a:pPr>
            <a:endParaRPr kumimoji="0" lang="fr-FR"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5" name="Rectangle 4"/>
          <p:cNvSpPr/>
          <p:nvPr/>
        </p:nvSpPr>
        <p:spPr>
          <a:xfrm>
            <a:off x="1422679" y="1101809"/>
            <a:ext cx="5991577" cy="558743"/>
          </a:xfrm>
          <a:prstGeom prst="rect">
            <a:avLst/>
          </a:prstGeom>
        </p:spPr>
        <p:txBody>
          <a:bodyPr wrap="none">
            <a:spAutoFit/>
          </a:bodyPr>
          <a:lstStyle/>
          <a:p>
            <a:pPr lvl="0">
              <a:lnSpc>
                <a:spcPct val="115000"/>
              </a:lnSpc>
            </a:pPr>
            <a:r>
              <a:rPr lang="fr-FR" sz="2800" b="1" dirty="0" smtClean="0">
                <a:solidFill>
                  <a:prstClr val="black"/>
                </a:solidFill>
                <a:ea typeface="Times New Roman" panose="02020603050405020304" pitchFamily="18" charset="0"/>
                <a:cs typeface="Arial" panose="020B0604020202020204" pitchFamily="34" charset="0"/>
              </a:rPr>
              <a:t>Les aider </a:t>
            </a:r>
            <a:r>
              <a:rPr lang="fr-FR" sz="2800" b="1" dirty="0">
                <a:solidFill>
                  <a:prstClr val="black"/>
                </a:solidFill>
                <a:ea typeface="Times New Roman" panose="02020603050405020304" pitchFamily="18" charset="0"/>
                <a:cs typeface="Arial" panose="020B0604020202020204" pitchFamily="34" charset="0"/>
              </a:rPr>
              <a:t>à acquérir de l'expérience en : </a:t>
            </a:r>
            <a:endParaRPr kumimoji="0" lang="fr-FR"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pic>
        <p:nvPicPr>
          <p:cNvPr id="6" name="Picture 5">
            <a:extLst>
              <a:ext uri="{FF2B5EF4-FFF2-40B4-BE49-F238E27FC236}">
                <a16:creationId xmlns="" xmlns:a16="http://schemas.microsoft.com/office/drawing/2014/main" id="{1E0E45EE-4031-9D4C-89B1-56241117E1C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7" name="Rectangle 6"/>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8" name="Rectangle 7"/>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1887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955040" y="639196"/>
            <a:ext cx="9442994" cy="810532"/>
          </a:xfrm>
        </p:spPr>
        <p:txBody>
          <a:bodyPr>
            <a:noAutofit/>
          </a:bodyPr>
          <a:lstStyle/>
          <a:p>
            <a:r>
              <a:rPr lang="en-US" b="1" dirty="0">
                <a:solidFill>
                  <a:schemeClr val="accent1"/>
                </a:solidFill>
                <a:ea typeface="Cambria" panose="02040503050406030204" pitchFamily="18" charset="0"/>
              </a:rPr>
              <a:t>5. </a:t>
            </a:r>
            <a:r>
              <a:rPr lang="en-US" sz="4000" b="1" dirty="0">
                <a:solidFill>
                  <a:schemeClr val="accent1"/>
                </a:solidFill>
                <a:ea typeface="Cambria" panose="02040503050406030204" pitchFamily="18" charset="0"/>
              </a:rPr>
              <a:t>CAPACITATION DES </a:t>
            </a:r>
            <a:r>
              <a:rPr lang="en-US" sz="4000" b="1" dirty="0" smtClean="0">
                <a:solidFill>
                  <a:schemeClr val="accent1"/>
                </a:solidFill>
                <a:ea typeface="Cambria" panose="02040503050406030204" pitchFamily="18" charset="0"/>
              </a:rPr>
              <a:t>JEUNES </a:t>
            </a:r>
            <a:r>
              <a:rPr lang="en-US" b="1" dirty="0" smtClean="0">
                <a:solidFill>
                  <a:schemeClr val="accent1"/>
                </a:solidFill>
                <a:ea typeface="Cambria" panose="02040503050406030204" pitchFamily="18" charset="0"/>
              </a:rPr>
              <a:t>(suite</a:t>
            </a:r>
            <a:r>
              <a:rPr lang="en-US" b="1" dirty="0" smtClean="0">
                <a:solidFill>
                  <a:schemeClr val="accent1"/>
                </a:solidFill>
                <a:ea typeface="Cambria" panose="02040503050406030204" pitchFamily="18" charset="0"/>
              </a:rPr>
              <a:t>)</a:t>
            </a:r>
            <a:endParaRPr lang="fr-FR" dirty="0">
              <a:solidFill>
                <a:schemeClr val="accent1"/>
              </a:solidFill>
              <a:ea typeface="Cambria" panose="02040503050406030204" pitchFamily="18" charset="0"/>
            </a:endParaRPr>
          </a:p>
        </p:txBody>
      </p:sp>
      <p:sp>
        <p:nvSpPr>
          <p:cNvPr id="8" name="Rectangle 7"/>
          <p:cNvSpPr/>
          <p:nvPr/>
        </p:nvSpPr>
        <p:spPr>
          <a:xfrm>
            <a:off x="1341852" y="1562917"/>
            <a:ext cx="1983235" cy="55874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Les accueillir</a:t>
            </a:r>
            <a:endParaRPr kumimoji="0" lang="fr-FR"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9" name="Rectangle 8"/>
          <p:cNvSpPr/>
          <p:nvPr/>
        </p:nvSpPr>
        <p:spPr>
          <a:xfrm>
            <a:off x="3004458" y="4876820"/>
            <a:ext cx="7393576" cy="1031564"/>
          </a:xfrm>
          <a:prstGeom prst="rect">
            <a:avLst/>
          </a:prstGeom>
        </p:spPr>
        <p:txBody>
          <a:bodyPr wrap="square">
            <a:spAutoFit/>
          </a:bodyPr>
          <a:lstStyle/>
          <a:p>
            <a:pPr marL="285750" indent="-285750">
              <a:lnSpc>
                <a:spcPct val="115000"/>
              </a:lnSpc>
              <a:spcAft>
                <a:spcPts val="720"/>
              </a:spcAft>
              <a:buFont typeface="Arial" panose="020B0604020202020204" pitchFamily="34" charset="0"/>
              <a:buChar char="•"/>
            </a:pPr>
            <a:r>
              <a:rPr lang="fr-FR" sz="2400" dirty="0">
                <a:ea typeface="Cambria" panose="02040503050406030204" pitchFamily="18" charset="0"/>
                <a:cs typeface="Arial" panose="020B0604020202020204" pitchFamily="34" charset="0"/>
              </a:rPr>
              <a:t>En les écoutant. </a:t>
            </a:r>
            <a:r>
              <a:rPr lang="fr-FR" sz="2400" dirty="0" smtClean="0">
                <a:ea typeface="Cambria" panose="02040503050406030204" pitchFamily="18" charset="0"/>
                <a:cs typeface="Arial" panose="020B0604020202020204" pitchFamily="34" charset="0"/>
              </a:rPr>
              <a:t>« en </a:t>
            </a:r>
            <a:r>
              <a:rPr lang="fr-FR" sz="2400" dirty="0">
                <a:ea typeface="Cambria" panose="02040503050406030204" pitchFamily="18" charset="0"/>
                <a:cs typeface="Arial" panose="020B0604020202020204" pitchFamily="34" charset="0"/>
              </a:rPr>
              <a:t>dehors de nos propres </a:t>
            </a:r>
            <a:r>
              <a:rPr lang="fr-FR" sz="2400" dirty="0" smtClean="0">
                <a:ea typeface="Cambria" panose="02040503050406030204" pitchFamily="18" charset="0"/>
                <a:cs typeface="Arial" panose="020B0604020202020204" pitchFamily="34" charset="0"/>
              </a:rPr>
              <a:t>boîtes » </a:t>
            </a:r>
            <a:endParaRPr lang="fr-FR" sz="2400" dirty="0">
              <a:ea typeface="Cambria" panose="02040503050406030204" pitchFamily="18" charset="0"/>
              <a:cs typeface="Arial" panose="020B0604020202020204" pitchFamily="34" charset="0"/>
            </a:endParaRPr>
          </a:p>
          <a:p>
            <a:pPr marL="285750" indent="-285750">
              <a:lnSpc>
                <a:spcPct val="115000"/>
              </a:lnSpc>
              <a:spcAft>
                <a:spcPts val="720"/>
              </a:spcAft>
              <a:buFont typeface="Arial" panose="020B0604020202020204" pitchFamily="34" charset="0"/>
              <a:buChar char="•"/>
            </a:pPr>
            <a:r>
              <a:rPr lang="fr-FR" sz="2400" dirty="0">
                <a:ea typeface="Cambria" panose="02040503050406030204" pitchFamily="18" charset="0"/>
                <a:cs typeface="Arial" panose="020B0604020202020204" pitchFamily="34" charset="0"/>
              </a:rPr>
              <a:t>En apprenant d'eux. </a:t>
            </a:r>
          </a:p>
        </p:txBody>
      </p:sp>
      <p:pic>
        <p:nvPicPr>
          <p:cNvPr id="10" name="Picture 9">
            <a:extLst>
              <a:ext uri="{FF2B5EF4-FFF2-40B4-BE49-F238E27FC236}">
                <a16:creationId xmlns="" xmlns:a16="http://schemas.microsoft.com/office/drawing/2014/main" id="{F2BF2CB5-2F80-3244-B0C1-A4D2CA7AD502}"/>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11" name="Rectangle 10"/>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Rectangle 11"/>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2" name="Rectangle 1"/>
          <p:cNvSpPr/>
          <p:nvPr/>
        </p:nvSpPr>
        <p:spPr>
          <a:xfrm>
            <a:off x="2808514" y="2280655"/>
            <a:ext cx="7273332" cy="1938992"/>
          </a:xfrm>
          <a:prstGeom prst="rect">
            <a:avLst/>
          </a:prstGeom>
        </p:spPr>
        <p:txBody>
          <a:bodyPr wrap="square">
            <a:spAutoFit/>
          </a:bodyPr>
          <a:lstStyle/>
          <a:p>
            <a:r>
              <a:rPr lang="fr-FR" sz="2400" dirty="0" smtClean="0"/>
              <a:t>Le conseil de Wilson (2017) aux pasteurs et aux dirigeants concernant le mentorat est que les dirigeants ne devraient pas essayer de les contrôler ou de les empêcher de progresser, sur base de production de bons fruits bibliques (Matthieu 7:17, Phil 4:8).</a:t>
            </a:r>
            <a:endParaRPr lang="fr-FR" sz="2400" dirty="0"/>
          </a:p>
        </p:txBody>
      </p:sp>
    </p:spTree>
    <p:extLst>
      <p:ext uri="{BB962C8B-B14F-4D97-AF65-F5344CB8AC3E}">
        <p14:creationId xmlns:p14="http://schemas.microsoft.com/office/powerpoint/2010/main" val="4082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679" y="1253543"/>
            <a:ext cx="294683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Être leur Mentor … </a:t>
            </a:r>
            <a:endParaRPr kumimoji="0" lang="fr-FR"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5" name="Rectangle 4"/>
          <p:cNvSpPr/>
          <p:nvPr/>
        </p:nvSpPr>
        <p:spPr>
          <a:xfrm>
            <a:off x="2537137" y="2285356"/>
            <a:ext cx="7840577" cy="3065455"/>
          </a:xfrm>
          <a:prstGeom prst="rect">
            <a:avLst/>
          </a:prstGeom>
        </p:spPr>
        <p:txBody>
          <a:bodyPr wrap="square">
            <a:spAutoFit/>
          </a:bodyPr>
          <a:lstStyle/>
          <a:p>
            <a:pPr lvl="0" algn="ctr">
              <a:lnSpc>
                <a:spcPct val="115000"/>
              </a:lnSpc>
            </a:pPr>
            <a:r>
              <a:rPr lang="fr-FR" sz="2800" b="1" dirty="0">
                <a:solidFill>
                  <a:prstClr val="black"/>
                </a:solidFill>
                <a:ea typeface="Cambria" panose="02040503050406030204" pitchFamily="18" charset="0"/>
                <a:cs typeface="Arial" panose="020B0604020202020204" pitchFamily="34" charset="0"/>
              </a:rPr>
              <a:t>Qu'est-ce </a:t>
            </a:r>
            <a:r>
              <a:rPr lang="fr-FR" sz="2800" b="1" dirty="0" smtClean="0">
                <a:solidFill>
                  <a:prstClr val="black"/>
                </a:solidFill>
                <a:ea typeface="Cambria" panose="02040503050406030204" pitchFamily="18" charset="0"/>
                <a:cs typeface="Arial" panose="020B0604020202020204" pitchFamily="34" charset="0"/>
              </a:rPr>
              <a:t>que le </a:t>
            </a:r>
            <a:r>
              <a:rPr lang="fr-FR" sz="2800" b="1" dirty="0" err="1" smtClean="0">
                <a:solidFill>
                  <a:prstClr val="black"/>
                </a:solidFill>
                <a:ea typeface="Cambria" panose="02040503050406030204" pitchFamily="18" charset="0"/>
                <a:cs typeface="Arial" panose="020B0604020202020204" pitchFamily="34" charset="0"/>
              </a:rPr>
              <a:t>Mentoring</a:t>
            </a:r>
            <a:r>
              <a:rPr lang="fr-FR" sz="2800" b="1" dirty="0" smtClean="0">
                <a:solidFill>
                  <a:prstClr val="black"/>
                </a:solidFill>
                <a:ea typeface="Cambria" panose="02040503050406030204" pitchFamily="18" charset="0"/>
                <a:cs typeface="Arial" panose="020B0604020202020204" pitchFamily="34" charset="0"/>
              </a:rPr>
              <a:t> </a:t>
            </a:r>
            <a:r>
              <a:rPr lang="fr-FR" sz="2800" b="1" dirty="0">
                <a:solidFill>
                  <a:prstClr val="black"/>
                </a:solidFill>
                <a:ea typeface="Cambria" panose="02040503050406030204" pitchFamily="18" charset="0"/>
                <a:cs typeface="Arial" panose="020B0604020202020204" pitchFamily="34" charset="0"/>
              </a:rPr>
              <a:t>? </a:t>
            </a:r>
          </a:p>
          <a:p>
            <a:pPr lvl="0">
              <a:lnSpc>
                <a:spcPct val="115000"/>
              </a:lnSpc>
            </a:pPr>
            <a:r>
              <a:rPr lang="fr-FR" sz="2800" dirty="0">
                <a:solidFill>
                  <a:prstClr val="black"/>
                </a:solidFill>
                <a:ea typeface="Cambria" panose="02040503050406030204" pitchFamily="18" charset="0"/>
                <a:cs typeface="Arial" panose="020B0604020202020204" pitchFamily="34" charset="0"/>
              </a:rPr>
              <a:t>Le mentorat est une relation intentionnelle qui se crée entre une personne moins expérimentée et une personne expérimentée. La personne expérimentée devient ainsi un modèle de croissance pour la personne inexpérimentée</a:t>
            </a:r>
            <a:r>
              <a:rPr lang="fr-FR" sz="2800" dirty="0" smtClean="0">
                <a:solidFill>
                  <a:prstClr val="black"/>
                </a:solidFill>
                <a:ea typeface="Cambria" panose="02040503050406030204" pitchFamily="18" charset="0"/>
                <a:cs typeface="Arial" panose="020B0604020202020204" pitchFamily="34" charset="0"/>
              </a:rPr>
              <a:t>.</a:t>
            </a:r>
            <a:endParaRPr lang="fr-FR" sz="2800" dirty="0">
              <a:solidFill>
                <a:prstClr val="black"/>
              </a:solidFill>
              <a:ea typeface="Cambria" panose="02040503050406030204" pitchFamily="18" charset="0"/>
              <a:cs typeface="Arial" panose="020B0604020202020204" pitchFamily="34" charset="0"/>
            </a:endParaRPr>
          </a:p>
        </p:txBody>
      </p:sp>
      <p:sp>
        <p:nvSpPr>
          <p:cNvPr id="7" name="Titre 1"/>
          <p:cNvSpPr>
            <a:spLocks noGrp="1"/>
          </p:cNvSpPr>
          <p:nvPr>
            <p:ph type="title"/>
          </p:nvPr>
        </p:nvSpPr>
        <p:spPr>
          <a:xfrm>
            <a:off x="810228" y="305934"/>
            <a:ext cx="8928160" cy="810532"/>
          </a:xfrm>
        </p:spPr>
        <p:txBody>
          <a:bodyPr>
            <a:noAutofit/>
          </a:bodyPr>
          <a:lstStyle/>
          <a:p>
            <a:r>
              <a:rPr lang="en-US" b="1" dirty="0">
                <a:solidFill>
                  <a:schemeClr val="accent1"/>
                </a:solidFill>
                <a:ea typeface="Cambria" panose="02040503050406030204" pitchFamily="18" charset="0"/>
              </a:rPr>
              <a:t>5. </a:t>
            </a:r>
            <a:r>
              <a:rPr lang="en-US" sz="4000" b="1" dirty="0">
                <a:solidFill>
                  <a:schemeClr val="accent1"/>
                </a:solidFill>
                <a:ea typeface="Cambria" panose="02040503050406030204" pitchFamily="18" charset="0"/>
              </a:rPr>
              <a:t>CAPACITATION DES JEUNES</a:t>
            </a:r>
            <a:r>
              <a:rPr lang="en-US" sz="4000" b="1" dirty="0" smtClean="0">
                <a:solidFill>
                  <a:srgbClr val="4472C4"/>
                </a:solidFill>
                <a:ea typeface="Cambria" panose="02040503050406030204" pitchFamily="18" charset="0"/>
              </a:rPr>
              <a:t> </a:t>
            </a:r>
            <a:r>
              <a:rPr lang="en-US" b="1" dirty="0" smtClean="0">
                <a:solidFill>
                  <a:srgbClr val="4472C4"/>
                </a:solidFill>
                <a:ea typeface="Cambria" panose="02040503050406030204" pitchFamily="18" charset="0"/>
              </a:rPr>
              <a:t>(</a:t>
            </a:r>
            <a:r>
              <a:rPr lang="en-US" b="1" dirty="0">
                <a:solidFill>
                  <a:srgbClr val="4472C4"/>
                </a:solidFill>
                <a:ea typeface="Cambria" panose="02040503050406030204" pitchFamily="18" charset="0"/>
              </a:rPr>
              <a:t>suite)</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 xmlns:a16="http://schemas.microsoft.com/office/drawing/2014/main" id="{BEF3C032-D580-4E47-802F-8695EEAEB4F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8" name="Rectangle 7"/>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83041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526" y="1147526"/>
            <a:ext cx="2866682" cy="587853"/>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Être leur Mentor… </a:t>
            </a:r>
            <a:endParaRPr kumimoji="0" lang="fr-FR"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5" name="Rectangle 4"/>
          <p:cNvSpPr/>
          <p:nvPr/>
        </p:nvSpPr>
        <p:spPr>
          <a:xfrm>
            <a:off x="1574357" y="1926393"/>
            <a:ext cx="8287273" cy="2474203"/>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115000"/>
              </a:lnSpc>
            </a:pPr>
            <a:r>
              <a:rPr lang="fr-FR" sz="2800" dirty="0" smtClean="0">
                <a:solidFill>
                  <a:prstClr val="black"/>
                </a:solidFill>
                <a:ea typeface="Cambria" panose="02040503050406030204" pitchFamily="18" charset="0"/>
                <a:cs typeface="Arial" panose="020B0604020202020204" pitchFamily="34" charset="0"/>
              </a:rPr>
              <a:t>Selon David </a:t>
            </a:r>
            <a:r>
              <a:rPr lang="fr-FR" sz="2800" dirty="0" err="1" smtClean="0">
                <a:solidFill>
                  <a:prstClr val="black"/>
                </a:solidFill>
                <a:ea typeface="Cambria" panose="02040503050406030204" pitchFamily="18" charset="0"/>
                <a:cs typeface="Arial" panose="020B0604020202020204" pitchFamily="34" charset="0"/>
              </a:rPr>
              <a:t>Clutterbuck</a:t>
            </a:r>
            <a:r>
              <a:rPr lang="fr-FR" sz="2800" dirty="0" smtClean="0">
                <a:solidFill>
                  <a:prstClr val="black"/>
                </a:solidFill>
                <a:ea typeface="Cambria" panose="02040503050406030204" pitchFamily="18" charset="0"/>
                <a:cs typeface="Arial" panose="020B0604020202020204" pitchFamily="34" charset="0"/>
              </a:rPr>
              <a:t> : « Un mentor est une personne plus expérimentée, prête à partager ses connaissances avec une personne moins expérimentée dans une relation de confiance mutuelle. » </a:t>
            </a:r>
            <a:r>
              <a:rPr lang="fr-FR" sz="2400" dirty="0" smtClean="0">
                <a:solidFill>
                  <a:schemeClr val="tx1"/>
                </a:solidFill>
                <a:ea typeface="Cambria" panose="02040503050406030204" pitchFamily="18" charset="0"/>
                <a:cs typeface="Arial" panose="020B0604020202020204" pitchFamily="34" charset="0"/>
              </a:rPr>
              <a:t>(</a:t>
            </a:r>
            <a:r>
              <a:rPr lang="fr-FR" sz="2400" dirty="0" err="1" smtClean="0">
                <a:solidFill>
                  <a:schemeClr val="tx1"/>
                </a:solidFill>
                <a:ea typeface="Cambria" panose="02040503050406030204" pitchFamily="18" charset="0"/>
                <a:cs typeface="Arial" panose="020B0604020202020204" pitchFamily="34" charset="0"/>
              </a:rPr>
              <a:t>Encyclopedia</a:t>
            </a:r>
            <a:r>
              <a:rPr lang="fr-FR" sz="2400" dirty="0" smtClean="0">
                <a:solidFill>
                  <a:schemeClr val="tx1"/>
                </a:solidFill>
                <a:ea typeface="Cambria" panose="02040503050406030204" pitchFamily="18" charset="0"/>
                <a:cs typeface="Arial" panose="020B0604020202020204" pitchFamily="34" charset="0"/>
              </a:rPr>
              <a:t> of </a:t>
            </a:r>
            <a:r>
              <a:rPr lang="fr-FR" sz="2400" dirty="0" err="1" smtClean="0">
                <a:solidFill>
                  <a:schemeClr val="tx1"/>
                </a:solidFill>
                <a:ea typeface="Cambria" panose="02040503050406030204" pitchFamily="18" charset="0"/>
                <a:cs typeface="Arial" panose="020B0604020202020204" pitchFamily="34" charset="0"/>
              </a:rPr>
              <a:t>Strategic</a:t>
            </a:r>
            <a:r>
              <a:rPr lang="fr-FR" sz="2400" dirty="0" smtClean="0">
                <a:solidFill>
                  <a:schemeClr val="tx1"/>
                </a:solidFill>
                <a:ea typeface="Cambria" panose="02040503050406030204" pitchFamily="18" charset="0"/>
                <a:cs typeface="Arial" panose="020B0604020202020204" pitchFamily="34" charset="0"/>
              </a:rPr>
              <a:t> Leadership and Management, p.1177).</a:t>
            </a:r>
            <a:endParaRPr lang="fr-FR" sz="2400" dirty="0">
              <a:solidFill>
                <a:schemeClr val="tx1"/>
              </a:solidFill>
              <a:ea typeface="Cambria" panose="02040503050406030204" pitchFamily="18" charset="0"/>
              <a:cs typeface="Arial" panose="020B0604020202020204" pitchFamily="34" charset="0"/>
            </a:endParaRPr>
          </a:p>
        </p:txBody>
      </p:sp>
      <p:sp>
        <p:nvSpPr>
          <p:cNvPr id="7" name="Titre 1"/>
          <p:cNvSpPr>
            <a:spLocks noGrp="1"/>
          </p:cNvSpPr>
          <p:nvPr>
            <p:ph type="title"/>
          </p:nvPr>
        </p:nvSpPr>
        <p:spPr>
          <a:xfrm>
            <a:off x="666037" y="305934"/>
            <a:ext cx="9346063" cy="810532"/>
          </a:xfrm>
        </p:spPr>
        <p:txBody>
          <a:bodyPr>
            <a:noAutofit/>
          </a:bodyPr>
          <a:lstStyle/>
          <a:p>
            <a:pPr algn="ctr"/>
            <a:r>
              <a:rPr lang="en-US" b="1" dirty="0">
                <a:solidFill>
                  <a:schemeClr val="accent1"/>
                </a:solidFill>
                <a:ea typeface="Cambria" panose="02040503050406030204" pitchFamily="18" charset="0"/>
              </a:rPr>
              <a:t>5. </a:t>
            </a:r>
            <a:r>
              <a:rPr lang="en-US" sz="4000" b="1" dirty="0">
                <a:solidFill>
                  <a:schemeClr val="accent1"/>
                </a:solidFill>
                <a:ea typeface="Cambria" panose="02040503050406030204" pitchFamily="18" charset="0"/>
              </a:rPr>
              <a:t>CAPACITATION DES </a:t>
            </a:r>
            <a:r>
              <a:rPr lang="en-US" sz="4000" b="1" dirty="0" smtClean="0">
                <a:solidFill>
                  <a:schemeClr val="accent1"/>
                </a:solidFill>
                <a:ea typeface="Cambria" panose="02040503050406030204" pitchFamily="18" charset="0"/>
              </a:rPr>
              <a:t>JEUNES </a:t>
            </a:r>
            <a:r>
              <a:rPr lang="en-US" b="1" dirty="0" smtClean="0">
                <a:solidFill>
                  <a:srgbClr val="4472C4"/>
                </a:solidFill>
                <a:ea typeface="Cambria" panose="02040503050406030204" pitchFamily="18" charset="0"/>
              </a:rPr>
              <a:t>(suite</a:t>
            </a:r>
            <a:endParaRPr lang="fr-FR" dirty="0">
              <a:solidFill>
                <a:schemeClr val="accent1"/>
              </a:solidFill>
              <a:ea typeface="Cambria" panose="02040503050406030204" pitchFamily="18" charset="0"/>
            </a:endParaRPr>
          </a:p>
        </p:txBody>
      </p:sp>
      <p:pic>
        <p:nvPicPr>
          <p:cNvPr id="6" name="Picture 5">
            <a:extLst>
              <a:ext uri="{FF2B5EF4-FFF2-40B4-BE49-F238E27FC236}">
                <a16:creationId xmlns="" xmlns:a16="http://schemas.microsoft.com/office/drawing/2014/main" id="{49DB3EB2-AEE5-B146-ACAA-B2363CEC84F5}"/>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8" name="Rectangle 7"/>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33196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YM_Advisory2016Brochure - relay.png"/>
          <p:cNvPicPr>
            <a:picLocks noChangeAspect="1"/>
          </p:cNvPicPr>
          <p:nvPr/>
        </p:nvPicPr>
        <p:blipFill>
          <a:blip r:embed="rId2"/>
          <a:stretch>
            <a:fillRect/>
          </a:stretch>
        </p:blipFill>
        <p:spPr>
          <a:xfrm>
            <a:off x="-82550" y="0"/>
            <a:ext cx="12192000" cy="6858000"/>
          </a:xfrm>
          <a:prstGeom prst="rect">
            <a:avLst/>
          </a:prstGeom>
          <a:ln w="12700">
            <a:miter lim="400000"/>
          </a:ln>
        </p:spPr>
      </p:pic>
      <p:pic>
        <p:nvPicPr>
          <p:cNvPr id="436" name="pasted-image.pdf"/>
          <p:cNvPicPr>
            <a:picLocks noChangeAspect="1"/>
          </p:cNvPicPr>
          <p:nvPr/>
        </p:nvPicPr>
        <p:blipFill>
          <a:blip r:embed="rId3"/>
          <a:stretch>
            <a:fillRect/>
          </a:stretch>
        </p:blipFill>
        <p:spPr>
          <a:xfrm>
            <a:off x="-2076656" y="171145"/>
            <a:ext cx="2474718" cy="471586"/>
          </a:xfrm>
          <a:prstGeom prst="rect">
            <a:avLst/>
          </a:prstGeom>
          <a:ln w="12700">
            <a:miter lim="400000"/>
          </a:ln>
        </p:spPr>
      </p:pic>
      <p:sp>
        <p:nvSpPr>
          <p:cNvPr id="439" name="Shape 439"/>
          <p:cNvSpPr/>
          <p:nvPr/>
        </p:nvSpPr>
        <p:spPr>
          <a:xfrm>
            <a:off x="443296" y="1284700"/>
            <a:ext cx="8205312" cy="70641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defTabSz="457200">
              <a:lnSpc>
                <a:spcPct val="120000"/>
              </a:lnSpc>
              <a:defRPr sz="3700">
                <a:solidFill>
                  <a:srgbClr val="282828"/>
                </a:solidFill>
                <a:latin typeface="Helvetica Neue LT Pro 75 Bold"/>
                <a:ea typeface="Helvetica Neue LT Pro 75 Bold"/>
                <a:cs typeface="Helvetica Neue LT Pro 75 Bold"/>
                <a:sym typeface="Helvetica Neue LT Pro 75 Bold"/>
              </a:defRPr>
            </a:lvl1pPr>
          </a:lstStyle>
          <a:p>
            <a:r>
              <a:rPr lang="fr-FR" sz="1800" dirty="0"/>
              <a:t>L'Éternel dit à Moïse : "Écris ceci sur un parchemin, comme un souvenir, et fais en sorte que Josué l'entende... (Exode 17:14)</a:t>
            </a:r>
          </a:p>
        </p:txBody>
      </p:sp>
      <p:grpSp>
        <p:nvGrpSpPr>
          <p:cNvPr id="442" name="Group 442"/>
          <p:cNvGrpSpPr/>
          <p:nvPr/>
        </p:nvGrpSpPr>
        <p:grpSpPr>
          <a:xfrm>
            <a:off x="376259" y="2480830"/>
            <a:ext cx="7887662" cy="1068242"/>
            <a:chOff x="0" y="-260193"/>
            <a:chExt cx="15775321" cy="2136483"/>
          </a:xfrm>
        </p:grpSpPr>
        <p:sp>
          <p:nvSpPr>
            <p:cNvPr id="440" name="Shape 440"/>
            <p:cNvSpPr/>
            <p:nvPr/>
          </p:nvSpPr>
          <p:spPr>
            <a:xfrm>
              <a:off x="766164" y="-40773"/>
              <a:ext cx="15009157" cy="19170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dirty="0">
                  <a:latin typeface="Helvetica Neue LT Pro 55 Roman"/>
                </a:rPr>
                <a:t>Moïse prend sa retraite prématurément</a:t>
              </a:r>
            </a:p>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dirty="0" err="1">
                  <a:latin typeface="Helvetica Neue LT Pro 55 Roman"/>
                </a:rPr>
                <a:t>Deut</a:t>
              </a:r>
              <a:r>
                <a:rPr lang="fr-FR" sz="1600" dirty="0">
                  <a:latin typeface="Helvetica Neue LT Pro 55 Roman"/>
                </a:rPr>
                <a:t>. 34:5 - </a:t>
              </a:r>
              <a:r>
                <a:rPr lang="fr-FR" sz="1600" dirty="0" smtClean="0">
                  <a:latin typeface="Helvetica Neue LT Pro 55 Roman"/>
                </a:rPr>
                <a:t>Moïse avait cent Vingt ans lorsqu'il mourut, mais ses yeux n'étaient pas faibles et sa force n'avait pas disparu.</a:t>
              </a:r>
              <a:endParaRPr lang="fr-FR" sz="1600" dirty="0">
                <a:latin typeface="Helvetica Neue LT Pro 55 Roman"/>
              </a:endParaRPr>
            </a:p>
          </p:txBody>
        </p:sp>
        <p:sp>
          <p:nvSpPr>
            <p:cNvPr id="441" name="Shape 441"/>
            <p:cNvSpPr/>
            <p:nvPr/>
          </p:nvSpPr>
          <p:spPr>
            <a:xfrm>
              <a:off x="0" y="-260193"/>
              <a:ext cx="785472" cy="1806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1</a:t>
              </a:r>
            </a:p>
          </p:txBody>
        </p:sp>
      </p:grpSp>
      <p:grpSp>
        <p:nvGrpSpPr>
          <p:cNvPr id="445" name="Group 445"/>
          <p:cNvGrpSpPr/>
          <p:nvPr/>
        </p:nvGrpSpPr>
        <p:grpSpPr>
          <a:xfrm>
            <a:off x="398062" y="3787295"/>
            <a:ext cx="7887662" cy="1274521"/>
            <a:chOff x="0" y="-260192"/>
            <a:chExt cx="15775321" cy="2549035"/>
          </a:xfrm>
        </p:grpSpPr>
        <p:sp>
          <p:nvSpPr>
            <p:cNvPr id="443" name="Shape 443"/>
            <p:cNvSpPr/>
            <p:nvPr/>
          </p:nvSpPr>
          <p:spPr>
            <a:xfrm>
              <a:off x="766164" y="-164773"/>
              <a:ext cx="15009157" cy="24536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p>
              <a:pPr defTabSz="228600">
                <a:lnSpc>
                  <a:spcPct val="120000"/>
                </a:lnSpc>
                <a:defRPr sz="3000" i="1" cap="all" spc="-62">
                  <a:solidFill>
                    <a:srgbClr val="282828"/>
                  </a:solidFill>
                  <a:latin typeface="Helvetica Neue LT Pro 75 Bold"/>
                  <a:ea typeface="Helvetica Neue LT Pro 75 Bold"/>
                  <a:cs typeface="Helvetica Neue LT Pro 75 Bold"/>
                  <a:sym typeface="Helvetica Neue LT Pro 75 Bold"/>
                </a:defRPr>
              </a:pPr>
              <a:r>
                <a:rPr lang="fr-FR" sz="1600" b="1" dirty="0"/>
                <a:t>Pas de crise de leadership - Joshua est prêt à assumer</a:t>
              </a:r>
            </a:p>
            <a:p>
              <a:pPr defTabSz="228600">
                <a:lnSpc>
                  <a:spcPct val="120000"/>
                </a:lnSpc>
                <a:defRPr sz="3000" i="1" cap="all" spc="-62">
                  <a:solidFill>
                    <a:srgbClr val="282828"/>
                  </a:solidFill>
                  <a:latin typeface="Helvetica Neue LT Pro 75 Bold"/>
                  <a:ea typeface="Helvetica Neue LT Pro 75 Bold"/>
                  <a:cs typeface="Helvetica Neue LT Pro 75 Bold"/>
                  <a:sym typeface="Helvetica Neue LT Pro 75 Bold"/>
                </a:defRPr>
              </a:pPr>
              <a:r>
                <a:rPr lang="fr-FR" sz="1600" dirty="0" err="1"/>
                <a:t>Deut</a:t>
              </a:r>
              <a:r>
                <a:rPr lang="fr-FR" sz="1600" dirty="0"/>
                <a:t>. 34:9 - Or Josué fils de </a:t>
              </a:r>
              <a:r>
                <a:rPr lang="fr-FR" sz="1600" dirty="0" err="1"/>
                <a:t>Nun</a:t>
              </a:r>
              <a:r>
                <a:rPr lang="fr-FR" sz="1600" dirty="0"/>
                <a:t> était rempli de l'esprit de sagesse parce que Moïse lui avait imposé les mains. Les Israélites l'écoutèrent et firent ce que Yahvé avait ordonné à Moïse.</a:t>
              </a:r>
            </a:p>
          </p:txBody>
        </p:sp>
        <p:sp>
          <p:nvSpPr>
            <p:cNvPr id="444" name="Shape 444"/>
            <p:cNvSpPr/>
            <p:nvPr/>
          </p:nvSpPr>
          <p:spPr>
            <a:xfrm>
              <a:off x="0" y="-260192"/>
              <a:ext cx="785472" cy="18062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2</a:t>
              </a:r>
            </a:p>
          </p:txBody>
        </p:sp>
      </p:grpSp>
      <p:grpSp>
        <p:nvGrpSpPr>
          <p:cNvPr id="448" name="Group 448"/>
          <p:cNvGrpSpPr/>
          <p:nvPr/>
        </p:nvGrpSpPr>
        <p:grpSpPr>
          <a:xfrm>
            <a:off x="398062" y="5162312"/>
            <a:ext cx="9042500" cy="1549463"/>
            <a:chOff x="0" y="-468267"/>
            <a:chExt cx="15372526" cy="3098922"/>
          </a:xfrm>
        </p:grpSpPr>
        <p:sp>
          <p:nvSpPr>
            <p:cNvPr id="446" name="Shape 446"/>
            <p:cNvSpPr/>
            <p:nvPr/>
          </p:nvSpPr>
          <p:spPr>
            <a:xfrm>
              <a:off x="766165" y="-468267"/>
              <a:ext cx="14606361" cy="30989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b="1" dirty="0">
                  <a:latin typeface="Franklin Gothic Medium" panose="020B0603020102020204" pitchFamily="34" charset="0"/>
                </a:rPr>
                <a:t>Joshua a </a:t>
              </a:r>
              <a:r>
                <a:rPr lang="fr-FR" sz="1600" b="1" dirty="0" err="1">
                  <a:latin typeface="Franklin Gothic Medium" panose="020B0603020102020204" pitchFamily="34" charset="0"/>
                </a:rPr>
                <a:t>recu</a:t>
              </a:r>
              <a:r>
                <a:rPr lang="fr-FR" sz="1600" b="1" dirty="0">
                  <a:latin typeface="Franklin Gothic Medium" panose="020B0603020102020204" pitchFamily="34" charset="0"/>
                </a:rPr>
                <a:t> les clés 40 ans plus tôt</a:t>
              </a:r>
            </a:p>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dirty="0">
                  <a:latin typeface="Helvetica Neue LT Pro 55 Roman"/>
                </a:rPr>
                <a:t>Exode 17:8,9 - Les Amalécites vinrent et attaquèrent les Israélites à </a:t>
              </a:r>
              <a:r>
                <a:rPr lang="fr-FR" sz="1600" dirty="0" err="1">
                  <a:latin typeface="Helvetica Neue LT Pro 55 Roman"/>
                </a:rPr>
                <a:t>Rephidim</a:t>
              </a:r>
              <a:r>
                <a:rPr lang="fr-FR" sz="1600" dirty="0">
                  <a:latin typeface="Helvetica Neue LT Pro 55 Roman"/>
                </a:rPr>
                <a:t>. 9 Moïse dit à Josué : Choisis quelques-uns de nos hommes, et sors pour combattre les Amalécites. Demain, je me tiendrai sur le sommet de la colline, le bâton de Dieu dans mes mains." </a:t>
              </a:r>
            </a:p>
          </p:txBody>
        </p:sp>
        <p:sp>
          <p:nvSpPr>
            <p:cNvPr id="447" name="Shape 447"/>
            <p:cNvSpPr/>
            <p:nvPr/>
          </p:nvSpPr>
          <p:spPr>
            <a:xfrm>
              <a:off x="0" y="-260193"/>
              <a:ext cx="785472" cy="1806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3</a:t>
              </a:r>
            </a:p>
          </p:txBody>
        </p:sp>
      </p:grpSp>
      <p:sp>
        <p:nvSpPr>
          <p:cNvPr id="15" name="ZoneTexte 14"/>
          <p:cNvSpPr txBox="1"/>
          <p:nvPr/>
        </p:nvSpPr>
        <p:spPr>
          <a:xfrm>
            <a:off x="987685" y="132172"/>
            <a:ext cx="7556317" cy="646331"/>
          </a:xfrm>
          <a:prstGeom prst="rect">
            <a:avLst/>
          </a:prstGeom>
          <a:noFill/>
        </p:spPr>
        <p:txBody>
          <a:bodyPr wrap="square" rtlCol="0">
            <a:spAutoFit/>
          </a:bodyPr>
          <a:lstStyle/>
          <a:p>
            <a:r>
              <a:rPr lang="fr-FR" sz="2800" dirty="0" smtClean="0">
                <a:solidFill>
                  <a:srgbClr val="FF0000"/>
                </a:solidFill>
              </a:rPr>
              <a:t>MODEL DE LEADERSHIP DE DIEU  </a:t>
            </a:r>
            <a:r>
              <a:rPr lang="fr-FR" sz="3600" b="1" dirty="0" smtClean="0">
                <a:solidFill>
                  <a:srgbClr val="0070C0"/>
                </a:solidFill>
              </a:rPr>
              <a:t>PASS IT ON</a:t>
            </a:r>
            <a:endParaRPr lang="fr-FR" sz="3600" b="1" dirty="0">
              <a:solidFill>
                <a:srgbClr val="0070C0"/>
              </a:solidFill>
            </a:endParaRPr>
          </a:p>
        </p:txBody>
      </p:sp>
    </p:spTree>
    <p:extLst>
      <p:ext uri="{BB962C8B-B14F-4D97-AF65-F5344CB8AC3E}">
        <p14:creationId xmlns:p14="http://schemas.microsoft.com/office/powerpoint/2010/main" val="3357641017"/>
      </p:ext>
    </p:extLst>
  </p:cSld>
  <p:clrMapOvr>
    <a:masterClrMapping/>
  </p:clrMapOvr>
  <p:transition spd="med">
    <p:push dir="u"/>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42"/>
                                        </p:tgtEl>
                                        <p:attrNameLst>
                                          <p:attrName>style.visibility</p:attrName>
                                        </p:attrNameLst>
                                      </p:cBhvr>
                                      <p:to>
                                        <p:strVal val="visible"/>
                                      </p:to>
                                    </p:set>
                                    <p:anim calcmode="lin" valueType="num">
                                      <p:cBhvr>
                                        <p:cTn id="7" dur="1000" fill="hold"/>
                                        <p:tgtEl>
                                          <p:spTgt spid="442"/>
                                        </p:tgtEl>
                                        <p:attrNameLst>
                                          <p:attrName>ppt_x</p:attrName>
                                        </p:attrNameLst>
                                      </p:cBhvr>
                                      <p:tavLst>
                                        <p:tav tm="0">
                                          <p:val>
                                            <p:strVal val="0-#ppt_w/2"/>
                                          </p:val>
                                        </p:tav>
                                        <p:tav tm="100000">
                                          <p:val>
                                            <p:strVal val="#ppt_x"/>
                                          </p:val>
                                        </p:tav>
                                      </p:tavLst>
                                    </p:anim>
                                    <p:anim calcmode="lin" valueType="num">
                                      <p:cBhvr>
                                        <p:cTn id="8" dur="1000" fill="hold"/>
                                        <p:tgtEl>
                                          <p:spTgt spid="4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45"/>
                                        </p:tgtEl>
                                        <p:attrNameLst>
                                          <p:attrName>style.visibility</p:attrName>
                                        </p:attrNameLst>
                                      </p:cBhvr>
                                      <p:to>
                                        <p:strVal val="visible"/>
                                      </p:to>
                                    </p:set>
                                    <p:anim calcmode="lin" valueType="num">
                                      <p:cBhvr>
                                        <p:cTn id="13" dur="1000" fill="hold"/>
                                        <p:tgtEl>
                                          <p:spTgt spid="445"/>
                                        </p:tgtEl>
                                        <p:attrNameLst>
                                          <p:attrName>ppt_x</p:attrName>
                                        </p:attrNameLst>
                                      </p:cBhvr>
                                      <p:tavLst>
                                        <p:tav tm="0">
                                          <p:val>
                                            <p:strVal val="0-#ppt_w/2"/>
                                          </p:val>
                                        </p:tav>
                                        <p:tav tm="100000">
                                          <p:val>
                                            <p:strVal val="#ppt_x"/>
                                          </p:val>
                                        </p:tav>
                                      </p:tavLst>
                                    </p:anim>
                                    <p:anim calcmode="lin" valueType="num">
                                      <p:cBhvr>
                                        <p:cTn id="14" dur="1000" fill="hold"/>
                                        <p:tgtEl>
                                          <p:spTgt spid="4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48"/>
                                        </p:tgtEl>
                                        <p:attrNameLst>
                                          <p:attrName>style.visibility</p:attrName>
                                        </p:attrNameLst>
                                      </p:cBhvr>
                                      <p:to>
                                        <p:strVal val="visible"/>
                                      </p:to>
                                    </p:set>
                                    <p:anim calcmode="lin" valueType="num">
                                      <p:cBhvr>
                                        <p:cTn id="19" dur="1000" fill="hold"/>
                                        <p:tgtEl>
                                          <p:spTgt spid="448"/>
                                        </p:tgtEl>
                                        <p:attrNameLst>
                                          <p:attrName>ppt_x</p:attrName>
                                        </p:attrNameLst>
                                      </p:cBhvr>
                                      <p:tavLst>
                                        <p:tav tm="0">
                                          <p:val>
                                            <p:strVal val="0-#ppt_w/2"/>
                                          </p:val>
                                        </p:tav>
                                        <p:tav tm="100000">
                                          <p:val>
                                            <p:strVal val="#ppt_x"/>
                                          </p:val>
                                        </p:tav>
                                      </p:tavLst>
                                    </p:anim>
                                    <p:anim calcmode="lin" valueType="num">
                                      <p:cBhvr>
                                        <p:cTn id="20" dur="1000" fill="hold"/>
                                        <p:tgtEl>
                                          <p:spTgt spid="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advAuto="0"/>
      <p:bldP spid="445" grpId="0" animBg="1" advAuto="0"/>
      <p:bldP spid="44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 name="YM_Advisory2016Brochure - re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451" name="pasted-image.pdf"/>
          <p:cNvPicPr>
            <a:picLocks noChangeAspect="1"/>
          </p:cNvPicPr>
          <p:nvPr/>
        </p:nvPicPr>
        <p:blipFill>
          <a:blip r:embed="rId3"/>
          <a:stretch>
            <a:fillRect/>
          </a:stretch>
        </p:blipFill>
        <p:spPr>
          <a:xfrm>
            <a:off x="-2076656" y="171145"/>
            <a:ext cx="2474718" cy="471586"/>
          </a:xfrm>
          <a:prstGeom prst="rect">
            <a:avLst/>
          </a:prstGeom>
          <a:ln w="12700">
            <a:miter lim="400000"/>
          </a:ln>
        </p:spPr>
      </p:pic>
      <p:grpSp>
        <p:nvGrpSpPr>
          <p:cNvPr id="456" name="Group 456"/>
          <p:cNvGrpSpPr/>
          <p:nvPr/>
        </p:nvGrpSpPr>
        <p:grpSpPr>
          <a:xfrm>
            <a:off x="142994" y="2121749"/>
            <a:ext cx="9524533" cy="1549463"/>
            <a:chOff x="0" y="-547749"/>
            <a:chExt cx="17092035" cy="3098922"/>
          </a:xfrm>
        </p:grpSpPr>
        <p:sp>
          <p:nvSpPr>
            <p:cNvPr id="454" name="Shape 454"/>
            <p:cNvSpPr/>
            <p:nvPr/>
          </p:nvSpPr>
          <p:spPr>
            <a:xfrm>
              <a:off x="766164" y="-547749"/>
              <a:ext cx="16325871" cy="30989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b="1" dirty="0">
                  <a:latin typeface="Helvetica Neue LT Pro 55 Roman"/>
                </a:rPr>
                <a:t>Un souhait qui deviendrait réalité</a:t>
              </a:r>
            </a:p>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dirty="0">
                  <a:latin typeface="Helvetica Neue LT Pro 55 Roman"/>
                </a:rPr>
                <a:t>Nombres 11:28, 29 - Josué fils de </a:t>
              </a:r>
              <a:r>
                <a:rPr lang="fr-FR" sz="1600" dirty="0" err="1">
                  <a:latin typeface="Helvetica Neue LT Pro 55 Roman"/>
                </a:rPr>
                <a:t>Nun</a:t>
              </a:r>
              <a:r>
                <a:rPr lang="fr-FR" sz="1600" dirty="0">
                  <a:latin typeface="Helvetica Neue LT Pro 55 Roman"/>
                </a:rPr>
                <a:t>, qui avait été l'assistant de Moïse depuis sa jeunesse, prit la parole et dit : "Moïse, mon seigneur, arrêtez-les !" 29 Mais Moïse répondit : Es-tu jaloux à cause de moi ? Je voudrais que tout le peuple de l'Éternel soit prophète et que l'Éternel mette son Esprit sur eux !"</a:t>
              </a:r>
            </a:p>
          </p:txBody>
        </p:sp>
        <p:sp>
          <p:nvSpPr>
            <p:cNvPr id="455" name="Shape 455"/>
            <p:cNvSpPr/>
            <p:nvPr/>
          </p:nvSpPr>
          <p:spPr>
            <a:xfrm>
              <a:off x="0" y="-260193"/>
              <a:ext cx="785472" cy="18062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5</a:t>
              </a:r>
            </a:p>
          </p:txBody>
        </p:sp>
      </p:grpSp>
      <p:grpSp>
        <p:nvGrpSpPr>
          <p:cNvPr id="459" name="Group 459"/>
          <p:cNvGrpSpPr/>
          <p:nvPr/>
        </p:nvGrpSpPr>
        <p:grpSpPr>
          <a:xfrm>
            <a:off x="68421" y="813876"/>
            <a:ext cx="9524532" cy="1307873"/>
            <a:chOff x="0" y="-260193"/>
            <a:chExt cx="17474207" cy="2615744"/>
          </a:xfrm>
        </p:grpSpPr>
        <p:sp>
          <p:nvSpPr>
            <p:cNvPr id="457" name="Shape 457"/>
            <p:cNvSpPr/>
            <p:nvPr/>
          </p:nvSpPr>
          <p:spPr>
            <a:xfrm>
              <a:off x="766164" y="69157"/>
              <a:ext cx="16708043" cy="228639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sp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en-US" sz="1500" dirty="0">
                  <a:latin typeface="Helvetica Neue LT Pro 55 Roman"/>
                </a:rPr>
                <a:t>Pass it On = Leadership </a:t>
              </a:r>
              <a:r>
                <a:rPr lang="en-US" sz="1500" dirty="0" err="1">
                  <a:latin typeface="Helvetica Neue LT Pro 55 Roman"/>
                </a:rPr>
                <a:t>sélectif</a:t>
              </a:r>
              <a:r>
                <a:rPr lang="en-US" sz="1500" dirty="0">
                  <a:latin typeface="Helvetica Neue LT Pro 55 Roman"/>
                </a:rPr>
                <a:t> </a:t>
              </a:r>
              <a:r>
                <a:rPr lang="en-US" sz="1500" dirty="0" err="1">
                  <a:latin typeface="Helvetica Neue LT Pro 55 Roman"/>
                </a:rPr>
                <a:t>responsabilisé</a:t>
              </a:r>
              <a:endParaRPr sz="1500" dirty="0" smtClean="0">
                <a:latin typeface="Helvetica Neue LT Pro 55 Roman"/>
                <a:ea typeface="Helvetica Neue LT Pro 55 Roman"/>
                <a:cs typeface="Helvetica Neue LT Pro 55 Roman"/>
                <a:sym typeface="Helvetica Neue LT Pro 55 Roman"/>
              </a:endParaRPr>
            </a:p>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400" dirty="0">
                  <a:latin typeface="Helvetica Neue LT Pro 55 Roman"/>
                  <a:cs typeface="Times New Roman" panose="02020603050405020304" pitchFamily="18" charset="0"/>
                </a:rPr>
                <a:t>Nombres 11:16,17 - L'éternel dit à moïse "apporte-moi soixante-dix des anciens </a:t>
              </a:r>
              <a:r>
                <a:rPr lang="fr-FR" sz="1400" dirty="0" err="1">
                  <a:latin typeface="Helvetica Neue LT Pro 55 Roman"/>
                  <a:cs typeface="Times New Roman" panose="02020603050405020304" pitchFamily="18" charset="0"/>
                </a:rPr>
                <a:t>d'israël</a:t>
              </a:r>
              <a:r>
                <a:rPr lang="fr-FR" sz="1400" dirty="0">
                  <a:latin typeface="Helvetica Neue LT Pro 55 Roman"/>
                  <a:cs typeface="Times New Roman" panose="02020603050405020304" pitchFamily="18" charset="0"/>
                </a:rPr>
                <a:t> qui te sont connus comme chefs et fonctionnaires parmi le peuple. ….  et je prendrai de la puissance de l'esprit qui est sur toi, et je la mettrai sur eux…. </a:t>
              </a:r>
              <a:r>
                <a:rPr lang="fr-FR" sz="1050" dirty="0">
                  <a:latin typeface="Helvetica Neue LT Pro 55 Roman"/>
                  <a:cs typeface="Times New Roman" panose="02020603050405020304" pitchFamily="18" charset="0"/>
                </a:rPr>
                <a:t>.</a:t>
              </a:r>
            </a:p>
          </p:txBody>
        </p:sp>
        <p:sp>
          <p:nvSpPr>
            <p:cNvPr id="458" name="Shape 458"/>
            <p:cNvSpPr/>
            <p:nvPr/>
          </p:nvSpPr>
          <p:spPr>
            <a:xfrm>
              <a:off x="0" y="-260193"/>
              <a:ext cx="785472" cy="18062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4</a:t>
              </a:r>
            </a:p>
          </p:txBody>
        </p:sp>
      </p:grpSp>
      <p:grpSp>
        <p:nvGrpSpPr>
          <p:cNvPr id="462" name="Group 462"/>
          <p:cNvGrpSpPr/>
          <p:nvPr/>
        </p:nvGrpSpPr>
        <p:grpSpPr>
          <a:xfrm>
            <a:off x="142994" y="3683307"/>
            <a:ext cx="10453805" cy="3055622"/>
            <a:chOff x="0" y="-1154308"/>
            <a:chExt cx="17754323" cy="6111242"/>
          </a:xfrm>
        </p:grpSpPr>
        <p:sp>
          <p:nvSpPr>
            <p:cNvPr id="460" name="Shape 460"/>
            <p:cNvSpPr/>
            <p:nvPr/>
          </p:nvSpPr>
          <p:spPr>
            <a:xfrm>
              <a:off x="795851" y="-1154309"/>
              <a:ext cx="16958473" cy="61112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b="1" dirty="0">
                  <a:latin typeface="Helvetica Neue LT Pro 55 Roman"/>
                </a:rPr>
                <a:t>La promesse et la réalisation</a:t>
              </a:r>
            </a:p>
            <a:p>
              <a:pPr defTabSz="228600">
                <a:lnSpc>
                  <a:spcPct val="120000"/>
                </a:lnSpc>
                <a:defRPr sz="3000" i="1" cap="all">
                  <a:solidFill>
                    <a:srgbClr val="282828"/>
                  </a:solidFill>
                  <a:latin typeface="Helvetica Neue LT Pro 75 Bold"/>
                  <a:ea typeface="Helvetica Neue LT Pro 75 Bold"/>
                  <a:cs typeface="Helvetica Neue LT Pro 75 Bold"/>
                  <a:sym typeface="Helvetica Neue LT Pro 75 Bold"/>
                </a:defRPr>
              </a:pPr>
              <a:r>
                <a:rPr lang="fr-FR" sz="1600" dirty="0">
                  <a:latin typeface="Helvetica Neue LT Pro 55 Roman"/>
                </a:rPr>
                <a:t>Joël 2:28, 29 - "Et après cela, je répandrai mon Esprit sur tous les peuples. Vos fils et vos filles prophétiseront, vos vieillards auront des songes, vos jeunes gens auront des visions. 29 Même sur mes serviteurs, hommes et femmes, je répandrai mon Esprit en ces jours-là.</a:t>
              </a:r>
            </a:p>
            <a:p>
              <a:pPr defTabSz="228600">
                <a:lnSpc>
                  <a:spcPct val="120000"/>
                </a:lnSpc>
                <a:defRPr sz="2500">
                  <a:solidFill>
                    <a:srgbClr val="282828"/>
                  </a:solidFill>
                  <a:latin typeface="Helvetica Neue LT Pro 55 Roman"/>
                  <a:ea typeface="Helvetica Neue LT Pro 55 Roman"/>
                  <a:cs typeface="Helvetica Neue LT Pro 55 Roman"/>
                  <a:sym typeface="Helvetica Neue LT Pro 55 Roman"/>
                </a:defRPr>
              </a:pPr>
              <a:r>
                <a:rPr sz="1600" i="1" dirty="0" smtClean="0">
                  <a:latin typeface="Helvetica Neue LT Pro 55 Roman"/>
                  <a:sym typeface="Helvetica Neue LT Pro 75 Bold"/>
                </a:rPr>
                <a:t>Acts </a:t>
              </a:r>
              <a:r>
                <a:rPr sz="1600" i="1" dirty="0">
                  <a:latin typeface="Helvetica Neue LT Pro 55 Roman"/>
                  <a:sym typeface="Helvetica Neue LT Pro 75 Bold"/>
                </a:rPr>
                <a:t>2: 15-18 -  </a:t>
              </a:r>
              <a:r>
                <a:rPr lang="fr-FR" sz="1600" i="1" dirty="0">
                  <a:latin typeface="Helvetica Neue LT Pro 55 Roman"/>
                  <a:sym typeface="Helvetica Neue LT Pro 55 Roman"/>
                </a:rPr>
                <a:t>Ces gens ne sont pas ivres, comme vous le supposez, car c'est la troisième heure du jour. </a:t>
              </a:r>
              <a:r>
                <a:rPr lang="fr-FR" sz="1600" i="1" dirty="0" smtClean="0">
                  <a:latin typeface="Helvetica Neue LT Pro 55 Roman"/>
                  <a:sym typeface="Helvetica Neue LT Pro 55 Roman"/>
                </a:rPr>
                <a:t>Mais </a:t>
              </a:r>
              <a:r>
                <a:rPr lang="fr-FR" sz="1600" i="1" dirty="0">
                  <a:latin typeface="Helvetica Neue LT Pro 55 Roman"/>
                  <a:sym typeface="Helvetica Neue LT Pro 55 Roman"/>
                </a:rPr>
                <a:t>c'est ici ce qui a été dit par le prophète Joël</a:t>
              </a:r>
              <a:r>
                <a:rPr lang="fr-FR" sz="1600" i="1" dirty="0" smtClean="0">
                  <a:latin typeface="Helvetica Neue LT Pro 55 Roman"/>
                  <a:sym typeface="Helvetica Neue LT Pro 55 Roman"/>
                </a:rPr>
                <a:t>: Dans </a:t>
              </a:r>
              <a:r>
                <a:rPr lang="fr-FR" sz="1600" i="1" dirty="0">
                  <a:latin typeface="Helvetica Neue LT Pro 55 Roman"/>
                  <a:sym typeface="Helvetica Neue LT Pro 55 Roman"/>
                </a:rPr>
                <a:t>les derniers jours, dit Dieu, je répandrai de mon Esprit sur toute chair; Vos fils et vos filles prophétiseront, Vos jeunes gens auront des visions, Et vos vieillards auront des songes. </a:t>
              </a:r>
              <a:r>
                <a:rPr lang="fr-FR" sz="1600" i="1" dirty="0" smtClean="0">
                  <a:latin typeface="Helvetica Neue LT Pro 55 Roman"/>
                  <a:sym typeface="Helvetica Neue LT Pro 55 Roman"/>
                </a:rPr>
                <a:t>Oui</a:t>
              </a:r>
              <a:r>
                <a:rPr lang="fr-FR" sz="1600" i="1" dirty="0">
                  <a:latin typeface="Helvetica Neue LT Pro 55 Roman"/>
                  <a:sym typeface="Helvetica Neue LT Pro 55 Roman"/>
                </a:rPr>
                <a:t>, sur mes serviteurs et sur mes servantes, Dans ces jours-là, je répandrai de mon Esprit; et ils prophétiseront.</a:t>
              </a:r>
              <a:endParaRPr sz="1600" i="1" dirty="0">
                <a:latin typeface="Helvetica Neue LT Pro 55 Roman"/>
                <a:sym typeface="Helvetica Neue LT Pro 75 Bold"/>
              </a:endParaRPr>
            </a:p>
          </p:txBody>
        </p:sp>
        <p:sp>
          <p:nvSpPr>
            <p:cNvPr id="461" name="Shape 461"/>
            <p:cNvSpPr/>
            <p:nvPr/>
          </p:nvSpPr>
          <p:spPr>
            <a:xfrm>
              <a:off x="0" y="0"/>
              <a:ext cx="821737" cy="1335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lgn="l" defTabSz="457200">
                <a:lnSpc>
                  <a:spcPct val="120000"/>
                </a:lnSpc>
                <a:defRPr sz="9000">
                  <a:solidFill>
                    <a:schemeClr val="accent2">
                      <a:hueOff val="-2473793"/>
                      <a:satOff val="-50209"/>
                      <a:lumOff val="23543"/>
                    </a:schemeClr>
                  </a:solidFill>
                  <a:latin typeface="Helvetica Neue LT Pro 36 Thin Italic"/>
                  <a:ea typeface="Helvetica Neue LT Pro 36 Thin Italic"/>
                  <a:cs typeface="Helvetica Neue LT Pro 36 Thin Italic"/>
                  <a:sym typeface="Helvetica Neue LT Pro 36 Thin Italic"/>
                </a:defRPr>
              </a:lvl1pPr>
            </a:lstStyle>
            <a:p>
              <a:r>
                <a:rPr sz="4500"/>
                <a:t>6</a:t>
              </a:r>
            </a:p>
          </p:txBody>
        </p:sp>
      </p:grpSp>
      <p:sp>
        <p:nvSpPr>
          <p:cNvPr id="14" name="ZoneTexte 13"/>
          <p:cNvSpPr txBox="1"/>
          <p:nvPr/>
        </p:nvSpPr>
        <p:spPr>
          <a:xfrm>
            <a:off x="987685" y="132172"/>
            <a:ext cx="7556317" cy="646331"/>
          </a:xfrm>
          <a:prstGeom prst="rect">
            <a:avLst/>
          </a:prstGeom>
          <a:noFill/>
        </p:spPr>
        <p:txBody>
          <a:bodyPr wrap="square" rtlCol="0">
            <a:spAutoFit/>
          </a:bodyPr>
          <a:lstStyle/>
          <a:p>
            <a:r>
              <a:rPr lang="fr-FR" sz="2800" dirty="0" smtClean="0">
                <a:solidFill>
                  <a:srgbClr val="FF0000"/>
                </a:solidFill>
              </a:rPr>
              <a:t>MODEL DE LEADERSHIP DE DIEU  </a:t>
            </a:r>
            <a:r>
              <a:rPr lang="fr-FR" sz="3600" b="1" dirty="0" smtClean="0">
                <a:solidFill>
                  <a:srgbClr val="0070C0"/>
                </a:solidFill>
              </a:rPr>
              <a:t>PASS IT ON</a:t>
            </a:r>
            <a:endParaRPr lang="fr-FR" sz="3600" b="1" dirty="0">
              <a:solidFill>
                <a:srgbClr val="0070C0"/>
              </a:solidFill>
            </a:endParaRPr>
          </a:p>
        </p:txBody>
      </p:sp>
    </p:spTree>
    <p:extLst>
      <p:ext uri="{BB962C8B-B14F-4D97-AF65-F5344CB8AC3E}">
        <p14:creationId xmlns:p14="http://schemas.microsoft.com/office/powerpoint/2010/main" val="3943097977"/>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59"/>
                                        </p:tgtEl>
                                        <p:attrNameLst>
                                          <p:attrName>style.visibility</p:attrName>
                                        </p:attrNameLst>
                                      </p:cBhvr>
                                      <p:to>
                                        <p:strVal val="visible"/>
                                      </p:to>
                                    </p:set>
                                    <p:anim calcmode="lin" valueType="num">
                                      <p:cBhvr>
                                        <p:cTn id="7" dur="1000" fill="hold"/>
                                        <p:tgtEl>
                                          <p:spTgt spid="459"/>
                                        </p:tgtEl>
                                        <p:attrNameLst>
                                          <p:attrName>ppt_x</p:attrName>
                                        </p:attrNameLst>
                                      </p:cBhvr>
                                      <p:tavLst>
                                        <p:tav tm="0">
                                          <p:val>
                                            <p:strVal val="0-#ppt_w/2"/>
                                          </p:val>
                                        </p:tav>
                                        <p:tav tm="100000">
                                          <p:val>
                                            <p:strVal val="#ppt_x"/>
                                          </p:val>
                                        </p:tav>
                                      </p:tavLst>
                                    </p:anim>
                                    <p:anim calcmode="lin" valueType="num">
                                      <p:cBhvr>
                                        <p:cTn id="8" dur="1000" fill="hold"/>
                                        <p:tgtEl>
                                          <p:spTgt spid="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456"/>
                                        </p:tgtEl>
                                        <p:attrNameLst>
                                          <p:attrName>style.visibility</p:attrName>
                                        </p:attrNameLst>
                                      </p:cBhvr>
                                      <p:to>
                                        <p:strVal val="visible"/>
                                      </p:to>
                                    </p:set>
                                    <p:anim calcmode="lin" valueType="num">
                                      <p:cBhvr>
                                        <p:cTn id="13" dur="1000" fill="hold"/>
                                        <p:tgtEl>
                                          <p:spTgt spid="456"/>
                                        </p:tgtEl>
                                        <p:attrNameLst>
                                          <p:attrName>ppt_x</p:attrName>
                                        </p:attrNameLst>
                                      </p:cBhvr>
                                      <p:tavLst>
                                        <p:tav tm="0">
                                          <p:val>
                                            <p:strVal val="0-#ppt_w/2"/>
                                          </p:val>
                                        </p:tav>
                                        <p:tav tm="100000">
                                          <p:val>
                                            <p:strVal val="#ppt_x"/>
                                          </p:val>
                                        </p:tav>
                                      </p:tavLst>
                                    </p:anim>
                                    <p:anim calcmode="lin" valueType="num">
                                      <p:cBhvr>
                                        <p:cTn id="14" dur="1000" fill="hold"/>
                                        <p:tgtEl>
                                          <p:spTgt spid="4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p:tmAbs val="0"/>
                                  </p:iterate>
                                  <p:childTnLst>
                                    <p:set>
                                      <p:cBhvr>
                                        <p:cTn id="18" fill="hold"/>
                                        <p:tgtEl>
                                          <p:spTgt spid="462"/>
                                        </p:tgtEl>
                                        <p:attrNameLst>
                                          <p:attrName>style.visibility</p:attrName>
                                        </p:attrNameLst>
                                      </p:cBhvr>
                                      <p:to>
                                        <p:strVal val="visible"/>
                                      </p:to>
                                    </p:set>
                                    <p:anim calcmode="lin" valueType="num">
                                      <p:cBhvr>
                                        <p:cTn id="19" dur="1000" fill="hold"/>
                                        <p:tgtEl>
                                          <p:spTgt spid="462"/>
                                        </p:tgtEl>
                                        <p:attrNameLst>
                                          <p:attrName>ppt_x</p:attrName>
                                        </p:attrNameLst>
                                      </p:cBhvr>
                                      <p:tavLst>
                                        <p:tav tm="0">
                                          <p:val>
                                            <p:strVal val="0-#ppt_w/2"/>
                                          </p:val>
                                        </p:tav>
                                        <p:tav tm="100000">
                                          <p:val>
                                            <p:strVal val="#ppt_x"/>
                                          </p:val>
                                        </p:tav>
                                      </p:tavLst>
                                    </p:anim>
                                    <p:anim calcmode="lin" valueType="num">
                                      <p:cBhvr>
                                        <p:cTn id="20" dur="1000" fill="hold"/>
                                        <p:tgtEl>
                                          <p:spTgt spid="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advAuto="0"/>
      <p:bldP spid="459" grpId="0" animBg="1" advAuto="0"/>
      <p:bldP spid="46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e 27"/>
          <p:cNvGrpSpPr/>
          <p:nvPr/>
        </p:nvGrpSpPr>
        <p:grpSpPr>
          <a:xfrm>
            <a:off x="3569817" y="3156542"/>
            <a:ext cx="3048000" cy="1401935"/>
            <a:chOff x="3569817" y="3156542"/>
            <a:chExt cx="3048000" cy="1401935"/>
          </a:xfrm>
        </p:grpSpPr>
        <p:sp>
          <p:nvSpPr>
            <p:cNvPr id="11" name="Ellipse 10"/>
            <p:cNvSpPr/>
            <p:nvPr/>
          </p:nvSpPr>
          <p:spPr>
            <a:xfrm>
              <a:off x="3569817" y="3156542"/>
              <a:ext cx="3048000" cy="1401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3901589" y="3460179"/>
              <a:ext cx="23996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Franklin Gothic Demi" panose="020B0703020102020204" pitchFamily="34" charset="0"/>
                  <a:ea typeface="Times New Roman" panose="02020603050405020304" pitchFamily="18" charset="0"/>
                  <a:cs typeface="Arial" panose="020B0604020202020204" pitchFamily="34" charset="0"/>
                </a:rPr>
                <a:t>Mentorat</a:t>
              </a:r>
              <a:r>
                <a:rPr kumimoji="0" lang="en-US" sz="4000" b="1" i="0" u="none" strike="noStrike" kern="1200" cap="none" spc="0" normalizeH="0" baseline="0" noProof="0" dirty="0" smtClean="0">
                  <a:ln>
                    <a:noFill/>
                  </a:ln>
                  <a:solidFill>
                    <a:srgbClr val="000000"/>
                  </a:solidFill>
                  <a:effectLst/>
                  <a:uLnTx/>
                  <a:uFillTx/>
                  <a:latin typeface="Franklin Gothic Demi" panose="020B0703020102020204" pitchFamily="34" charset="0"/>
                  <a:ea typeface="Times New Roman" panose="02020603050405020304" pitchFamily="18" charset="0"/>
                  <a:cs typeface="Arial" panose="020B0604020202020204" pitchFamily="34" charset="0"/>
                </a:rPr>
                <a:t> </a:t>
              </a:r>
              <a:endParaRPr kumimoji="0" lang="fr-FR" sz="4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mn-cs"/>
              </a:endParaRPr>
            </a:p>
          </p:txBody>
        </p:sp>
      </p:grpSp>
      <p:sp>
        <p:nvSpPr>
          <p:cNvPr id="9" name="Titre 1"/>
          <p:cNvSpPr>
            <a:spLocks noGrp="1"/>
          </p:cNvSpPr>
          <p:nvPr>
            <p:ph type="title"/>
          </p:nvPr>
        </p:nvSpPr>
        <p:spPr>
          <a:xfrm>
            <a:off x="474562" y="235970"/>
            <a:ext cx="9229059" cy="810532"/>
          </a:xfrm>
        </p:spPr>
        <p:txBody>
          <a:bodyPr>
            <a:noAutofit/>
          </a:bodyPr>
          <a:lstStyle/>
          <a:p>
            <a:r>
              <a:rPr lang="en-US" b="1" dirty="0">
                <a:solidFill>
                  <a:schemeClr val="accent1"/>
                </a:solidFill>
                <a:latin typeface="+mn-lt"/>
                <a:ea typeface="Cambria" panose="02040503050406030204" pitchFamily="18" charset="0"/>
              </a:rPr>
              <a:t>5. </a:t>
            </a:r>
            <a:r>
              <a:rPr lang="en-US" sz="4000" b="1" dirty="0" smtClean="0">
                <a:solidFill>
                  <a:srgbClr val="4472C4"/>
                </a:solidFill>
                <a:ea typeface="Cambria" panose="02040503050406030204" pitchFamily="18" charset="0"/>
              </a:rPr>
              <a:t>CAPACITATION DES JEUNES </a:t>
            </a:r>
            <a:r>
              <a:rPr lang="en-US" b="1" dirty="0" smtClean="0">
                <a:solidFill>
                  <a:srgbClr val="4472C4"/>
                </a:solidFill>
                <a:ea typeface="Cambria" panose="02040503050406030204" pitchFamily="18" charset="0"/>
              </a:rPr>
              <a:t>(suite</a:t>
            </a:r>
            <a:r>
              <a:rPr lang="en-US" b="1" dirty="0" smtClean="0">
                <a:solidFill>
                  <a:schemeClr val="accent1"/>
                </a:solidFill>
                <a:latin typeface="+mn-lt"/>
                <a:ea typeface="Cambria" panose="02040503050406030204" pitchFamily="18" charset="0"/>
              </a:rPr>
              <a:t>)</a:t>
            </a:r>
            <a:endParaRPr lang="fr-FR" dirty="0">
              <a:solidFill>
                <a:schemeClr val="accent1"/>
              </a:solidFill>
              <a:latin typeface="+mn-lt"/>
              <a:ea typeface="Cambria" panose="02040503050406030204" pitchFamily="18" charset="0"/>
            </a:endParaRPr>
          </a:p>
        </p:txBody>
      </p:sp>
      <p:sp>
        <p:nvSpPr>
          <p:cNvPr id="10" name="Flèche vers le haut 9"/>
          <p:cNvSpPr/>
          <p:nvPr/>
        </p:nvSpPr>
        <p:spPr>
          <a:xfrm>
            <a:off x="4893732" y="202250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lèche vers le haut 11"/>
          <p:cNvSpPr/>
          <p:nvPr/>
        </p:nvSpPr>
        <p:spPr>
          <a:xfrm rot="5400000">
            <a:off x="7048968" y="328603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èche vers le haut 12"/>
          <p:cNvSpPr/>
          <p:nvPr/>
        </p:nvSpPr>
        <p:spPr>
          <a:xfrm rot="16200000">
            <a:off x="2682411" y="328603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lèche vers le haut 13"/>
          <p:cNvSpPr/>
          <p:nvPr/>
        </p:nvSpPr>
        <p:spPr>
          <a:xfrm rot="10800000">
            <a:off x="4893732" y="470849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p:cNvSpPr txBox="1"/>
          <p:nvPr/>
        </p:nvSpPr>
        <p:spPr>
          <a:xfrm>
            <a:off x="3858091" y="1152778"/>
            <a:ext cx="2399017"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a:solidFill>
                  <a:prstClr val="black"/>
                </a:solidFill>
                <a:latin typeface="Arial Narrow" panose="020B0606020202030204" pitchFamily="34" charset="0"/>
              </a:rPr>
              <a:t>Accompagnement spirituel</a:t>
            </a:r>
          </a:p>
        </p:txBody>
      </p:sp>
      <p:sp>
        <p:nvSpPr>
          <p:cNvPr id="16" name="ZoneTexte 15"/>
          <p:cNvSpPr txBox="1"/>
          <p:nvPr/>
        </p:nvSpPr>
        <p:spPr>
          <a:xfrm>
            <a:off x="7933325" y="3380456"/>
            <a:ext cx="236020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a:solidFill>
                  <a:prstClr val="black"/>
                </a:solidFill>
                <a:latin typeface="Arial Narrow" panose="020B0606020202030204" pitchFamily="34" charset="0"/>
              </a:rPr>
              <a:t>Accompagnement physique</a:t>
            </a:r>
          </a:p>
        </p:txBody>
      </p:sp>
      <p:sp>
        <p:nvSpPr>
          <p:cNvPr id="17" name="ZoneTexte 16"/>
          <p:cNvSpPr txBox="1"/>
          <p:nvPr/>
        </p:nvSpPr>
        <p:spPr>
          <a:xfrm>
            <a:off x="334563" y="3532921"/>
            <a:ext cx="200297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a:solidFill>
                  <a:prstClr val="black"/>
                </a:solidFill>
                <a:latin typeface="Arial Narrow" panose="020B0606020202030204" pitchFamily="34" charset="0"/>
              </a:rPr>
              <a:t>Soutien social</a:t>
            </a:r>
            <a:endParaRPr kumimoji="0" lang="en-US"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8" name="ZoneTexte 17"/>
          <p:cNvSpPr txBox="1"/>
          <p:nvPr/>
        </p:nvSpPr>
        <p:spPr>
          <a:xfrm>
            <a:off x="3502025" y="5817570"/>
            <a:ext cx="291301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2400" b="1" dirty="0">
                <a:solidFill>
                  <a:prstClr val="black"/>
                </a:solidFill>
              </a:rPr>
              <a:t>Accompagnement moral</a:t>
            </a:r>
          </a:p>
        </p:txBody>
      </p:sp>
      <p:sp>
        <p:nvSpPr>
          <p:cNvPr id="20" name="ZoneTexte 19"/>
          <p:cNvSpPr txBox="1"/>
          <p:nvPr/>
        </p:nvSpPr>
        <p:spPr>
          <a:xfrm>
            <a:off x="6257108" y="1202133"/>
            <a:ext cx="2445230" cy="1200329"/>
          </a:xfrm>
          <a:prstGeom prst="rect">
            <a:avLst/>
          </a:prstGeom>
          <a:noFill/>
        </p:spPr>
        <p:txBody>
          <a:bodyPr wrap="square" rtlCol="0">
            <a:spAutoFit/>
          </a:bodyPr>
          <a:lstStyle/>
          <a:p>
            <a:pPr marL="285750" lvl="0" indent="-285750">
              <a:buFont typeface="Arial" panose="020B0604020202020204" pitchFamily="34" charset="0"/>
              <a:buChar char="•"/>
            </a:pPr>
            <a:r>
              <a:rPr lang="fr-FR" dirty="0">
                <a:solidFill>
                  <a:prstClr val="black"/>
                </a:solidFill>
              </a:rPr>
              <a:t>Prier avec eux</a:t>
            </a:r>
          </a:p>
          <a:p>
            <a:pPr marL="285750" lvl="0" indent="-285750">
              <a:buFont typeface="Arial" panose="020B0604020202020204" pitchFamily="34" charset="0"/>
              <a:buChar char="•"/>
            </a:pPr>
            <a:r>
              <a:rPr lang="fr-FR" dirty="0" smtClean="0"/>
              <a:t>Avoir un Exemple </a:t>
            </a:r>
            <a:r>
              <a:rPr lang="fr-FR" dirty="0"/>
              <a:t>de vie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ZoneTexte 21"/>
          <p:cNvSpPr txBox="1"/>
          <p:nvPr/>
        </p:nvSpPr>
        <p:spPr>
          <a:xfrm>
            <a:off x="8395614" y="2677745"/>
            <a:ext cx="1406612" cy="646331"/>
          </a:xfrm>
          <a:prstGeom prst="rect">
            <a:avLst/>
          </a:prstGeom>
          <a:noFill/>
        </p:spPr>
        <p:txBody>
          <a:bodyPr wrap="square" rtlCol="0">
            <a:spAutoFit/>
          </a:bodyPr>
          <a:lstStyle/>
          <a:p>
            <a:pPr lvl="0"/>
            <a:r>
              <a:rPr lang="en-US" dirty="0">
                <a:solidFill>
                  <a:prstClr val="black"/>
                </a:solidFill>
              </a:rPr>
              <a:t>Activités pratiques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p:cNvSpPr txBox="1"/>
          <p:nvPr/>
        </p:nvSpPr>
        <p:spPr>
          <a:xfrm>
            <a:off x="6454229" y="5813470"/>
            <a:ext cx="1867319" cy="646331"/>
          </a:xfrm>
          <a:prstGeom prst="rect">
            <a:avLst/>
          </a:prstGeom>
          <a:noFill/>
        </p:spPr>
        <p:txBody>
          <a:bodyPr wrap="square" rtlCol="0">
            <a:spAutoFit/>
          </a:bodyPr>
          <a:lstStyle/>
          <a:p>
            <a:pPr lvl="0"/>
            <a:r>
              <a:rPr lang="fr-FR" dirty="0" smtClean="0">
                <a:solidFill>
                  <a:prstClr val="black"/>
                </a:solidFill>
              </a:rPr>
              <a:t>Aider à « assainir sa voie".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ZoneTexte 23"/>
          <p:cNvSpPr txBox="1"/>
          <p:nvPr/>
        </p:nvSpPr>
        <p:spPr>
          <a:xfrm>
            <a:off x="5458119" y="4682616"/>
            <a:ext cx="1913844" cy="646331"/>
          </a:xfrm>
          <a:prstGeom prst="rect">
            <a:avLst/>
          </a:prstGeom>
          <a:noFill/>
        </p:spPr>
        <p:txBody>
          <a:bodyPr wrap="square" rtlCol="0">
            <a:spAutoFit/>
          </a:bodyPr>
          <a:lstStyle/>
          <a:p>
            <a:pPr lvl="0"/>
            <a:r>
              <a:rPr lang="fr-FR" dirty="0">
                <a:solidFill>
                  <a:prstClr val="black"/>
                </a:solidFill>
              </a:rPr>
              <a:t>Aider à avoir une vie d'engagement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ZoneTexte 24"/>
          <p:cNvSpPr txBox="1"/>
          <p:nvPr/>
        </p:nvSpPr>
        <p:spPr>
          <a:xfrm>
            <a:off x="445289" y="2233717"/>
            <a:ext cx="1887734" cy="646331"/>
          </a:xfrm>
          <a:prstGeom prst="rect">
            <a:avLst/>
          </a:prstGeom>
          <a:noFill/>
        </p:spPr>
        <p:txBody>
          <a:bodyPr wrap="square" rtlCol="0">
            <a:spAutoFit/>
          </a:bodyPr>
          <a:lstStyle/>
          <a:p>
            <a:pPr lvl="0"/>
            <a:r>
              <a:rPr lang="fr-FR" i="1" dirty="0" smtClean="0">
                <a:solidFill>
                  <a:prstClr val="black"/>
                </a:solidFill>
              </a:rPr>
              <a:t>Aider développer une </a:t>
            </a:r>
            <a:r>
              <a:rPr lang="fr-FR" i="1" dirty="0">
                <a:solidFill>
                  <a:prstClr val="black"/>
                </a:solidFill>
              </a:rPr>
              <a:t>relation saine</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ZoneTexte 25"/>
          <p:cNvSpPr txBox="1"/>
          <p:nvPr/>
        </p:nvSpPr>
        <p:spPr>
          <a:xfrm>
            <a:off x="486459" y="2894742"/>
            <a:ext cx="1699177" cy="646331"/>
          </a:xfrm>
          <a:prstGeom prst="rect">
            <a:avLst/>
          </a:prstGeom>
          <a:noFill/>
        </p:spPr>
        <p:txBody>
          <a:bodyPr wrap="square" rtlCol="0">
            <a:spAutoFit/>
          </a:bodyPr>
          <a:lstStyle/>
          <a:p>
            <a:pPr lvl="0"/>
            <a:r>
              <a:rPr lang="fr-FR" dirty="0" smtClean="0">
                <a:solidFill>
                  <a:prstClr val="black"/>
                </a:solidFill>
              </a:rPr>
              <a:t>Aider </a:t>
            </a:r>
            <a:r>
              <a:rPr lang="fr-FR" dirty="0">
                <a:solidFill>
                  <a:prstClr val="black"/>
                </a:solidFill>
              </a:rPr>
              <a:t>au choix du partenaire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ZoneTexte 26"/>
          <p:cNvSpPr txBox="1"/>
          <p:nvPr/>
        </p:nvSpPr>
        <p:spPr>
          <a:xfrm>
            <a:off x="474563" y="3990437"/>
            <a:ext cx="1858460" cy="923330"/>
          </a:xfrm>
          <a:prstGeom prst="rect">
            <a:avLst/>
          </a:prstGeom>
          <a:noFill/>
        </p:spPr>
        <p:txBody>
          <a:bodyPr wrap="square" rtlCol="0">
            <a:spAutoFit/>
          </a:bodyPr>
          <a:lstStyle/>
          <a:p>
            <a:pPr lvl="0"/>
            <a:r>
              <a:rPr lang="fr-FR" dirty="0">
                <a:solidFill>
                  <a:prstClr val="black"/>
                </a:solidFill>
              </a:rPr>
              <a:t>Famille nucléaire</a:t>
            </a:r>
          </a:p>
          <a:p>
            <a:pPr lvl="0"/>
            <a:r>
              <a:rPr lang="fr-FR" dirty="0">
                <a:solidFill>
                  <a:prstClr val="black"/>
                </a:solidFill>
              </a:rPr>
              <a:t>Famille </a:t>
            </a:r>
            <a:r>
              <a:rPr lang="fr-FR" dirty="0" smtClean="0">
                <a:solidFill>
                  <a:prstClr val="black"/>
                </a:solidFill>
              </a:rPr>
              <a:t>scolaire</a:t>
            </a:r>
            <a:endParaRPr lang="fr-FR" dirty="0">
              <a:solidFill>
                <a:prstClr val="black"/>
              </a:solidFill>
            </a:endParaRPr>
          </a:p>
          <a:p>
            <a:pPr lvl="0"/>
            <a:r>
              <a:rPr lang="fr-FR" dirty="0">
                <a:solidFill>
                  <a:prstClr val="black"/>
                </a:solidFill>
              </a:rPr>
              <a:t>Famille </a:t>
            </a:r>
            <a:r>
              <a:rPr lang="fr-FR" dirty="0" smtClean="0">
                <a:solidFill>
                  <a:prstClr val="black"/>
                </a:solidFill>
              </a:rPr>
              <a:t>d'Église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9" name="Rectangle 28"/>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4893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20" grpId="0"/>
      <p:bldP spid="22" grpId="0"/>
      <p:bldP spid="23" grpId="0"/>
      <p:bldP spid="24" grpId="0"/>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6399" y="939932"/>
            <a:ext cx="2878480" cy="523220"/>
          </a:xfrm>
          <a:prstGeom prst="rect">
            <a:avLst/>
          </a:prstGeom>
        </p:spPr>
        <p:txBody>
          <a:bodyPr wrap="none">
            <a:spAutoFit/>
          </a:bodyPr>
          <a:lstStyle/>
          <a:p>
            <a:pPr lvl="0"/>
            <a:r>
              <a:rPr lang="en-US" sz="2800" b="1" dirty="0">
                <a:solidFill>
                  <a:srgbClr val="4472C4"/>
                </a:solidFill>
                <a:ea typeface="Times New Roman" panose="02020603050405020304" pitchFamily="18" charset="0"/>
                <a:cs typeface="Arial" panose="020B0604020202020204" pitchFamily="34" charset="0"/>
              </a:rPr>
              <a:t>Mentorat pratique </a:t>
            </a:r>
          </a:p>
        </p:txBody>
      </p:sp>
      <p:sp>
        <p:nvSpPr>
          <p:cNvPr id="17" name="Titre 1"/>
          <p:cNvSpPr>
            <a:spLocks noGrp="1"/>
          </p:cNvSpPr>
          <p:nvPr>
            <p:ph type="title"/>
          </p:nvPr>
        </p:nvSpPr>
        <p:spPr>
          <a:xfrm>
            <a:off x="613268" y="264912"/>
            <a:ext cx="9619288" cy="810532"/>
          </a:xfrm>
        </p:spPr>
        <p:txBody>
          <a:bodyPr>
            <a:noAutofit/>
          </a:bodyPr>
          <a:lstStyle/>
          <a:p>
            <a:r>
              <a:rPr lang="en-US" b="1" dirty="0">
                <a:solidFill>
                  <a:schemeClr val="accent1"/>
                </a:solidFill>
                <a:ea typeface="Cambria" panose="02040503050406030204" pitchFamily="18" charset="0"/>
              </a:rPr>
              <a:t>5. </a:t>
            </a:r>
            <a:r>
              <a:rPr lang="en-US" b="1" dirty="0">
                <a:solidFill>
                  <a:schemeClr val="accent1"/>
                </a:solidFill>
                <a:ea typeface="Cambria" panose="02040503050406030204" pitchFamily="18" charset="0"/>
              </a:rPr>
              <a:t>CAPACITATION DES </a:t>
            </a:r>
            <a:r>
              <a:rPr lang="en-US" b="1" dirty="0" smtClean="0">
                <a:solidFill>
                  <a:schemeClr val="accent1"/>
                </a:solidFill>
                <a:ea typeface="Cambria" panose="02040503050406030204" pitchFamily="18" charset="0"/>
              </a:rPr>
              <a:t>JEUNES </a:t>
            </a:r>
            <a:r>
              <a:rPr lang="en-US" b="1" dirty="0" smtClean="0">
                <a:solidFill>
                  <a:srgbClr val="4472C4"/>
                </a:solidFill>
                <a:ea typeface="Cambria" panose="02040503050406030204" pitchFamily="18" charset="0"/>
              </a:rPr>
              <a:t>(suite</a:t>
            </a:r>
            <a:r>
              <a:rPr lang="en-US" b="1" dirty="0" smtClean="0">
                <a:solidFill>
                  <a:srgbClr val="4472C4"/>
                </a:solidFill>
                <a:ea typeface="Cambria" panose="02040503050406030204" pitchFamily="18" charset="0"/>
              </a:rPr>
              <a:t>)</a:t>
            </a:r>
            <a:endParaRPr lang="fr-FR" dirty="0">
              <a:solidFill>
                <a:schemeClr val="accent1"/>
              </a:solidFill>
              <a:ea typeface="Cambria" panose="02040503050406030204" pitchFamily="18" charset="0"/>
            </a:endParaRPr>
          </a:p>
        </p:txBody>
      </p:sp>
      <p:sp>
        <p:nvSpPr>
          <p:cNvPr id="7" name="ZoneTexte 6"/>
          <p:cNvSpPr txBox="1"/>
          <p:nvPr/>
        </p:nvSpPr>
        <p:spPr>
          <a:xfrm>
            <a:off x="435933" y="1635417"/>
            <a:ext cx="2311267" cy="830997"/>
          </a:xfrm>
          <a:prstGeom prst="rect">
            <a:avLst/>
          </a:prstGeom>
          <a:solidFill>
            <a:srgbClr val="8A2615"/>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Directeur de chorale</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ZoneTexte 7"/>
          <p:cNvSpPr txBox="1"/>
          <p:nvPr/>
        </p:nvSpPr>
        <p:spPr>
          <a:xfrm>
            <a:off x="4793463" y="1696973"/>
            <a:ext cx="1351226" cy="830997"/>
          </a:xfrm>
          <a:prstGeom prst="rect">
            <a:avLst/>
          </a:prstGeom>
          <a:solidFill>
            <a:srgbClr val="8A2615"/>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smtClean="0">
                <a:ln>
                  <a:noFill/>
                </a:ln>
                <a:solidFill>
                  <a:prstClr val="white"/>
                </a:solidFill>
                <a:effectLst/>
                <a:uLnTx/>
                <a:uFillTx/>
                <a:latin typeface="Calibri" panose="020F0502020204030204"/>
                <a:ea typeface="+mn-ea"/>
                <a:cs typeface="+mn-cs"/>
              </a:rPr>
              <a:t>Jeune Musicien</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9" name="ZoneTexte 8"/>
          <p:cNvSpPr txBox="1"/>
          <p:nvPr/>
        </p:nvSpPr>
        <p:spPr>
          <a:xfrm>
            <a:off x="435933" y="2630026"/>
            <a:ext cx="2311267" cy="830997"/>
          </a:xfrm>
          <a:prstGeom prst="rect">
            <a:avLst/>
          </a:prstGeom>
          <a:solidFill>
            <a:srgbClr val="8A2615"/>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smtClean="0">
                <a:ln>
                  <a:noFill/>
                </a:ln>
                <a:solidFill>
                  <a:prstClr val="white"/>
                </a:solidFill>
                <a:effectLst/>
                <a:uLnTx/>
                <a:uFillTx/>
                <a:latin typeface="Calibri" panose="020F0502020204030204"/>
                <a:ea typeface="+mn-ea"/>
                <a:cs typeface="+mn-cs"/>
              </a:rPr>
              <a:t>Responsable Ecole du Sabbat</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0" name="ZoneTexte 9"/>
          <p:cNvSpPr txBox="1"/>
          <p:nvPr/>
        </p:nvSpPr>
        <p:spPr>
          <a:xfrm>
            <a:off x="4793463" y="2764014"/>
            <a:ext cx="1351227" cy="707886"/>
          </a:xfrm>
          <a:prstGeom prst="rect">
            <a:avLst/>
          </a:prstGeom>
          <a:solidFill>
            <a:srgbClr val="8A2615"/>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dirty="0" smtClean="0">
                <a:ln>
                  <a:noFill/>
                </a:ln>
                <a:solidFill>
                  <a:prstClr val="white"/>
                </a:solidFill>
                <a:effectLst/>
                <a:uLnTx/>
                <a:uFillTx/>
                <a:latin typeface="Calibri" panose="020F0502020204030204"/>
                <a:ea typeface="+mn-ea"/>
                <a:cs typeface="+mn-cs"/>
              </a:rPr>
              <a:t>Jeune animateur</a:t>
            </a:r>
            <a:endParaRPr kumimoji="0" lang="fr-FR" sz="20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1" name="ZoneTexte 10"/>
          <p:cNvSpPr txBox="1"/>
          <p:nvPr/>
        </p:nvSpPr>
        <p:spPr>
          <a:xfrm>
            <a:off x="435933" y="3708857"/>
            <a:ext cx="2311267" cy="923330"/>
          </a:xfrm>
          <a:prstGeom prst="rect">
            <a:avLst/>
          </a:prstGeom>
          <a:solidFill>
            <a:srgbClr val="8A2615"/>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700" b="1" i="0" u="none" strike="noStrike" kern="1200" cap="none" spc="0" normalizeH="0" baseline="0" dirty="0" smtClean="0">
                <a:ln>
                  <a:noFill/>
                </a:ln>
                <a:solidFill>
                  <a:prstClr val="white"/>
                </a:solidFill>
                <a:effectLst/>
                <a:uLnTx/>
                <a:uFillTx/>
                <a:latin typeface="Calibri" panose="020F0502020204030204"/>
                <a:ea typeface="+mn-ea"/>
                <a:cs typeface="+mn-cs"/>
              </a:rPr>
              <a:t>Ancien</a:t>
            </a:r>
            <a:r>
              <a:rPr kumimoji="0" lang="fr-FR" sz="2700" b="1" i="0" u="none" strike="noStrike" kern="1200" cap="none" spc="0" normalizeH="0" dirty="0" smtClean="0">
                <a:ln>
                  <a:noFill/>
                </a:ln>
                <a:solidFill>
                  <a:prstClr val="white"/>
                </a:solidFill>
                <a:effectLst/>
                <a:uLnTx/>
                <a:uFillTx/>
                <a:latin typeface="Calibri" panose="020F0502020204030204"/>
                <a:ea typeface="+mn-ea"/>
                <a:cs typeface="+mn-cs"/>
              </a:rPr>
              <a:t> ou Pasteur</a:t>
            </a:r>
            <a:endParaRPr kumimoji="0" lang="fr-FR" sz="27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2" name="ZoneTexte 11"/>
          <p:cNvSpPr txBox="1"/>
          <p:nvPr/>
        </p:nvSpPr>
        <p:spPr>
          <a:xfrm>
            <a:off x="4793463" y="3840546"/>
            <a:ext cx="1367724" cy="830997"/>
          </a:xfrm>
          <a:prstGeom prst="rect">
            <a:avLst/>
          </a:prstGeom>
          <a:solidFill>
            <a:srgbClr val="8A2615"/>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smtClean="0">
                <a:ln>
                  <a:noFill/>
                </a:ln>
                <a:solidFill>
                  <a:prstClr val="white"/>
                </a:solidFill>
                <a:effectLst/>
                <a:uLnTx/>
                <a:uFillTx/>
                <a:latin typeface="Calibri" panose="020F0502020204030204"/>
                <a:ea typeface="+mn-ea"/>
                <a:cs typeface="+mn-cs"/>
              </a:rPr>
              <a:t>Jeune dirigeant</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grpSp>
        <p:nvGrpSpPr>
          <p:cNvPr id="39" name="Groupe 38"/>
          <p:cNvGrpSpPr/>
          <p:nvPr/>
        </p:nvGrpSpPr>
        <p:grpSpPr>
          <a:xfrm>
            <a:off x="2863048" y="1777508"/>
            <a:ext cx="1683657" cy="719271"/>
            <a:chOff x="2863048" y="2263658"/>
            <a:chExt cx="1683657" cy="719271"/>
          </a:xfrm>
        </p:grpSpPr>
        <p:sp>
          <p:nvSpPr>
            <p:cNvPr id="13" name="Flèche droite 12"/>
            <p:cNvSpPr/>
            <p:nvPr/>
          </p:nvSpPr>
          <p:spPr>
            <a:xfrm>
              <a:off x="2863048" y="2263658"/>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ZoneTexte 20"/>
            <p:cNvSpPr txBox="1"/>
            <p:nvPr/>
          </p:nvSpPr>
          <p:spPr>
            <a:xfrm>
              <a:off x="2922517" y="2393346"/>
              <a:ext cx="14064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Encadre</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ZoneTexte 21"/>
          <p:cNvSpPr txBox="1"/>
          <p:nvPr/>
        </p:nvSpPr>
        <p:spPr>
          <a:xfrm>
            <a:off x="7980177" y="1850861"/>
            <a:ext cx="225347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Directeur de chorale</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0" name="Groupe 39"/>
          <p:cNvGrpSpPr/>
          <p:nvPr/>
        </p:nvGrpSpPr>
        <p:grpSpPr>
          <a:xfrm>
            <a:off x="2852173" y="2793070"/>
            <a:ext cx="1683657" cy="719271"/>
            <a:chOff x="2863048" y="3139826"/>
            <a:chExt cx="1683657" cy="719271"/>
          </a:xfrm>
        </p:grpSpPr>
        <p:sp>
          <p:nvSpPr>
            <p:cNvPr id="24" name="Flèche droite 23"/>
            <p:cNvSpPr/>
            <p:nvPr/>
          </p:nvSpPr>
          <p:spPr>
            <a:xfrm>
              <a:off x="2863048" y="3139826"/>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ZoneTexte 24"/>
            <p:cNvSpPr txBox="1"/>
            <p:nvPr/>
          </p:nvSpPr>
          <p:spPr>
            <a:xfrm>
              <a:off x="2922517" y="3269514"/>
              <a:ext cx="1406474" cy="461665"/>
            </a:xfrm>
            <a:prstGeom prst="rect">
              <a:avLst/>
            </a:prstGeom>
            <a:noFill/>
          </p:spPr>
          <p:txBody>
            <a:bodyPr wrap="square" rtlCol="0">
              <a:spAutoFit/>
            </a:bodyPr>
            <a:lstStyle/>
            <a:p>
              <a:pPr lvl="0">
                <a:defRPr/>
              </a:pPr>
              <a:r>
                <a:rPr lang="fr-FR" sz="2400" b="1" dirty="0">
                  <a:solidFill>
                    <a:prstClr val="white"/>
                  </a:solidFill>
                </a:rPr>
                <a:t>Encadre</a:t>
              </a:r>
            </a:p>
          </p:txBody>
        </p:sp>
      </p:grpSp>
      <p:grpSp>
        <p:nvGrpSpPr>
          <p:cNvPr id="44" name="Groupe 43"/>
          <p:cNvGrpSpPr/>
          <p:nvPr/>
        </p:nvGrpSpPr>
        <p:grpSpPr>
          <a:xfrm>
            <a:off x="2863048" y="3910096"/>
            <a:ext cx="1683657" cy="719271"/>
            <a:chOff x="2863048" y="4331332"/>
            <a:chExt cx="1683657" cy="719271"/>
          </a:xfrm>
        </p:grpSpPr>
        <p:sp>
          <p:nvSpPr>
            <p:cNvPr id="26" name="Flèche droite 25"/>
            <p:cNvSpPr/>
            <p:nvPr/>
          </p:nvSpPr>
          <p:spPr>
            <a:xfrm>
              <a:off x="2863048" y="4331332"/>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ZoneTexte 26"/>
            <p:cNvSpPr txBox="1"/>
            <p:nvPr/>
          </p:nvSpPr>
          <p:spPr>
            <a:xfrm>
              <a:off x="2922517" y="4461020"/>
              <a:ext cx="1406474" cy="461665"/>
            </a:xfrm>
            <a:prstGeom prst="rect">
              <a:avLst/>
            </a:prstGeom>
            <a:noFill/>
          </p:spPr>
          <p:txBody>
            <a:bodyPr wrap="square" rtlCol="0">
              <a:spAutoFit/>
            </a:bodyPr>
            <a:lstStyle/>
            <a:p>
              <a:pPr lvl="0">
                <a:defRPr/>
              </a:pPr>
              <a:r>
                <a:rPr lang="fr-FR" sz="2400" b="1" dirty="0">
                  <a:solidFill>
                    <a:prstClr val="white"/>
                  </a:solidFill>
                </a:rPr>
                <a:t>Encadre</a:t>
              </a:r>
            </a:p>
          </p:txBody>
        </p:sp>
      </p:grpSp>
      <p:grpSp>
        <p:nvGrpSpPr>
          <p:cNvPr id="42" name="Groupe 41"/>
          <p:cNvGrpSpPr/>
          <p:nvPr/>
        </p:nvGrpSpPr>
        <p:grpSpPr>
          <a:xfrm>
            <a:off x="6203903" y="2761800"/>
            <a:ext cx="1729417" cy="719271"/>
            <a:chOff x="6203903" y="3142629"/>
            <a:chExt cx="1729417" cy="719271"/>
          </a:xfrm>
        </p:grpSpPr>
        <p:sp>
          <p:nvSpPr>
            <p:cNvPr id="30" name="Flèche droite 29"/>
            <p:cNvSpPr/>
            <p:nvPr/>
          </p:nvSpPr>
          <p:spPr>
            <a:xfrm>
              <a:off x="6249663" y="3142629"/>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ZoneTexte 30"/>
            <p:cNvSpPr txBox="1"/>
            <p:nvPr/>
          </p:nvSpPr>
          <p:spPr>
            <a:xfrm>
              <a:off x="6203903" y="3272317"/>
              <a:ext cx="1616931" cy="400110"/>
            </a:xfrm>
            <a:prstGeom prst="rect">
              <a:avLst/>
            </a:prstGeom>
            <a:noFill/>
          </p:spPr>
          <p:txBody>
            <a:bodyPr wrap="square" rtlCol="0">
              <a:spAutoFit/>
            </a:bodyPr>
            <a:lstStyle/>
            <a:p>
              <a:pPr lvl="0">
                <a:defRPr/>
              </a:pPr>
              <a:r>
                <a:rPr lang="en-US" sz="2000" b="1" dirty="0">
                  <a:solidFill>
                    <a:prstClr val="white"/>
                  </a:solidFill>
                </a:rPr>
                <a:t>Pour devenir</a:t>
              </a:r>
            </a:p>
          </p:txBody>
        </p:sp>
      </p:grpSp>
      <p:sp>
        <p:nvSpPr>
          <p:cNvPr id="34" name="ZoneTexte 33"/>
          <p:cNvSpPr txBox="1"/>
          <p:nvPr/>
        </p:nvSpPr>
        <p:spPr>
          <a:xfrm>
            <a:off x="7979080" y="2849727"/>
            <a:ext cx="225347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dirty="0" smtClean="0">
                <a:ln>
                  <a:noFill/>
                </a:ln>
                <a:solidFill>
                  <a:prstClr val="white"/>
                </a:solidFill>
                <a:effectLst/>
                <a:uLnTx/>
                <a:uFillTx/>
                <a:latin typeface="Calibri" panose="020F0502020204030204"/>
                <a:ea typeface="+mn-ea"/>
                <a:cs typeface="+mn-cs"/>
              </a:rPr>
              <a:t>Animateur de classe</a:t>
            </a:r>
            <a:endParaRPr kumimoji="0" lang="fr-FR" sz="2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5" name="ZoneTexte 34"/>
          <p:cNvSpPr txBox="1"/>
          <p:nvPr/>
        </p:nvSpPr>
        <p:spPr>
          <a:xfrm>
            <a:off x="7960692" y="3806275"/>
            <a:ext cx="2253476"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dirty="0" smtClean="0">
                <a:ln>
                  <a:noFill/>
                </a:ln>
                <a:solidFill>
                  <a:prstClr val="white"/>
                </a:solidFill>
                <a:effectLst/>
                <a:uLnTx/>
                <a:uFillTx/>
                <a:latin typeface="Calibri" panose="020F0502020204030204"/>
                <a:ea typeface="+mn-ea"/>
                <a:cs typeface="+mn-cs"/>
              </a:rPr>
              <a:t>Ancien ou Pasteur etc…</a:t>
            </a:r>
            <a:endParaRPr kumimoji="0" lang="fr-FR" sz="2800" b="1" i="0" u="none" strike="noStrike" kern="1200" cap="none" spc="0" normalizeH="0" baseline="0" dirty="0">
              <a:ln>
                <a:noFill/>
              </a:ln>
              <a:solidFill>
                <a:prstClr val="white"/>
              </a:solidFill>
              <a:effectLst/>
              <a:uLnTx/>
              <a:uFillTx/>
              <a:latin typeface="Calibri" panose="020F0502020204030204"/>
              <a:ea typeface="+mn-ea"/>
              <a:cs typeface="+mn-cs"/>
            </a:endParaRPr>
          </a:p>
        </p:txBody>
      </p:sp>
      <p:grpSp>
        <p:nvGrpSpPr>
          <p:cNvPr id="41" name="Groupe 40"/>
          <p:cNvGrpSpPr/>
          <p:nvPr/>
        </p:nvGrpSpPr>
        <p:grpSpPr>
          <a:xfrm>
            <a:off x="6203903" y="1780311"/>
            <a:ext cx="1722160" cy="719271"/>
            <a:chOff x="6203903" y="2266461"/>
            <a:chExt cx="1722160" cy="719271"/>
          </a:xfrm>
        </p:grpSpPr>
        <p:sp>
          <p:nvSpPr>
            <p:cNvPr id="28" name="Flèche droite 27"/>
            <p:cNvSpPr/>
            <p:nvPr/>
          </p:nvSpPr>
          <p:spPr>
            <a:xfrm>
              <a:off x="6242406" y="2266461"/>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ZoneTexte 35"/>
            <p:cNvSpPr txBox="1"/>
            <p:nvPr/>
          </p:nvSpPr>
          <p:spPr>
            <a:xfrm>
              <a:off x="6203903" y="2377958"/>
              <a:ext cx="16169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anose="020F0502020204030204"/>
                  <a:ea typeface="+mn-ea"/>
                  <a:cs typeface="+mn-cs"/>
                </a:rPr>
                <a:t>Pour devenir</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3" name="Groupe 42"/>
          <p:cNvGrpSpPr/>
          <p:nvPr/>
        </p:nvGrpSpPr>
        <p:grpSpPr>
          <a:xfrm>
            <a:off x="6249663" y="3943693"/>
            <a:ext cx="1683657" cy="719271"/>
            <a:chOff x="6249663" y="4289218"/>
            <a:chExt cx="1683657" cy="719271"/>
          </a:xfrm>
        </p:grpSpPr>
        <p:sp>
          <p:nvSpPr>
            <p:cNvPr id="32" name="Flèche droite 31"/>
            <p:cNvSpPr/>
            <p:nvPr/>
          </p:nvSpPr>
          <p:spPr>
            <a:xfrm>
              <a:off x="6249663" y="4289218"/>
              <a:ext cx="1683657" cy="71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ZoneTexte 36"/>
            <p:cNvSpPr txBox="1"/>
            <p:nvPr/>
          </p:nvSpPr>
          <p:spPr>
            <a:xfrm>
              <a:off x="6249663" y="4456617"/>
              <a:ext cx="1616931" cy="400110"/>
            </a:xfrm>
            <a:prstGeom prst="rect">
              <a:avLst/>
            </a:prstGeom>
            <a:noFill/>
          </p:spPr>
          <p:txBody>
            <a:bodyPr wrap="square" rtlCol="0">
              <a:spAutoFit/>
            </a:bodyPr>
            <a:lstStyle/>
            <a:p>
              <a:pPr lvl="0">
                <a:defRPr/>
              </a:pPr>
              <a:r>
                <a:rPr lang="en-US" sz="2000" b="1" dirty="0">
                  <a:solidFill>
                    <a:prstClr val="white"/>
                  </a:solidFill>
                </a:rPr>
                <a:t>Pour devenir</a:t>
              </a:r>
            </a:p>
          </p:txBody>
        </p:sp>
      </p:grpSp>
      <p:pic>
        <p:nvPicPr>
          <p:cNvPr id="33" name="Picture 32">
            <a:extLst>
              <a:ext uri="{FF2B5EF4-FFF2-40B4-BE49-F238E27FC236}">
                <a16:creationId xmlns="" xmlns:a16="http://schemas.microsoft.com/office/drawing/2014/main" id="{66DBA0F9-3031-564D-A359-C38D4E313DEB}"/>
              </a:ext>
            </a:extLst>
          </p:cNvPr>
          <p:cNvPicPr>
            <a:picLocks noChangeAspect="1"/>
          </p:cNvPicPr>
          <p:nvPr/>
        </p:nvPicPr>
        <p:blipFill rotWithShape="1">
          <a:blip r:embed="rId2"/>
          <a:srcRect t="21186" b="22987"/>
          <a:stretch/>
        </p:blipFill>
        <p:spPr>
          <a:xfrm>
            <a:off x="435933" y="4815467"/>
            <a:ext cx="1290084" cy="1113062"/>
          </a:xfrm>
          <a:prstGeom prst="rect">
            <a:avLst/>
          </a:prstGeom>
        </p:spPr>
      </p:pic>
      <p:sp>
        <p:nvSpPr>
          <p:cNvPr id="38" name="Rectangle 37"/>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5" name="Rectangle 44"/>
          <p:cNvSpPr/>
          <p:nvPr/>
        </p:nvSpPr>
        <p:spPr>
          <a:xfrm>
            <a:off x="206903" y="6017137"/>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40275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heel(1)">
                                      <p:cBhvr>
                                        <p:cTn id="12" dur="2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heel(1)">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heel(1)">
                                      <p:cBhvr>
                                        <p:cTn id="36" dur="20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heel(1)">
                                      <p:cBhvr>
                                        <p:cTn id="46" dur="20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2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heel(1)">
                                      <p:cBhvr>
                                        <p:cTn id="61" dur="20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circle(in)">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heel(1)">
                                      <p:cBhvr>
                                        <p:cTn id="71" dur="20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ircle(in)">
                                      <p:cBhvr>
                                        <p:cTn id="7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2"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6" name="Picture 5">
            <a:extLst>
              <a:ext uri="{FF2B5EF4-FFF2-40B4-BE49-F238E27FC236}">
                <a16:creationId xmlns="" xmlns:a16="http://schemas.microsoft.com/office/drawing/2014/main" id="{E838E39E-C487-5547-8BFF-83190531383B}"/>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2" name="Rectangle 1"/>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5" name="Titre 4"/>
          <p:cNvSpPr>
            <a:spLocks noGrp="1"/>
          </p:cNvSpPr>
          <p:nvPr>
            <p:ph type="title"/>
          </p:nvPr>
        </p:nvSpPr>
        <p:spPr/>
        <p:txBody>
          <a:bodyPr/>
          <a:lstStyle/>
          <a:p>
            <a:r>
              <a:rPr lang="en-US" b="1" dirty="0">
                <a:solidFill>
                  <a:srgbClr val="0070C0"/>
                </a:solidFill>
              </a:rPr>
              <a:t>INTRODUCTION</a:t>
            </a:r>
            <a:endParaRPr lang="en-US" dirty="0"/>
          </a:p>
        </p:txBody>
      </p:sp>
      <p:sp>
        <p:nvSpPr>
          <p:cNvPr id="7" name="ZoneTexte 6">
            <a:extLst>
              <a:ext uri="{FF2B5EF4-FFF2-40B4-BE49-F238E27FC236}">
                <a16:creationId xmlns:a16="http://schemas.microsoft.com/office/drawing/2014/main" xmlns="" id="{2CCD5FD0-A430-784E-A5DD-EEFA4BAEC94F}"/>
              </a:ext>
            </a:extLst>
          </p:cNvPr>
          <p:cNvSpPr txBox="1"/>
          <p:nvPr/>
        </p:nvSpPr>
        <p:spPr>
          <a:xfrm>
            <a:off x="2179320" y="1782395"/>
            <a:ext cx="8285304" cy="4154984"/>
          </a:xfrm>
          <a:prstGeom prst="rect">
            <a:avLst/>
          </a:prstGeom>
          <a:noFill/>
        </p:spPr>
        <p:txBody>
          <a:bodyPr wrap="square" rtlCol="0">
            <a:spAutoFit/>
          </a:bodyPr>
          <a:lstStyle/>
          <a:p>
            <a:r>
              <a:rPr lang="fr-FR" sz="2400" dirty="0" smtClean="0">
                <a:ea typeface="Cambria" panose="02040503050406030204" pitchFamily="18" charset="0"/>
              </a:rPr>
              <a:t>Commencer </a:t>
            </a:r>
            <a:r>
              <a:rPr lang="fr-FR" sz="2400" dirty="0">
                <a:ea typeface="Cambria" panose="02040503050406030204" pitchFamily="18" charset="0"/>
              </a:rPr>
              <a:t>par </a:t>
            </a:r>
            <a:r>
              <a:rPr lang="fr-FR" sz="2400" dirty="0" smtClean="0">
                <a:ea typeface="Cambria" panose="02040503050406030204" pitchFamily="18" charset="0"/>
              </a:rPr>
              <a:t>vous connecter aux jeunes. – des relations authentiques</a:t>
            </a:r>
            <a:endParaRPr lang="fr-FR" sz="2400" dirty="0">
              <a:ea typeface="Cambria" panose="02040503050406030204" pitchFamily="18" charset="0"/>
            </a:endParaRPr>
          </a:p>
          <a:p>
            <a:endParaRPr lang="fr-FR" sz="2400" dirty="0">
              <a:ea typeface="Cambria" panose="02040503050406030204" pitchFamily="18" charset="0"/>
            </a:endParaRPr>
          </a:p>
          <a:p>
            <a:r>
              <a:rPr lang="fr-FR" sz="2400" dirty="0">
                <a:ea typeface="Cambria" panose="02040503050406030204" pitchFamily="18" charset="0"/>
              </a:rPr>
              <a:t>Le fait d'établir des liens avec les jeunes ouvre des perspectives ineffables </a:t>
            </a:r>
            <a:r>
              <a:rPr lang="fr-FR" sz="2400" dirty="0" smtClean="0">
                <a:ea typeface="Cambria" panose="02040503050406030204" pitchFamily="18" charset="0"/>
              </a:rPr>
              <a:t>au </a:t>
            </a:r>
            <a:r>
              <a:rPr lang="fr-FR" sz="2400" dirty="0">
                <a:ea typeface="Cambria" panose="02040503050406030204" pitchFamily="18" charset="0"/>
              </a:rPr>
              <a:t>leadership spirituel (</a:t>
            </a:r>
            <a:r>
              <a:rPr lang="fr-FR" sz="2400" dirty="0" err="1">
                <a:ea typeface="Cambria" panose="02040503050406030204" pitchFamily="18" charset="0"/>
              </a:rPr>
              <a:t>Barna</a:t>
            </a:r>
            <a:r>
              <a:rPr lang="fr-FR" sz="2400" dirty="0">
                <a:ea typeface="Cambria" panose="02040503050406030204" pitchFamily="18" charset="0"/>
              </a:rPr>
              <a:t> et </a:t>
            </a:r>
            <a:r>
              <a:rPr lang="fr-FR" sz="2400" dirty="0" err="1">
                <a:ea typeface="Cambria" panose="02040503050406030204" pitchFamily="18" charset="0"/>
              </a:rPr>
              <a:t>Kinnaman</a:t>
            </a:r>
            <a:r>
              <a:rPr lang="fr-FR" sz="2400" dirty="0">
                <a:ea typeface="Cambria" panose="02040503050406030204" pitchFamily="18" charset="0"/>
              </a:rPr>
              <a:t>, 2014). </a:t>
            </a:r>
          </a:p>
          <a:p>
            <a:endParaRPr lang="fr-FR" sz="2400" dirty="0">
              <a:ea typeface="Cambria" panose="02040503050406030204" pitchFamily="18" charset="0"/>
            </a:endParaRPr>
          </a:p>
          <a:p>
            <a:r>
              <a:rPr lang="fr-FR" sz="2400" dirty="0">
                <a:ea typeface="Cambria" panose="02040503050406030204" pitchFamily="18" charset="0"/>
              </a:rPr>
              <a:t>Les jeunes qui ont une relation de mentorat avec des </a:t>
            </a:r>
            <a:r>
              <a:rPr lang="fr-FR" sz="2400" dirty="0" smtClean="0">
                <a:ea typeface="Cambria" panose="02040503050406030204" pitchFamily="18" charset="0"/>
              </a:rPr>
              <a:t>personnes plus expérimentées et bienveillantes </a:t>
            </a:r>
            <a:r>
              <a:rPr lang="fr-FR" sz="2400" dirty="0">
                <a:ea typeface="Cambria" panose="02040503050406030204" pitchFamily="18" charset="0"/>
              </a:rPr>
              <a:t>sont moins susceptibles </a:t>
            </a:r>
            <a:r>
              <a:rPr lang="fr-FR" sz="2400" dirty="0" smtClean="0">
                <a:ea typeface="Cambria" panose="02040503050406030204" pitchFamily="18" charset="0"/>
              </a:rPr>
              <a:t>d'adopter </a:t>
            </a:r>
            <a:r>
              <a:rPr lang="fr-FR" sz="2400" dirty="0">
                <a:ea typeface="Cambria" panose="02040503050406030204" pitchFamily="18" charset="0"/>
              </a:rPr>
              <a:t>un comportement délinquant (Price-Mitchell, 2013). </a:t>
            </a:r>
          </a:p>
          <a:p>
            <a:endParaRPr lang="fr-FR" sz="2400" dirty="0">
              <a:ea typeface="Cambria" panose="02040503050406030204" pitchFamily="18" charset="0"/>
            </a:endParaRPr>
          </a:p>
          <a:p>
            <a:r>
              <a:rPr lang="fr-FR" sz="2400" dirty="0" smtClean="0">
                <a:ea typeface="Cambria" panose="02040503050406030204" pitchFamily="18" charset="0"/>
              </a:rPr>
              <a:t>A la recherche d’un mentor.</a:t>
            </a:r>
            <a:endParaRPr lang="en-US" sz="2400" dirty="0">
              <a:ea typeface="Cambria" panose="02040503050406030204" pitchFamily="18" charset="0"/>
            </a:endParaRPr>
          </a:p>
        </p:txBody>
      </p:sp>
    </p:spTree>
    <p:extLst>
      <p:ext uri="{BB962C8B-B14F-4D97-AF65-F5344CB8AC3E}">
        <p14:creationId xmlns:p14="http://schemas.microsoft.com/office/powerpoint/2010/main" val="310530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0439" y="1536684"/>
            <a:ext cx="6933235" cy="4552015"/>
          </a:xfrm>
          <a:prstGeom prst="rect">
            <a:avLst/>
          </a:prstGeom>
        </p:spPr>
        <p:txBody>
          <a:bodyPr wrap="square">
            <a:spAutoFit/>
          </a:bodyPr>
          <a:lstStyle/>
          <a:p>
            <a:pPr lvl="0" algn="ctr">
              <a:lnSpc>
                <a:spcPct val="115000"/>
              </a:lnSpc>
            </a:pPr>
            <a:r>
              <a:rPr lang="fr-FR" sz="2800" b="1" u="sng" dirty="0">
                <a:solidFill>
                  <a:srgbClr val="4472C4"/>
                </a:solidFill>
                <a:ea typeface="Cambria" panose="02040503050406030204" pitchFamily="18" charset="0"/>
                <a:cs typeface="Arial" panose="020B0604020202020204" pitchFamily="34" charset="0"/>
              </a:rPr>
              <a:t>Expérimentez les jeunes à l'église</a:t>
            </a:r>
          </a:p>
          <a:p>
            <a:pPr marL="457200" lvl="0" indent="-457200">
              <a:lnSpc>
                <a:spcPct val="115000"/>
              </a:lnSpc>
              <a:buFont typeface="Wingdings" panose="05000000000000000000" pitchFamily="2" charset="2"/>
              <a:buChar char="Ø"/>
            </a:pPr>
            <a:r>
              <a:rPr lang="fr-FR" sz="2800" dirty="0">
                <a:solidFill>
                  <a:schemeClr val="accent1">
                    <a:lumMod val="75000"/>
                  </a:schemeClr>
                </a:solidFill>
                <a:ea typeface="Cambria" panose="02040503050406030204" pitchFamily="18" charset="0"/>
                <a:cs typeface="Arial" panose="020B0604020202020204" pitchFamily="34" charset="0"/>
              </a:rPr>
              <a:t>Donnez-leur la clé qui leur permettra de mettre en marche la machine de </a:t>
            </a:r>
            <a:r>
              <a:rPr lang="fr-FR" sz="2800" dirty="0" smtClean="0">
                <a:solidFill>
                  <a:schemeClr val="accent1">
                    <a:lumMod val="75000"/>
                  </a:schemeClr>
                </a:solidFill>
                <a:ea typeface="Cambria" panose="02040503050406030204" pitchFamily="18" charset="0"/>
                <a:cs typeface="Arial" panose="020B0604020202020204" pitchFamily="34" charset="0"/>
              </a:rPr>
              <a:t>l'église</a:t>
            </a:r>
          </a:p>
          <a:p>
            <a:pPr marL="457200" lvl="0" indent="-457200">
              <a:lnSpc>
                <a:spcPct val="115000"/>
              </a:lnSpc>
              <a:buFont typeface="Wingdings" panose="05000000000000000000" pitchFamily="2" charset="2"/>
              <a:buChar char="Ø"/>
            </a:pPr>
            <a:r>
              <a:rPr lang="fr-FR" sz="2800" dirty="0" smtClean="0">
                <a:solidFill>
                  <a:schemeClr val="accent1">
                    <a:lumMod val="75000"/>
                  </a:schemeClr>
                </a:solidFill>
                <a:ea typeface="Cambria" panose="02040503050406030204" pitchFamily="18" charset="0"/>
                <a:cs typeface="Arial" panose="020B0604020202020204" pitchFamily="34" charset="0"/>
              </a:rPr>
              <a:t>Permettez </a:t>
            </a:r>
            <a:r>
              <a:rPr lang="fr-FR" sz="2800" dirty="0">
                <a:solidFill>
                  <a:schemeClr val="accent1">
                    <a:lumMod val="75000"/>
                  </a:schemeClr>
                </a:solidFill>
                <a:ea typeface="Cambria" panose="02040503050406030204" pitchFamily="18" charset="0"/>
                <a:cs typeface="Arial" panose="020B0604020202020204" pitchFamily="34" charset="0"/>
              </a:rPr>
              <a:t>leur de conduire la </a:t>
            </a:r>
            <a:r>
              <a:rPr lang="fr-FR" sz="2800" dirty="0" smtClean="0">
                <a:solidFill>
                  <a:schemeClr val="accent1">
                    <a:lumMod val="75000"/>
                  </a:schemeClr>
                </a:solidFill>
                <a:ea typeface="Cambria" panose="02040503050406030204" pitchFamily="18" charset="0"/>
                <a:cs typeface="Arial" panose="020B0604020202020204" pitchFamily="34" charset="0"/>
              </a:rPr>
              <a:t>machine</a:t>
            </a:r>
          </a:p>
          <a:p>
            <a:pPr marL="457200" lvl="0" indent="-457200">
              <a:lnSpc>
                <a:spcPct val="115000"/>
              </a:lnSpc>
              <a:buFont typeface="Wingdings" panose="05000000000000000000" pitchFamily="2" charset="2"/>
              <a:buChar char="Ø"/>
            </a:pPr>
            <a:r>
              <a:rPr lang="fr-FR" sz="2800" dirty="0" smtClean="0">
                <a:solidFill>
                  <a:schemeClr val="accent1">
                    <a:lumMod val="75000"/>
                  </a:schemeClr>
                </a:solidFill>
                <a:ea typeface="Cambria" panose="02040503050406030204" pitchFamily="18" charset="0"/>
                <a:cs typeface="Arial" panose="020B0604020202020204" pitchFamily="34" charset="0"/>
              </a:rPr>
              <a:t>Permettez-leur </a:t>
            </a:r>
            <a:r>
              <a:rPr lang="fr-FR" sz="2800" dirty="0">
                <a:solidFill>
                  <a:schemeClr val="accent1">
                    <a:lumMod val="75000"/>
                  </a:schemeClr>
                </a:solidFill>
                <a:ea typeface="Cambria" panose="02040503050406030204" pitchFamily="18" charset="0"/>
                <a:cs typeface="Arial" panose="020B0604020202020204" pitchFamily="34" charset="0"/>
              </a:rPr>
              <a:t>de faire des erreurs et montrez-leur ce qu'il faut faire avec </a:t>
            </a:r>
            <a:r>
              <a:rPr lang="fr-FR" sz="2800" dirty="0" smtClean="0">
                <a:solidFill>
                  <a:schemeClr val="accent1">
                    <a:lumMod val="75000"/>
                  </a:schemeClr>
                </a:solidFill>
                <a:ea typeface="Cambria" panose="02040503050406030204" pitchFamily="18" charset="0"/>
                <a:cs typeface="Arial" panose="020B0604020202020204" pitchFamily="34" charset="0"/>
              </a:rPr>
              <a:t>amour</a:t>
            </a:r>
          </a:p>
          <a:p>
            <a:pPr marL="457200" lvl="0" indent="-457200">
              <a:lnSpc>
                <a:spcPct val="115000"/>
              </a:lnSpc>
              <a:buFont typeface="Wingdings" panose="05000000000000000000" pitchFamily="2" charset="2"/>
              <a:buChar char="Ø"/>
            </a:pPr>
            <a:r>
              <a:rPr lang="fr-FR" sz="2800" dirty="0" smtClean="0">
                <a:solidFill>
                  <a:schemeClr val="accent1">
                    <a:lumMod val="75000"/>
                  </a:schemeClr>
                </a:solidFill>
                <a:ea typeface="Cambria" panose="02040503050406030204" pitchFamily="18" charset="0"/>
                <a:cs typeface="Arial" panose="020B0604020202020204" pitchFamily="34" charset="0"/>
              </a:rPr>
              <a:t>Donnez-leur </a:t>
            </a:r>
            <a:r>
              <a:rPr lang="fr-FR" sz="2800" dirty="0">
                <a:solidFill>
                  <a:schemeClr val="accent1">
                    <a:lumMod val="75000"/>
                  </a:schemeClr>
                </a:solidFill>
                <a:ea typeface="Cambria" panose="02040503050406030204" pitchFamily="18" charset="0"/>
                <a:cs typeface="Arial" panose="020B0604020202020204" pitchFamily="34" charset="0"/>
              </a:rPr>
              <a:t>le sentiment d'appartenir à la famille de leur église</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fr-FR" sz="2800" b="0" i="0" strike="noStrike" kern="1200" cap="none" spc="0" normalizeH="0" baseline="0" noProof="0" dirty="0">
              <a:ln>
                <a:noFill/>
              </a:ln>
              <a:solidFill>
                <a:srgbClr val="4472C4"/>
              </a:solidFill>
              <a:effectLst/>
              <a:uLnTx/>
              <a:uFillTx/>
              <a:latin typeface="Calibri" panose="020F0502020204030204"/>
              <a:ea typeface="Times New Roman" panose="02020603050405020304" pitchFamily="18" charset="0"/>
            </a:endParaRPr>
          </a:p>
        </p:txBody>
      </p:sp>
      <p:sp>
        <p:nvSpPr>
          <p:cNvPr id="4" name="Titre 1"/>
          <p:cNvSpPr>
            <a:spLocks noGrp="1"/>
          </p:cNvSpPr>
          <p:nvPr>
            <p:ph type="title"/>
          </p:nvPr>
        </p:nvSpPr>
        <p:spPr>
          <a:xfrm>
            <a:off x="555396" y="305418"/>
            <a:ext cx="9620570" cy="810532"/>
          </a:xfrm>
        </p:spPr>
        <p:txBody>
          <a:bodyPr>
            <a:noAutofit/>
          </a:bodyPr>
          <a:lstStyle/>
          <a:p>
            <a:r>
              <a:rPr lang="en-US" b="1" dirty="0">
                <a:solidFill>
                  <a:schemeClr val="accent1"/>
                </a:solidFill>
                <a:ea typeface="Cambria" panose="02040503050406030204" pitchFamily="18" charset="0"/>
              </a:rPr>
              <a:t>5. </a:t>
            </a:r>
            <a:r>
              <a:rPr lang="en-US" b="1" dirty="0">
                <a:solidFill>
                  <a:schemeClr val="accent1"/>
                </a:solidFill>
                <a:ea typeface="Cambria" panose="02040503050406030204" pitchFamily="18" charset="0"/>
              </a:rPr>
              <a:t>CAPACITATION DES </a:t>
            </a:r>
            <a:r>
              <a:rPr lang="en-US" b="1" dirty="0" smtClean="0">
                <a:solidFill>
                  <a:schemeClr val="accent1"/>
                </a:solidFill>
                <a:ea typeface="Cambria" panose="02040503050406030204" pitchFamily="18" charset="0"/>
              </a:rPr>
              <a:t>JEUNES </a:t>
            </a:r>
            <a:r>
              <a:rPr lang="en-US" b="1" dirty="0" smtClean="0">
                <a:solidFill>
                  <a:srgbClr val="4472C4"/>
                </a:solidFill>
                <a:ea typeface="Cambria" panose="02040503050406030204" pitchFamily="18" charset="0"/>
              </a:rPr>
              <a:t>(suite</a:t>
            </a:r>
            <a:r>
              <a:rPr lang="en-US" b="1" dirty="0">
                <a:solidFill>
                  <a:srgbClr val="4472C4"/>
                </a:solidFill>
                <a:ea typeface="Cambria" panose="02040503050406030204" pitchFamily="18" charset="0"/>
              </a:rPr>
              <a:t>)</a:t>
            </a:r>
            <a:endParaRPr lang="fr-FR" dirty="0">
              <a:solidFill>
                <a:schemeClr val="accent1"/>
              </a:solidFill>
              <a:ea typeface="Cambria" panose="02040503050406030204" pitchFamily="18" charset="0"/>
            </a:endParaRPr>
          </a:p>
        </p:txBody>
      </p:sp>
      <p:pic>
        <p:nvPicPr>
          <p:cNvPr id="5" name="Picture 4">
            <a:extLst>
              <a:ext uri="{FF2B5EF4-FFF2-40B4-BE49-F238E27FC236}">
                <a16:creationId xmlns="" xmlns:a16="http://schemas.microsoft.com/office/drawing/2014/main" id="{73F9D096-7AF5-024F-A3CA-1ECD09BA6B7F}"/>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6" name="Rectangle 5"/>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72120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381" y="552750"/>
            <a:ext cx="9310341" cy="783771"/>
          </a:xfrm>
        </p:spPr>
        <p:txBody>
          <a:bodyPr/>
          <a:lstStyle/>
          <a:p>
            <a:pPr algn="ctr"/>
            <a:r>
              <a:rPr lang="en-US" b="1" dirty="0">
                <a:solidFill>
                  <a:schemeClr val="accent1"/>
                </a:solidFill>
              </a:rPr>
              <a:t>6. </a:t>
            </a:r>
            <a:r>
              <a:rPr lang="en-US" b="1" dirty="0" smtClean="0">
                <a:solidFill>
                  <a:schemeClr val="accent1"/>
                </a:solidFill>
              </a:rPr>
              <a:t>QUE FAIRE?  </a:t>
            </a:r>
            <a:endParaRPr lang="fr-FR" b="1" dirty="0">
              <a:solidFill>
                <a:schemeClr val="accent1"/>
              </a:solidFill>
            </a:endParaRPr>
          </a:p>
        </p:txBody>
      </p:sp>
      <p:sp>
        <p:nvSpPr>
          <p:cNvPr id="3" name="Rectangle 2"/>
          <p:cNvSpPr/>
          <p:nvPr/>
        </p:nvSpPr>
        <p:spPr>
          <a:xfrm>
            <a:off x="775505" y="1528764"/>
            <a:ext cx="9311924" cy="3065455"/>
          </a:xfrm>
          <a:prstGeom prst="rect">
            <a:avLst/>
          </a:prstGeom>
        </p:spPr>
        <p:txBody>
          <a:bodyPr wrap="square">
            <a:spAutoFit/>
          </a:bodyPr>
          <a:lstStyle/>
          <a:p>
            <a:pPr marL="342900" lvl="0" indent="-342900">
              <a:lnSpc>
                <a:spcPct val="115000"/>
              </a:lnSpc>
              <a:buFont typeface="+mj-lt"/>
              <a:buAutoNum type="arabicPeriod"/>
              <a:tabLst>
                <a:tab pos="457200" algn="l"/>
              </a:tabLst>
            </a:pPr>
            <a:r>
              <a:rPr lang="fr-FR" sz="2800" b="1" dirty="0" smtClean="0">
                <a:solidFill>
                  <a:prstClr val="black"/>
                </a:solidFill>
                <a:ea typeface="Cambria" panose="02040503050406030204" pitchFamily="18" charset="0"/>
                <a:cs typeface="Arial" panose="020B0604020202020204" pitchFamily="34" charset="0"/>
              </a:rPr>
              <a:t>Amener  </a:t>
            </a:r>
            <a:r>
              <a:rPr lang="fr-FR" sz="2800" dirty="0" smtClean="0">
                <a:solidFill>
                  <a:prstClr val="black"/>
                </a:solidFill>
                <a:ea typeface="Cambria" panose="02040503050406030204" pitchFamily="18" charset="0"/>
                <a:cs typeface="Arial" panose="020B0604020202020204" pitchFamily="34" charset="0"/>
              </a:rPr>
              <a:t>la </a:t>
            </a:r>
            <a:r>
              <a:rPr lang="fr-FR" sz="2800" dirty="0">
                <a:solidFill>
                  <a:prstClr val="black"/>
                </a:solidFill>
                <a:ea typeface="Cambria" panose="02040503050406030204" pitchFamily="18" charset="0"/>
                <a:cs typeface="Arial" panose="020B0604020202020204" pitchFamily="34" charset="0"/>
              </a:rPr>
              <a:t>communauté </a:t>
            </a:r>
            <a:r>
              <a:rPr lang="fr-FR" sz="2800" b="1" dirty="0" smtClean="0">
                <a:solidFill>
                  <a:prstClr val="black"/>
                </a:solidFill>
                <a:ea typeface="Cambria" panose="02040503050406030204" pitchFamily="18" charset="0"/>
                <a:cs typeface="Arial" panose="020B0604020202020204" pitchFamily="34" charset="0"/>
              </a:rPr>
              <a:t>à</a:t>
            </a:r>
            <a:r>
              <a:rPr lang="fr-FR" sz="2800" dirty="0" smtClean="0">
                <a:solidFill>
                  <a:prstClr val="black"/>
                </a:solidFill>
                <a:ea typeface="Cambria" panose="02040503050406030204" pitchFamily="18" charset="0"/>
                <a:cs typeface="Arial" panose="020B0604020202020204" pitchFamily="34" charset="0"/>
              </a:rPr>
              <a:t> </a:t>
            </a:r>
            <a:r>
              <a:rPr lang="fr-FR" sz="2800" b="1" dirty="0" smtClean="0">
                <a:solidFill>
                  <a:prstClr val="black"/>
                </a:solidFill>
                <a:ea typeface="Cambria" panose="02040503050406030204" pitchFamily="18" charset="0"/>
                <a:cs typeface="Arial" panose="020B0604020202020204" pitchFamily="34" charset="0"/>
              </a:rPr>
              <a:t>un réel désir </a:t>
            </a:r>
            <a:r>
              <a:rPr lang="fr-FR" sz="2800" dirty="0" smtClean="0">
                <a:solidFill>
                  <a:prstClr val="black"/>
                </a:solidFill>
                <a:ea typeface="Cambria" panose="02040503050406030204" pitchFamily="18" charset="0"/>
                <a:cs typeface="Arial" panose="020B0604020202020204" pitchFamily="34" charset="0"/>
              </a:rPr>
              <a:t>de </a:t>
            </a:r>
            <a:r>
              <a:rPr lang="fr-FR" sz="2800" dirty="0">
                <a:solidFill>
                  <a:prstClr val="black"/>
                </a:solidFill>
                <a:ea typeface="Cambria" panose="02040503050406030204" pitchFamily="18" charset="0"/>
                <a:cs typeface="Arial" panose="020B0604020202020204" pitchFamily="34" charset="0"/>
              </a:rPr>
              <a:t>les accueillir</a:t>
            </a:r>
            <a:r>
              <a:rPr lang="fr-FR" sz="2800" b="1" dirty="0">
                <a:solidFill>
                  <a:prstClr val="black"/>
                </a:solidFill>
                <a:ea typeface="Cambria" panose="02040503050406030204" pitchFamily="18" charset="0"/>
                <a:cs typeface="Arial" panose="020B0604020202020204" pitchFamily="34" charset="0"/>
              </a:rPr>
              <a:t>. </a:t>
            </a:r>
          </a:p>
          <a:p>
            <a:pPr marL="342900" lvl="0" indent="-342900">
              <a:lnSpc>
                <a:spcPct val="115000"/>
              </a:lnSpc>
              <a:buFont typeface="+mj-lt"/>
              <a:buAutoNum type="arabicPeriod"/>
              <a:tabLst>
                <a:tab pos="457200" algn="l"/>
              </a:tabLst>
            </a:pPr>
            <a:r>
              <a:rPr lang="fr-FR" sz="2800" b="1" dirty="0">
                <a:solidFill>
                  <a:prstClr val="black"/>
                </a:solidFill>
                <a:ea typeface="Cambria" panose="02040503050406030204" pitchFamily="18" charset="0"/>
                <a:cs typeface="Arial" panose="020B0604020202020204" pitchFamily="34" charset="0"/>
              </a:rPr>
              <a:t>Aider </a:t>
            </a:r>
            <a:r>
              <a:rPr lang="fr-FR" sz="2800" dirty="0">
                <a:solidFill>
                  <a:prstClr val="black"/>
                </a:solidFill>
                <a:ea typeface="Cambria" panose="02040503050406030204" pitchFamily="18" charset="0"/>
                <a:cs typeface="Arial" panose="020B0604020202020204" pitchFamily="34" charset="0"/>
              </a:rPr>
              <a:t>la congrégation à recruter des mentors dévoués et formés.</a:t>
            </a:r>
          </a:p>
          <a:p>
            <a:pPr marL="342900" lvl="0" indent="-342900">
              <a:lnSpc>
                <a:spcPct val="115000"/>
              </a:lnSpc>
              <a:buFont typeface="+mj-lt"/>
              <a:buAutoNum type="arabicPeriod"/>
              <a:tabLst>
                <a:tab pos="457200" algn="l"/>
              </a:tabLst>
            </a:pPr>
            <a:r>
              <a:rPr lang="fr-FR" sz="2800" b="1" dirty="0" smtClean="0">
                <a:solidFill>
                  <a:prstClr val="black"/>
                </a:solidFill>
                <a:ea typeface="Cambria" panose="02040503050406030204" pitchFamily="18" charset="0"/>
                <a:cs typeface="Arial" panose="020B0604020202020204" pitchFamily="34" charset="0"/>
              </a:rPr>
              <a:t>Inviter </a:t>
            </a:r>
            <a:r>
              <a:rPr lang="fr-FR" sz="2800" b="1" dirty="0">
                <a:solidFill>
                  <a:prstClr val="black"/>
                </a:solidFill>
                <a:ea typeface="Cambria" panose="02040503050406030204" pitchFamily="18" charset="0"/>
                <a:cs typeface="Arial" panose="020B0604020202020204" pitchFamily="34" charset="0"/>
              </a:rPr>
              <a:t>les jeunes à participer </a:t>
            </a:r>
            <a:r>
              <a:rPr lang="fr-FR" sz="2800" dirty="0">
                <a:solidFill>
                  <a:prstClr val="black"/>
                </a:solidFill>
                <a:ea typeface="Cambria" panose="02040503050406030204" pitchFamily="18" charset="0"/>
                <a:cs typeface="Arial" panose="020B0604020202020204" pitchFamily="34" charset="0"/>
              </a:rPr>
              <a:t>à des événements qui les affermiront spirituellement, intellectuellement, physiquement, etc.</a:t>
            </a:r>
          </a:p>
        </p:txBody>
      </p:sp>
      <p:pic>
        <p:nvPicPr>
          <p:cNvPr id="4" name="Picture 3">
            <a:extLst>
              <a:ext uri="{FF2B5EF4-FFF2-40B4-BE49-F238E27FC236}">
                <a16:creationId xmlns="" xmlns:a16="http://schemas.microsoft.com/office/drawing/2014/main" id="{7CE6CA98-00F6-FE42-81E0-D15647D8D43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40139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480" y="382135"/>
            <a:ext cx="9120851" cy="769257"/>
          </a:xfrm>
        </p:spPr>
        <p:txBody>
          <a:bodyPr>
            <a:normAutofit/>
          </a:bodyPr>
          <a:lstStyle/>
          <a:p>
            <a:pPr algn="ctr"/>
            <a:r>
              <a:rPr lang="en-US" b="1" dirty="0">
                <a:solidFill>
                  <a:schemeClr val="accent1"/>
                </a:solidFill>
              </a:rPr>
              <a:t>6. </a:t>
            </a:r>
            <a:r>
              <a:rPr lang="en-US" b="1" dirty="0">
                <a:solidFill>
                  <a:srgbClr val="4472C4"/>
                </a:solidFill>
              </a:rPr>
              <a:t>QUE FAIRE? </a:t>
            </a:r>
            <a:r>
              <a:rPr lang="en-US" sz="2800" b="1" dirty="0" smtClean="0">
                <a:solidFill>
                  <a:schemeClr val="accent1"/>
                </a:solidFill>
              </a:rPr>
              <a:t>(suite)</a:t>
            </a:r>
            <a:endParaRPr lang="fr-FR" sz="2800" b="1" dirty="0">
              <a:solidFill>
                <a:schemeClr val="accent1"/>
              </a:solidFill>
            </a:endParaRPr>
          </a:p>
        </p:txBody>
      </p:sp>
      <p:sp>
        <p:nvSpPr>
          <p:cNvPr id="3" name="Rectangle 2"/>
          <p:cNvSpPr/>
          <p:nvPr/>
        </p:nvSpPr>
        <p:spPr>
          <a:xfrm>
            <a:off x="694481" y="1291132"/>
            <a:ext cx="9392947" cy="3560975"/>
          </a:xfrm>
          <a:prstGeom prst="rect">
            <a:avLst/>
          </a:prstGeom>
        </p:spPr>
        <p:txBody>
          <a:bodyPr wrap="square">
            <a:spAutoFit/>
          </a:bodyPr>
          <a:lstStyle/>
          <a:p>
            <a:pPr marL="514350" lvl="0" indent="-514350">
              <a:lnSpc>
                <a:spcPct val="115000"/>
              </a:lnSpc>
              <a:buFont typeface="+mj-lt"/>
              <a:buAutoNum type="arabicPeriod" startAt="4"/>
              <a:tabLst>
                <a:tab pos="457200" algn="l"/>
              </a:tabLst>
            </a:pPr>
            <a:r>
              <a:rPr lang="fr-FR" sz="2800" b="1" dirty="0">
                <a:solidFill>
                  <a:prstClr val="black"/>
                </a:solidFill>
                <a:ea typeface="Cambria" panose="02040503050406030204" pitchFamily="18" charset="0"/>
                <a:cs typeface="Arial" panose="020B0604020202020204" pitchFamily="34" charset="0"/>
              </a:rPr>
              <a:t>Les encourager et leur permettre d'organiser </a:t>
            </a:r>
            <a:r>
              <a:rPr lang="fr-FR" sz="2800" dirty="0">
                <a:solidFill>
                  <a:prstClr val="black"/>
                </a:solidFill>
                <a:ea typeface="Cambria" panose="02040503050406030204" pitchFamily="18" charset="0"/>
                <a:cs typeface="Arial" panose="020B0604020202020204" pitchFamily="34" charset="0"/>
              </a:rPr>
              <a:t>des activités, des camps, des événements sportifs, etc. </a:t>
            </a:r>
          </a:p>
          <a:p>
            <a:pPr marL="514350" lvl="0" indent="-514350">
              <a:lnSpc>
                <a:spcPct val="115000"/>
              </a:lnSpc>
              <a:buFont typeface="+mj-lt"/>
              <a:buAutoNum type="arabicPeriod" startAt="4"/>
              <a:tabLst>
                <a:tab pos="457200" algn="l"/>
              </a:tabLst>
            </a:pPr>
            <a:r>
              <a:rPr lang="fr-FR" sz="2800" b="1" dirty="0" smtClean="0">
                <a:solidFill>
                  <a:prstClr val="black"/>
                </a:solidFill>
                <a:ea typeface="Cambria" panose="02040503050406030204" pitchFamily="18" charset="0"/>
                <a:cs typeface="Arial" panose="020B0604020202020204" pitchFamily="34" charset="0"/>
              </a:rPr>
              <a:t>Leur donner </a:t>
            </a:r>
            <a:r>
              <a:rPr lang="fr-FR" sz="2800" b="1" dirty="0">
                <a:solidFill>
                  <a:prstClr val="black"/>
                </a:solidFill>
                <a:ea typeface="Cambria" panose="02040503050406030204" pitchFamily="18" charset="0"/>
                <a:cs typeface="Arial" panose="020B0604020202020204" pitchFamily="34" charset="0"/>
              </a:rPr>
              <a:t>la possibilité de diriger des programmes d'église. </a:t>
            </a:r>
          </a:p>
          <a:p>
            <a:pPr marL="514350" lvl="0" indent="-514350">
              <a:lnSpc>
                <a:spcPct val="115000"/>
              </a:lnSpc>
              <a:buFont typeface="+mj-lt"/>
              <a:buAutoNum type="arabicPeriod" startAt="4"/>
              <a:tabLst>
                <a:tab pos="457200" algn="l"/>
              </a:tabLst>
            </a:pPr>
            <a:r>
              <a:rPr lang="fr-FR" sz="2800" b="1" dirty="0">
                <a:solidFill>
                  <a:prstClr val="black"/>
                </a:solidFill>
                <a:ea typeface="Cambria" panose="02040503050406030204" pitchFamily="18" charset="0"/>
                <a:cs typeface="Arial" panose="020B0604020202020204" pitchFamily="34" charset="0"/>
              </a:rPr>
              <a:t>Nommer des jeunes à divers postes de l'église </a:t>
            </a:r>
            <a:r>
              <a:rPr lang="fr-FR" sz="2800" dirty="0">
                <a:solidFill>
                  <a:prstClr val="black"/>
                </a:solidFill>
                <a:ea typeface="Cambria" panose="02040503050406030204" pitchFamily="18" charset="0"/>
                <a:cs typeface="Arial" panose="020B0604020202020204" pitchFamily="34" charset="0"/>
              </a:rPr>
              <a:t>et les former à la performance. Ils feront de mieux en mieux chaque fois qu'ils essaieront.</a:t>
            </a:r>
            <a:endParaRPr kumimoji="0" lang="fr-FR" sz="280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p:txBody>
      </p:sp>
      <p:pic>
        <p:nvPicPr>
          <p:cNvPr id="4" name="Picture 3">
            <a:extLst>
              <a:ext uri="{FF2B5EF4-FFF2-40B4-BE49-F238E27FC236}">
                <a16:creationId xmlns="" xmlns:a16="http://schemas.microsoft.com/office/drawing/2014/main" id="{F31CB4E8-44BF-7646-81B0-B21D40DA0F3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53440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4480" y="382135"/>
            <a:ext cx="9120851" cy="769257"/>
          </a:xfrm>
        </p:spPr>
        <p:txBody>
          <a:bodyPr>
            <a:normAutofit/>
          </a:bodyPr>
          <a:lstStyle/>
          <a:p>
            <a:pPr algn="ctr"/>
            <a:r>
              <a:rPr lang="en-US" b="1" dirty="0">
                <a:solidFill>
                  <a:schemeClr val="accent1"/>
                </a:solidFill>
              </a:rPr>
              <a:t>6. </a:t>
            </a:r>
            <a:r>
              <a:rPr lang="en-US" b="1" dirty="0">
                <a:solidFill>
                  <a:srgbClr val="4472C4"/>
                </a:solidFill>
              </a:rPr>
              <a:t>QUE FAIRE? </a:t>
            </a:r>
            <a:r>
              <a:rPr lang="en-US" sz="2800" b="1" dirty="0" smtClean="0">
                <a:solidFill>
                  <a:schemeClr val="accent1"/>
                </a:solidFill>
              </a:rPr>
              <a:t>(suite)</a:t>
            </a:r>
            <a:endParaRPr lang="fr-FR" sz="2800" b="1" dirty="0">
              <a:solidFill>
                <a:schemeClr val="accent1"/>
              </a:solidFill>
            </a:endParaRPr>
          </a:p>
        </p:txBody>
      </p:sp>
      <p:sp>
        <p:nvSpPr>
          <p:cNvPr id="3" name="Rectangle 2"/>
          <p:cNvSpPr/>
          <p:nvPr/>
        </p:nvSpPr>
        <p:spPr>
          <a:xfrm>
            <a:off x="694481" y="1291132"/>
            <a:ext cx="9392947" cy="3065455"/>
          </a:xfrm>
          <a:prstGeom prst="rect">
            <a:avLst/>
          </a:prstGeom>
        </p:spPr>
        <p:txBody>
          <a:bodyPr wrap="square">
            <a:spAutoFit/>
          </a:bodyPr>
          <a:lstStyle/>
          <a:p>
            <a:pPr marL="514350" lvl="0" indent="-514350">
              <a:lnSpc>
                <a:spcPct val="115000"/>
              </a:lnSpc>
              <a:spcAft>
                <a:spcPts val="0"/>
              </a:spcAft>
              <a:buFont typeface="+mj-lt"/>
              <a:buAutoNum type="arabicPeriod" startAt="7"/>
              <a:tabLst>
                <a:tab pos="457200" algn="l"/>
              </a:tabLst>
            </a:pPr>
            <a:r>
              <a:rPr lang="fr-FR" sz="2800" b="1" dirty="0" smtClean="0">
                <a:ea typeface="Cambria" panose="02040503050406030204" pitchFamily="18" charset="0"/>
                <a:cs typeface="Arial" panose="020B0604020202020204" pitchFamily="34" charset="0"/>
              </a:rPr>
              <a:t>Les évaluer. </a:t>
            </a:r>
            <a:r>
              <a:rPr lang="fr-FR" sz="2800" dirty="0">
                <a:ea typeface="Cambria" panose="02040503050406030204" pitchFamily="18" charset="0"/>
                <a:cs typeface="Arial" panose="020B0604020202020204" pitchFamily="34" charset="0"/>
              </a:rPr>
              <a:t>Dis et montre-le</a:t>
            </a:r>
          </a:p>
          <a:p>
            <a:pPr marL="514350" lvl="0" indent="-514350">
              <a:lnSpc>
                <a:spcPct val="115000"/>
              </a:lnSpc>
              <a:spcAft>
                <a:spcPts val="0"/>
              </a:spcAft>
              <a:buFont typeface="+mj-lt"/>
              <a:buAutoNum type="arabicPeriod" startAt="7"/>
              <a:tabLst>
                <a:tab pos="457200" algn="l"/>
              </a:tabLst>
            </a:pPr>
            <a:r>
              <a:rPr lang="fr-FR" sz="2800" b="1" dirty="0" smtClean="0">
                <a:ea typeface="Cambria" panose="02040503050406030204" pitchFamily="18" charset="0"/>
                <a:cs typeface="Arial" panose="020B0604020202020204" pitchFamily="34" charset="0"/>
              </a:rPr>
              <a:t>Investir du temps en eux. </a:t>
            </a:r>
            <a:r>
              <a:rPr lang="fr-FR" sz="2800" dirty="0">
                <a:ea typeface="Cambria" panose="02040503050406030204" pitchFamily="18" charset="0"/>
                <a:cs typeface="Arial" panose="020B0604020202020204" pitchFamily="34" charset="0"/>
              </a:rPr>
              <a:t>Être accessible</a:t>
            </a:r>
          </a:p>
          <a:p>
            <a:pPr marL="514350" lvl="0" indent="-514350">
              <a:lnSpc>
                <a:spcPct val="115000"/>
              </a:lnSpc>
              <a:spcAft>
                <a:spcPts val="0"/>
              </a:spcAft>
              <a:buFont typeface="+mj-lt"/>
              <a:buAutoNum type="arabicPeriod" startAt="7"/>
              <a:tabLst>
                <a:tab pos="457200" algn="l"/>
              </a:tabLst>
            </a:pPr>
            <a:r>
              <a:rPr lang="fr-FR" sz="2800" b="1" dirty="0" smtClean="0">
                <a:ea typeface="Cambria" panose="02040503050406030204" pitchFamily="18" charset="0"/>
                <a:cs typeface="Arial" panose="020B0604020202020204" pitchFamily="34" charset="0"/>
              </a:rPr>
              <a:t>Etre réaliste</a:t>
            </a:r>
            <a:r>
              <a:rPr lang="fr-FR" sz="2800" b="1" dirty="0">
                <a:ea typeface="Cambria" panose="02040503050406030204" pitchFamily="18" charset="0"/>
                <a:cs typeface="Arial" panose="020B0604020202020204" pitchFamily="34" charset="0"/>
              </a:rPr>
              <a:t>. </a:t>
            </a:r>
            <a:r>
              <a:rPr lang="fr-FR" sz="2800" dirty="0">
                <a:ea typeface="Cambria" panose="02040503050406030204" pitchFamily="18" charset="0"/>
                <a:cs typeface="Arial" panose="020B0604020202020204" pitchFamily="34" charset="0"/>
              </a:rPr>
              <a:t>C'est normal d'être vulnérable</a:t>
            </a:r>
          </a:p>
          <a:p>
            <a:pPr marL="514350" lvl="0" indent="-514350">
              <a:lnSpc>
                <a:spcPct val="115000"/>
              </a:lnSpc>
              <a:spcAft>
                <a:spcPts val="0"/>
              </a:spcAft>
              <a:buFont typeface="+mj-lt"/>
              <a:buAutoNum type="arabicPeriod" startAt="7"/>
              <a:tabLst>
                <a:tab pos="457200" algn="l"/>
              </a:tabLst>
            </a:pPr>
            <a:r>
              <a:rPr lang="fr-FR" sz="2800" b="1" dirty="0" smtClean="0">
                <a:ea typeface="Cambria" panose="02040503050406030204" pitchFamily="18" charset="0"/>
                <a:cs typeface="Arial" panose="020B0604020202020204" pitchFamily="34" charset="0"/>
              </a:rPr>
              <a:t>Rester fidèle </a:t>
            </a:r>
            <a:r>
              <a:rPr lang="fr-FR" sz="2800" b="1" dirty="0">
                <a:ea typeface="Cambria" panose="02040503050406030204" pitchFamily="18" charset="0"/>
                <a:cs typeface="Arial" panose="020B0604020202020204" pitchFamily="34" charset="0"/>
              </a:rPr>
              <a:t>au Principe. </a:t>
            </a:r>
            <a:r>
              <a:rPr lang="fr-FR" sz="2800" dirty="0">
                <a:ea typeface="Cambria" panose="02040503050406030204" pitchFamily="18" charset="0"/>
                <a:cs typeface="Arial" panose="020B0604020202020204" pitchFamily="34" charset="0"/>
              </a:rPr>
              <a:t>La méthodologie peut être modifiée.</a:t>
            </a:r>
          </a:p>
          <a:p>
            <a:pPr marL="514350" lvl="0" indent="-514350">
              <a:lnSpc>
                <a:spcPct val="115000"/>
              </a:lnSpc>
              <a:buFont typeface="+mj-lt"/>
              <a:buAutoNum type="arabicPeriod" startAt="4"/>
              <a:tabLst>
                <a:tab pos="457200" algn="l"/>
              </a:tabLst>
            </a:pPr>
            <a:endParaRPr kumimoji="0" lang="fr-FR" sz="280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p:txBody>
      </p:sp>
      <p:pic>
        <p:nvPicPr>
          <p:cNvPr id="4" name="Picture 3">
            <a:extLst>
              <a:ext uri="{FF2B5EF4-FFF2-40B4-BE49-F238E27FC236}">
                <a16:creationId xmlns="" xmlns:a16="http://schemas.microsoft.com/office/drawing/2014/main" id="{F31CB4E8-44BF-7646-81B0-B21D40DA0F3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62940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31CB4E8-44BF-7646-81B0-B21D40DA0F3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8" name="Title 1">
            <a:extLst>
              <a:ext uri="{FF2B5EF4-FFF2-40B4-BE49-F238E27FC236}">
                <a16:creationId xmlns="" xmlns:a16="http://schemas.microsoft.com/office/drawing/2014/main" id="{68CB83CE-CC4B-4544-BCD4-C5D2A3359616}"/>
              </a:ext>
            </a:extLst>
          </p:cNvPr>
          <p:cNvSpPr txBox="1">
            <a:spLocks/>
          </p:cNvSpPr>
          <p:nvPr/>
        </p:nvSpPr>
        <p:spPr>
          <a:xfrm>
            <a:off x="1010195" y="70338"/>
            <a:ext cx="9149862" cy="984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chemeClr val="accent1"/>
                </a:solidFill>
              </a:rPr>
              <a:t>7. Avantages du mentorat</a:t>
            </a:r>
            <a:endParaRPr lang="fr-FR" b="1" dirty="0">
              <a:solidFill>
                <a:schemeClr val="accent1"/>
              </a:solidFill>
            </a:endParaRPr>
          </a:p>
        </p:txBody>
      </p:sp>
      <p:graphicFrame>
        <p:nvGraphicFramePr>
          <p:cNvPr id="9" name="Table 2">
            <a:extLst>
              <a:ext uri="{FF2B5EF4-FFF2-40B4-BE49-F238E27FC236}">
                <a16:creationId xmlns="" xmlns:a16="http://schemas.microsoft.com/office/drawing/2014/main" id="{A63AA851-A763-C24F-BF4D-CD36D07F985C}"/>
              </a:ext>
            </a:extLst>
          </p:cNvPr>
          <p:cNvGraphicFramePr>
            <a:graphicFrameLocks noGrp="1"/>
          </p:cNvGraphicFramePr>
          <p:nvPr>
            <p:extLst>
              <p:ext uri="{D42A27DB-BD31-4B8C-83A1-F6EECF244321}">
                <p14:modId xmlns:p14="http://schemas.microsoft.com/office/powerpoint/2010/main" val="202567980"/>
              </p:ext>
            </p:extLst>
          </p:nvPr>
        </p:nvGraphicFramePr>
        <p:xfrm>
          <a:off x="436726" y="1058371"/>
          <a:ext cx="9689912" cy="5104974"/>
        </p:xfrm>
        <a:graphic>
          <a:graphicData uri="http://schemas.openxmlformats.org/drawingml/2006/table">
            <a:tbl>
              <a:tblPr firstRow="1" firstCol="1" bandRow="1">
                <a:tableStyleId>{5C22544A-7EE6-4342-B048-85BDC9FD1C3A}</a:tableStyleId>
              </a:tblPr>
              <a:tblGrid>
                <a:gridCol w="3971151">
                  <a:extLst>
                    <a:ext uri="{9D8B030D-6E8A-4147-A177-3AD203B41FA5}">
                      <a16:colId xmlns="" xmlns:a16="http://schemas.microsoft.com/office/drawing/2014/main" val="1607204219"/>
                    </a:ext>
                  </a:extLst>
                </a:gridCol>
                <a:gridCol w="5718761">
                  <a:extLst>
                    <a:ext uri="{9D8B030D-6E8A-4147-A177-3AD203B41FA5}">
                      <a16:colId xmlns="" xmlns:a16="http://schemas.microsoft.com/office/drawing/2014/main" val="3246498343"/>
                    </a:ext>
                  </a:extLst>
                </a:gridCol>
              </a:tblGrid>
              <a:tr h="482458">
                <a:tc>
                  <a:txBody>
                    <a:bodyPr/>
                    <a:lstStyle/>
                    <a:p>
                      <a:pPr marL="0" marR="0">
                        <a:spcBef>
                          <a:spcPts val="0"/>
                        </a:spcBef>
                        <a:spcAft>
                          <a:spcPts val="0"/>
                        </a:spcAft>
                      </a:pPr>
                      <a:r>
                        <a:rPr lang="fr-FR" sz="2800" noProof="0" dirty="0" smtClean="0">
                          <a:effectLst/>
                          <a:latin typeface="Times New Roman" panose="02020603050405020304" pitchFamily="18" charset="0"/>
                          <a:ea typeface="Times New Roman" panose="02020603050405020304" pitchFamily="18" charset="0"/>
                          <a:cs typeface="Times New Roman" panose="02020603050405020304" pitchFamily="18" charset="0"/>
                        </a:rPr>
                        <a:t>Fonction</a:t>
                      </a:r>
                      <a:endParaRPr lang="fr-FR" sz="2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800" dirty="0" smtClean="0">
                          <a:effectLst/>
                        </a:rPr>
                        <a:t>Résumé</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50602574"/>
                  </a:ext>
                </a:extLst>
              </a:tr>
              <a:tr h="964916">
                <a:tc>
                  <a:txBody>
                    <a:bodyPr/>
                    <a:lstStyle/>
                    <a:p>
                      <a:pPr marL="0" marR="0">
                        <a:spcBef>
                          <a:spcPts val="0"/>
                        </a:spcBef>
                        <a:spcAft>
                          <a:spcPts val="0"/>
                        </a:spcAft>
                      </a:pPr>
                      <a:r>
                        <a:rPr lang="fr-FR" sz="2400" dirty="0" smtClean="0">
                          <a:effectLst/>
                        </a:rPr>
                        <a:t>Le mentorat inculque des valeurs positives </a:t>
                      </a:r>
                      <a:endParaRPr lang="fr-FR" sz="2400" dirty="0">
                        <a:effectLst/>
                      </a:endParaRPr>
                    </a:p>
                  </a:txBody>
                  <a:tcPr marL="68580" marR="68580" marT="0" marB="0"/>
                </a:tc>
                <a:tc>
                  <a:txBody>
                    <a:bodyPr/>
                    <a:lstStyle/>
                    <a:p>
                      <a:pPr marL="0" marR="0">
                        <a:spcBef>
                          <a:spcPts val="0"/>
                        </a:spcBef>
                        <a:spcAft>
                          <a:spcPts val="0"/>
                        </a:spcAft>
                      </a:pPr>
                      <a:r>
                        <a:rPr lang="fr-FR" sz="2400" dirty="0" smtClean="0">
                          <a:effectLst/>
                        </a:rPr>
                        <a:t>Les valeurs apprises par un autre adulte (autre que les parents)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99077038"/>
                  </a:ext>
                </a:extLst>
              </a:tr>
              <a:tr h="964916">
                <a:tc>
                  <a:txBody>
                    <a:bodyPr/>
                    <a:lstStyle/>
                    <a:p>
                      <a:pPr marL="0" marR="0">
                        <a:spcBef>
                          <a:spcPts val="0"/>
                        </a:spcBef>
                        <a:spcAft>
                          <a:spcPts val="0"/>
                        </a:spcAft>
                      </a:pPr>
                      <a:r>
                        <a:rPr lang="fr-FR" sz="2400" dirty="0" smtClean="0">
                          <a:effectLst/>
                        </a:rPr>
                        <a:t>Le mentorat développe le potentiel individuel </a:t>
                      </a:r>
                    </a:p>
                  </a:txBody>
                  <a:tcPr marL="68580" marR="68580" marT="0" marB="0"/>
                </a:tc>
                <a:tc>
                  <a:txBody>
                    <a:bodyPr/>
                    <a:lstStyle/>
                    <a:p>
                      <a:pPr marL="0" marR="0">
                        <a:spcBef>
                          <a:spcPts val="0"/>
                        </a:spcBef>
                        <a:spcAft>
                          <a:spcPts val="0"/>
                        </a:spcAft>
                      </a:pPr>
                      <a:r>
                        <a:rPr lang="fr-FR" sz="2400" dirty="0" smtClean="0">
                          <a:effectLst/>
                        </a:rPr>
                        <a:t>Un mentor en dehors de la famille peut identifier un potentiel qui a été caché aux parents</a:t>
                      </a:r>
                    </a:p>
                  </a:txBody>
                  <a:tcPr marL="68580" marR="68580" marT="0" marB="0"/>
                </a:tc>
                <a:extLst>
                  <a:ext uri="{0D108BD9-81ED-4DB2-BD59-A6C34878D82A}">
                    <a16:rowId xmlns="" xmlns:a16="http://schemas.microsoft.com/office/drawing/2014/main" val="3109027279"/>
                  </a:ext>
                </a:extLst>
              </a:tr>
              <a:tr h="964916">
                <a:tc>
                  <a:txBody>
                    <a:bodyPr/>
                    <a:lstStyle/>
                    <a:p>
                      <a:pPr marL="0" marR="0">
                        <a:spcBef>
                          <a:spcPts val="0"/>
                        </a:spcBef>
                        <a:spcAft>
                          <a:spcPts val="0"/>
                        </a:spcAft>
                      </a:pPr>
                      <a:r>
                        <a:rPr lang="fr-FR" sz="2400" dirty="0" smtClean="0">
                          <a:effectLst/>
                        </a:rPr>
                        <a:t>Le mentorat améliore la confiance en soi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smtClean="0">
                          <a:effectLst/>
                        </a:rPr>
                        <a:t>L'image de soi et la confiance en soi constituent un cadeau lorsqu'elles proviennent de personnes que nous apprécions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13269679"/>
                  </a:ext>
                </a:extLst>
              </a:tr>
              <a:tr h="964916">
                <a:tc>
                  <a:txBody>
                    <a:bodyPr/>
                    <a:lstStyle/>
                    <a:p>
                      <a:pPr marL="0" marR="0">
                        <a:spcBef>
                          <a:spcPts val="0"/>
                        </a:spcBef>
                        <a:spcAft>
                          <a:spcPts val="0"/>
                        </a:spcAft>
                      </a:pPr>
                      <a:r>
                        <a:rPr lang="fr-FR" sz="2400" dirty="0" smtClean="0">
                          <a:effectLst/>
                        </a:rPr>
                        <a:t>Le mentorat offre des Opportunités </a:t>
                      </a:r>
                      <a:endParaRPr lang="fr-FR" sz="2400" dirty="0">
                        <a:effectLst/>
                      </a:endParaRPr>
                    </a:p>
                  </a:txBody>
                  <a:tcPr marL="68580" marR="68580" marT="0" marB="0"/>
                </a:tc>
                <a:tc>
                  <a:txBody>
                    <a:bodyPr/>
                    <a:lstStyle/>
                    <a:p>
                      <a:pPr marL="0" marR="0">
                        <a:spcBef>
                          <a:spcPts val="0"/>
                        </a:spcBef>
                        <a:spcAft>
                          <a:spcPts val="0"/>
                        </a:spcAft>
                      </a:pPr>
                      <a:r>
                        <a:rPr lang="fr-FR" sz="2400" dirty="0" smtClean="0">
                          <a:effectLst/>
                        </a:rPr>
                        <a:t>Une personne qui écoute et offre de nouvelles perspectives sans préjugés, qui apporte de nouveaux points de vue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911016371"/>
                  </a:ext>
                </a:extLst>
              </a:tr>
            </a:tbl>
          </a:graphicData>
        </a:graphic>
      </p:graphicFrame>
    </p:spTree>
    <p:extLst>
      <p:ext uri="{BB962C8B-B14F-4D97-AF65-F5344CB8AC3E}">
        <p14:creationId xmlns:p14="http://schemas.microsoft.com/office/powerpoint/2010/main" val="994216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31CB4E8-44BF-7646-81B0-B21D40DA0F3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8" name="Title 1">
            <a:extLst>
              <a:ext uri="{FF2B5EF4-FFF2-40B4-BE49-F238E27FC236}">
                <a16:creationId xmlns="" xmlns:a16="http://schemas.microsoft.com/office/drawing/2014/main" id="{68CB83CE-CC4B-4544-BCD4-C5D2A3359616}"/>
              </a:ext>
            </a:extLst>
          </p:cNvPr>
          <p:cNvSpPr txBox="1">
            <a:spLocks/>
          </p:cNvSpPr>
          <p:nvPr/>
        </p:nvSpPr>
        <p:spPr>
          <a:xfrm>
            <a:off x="1010195" y="70338"/>
            <a:ext cx="9149862" cy="984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solidFill>
                  <a:schemeClr val="accent1"/>
                </a:solidFill>
              </a:rPr>
              <a:t>7. Avantages du mentorat</a:t>
            </a:r>
            <a:endParaRPr lang="fr-FR" b="1" dirty="0">
              <a:solidFill>
                <a:schemeClr val="accent1"/>
              </a:solidFill>
            </a:endParaRPr>
          </a:p>
        </p:txBody>
      </p:sp>
      <p:graphicFrame>
        <p:nvGraphicFramePr>
          <p:cNvPr id="7" name="Table 2">
            <a:extLst>
              <a:ext uri="{FF2B5EF4-FFF2-40B4-BE49-F238E27FC236}">
                <a16:creationId xmlns="" xmlns:a16="http://schemas.microsoft.com/office/drawing/2014/main" id="{B042BEB3-1D74-B240-A17D-F8537D376581}"/>
              </a:ext>
            </a:extLst>
          </p:cNvPr>
          <p:cNvGraphicFramePr>
            <a:graphicFrameLocks noGrp="1"/>
          </p:cNvGraphicFramePr>
          <p:nvPr>
            <p:extLst>
              <p:ext uri="{D42A27DB-BD31-4B8C-83A1-F6EECF244321}">
                <p14:modId xmlns:p14="http://schemas.microsoft.com/office/powerpoint/2010/main" val="2018314034"/>
              </p:ext>
            </p:extLst>
          </p:nvPr>
        </p:nvGraphicFramePr>
        <p:xfrm>
          <a:off x="313898" y="1004888"/>
          <a:ext cx="9840036" cy="4830576"/>
        </p:xfrm>
        <a:graphic>
          <a:graphicData uri="http://schemas.openxmlformats.org/drawingml/2006/table">
            <a:tbl>
              <a:tblPr firstRow="1" firstCol="1" bandRow="1">
                <a:tableStyleId>{5C22544A-7EE6-4342-B048-85BDC9FD1C3A}</a:tableStyleId>
              </a:tblPr>
              <a:tblGrid>
                <a:gridCol w="4124752">
                  <a:extLst>
                    <a:ext uri="{9D8B030D-6E8A-4147-A177-3AD203B41FA5}">
                      <a16:colId xmlns="" xmlns:a16="http://schemas.microsoft.com/office/drawing/2014/main" val="1607204219"/>
                    </a:ext>
                  </a:extLst>
                </a:gridCol>
                <a:gridCol w="5715284">
                  <a:extLst>
                    <a:ext uri="{9D8B030D-6E8A-4147-A177-3AD203B41FA5}">
                      <a16:colId xmlns="" xmlns:a16="http://schemas.microsoft.com/office/drawing/2014/main" val="3246498343"/>
                    </a:ext>
                  </a:extLst>
                </a:gridCol>
              </a:tblGrid>
              <a:tr h="378376">
                <a:tc>
                  <a:txBody>
                    <a:bodyPr/>
                    <a:lstStyle/>
                    <a:p>
                      <a:pPr marL="0" marR="0">
                        <a:spcBef>
                          <a:spcPts val="0"/>
                        </a:spcBef>
                        <a:spcAft>
                          <a:spcPts val="0"/>
                        </a:spcAft>
                      </a:pPr>
                      <a:r>
                        <a:rPr lang="fr-FR" sz="2400" noProof="0" dirty="0" smtClean="0">
                          <a:effectLst/>
                          <a:latin typeface="Times New Roman" panose="02020603050405020304" pitchFamily="18" charset="0"/>
                          <a:ea typeface="Times New Roman" panose="02020603050405020304" pitchFamily="18" charset="0"/>
                          <a:cs typeface="Times New Roman" panose="02020603050405020304" pitchFamily="18" charset="0"/>
                        </a:rPr>
                        <a:t>Fonction</a:t>
                      </a:r>
                      <a:endParaRPr lang="fr-FR" sz="24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400" noProof="0" dirty="0" smtClean="0">
                          <a:effectLst/>
                          <a:latin typeface="+mn-lt"/>
                          <a:ea typeface="+mn-ea"/>
                          <a:cs typeface="+mn-cs"/>
                        </a:rPr>
                        <a:t>Résumé</a:t>
                      </a:r>
                      <a:endParaRPr lang="fr-FR" sz="24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150602574"/>
                  </a:ext>
                </a:extLst>
              </a:tr>
              <a:tr h="756752">
                <a:tc>
                  <a:txBody>
                    <a:bodyPr/>
                    <a:lstStyle/>
                    <a:p>
                      <a:pPr marL="0" marR="0">
                        <a:spcBef>
                          <a:spcPts val="0"/>
                        </a:spcBef>
                        <a:spcAft>
                          <a:spcPts val="0"/>
                        </a:spcAft>
                      </a:pPr>
                      <a:r>
                        <a:rPr lang="fr-FR" sz="2400" noProof="0" dirty="0" smtClean="0">
                          <a:effectLst/>
                        </a:rPr>
                        <a:t>Le mentorat présente un modèle</a:t>
                      </a:r>
                      <a:endParaRPr lang="fr-FR" sz="24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2400" noProof="0" dirty="0" smtClean="0">
                          <a:effectLst/>
                        </a:rPr>
                        <a:t>En servant, le mentor encourage le </a:t>
                      </a:r>
                      <a:r>
                        <a:rPr lang="fr-FR" sz="2400" noProof="0" dirty="0" err="1" smtClean="0">
                          <a:effectLst/>
                        </a:rPr>
                        <a:t>mentoré</a:t>
                      </a:r>
                      <a:r>
                        <a:rPr lang="fr-FR" sz="2400" noProof="0" dirty="0" smtClean="0">
                          <a:effectLst/>
                        </a:rPr>
                        <a:t> à servir les autres. </a:t>
                      </a:r>
                      <a:endParaRPr lang="fr-FR" sz="2400" noProof="0" dirty="0">
                        <a:effectLst/>
                      </a:endParaRPr>
                    </a:p>
                  </a:txBody>
                  <a:tcPr marL="68580" marR="68580" marT="0" marB="0"/>
                </a:tc>
                <a:extLst>
                  <a:ext uri="{0D108BD9-81ED-4DB2-BD59-A6C34878D82A}">
                    <a16:rowId xmlns="" xmlns:a16="http://schemas.microsoft.com/office/drawing/2014/main" val="920277282"/>
                  </a:ext>
                </a:extLst>
              </a:tr>
              <a:tr h="1135128">
                <a:tc>
                  <a:txBody>
                    <a:bodyPr/>
                    <a:lstStyle/>
                    <a:p>
                      <a:pPr marL="0" marR="0">
                        <a:spcBef>
                          <a:spcPts val="0"/>
                        </a:spcBef>
                        <a:spcAft>
                          <a:spcPts val="0"/>
                        </a:spcAft>
                      </a:pPr>
                      <a:r>
                        <a:rPr lang="fr-FR" sz="2400" noProof="0" dirty="0" smtClean="0">
                          <a:effectLst/>
                        </a:rPr>
                        <a:t>Le mentorat diminue l'égocentrisme </a:t>
                      </a:r>
                      <a:endParaRPr lang="fr-FR" sz="2400" noProof="0" dirty="0">
                        <a:effectLst/>
                      </a:endParaRPr>
                    </a:p>
                  </a:txBody>
                  <a:tcPr marL="68580" marR="68580" marT="0" marB="0"/>
                </a:tc>
                <a:tc>
                  <a:txBody>
                    <a:bodyPr/>
                    <a:lstStyle/>
                    <a:p>
                      <a:pPr marL="0" marR="0"/>
                      <a:r>
                        <a:rPr lang="fr-FR" sz="2400" noProof="0" dirty="0" smtClean="0">
                          <a:effectLst/>
                        </a:rPr>
                        <a:t>Une fois que l'estime de soi est bâtie chez le partenaire grâce au mentorat, le besoin de se gratifier/égoïstement est diminué</a:t>
                      </a:r>
                      <a:endParaRPr lang="fr-FR" sz="2400" noProof="0" dirty="0">
                        <a:effectLst/>
                      </a:endParaRPr>
                    </a:p>
                  </a:txBody>
                  <a:tcPr marL="68580" marR="68580" marT="0" marB="0"/>
                </a:tc>
                <a:extLst>
                  <a:ext uri="{0D108BD9-81ED-4DB2-BD59-A6C34878D82A}">
                    <a16:rowId xmlns="" xmlns:a16="http://schemas.microsoft.com/office/drawing/2014/main" val="1266137580"/>
                  </a:ext>
                </a:extLst>
              </a:tr>
              <a:tr h="925586">
                <a:tc>
                  <a:txBody>
                    <a:bodyPr/>
                    <a:lstStyle/>
                    <a:p>
                      <a:pPr marL="0" marR="0">
                        <a:spcBef>
                          <a:spcPts val="0"/>
                        </a:spcBef>
                        <a:spcAft>
                          <a:spcPts val="0"/>
                        </a:spcAft>
                      </a:pPr>
                      <a:r>
                        <a:rPr lang="fr-FR" sz="2400" noProof="0" dirty="0" smtClean="0">
                          <a:effectLst/>
                        </a:rPr>
                        <a:t>Le mentorat amène la responsabilisation </a:t>
                      </a:r>
                      <a:endParaRPr lang="fr-FR" sz="2400" noProof="0" dirty="0">
                        <a:effectLst/>
                      </a:endParaRPr>
                    </a:p>
                  </a:txBody>
                  <a:tcPr marL="68580" marR="68580" marT="0" marB="0"/>
                </a:tc>
                <a:tc>
                  <a:txBody>
                    <a:bodyPr/>
                    <a:lstStyle/>
                    <a:p>
                      <a:pPr marL="0" marR="0">
                        <a:spcBef>
                          <a:spcPts val="0"/>
                        </a:spcBef>
                        <a:spcAft>
                          <a:spcPts val="0"/>
                        </a:spcAft>
                      </a:pPr>
                      <a:r>
                        <a:rPr lang="fr-FR" sz="2400" noProof="0" dirty="0" smtClean="0">
                          <a:effectLst/>
                        </a:rPr>
                        <a:t>Une fois l'estime de soi développée chez le partenaire grâce au mentorat, les besoins d'</a:t>
                      </a:r>
                      <a:r>
                        <a:rPr lang="fr-FR" sz="2400" noProof="0" dirty="0" err="1" smtClean="0">
                          <a:effectLst/>
                        </a:rPr>
                        <a:t>autogratification</a:t>
                      </a:r>
                      <a:r>
                        <a:rPr lang="fr-FR" sz="2400" noProof="0" dirty="0" smtClean="0">
                          <a:effectLst/>
                        </a:rPr>
                        <a:t>/d'égoïsme décroissent.</a:t>
                      </a:r>
                    </a:p>
                  </a:txBody>
                  <a:tcPr marL="68580" marR="68580" marT="0" marB="0"/>
                </a:tc>
                <a:extLst>
                  <a:ext uri="{0D108BD9-81ED-4DB2-BD59-A6C34878D82A}">
                    <a16:rowId xmlns="" xmlns:a16="http://schemas.microsoft.com/office/drawing/2014/main" val="440639282"/>
                  </a:ext>
                </a:extLst>
              </a:tr>
              <a:tr h="1135128">
                <a:tc>
                  <a:txBody>
                    <a:bodyPr/>
                    <a:lstStyle/>
                    <a:p>
                      <a:pPr marL="0" marR="0">
                        <a:spcBef>
                          <a:spcPts val="0"/>
                        </a:spcBef>
                        <a:spcAft>
                          <a:spcPts val="0"/>
                        </a:spcAft>
                      </a:pPr>
                      <a:r>
                        <a:rPr lang="fr-FR" sz="2400" noProof="0" dirty="0" smtClean="0">
                          <a:effectLst/>
                        </a:rPr>
                        <a:t>Le mentorat développe la résilience </a:t>
                      </a:r>
                      <a:endParaRPr lang="fr-FR" sz="2400" noProof="0" dirty="0">
                        <a:effectLst/>
                      </a:endParaRPr>
                    </a:p>
                  </a:txBody>
                  <a:tcPr marL="68580" marR="68580" marT="0" marB="0"/>
                </a:tc>
                <a:tc>
                  <a:txBody>
                    <a:bodyPr/>
                    <a:lstStyle/>
                    <a:p>
                      <a:pPr marL="0" marR="0"/>
                      <a:r>
                        <a:rPr lang="fr-FR" sz="2400" noProof="0" dirty="0" smtClean="0">
                          <a:effectLst/>
                        </a:rPr>
                        <a:t>Les personnes qui ont des mentors ont généralement au moins une personne qui les aime et qui ne les abandonne pas dans une situation difficile </a:t>
                      </a:r>
                      <a:endParaRPr lang="fr-FR" sz="2400" noProof="0" dirty="0">
                        <a:effectLst/>
                      </a:endParaRPr>
                    </a:p>
                  </a:txBody>
                  <a:tcPr marL="68580" marR="68580" marT="0" marB="0"/>
                </a:tc>
                <a:extLst>
                  <a:ext uri="{0D108BD9-81ED-4DB2-BD59-A6C34878D82A}">
                    <a16:rowId xmlns="" xmlns:a16="http://schemas.microsoft.com/office/drawing/2014/main" val="3954658996"/>
                  </a:ext>
                </a:extLst>
              </a:tr>
            </a:tbl>
          </a:graphicData>
        </a:graphic>
      </p:graphicFrame>
    </p:spTree>
    <p:extLst>
      <p:ext uri="{BB962C8B-B14F-4D97-AF65-F5344CB8AC3E}">
        <p14:creationId xmlns:p14="http://schemas.microsoft.com/office/powerpoint/2010/main" val="1887250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rganigramme : Alternative 12"/>
          <p:cNvSpPr/>
          <p:nvPr/>
        </p:nvSpPr>
        <p:spPr>
          <a:xfrm>
            <a:off x="5239657" y="3344893"/>
            <a:ext cx="48913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rganigramme : Alternative 11"/>
          <p:cNvSpPr/>
          <p:nvPr/>
        </p:nvSpPr>
        <p:spPr>
          <a:xfrm>
            <a:off x="174171" y="3371250"/>
            <a:ext cx="48913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rganigramme : Alternative 10"/>
          <p:cNvSpPr/>
          <p:nvPr/>
        </p:nvSpPr>
        <p:spPr>
          <a:xfrm>
            <a:off x="5130800" y="943430"/>
            <a:ext cx="48913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3291115" y="176440"/>
            <a:ext cx="3530599" cy="766990"/>
          </a:xfrm>
        </p:spPr>
        <p:txBody>
          <a:bodyPr>
            <a:normAutofit/>
          </a:bodyPr>
          <a:lstStyle/>
          <a:p>
            <a:r>
              <a:rPr lang="en-US" b="1" dirty="0">
                <a:solidFill>
                  <a:schemeClr val="accent1"/>
                </a:solidFill>
                <a:ea typeface="Cambria" panose="02040503050406030204" pitchFamily="18" charset="0"/>
              </a:rPr>
              <a:t>7. </a:t>
            </a:r>
            <a:r>
              <a:rPr lang="en-US" b="1" dirty="0" smtClean="0">
                <a:solidFill>
                  <a:schemeClr val="accent1"/>
                </a:solidFill>
                <a:ea typeface="Cambria" panose="02040503050406030204" pitchFamily="18" charset="0"/>
              </a:rPr>
              <a:t>ACTIVITES</a:t>
            </a:r>
            <a:endParaRPr lang="fr-FR" dirty="0">
              <a:solidFill>
                <a:schemeClr val="accent1"/>
              </a:solidFill>
              <a:ea typeface="Cambria" panose="02040503050406030204" pitchFamily="18" charset="0"/>
            </a:endParaRPr>
          </a:p>
        </p:txBody>
      </p:sp>
      <p:grpSp>
        <p:nvGrpSpPr>
          <p:cNvPr id="10" name="Groupe 9"/>
          <p:cNvGrpSpPr/>
          <p:nvPr/>
        </p:nvGrpSpPr>
        <p:grpSpPr>
          <a:xfrm>
            <a:off x="246743" y="943430"/>
            <a:ext cx="4688114" cy="2249063"/>
            <a:chOff x="246743" y="943430"/>
            <a:chExt cx="4688114" cy="2249063"/>
          </a:xfrm>
        </p:grpSpPr>
        <p:sp>
          <p:nvSpPr>
            <p:cNvPr id="9" name="Organigramme : Alternative 8"/>
            <p:cNvSpPr/>
            <p:nvPr/>
          </p:nvSpPr>
          <p:spPr>
            <a:xfrm>
              <a:off x="246743" y="943430"/>
              <a:ext cx="4688114" cy="22490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37030" y="1122187"/>
              <a:ext cx="4151085" cy="1791260"/>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pPr>
              <a:r>
                <a:rPr kumimoji="0" lang="en-US" sz="2400" b="1" i="0" u="none" strike="noStrike" kern="1200" cap="none" spc="0" normalizeH="0" baseline="0" noProof="0" dirty="0" smtClean="0">
                  <a:ln>
                    <a:noFill/>
                  </a:ln>
                  <a:solidFill>
                    <a:prstClr val="white"/>
                  </a:solidFill>
                  <a:effectLst/>
                  <a:uLnTx/>
                  <a:uFillTx/>
                  <a:latin typeface="Arial Narrow" panose="020B0606020202030204" pitchFamily="34" charset="0"/>
                  <a:ea typeface="Times New Roman" panose="02020603050405020304" pitchFamily="18" charset="0"/>
                  <a:cs typeface="Arial" panose="020B0604020202020204" pitchFamily="34" charset="0"/>
                </a:rPr>
                <a:t>1.</a:t>
              </a:r>
              <a:r>
                <a:rPr kumimoji="0" lang="en-US" sz="2400" b="1" i="0" u="none" strike="noStrike" kern="1200" cap="none" spc="0" normalizeH="0" noProof="0" dirty="0" smtClean="0">
                  <a:ln>
                    <a:noFill/>
                  </a:ln>
                  <a:solidFill>
                    <a:prstClr val="white"/>
                  </a:solidFill>
                  <a:effectLst/>
                  <a:uLnTx/>
                  <a:uFillTx/>
                  <a:latin typeface="Arial Narrow" panose="020B0606020202030204" pitchFamily="34" charset="0"/>
                  <a:ea typeface="Times New Roman" panose="02020603050405020304" pitchFamily="18" charset="0"/>
                  <a:cs typeface="Arial" panose="020B0604020202020204" pitchFamily="34" charset="0"/>
                </a:rPr>
                <a:t> </a:t>
              </a:r>
              <a:r>
                <a:rPr lang="fr-FR" sz="2400" b="1" dirty="0" smtClean="0">
                  <a:solidFill>
                    <a:prstClr val="white"/>
                  </a:solidFill>
                  <a:latin typeface="Arial Narrow" panose="020B0606020202030204" pitchFamily="34" charset="0"/>
                  <a:ea typeface="Times New Roman" panose="02020603050405020304" pitchFamily="18" charset="0"/>
                  <a:cs typeface="Arial" panose="020B0604020202020204" pitchFamily="34" charset="0"/>
                </a:rPr>
                <a:t>Faites </a:t>
              </a:r>
              <a:r>
                <a:rPr lang="fr-FR" sz="2400" b="1" dirty="0">
                  <a:solidFill>
                    <a:prstClr val="white"/>
                  </a:solidFill>
                  <a:latin typeface="Arial Narrow" panose="020B0606020202030204" pitchFamily="34" charset="0"/>
                  <a:ea typeface="Times New Roman" panose="02020603050405020304" pitchFamily="18" charset="0"/>
                  <a:cs typeface="Arial" panose="020B0604020202020204" pitchFamily="34" charset="0"/>
                </a:rPr>
                <a:t>le tour des départements de votre église et indiquez le nombre de jeunes nommés dans chaque </a:t>
              </a:r>
              <a:r>
                <a:rPr lang="fr-FR" sz="2400" b="1" dirty="0" smtClean="0">
                  <a:solidFill>
                    <a:prstClr val="white"/>
                  </a:solidFill>
                  <a:latin typeface="Arial Narrow" panose="020B0606020202030204" pitchFamily="34" charset="0"/>
                  <a:ea typeface="Times New Roman" panose="02020603050405020304" pitchFamily="18" charset="0"/>
                  <a:cs typeface="Arial" panose="020B0604020202020204" pitchFamily="34" charset="0"/>
                </a:rPr>
                <a:t>domaine.</a:t>
              </a:r>
              <a:endParaRPr kumimoji="0" lang="fr-FR" sz="2400" b="1" i="0" u="none" strike="noStrike" kern="1200" cap="none" spc="0" normalizeH="0" baseline="0" noProof="0" dirty="0">
                <a:ln>
                  <a:noFill/>
                </a:ln>
                <a:solidFill>
                  <a:prstClr val="white"/>
                </a:solidFill>
                <a:effectLst/>
                <a:uLnTx/>
                <a:uFillTx/>
                <a:latin typeface="Arial Narrow" panose="020B0606020202030204" pitchFamily="34" charset="0"/>
                <a:ea typeface="Times New Roman" panose="02020603050405020304" pitchFamily="18" charset="0"/>
                <a:cs typeface="+mn-cs"/>
              </a:endParaRPr>
            </a:p>
          </p:txBody>
        </p:sp>
      </p:grpSp>
      <p:sp>
        <p:nvSpPr>
          <p:cNvPr id="6" name="Rectangle 5"/>
          <p:cNvSpPr/>
          <p:nvPr/>
        </p:nvSpPr>
        <p:spPr>
          <a:xfrm>
            <a:off x="5370286" y="1353661"/>
            <a:ext cx="4412343" cy="1366528"/>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pPr>
            <a:r>
              <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Cambria" panose="02040503050406030204" pitchFamily="18" charset="0"/>
                <a:cs typeface="Arial" panose="020B0604020202020204" pitchFamily="34" charset="0"/>
              </a:rPr>
              <a:t>2. </a:t>
            </a:r>
            <a:r>
              <a:rPr lang="fr-FR" sz="2400" b="1" noProof="0" dirty="0" smtClean="0">
                <a:solidFill>
                  <a:prstClr val="white"/>
                </a:solidFill>
                <a:latin typeface="Arial Narrow" panose="020B0606020202030204" pitchFamily="34" charset="0"/>
                <a:ea typeface="Cambria" panose="02040503050406030204" pitchFamily="18" charset="0"/>
                <a:cs typeface="Arial" panose="020B0604020202020204" pitchFamily="34" charset="0"/>
              </a:rPr>
              <a:t>Évaluez </a:t>
            </a:r>
            <a:r>
              <a:rPr lang="fr-FR" sz="2400" b="1" dirty="0" smtClean="0">
                <a:solidFill>
                  <a:prstClr val="white"/>
                </a:solidFill>
                <a:latin typeface="Arial Narrow" panose="020B0606020202030204" pitchFamily="34" charset="0"/>
                <a:ea typeface="Cambria" panose="02040503050406030204" pitchFamily="18" charset="0"/>
                <a:cs typeface="Arial" panose="020B0604020202020204" pitchFamily="34" charset="0"/>
              </a:rPr>
              <a:t> </a:t>
            </a:r>
            <a:r>
              <a:rPr lang="fr-FR" sz="2400" b="1" dirty="0">
                <a:solidFill>
                  <a:prstClr val="white"/>
                </a:solidFill>
                <a:latin typeface="Arial Narrow" panose="020B0606020202030204" pitchFamily="34" charset="0"/>
                <a:ea typeface="Cambria" panose="02040503050406030204" pitchFamily="18" charset="0"/>
                <a:cs typeface="Arial" panose="020B0604020202020204" pitchFamily="34" charset="0"/>
              </a:rPr>
              <a:t>l'implication des jeunes dans </a:t>
            </a:r>
            <a:r>
              <a:rPr lang="fr-FR" sz="2400" b="1" dirty="0" smtClean="0">
                <a:solidFill>
                  <a:prstClr val="white"/>
                </a:solidFill>
                <a:latin typeface="Arial Narrow" panose="020B0606020202030204" pitchFamily="34" charset="0"/>
                <a:ea typeface="Cambria" panose="02040503050406030204" pitchFamily="18" charset="0"/>
                <a:cs typeface="Arial" panose="020B0604020202020204" pitchFamily="34" charset="0"/>
              </a:rPr>
              <a:t>la vie spirituelle </a:t>
            </a:r>
            <a:r>
              <a:rPr lang="fr-FR" sz="2400" b="1" dirty="0">
                <a:solidFill>
                  <a:prstClr val="white"/>
                </a:solidFill>
                <a:latin typeface="Arial Narrow" panose="020B0606020202030204" pitchFamily="34" charset="0"/>
                <a:ea typeface="Cambria" panose="02040503050406030204" pitchFamily="18" charset="0"/>
                <a:cs typeface="Arial" panose="020B0604020202020204" pitchFamily="34" charset="0"/>
              </a:rPr>
              <a:t>de l'église au cours du trimestre</a:t>
            </a:r>
            <a:r>
              <a:rPr kumimoji="0" lang="en-US" sz="2400" b="1" i="0" u="none" strike="noStrike" kern="1200" cap="none" spc="0" normalizeH="0" baseline="0" noProof="0" dirty="0" smtClean="0">
                <a:ln>
                  <a:noFill/>
                </a:ln>
                <a:solidFill>
                  <a:prstClr val="white"/>
                </a:solidFill>
                <a:effectLst/>
                <a:uLnTx/>
                <a:uFillTx/>
                <a:latin typeface="Arial Narrow" panose="020B0606020202030204" pitchFamily="34" charset="0"/>
                <a:ea typeface="Cambria" panose="02040503050406030204" pitchFamily="18" charset="0"/>
                <a:cs typeface="Arial" panose="020B0604020202020204" pitchFamily="34" charset="0"/>
              </a:rPr>
              <a:t>. </a:t>
            </a:r>
            <a:endParaRPr kumimoji="0" lang="fr-FR" sz="2400" b="1" i="0" u="none" strike="noStrike" kern="1200" cap="none" spc="0" normalizeH="0" baseline="0" noProof="0" dirty="0">
              <a:ln>
                <a:noFill/>
              </a:ln>
              <a:solidFill>
                <a:prstClr val="white"/>
              </a:solidFill>
              <a:effectLst/>
              <a:uLnTx/>
              <a:uFillTx/>
              <a:latin typeface="Arial Narrow" panose="020B0606020202030204" pitchFamily="34" charset="0"/>
              <a:ea typeface="Cambria" panose="02040503050406030204" pitchFamily="18" charset="0"/>
              <a:cs typeface="+mn-cs"/>
            </a:endParaRPr>
          </a:p>
        </p:txBody>
      </p:sp>
      <p:sp>
        <p:nvSpPr>
          <p:cNvPr id="7" name="Rectangle 6"/>
          <p:cNvSpPr/>
          <p:nvPr/>
        </p:nvSpPr>
        <p:spPr>
          <a:xfrm>
            <a:off x="5348515" y="3371250"/>
            <a:ext cx="4673599" cy="1901033"/>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pPr>
            <a:r>
              <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Cambria" panose="02040503050406030204" pitchFamily="18" charset="0"/>
                <a:cs typeface="Arial" panose="020B0604020202020204" pitchFamily="34" charset="0"/>
              </a:rPr>
              <a:t>3. </a:t>
            </a:r>
            <a:r>
              <a:rPr lang="fr-FR" sz="2000" b="1" dirty="0">
                <a:solidFill>
                  <a:prstClr val="white"/>
                </a:solidFill>
                <a:latin typeface="Arial Narrow" panose="020B0606020202030204" pitchFamily="34" charset="0"/>
                <a:ea typeface="Cambria" panose="02040503050406030204" pitchFamily="18" charset="0"/>
                <a:cs typeface="Arial" panose="020B0604020202020204" pitchFamily="34" charset="0"/>
              </a:rPr>
              <a:t>Organisez une activité d'église dirigée par des jeunes pour l'ensemble de l'église. (évangélisation, programme du sabbat, etc.) Cette activité doit être réalisée au moins une fois par an.</a:t>
            </a:r>
          </a:p>
        </p:txBody>
      </p:sp>
      <p:sp>
        <p:nvSpPr>
          <p:cNvPr id="8" name="Rectangle 7"/>
          <p:cNvSpPr/>
          <p:nvPr/>
        </p:nvSpPr>
        <p:spPr>
          <a:xfrm>
            <a:off x="551543" y="3710951"/>
            <a:ext cx="4268651" cy="1569660"/>
          </a:xfrm>
          <a:prstGeom prst="rect">
            <a:avLst/>
          </a:prstGeom>
          <a:noFill/>
        </p:spPr>
        <p:style>
          <a:lnRef idx="1">
            <a:schemeClr val="accent5"/>
          </a:lnRef>
          <a:fillRef idx="2">
            <a:schemeClr val="accent5"/>
          </a:fillRef>
          <a:effectRef idx="1">
            <a:schemeClr val="accent5"/>
          </a:effectRef>
          <a:fontRef idx="minor">
            <a:schemeClr val="dk1"/>
          </a:fontRef>
        </p:style>
        <p:txBody>
          <a:bodyPr wrap="square">
            <a:spAutoFit/>
          </a:bodyPr>
          <a:lstStyle/>
          <a:p>
            <a:pPr lvl="0"/>
            <a:r>
              <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ea typeface="Cambria" panose="02040503050406030204" pitchFamily="18" charset="0"/>
                <a:cs typeface="Arial" panose="020B0604020202020204" pitchFamily="34" charset="0"/>
              </a:rPr>
              <a:t>4. </a:t>
            </a:r>
            <a:r>
              <a:rPr lang="fr-FR" sz="2400" b="1" dirty="0" smtClean="0">
                <a:solidFill>
                  <a:prstClr val="white"/>
                </a:solidFill>
                <a:latin typeface="Arial Narrow" panose="020B0606020202030204" pitchFamily="34" charset="0"/>
                <a:ea typeface="Cambria" panose="02040503050406030204" pitchFamily="18" charset="0"/>
                <a:cs typeface="Arial" panose="020B0604020202020204" pitchFamily="34" charset="0"/>
              </a:rPr>
              <a:t>Choisissez </a:t>
            </a:r>
            <a:r>
              <a:rPr lang="fr-FR" sz="2400" b="1" dirty="0">
                <a:solidFill>
                  <a:prstClr val="white"/>
                </a:solidFill>
                <a:latin typeface="Arial Narrow" panose="020B0606020202030204" pitchFamily="34" charset="0"/>
                <a:ea typeface="Cambria" panose="02040503050406030204" pitchFamily="18" charset="0"/>
                <a:cs typeface="Arial" panose="020B0604020202020204" pitchFamily="34" charset="0"/>
              </a:rPr>
              <a:t>un jeune et soyez son mentor pendant un an puis fournissez-lui chaque trimestre des rapports sur ses progrès</a:t>
            </a:r>
            <a:r>
              <a:rPr lang="fr-FR" sz="2400" b="1" dirty="0" smtClean="0">
                <a:solidFill>
                  <a:prstClr val="white"/>
                </a:solidFill>
                <a:latin typeface="Arial Narrow" panose="020B0606020202030204" pitchFamily="34" charset="0"/>
                <a:ea typeface="Cambria" panose="02040503050406030204" pitchFamily="18" charset="0"/>
                <a:cs typeface="Arial" panose="020B0604020202020204" pitchFamily="34" charset="0"/>
              </a:rPr>
              <a:t>.</a:t>
            </a:r>
            <a:endParaRPr lang="fr-FR" sz="2400" b="1" dirty="0">
              <a:solidFill>
                <a:prstClr val="white"/>
              </a:solidFill>
              <a:latin typeface="Arial Narrow" panose="020B0606020202030204" pitchFamily="34" charset="0"/>
              <a:ea typeface="Cambria" panose="02040503050406030204" pitchFamily="18" charset="0"/>
              <a:cs typeface="Arial" panose="020B0604020202020204" pitchFamily="34" charset="0"/>
            </a:endParaRPr>
          </a:p>
        </p:txBody>
      </p:sp>
      <p:sp>
        <p:nvSpPr>
          <p:cNvPr id="14" name="Rectangle 13"/>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Rectangle 14"/>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4026929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149862" cy="650875"/>
          </a:xfrm>
        </p:spPr>
        <p:txBody>
          <a:bodyPr>
            <a:noAutofit/>
          </a:bodyPr>
          <a:lstStyle/>
          <a:p>
            <a:pPr algn="ctr"/>
            <a:r>
              <a:rPr lang="en-US" b="1" dirty="0">
                <a:solidFill>
                  <a:schemeClr val="accent1"/>
                </a:solidFill>
                <a:ea typeface="Times New Roman" panose="02020603050405020304" pitchFamily="18" charset="0"/>
                <a:cs typeface="Arial" panose="020B0604020202020204" pitchFamily="34" charset="0"/>
              </a:rPr>
              <a:t>8. CONCLUSION</a:t>
            </a:r>
            <a:endParaRPr lang="fr-FR" dirty="0">
              <a:solidFill>
                <a:schemeClr val="accent1"/>
              </a:solidFill>
            </a:endParaRPr>
          </a:p>
        </p:txBody>
      </p:sp>
      <p:sp>
        <p:nvSpPr>
          <p:cNvPr id="3" name="Rectangle 2"/>
          <p:cNvSpPr/>
          <p:nvPr/>
        </p:nvSpPr>
        <p:spPr>
          <a:xfrm>
            <a:off x="638629" y="1287965"/>
            <a:ext cx="9202057" cy="3036344"/>
          </a:xfrm>
          <a:prstGeom prst="rect">
            <a:avLst/>
          </a:prstGeom>
        </p:spPr>
        <p:txBody>
          <a:bodyPr wrap="square">
            <a:spAutoFit/>
          </a:bodyPr>
          <a:lstStyle/>
          <a:p>
            <a:pPr marR="182880" lvl="0">
              <a:lnSpc>
                <a:spcPct val="115000"/>
              </a:lnSpc>
            </a:pPr>
            <a:r>
              <a:rPr lang="fr-FR" sz="2800" dirty="0">
                <a:solidFill>
                  <a:prstClr val="black"/>
                </a:solidFill>
                <a:ea typeface="Cambria" panose="02040503050406030204" pitchFamily="18" charset="0"/>
              </a:rPr>
              <a:t>Les jeunes disposent de beaucoup de force, d'énergie et d'idées, et puisqu'ils ont généralement du temps, ils peuvent s'engager pleinement (et gratuitement) au sein de l'église. </a:t>
            </a:r>
            <a:r>
              <a:rPr lang="fr-FR" sz="2800">
                <a:solidFill>
                  <a:prstClr val="black"/>
                </a:solidFill>
                <a:ea typeface="Cambria" panose="02040503050406030204" pitchFamily="18" charset="0"/>
              </a:rPr>
              <a:t>Le plus tôt le jeune se sentira nécessaire et important, le plus loyal il deviendra, et le plus difficile il lui sera de quitter l'église.</a:t>
            </a:r>
            <a:endParaRPr kumimoji="0" lang="fr-FR" sz="2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pic>
        <p:nvPicPr>
          <p:cNvPr id="4" name="Picture 3">
            <a:extLst>
              <a:ext uri="{FF2B5EF4-FFF2-40B4-BE49-F238E27FC236}">
                <a16:creationId xmlns="" xmlns:a16="http://schemas.microsoft.com/office/drawing/2014/main" id="{52454437-70AF-2A48-AF86-B34BB54FD246}"/>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57926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76070" y="161924"/>
            <a:ext cx="5147129" cy="694419"/>
          </a:xfrm>
        </p:spPr>
        <p:txBody>
          <a:bodyPr>
            <a:noAutofit/>
          </a:bodyPr>
          <a:lstStyle/>
          <a:p>
            <a:r>
              <a:rPr lang="fr-FR" b="1" dirty="0">
                <a:solidFill>
                  <a:schemeClr val="accent1"/>
                </a:solidFill>
                <a:ea typeface="Cambria" panose="02040503050406030204" pitchFamily="18" charset="0"/>
              </a:rPr>
              <a:t>1. INTRODUCTION</a:t>
            </a:r>
          </a:p>
        </p:txBody>
      </p:sp>
      <p:sp>
        <p:nvSpPr>
          <p:cNvPr id="3" name="ZoneTexte 2"/>
          <p:cNvSpPr txBox="1"/>
          <p:nvPr/>
        </p:nvSpPr>
        <p:spPr>
          <a:xfrm>
            <a:off x="2461846" y="1015999"/>
            <a:ext cx="7857812" cy="3693319"/>
          </a:xfrm>
          <a:prstGeom prst="rect">
            <a:avLst/>
          </a:prstGeom>
          <a:noFill/>
        </p:spPr>
        <p:txBody>
          <a:bodyPr wrap="square" rtlCol="0">
            <a:spAutoFit/>
          </a:bodyPr>
          <a:lstStyle/>
          <a:p>
            <a:pPr lvl="0"/>
            <a:r>
              <a:rPr lang="fr-FR" sz="2600" b="1" dirty="0">
                <a:solidFill>
                  <a:prstClr val="black"/>
                </a:solidFill>
                <a:ea typeface="Cambria" panose="02040503050406030204" pitchFamily="18" charset="0"/>
              </a:rPr>
              <a:t>Contraste dans l'église :</a:t>
            </a:r>
          </a:p>
          <a:p>
            <a:pPr marL="457200" lvl="0" indent="-457200">
              <a:buFont typeface="Arial" panose="020B0604020202020204" pitchFamily="34" charset="0"/>
              <a:buChar char="•"/>
            </a:pPr>
            <a:r>
              <a:rPr lang="fr-FR" sz="2600" dirty="0">
                <a:solidFill>
                  <a:prstClr val="black"/>
                </a:solidFill>
                <a:ea typeface="Cambria" panose="02040503050406030204" pitchFamily="18" charset="0"/>
              </a:rPr>
              <a:t>Peu de place pour les jeunes dans la vie de l'église</a:t>
            </a:r>
          </a:p>
          <a:p>
            <a:pPr marL="457200" lvl="0" indent="-457200">
              <a:buFont typeface="Arial" panose="020B0604020202020204" pitchFamily="34" charset="0"/>
              <a:buChar char="•"/>
            </a:pPr>
            <a:r>
              <a:rPr lang="fr-FR" sz="2600" dirty="0">
                <a:solidFill>
                  <a:prstClr val="black"/>
                </a:solidFill>
                <a:ea typeface="Cambria" panose="02040503050406030204" pitchFamily="18" charset="0"/>
              </a:rPr>
              <a:t>Cependant, les jeunes constituent la majorité des membres - 60 à 90% des effectifs.</a:t>
            </a:r>
          </a:p>
          <a:p>
            <a:pPr lvl="0"/>
            <a:r>
              <a:rPr lang="fr-FR" sz="2600" b="1" dirty="0">
                <a:solidFill>
                  <a:prstClr val="black"/>
                </a:solidFill>
                <a:ea typeface="Cambria" panose="02040503050406030204" pitchFamily="18" charset="0"/>
              </a:rPr>
              <a:t>Résultat : </a:t>
            </a:r>
          </a:p>
          <a:p>
            <a:pPr marL="457200" lvl="0" indent="-457200">
              <a:buFont typeface="Arial" panose="020B0604020202020204" pitchFamily="34" charset="0"/>
              <a:buChar char="•"/>
            </a:pPr>
            <a:r>
              <a:rPr lang="fr-FR" sz="2600" dirty="0">
                <a:solidFill>
                  <a:prstClr val="black"/>
                </a:solidFill>
                <a:ea typeface="Cambria" panose="02040503050406030204" pitchFamily="18" charset="0"/>
              </a:rPr>
              <a:t>Les jeunes sont de moins en moins intéressés par les activités de l'église</a:t>
            </a:r>
            <a:r>
              <a:rPr lang="fr-FR" sz="2600" dirty="0" smtClean="0">
                <a:solidFill>
                  <a:prstClr val="black"/>
                </a:solidFill>
                <a:ea typeface="Cambria" panose="02040503050406030204" pitchFamily="18" charset="0"/>
              </a:rPr>
              <a:t>.</a:t>
            </a:r>
          </a:p>
          <a:p>
            <a:pPr marL="457200" lvl="0" indent="-457200">
              <a:buFont typeface="Arial" panose="020B0604020202020204" pitchFamily="34" charset="0"/>
              <a:buChar char="•"/>
            </a:pPr>
            <a:r>
              <a:rPr lang="fr-FR" sz="2600" dirty="0" smtClean="0">
                <a:solidFill>
                  <a:prstClr val="black"/>
                </a:solidFill>
                <a:ea typeface="Cambria" panose="02040503050406030204" pitchFamily="18" charset="0"/>
              </a:rPr>
              <a:t>On </a:t>
            </a:r>
            <a:r>
              <a:rPr lang="fr-FR" sz="2600" dirty="0">
                <a:solidFill>
                  <a:prstClr val="black"/>
                </a:solidFill>
                <a:ea typeface="Cambria" panose="02040503050406030204" pitchFamily="18" charset="0"/>
              </a:rPr>
              <a:t>constate une perte en matière </a:t>
            </a:r>
            <a:r>
              <a:rPr lang="fr-FR" sz="2600" dirty="0" smtClean="0">
                <a:solidFill>
                  <a:prstClr val="black"/>
                </a:solidFill>
                <a:ea typeface="Cambria" panose="02040503050406030204" pitchFamily="18" charset="0"/>
              </a:rPr>
              <a:t>d'engagement</a:t>
            </a:r>
          </a:p>
          <a:p>
            <a:pPr marL="457200" lvl="0" indent="-457200">
              <a:buFont typeface="Arial" panose="020B0604020202020204" pitchFamily="34" charset="0"/>
              <a:buChar char="•"/>
            </a:pPr>
            <a:r>
              <a:rPr lang="fr-FR" sz="2600" dirty="0" smtClean="0">
                <a:solidFill>
                  <a:prstClr val="black"/>
                </a:solidFill>
                <a:ea typeface="Cambria" panose="02040503050406030204" pitchFamily="18" charset="0"/>
              </a:rPr>
              <a:t>On </a:t>
            </a:r>
            <a:r>
              <a:rPr lang="fr-FR" sz="2600" dirty="0">
                <a:solidFill>
                  <a:prstClr val="black"/>
                </a:solidFill>
                <a:ea typeface="Cambria" panose="02040503050406030204" pitchFamily="18" charset="0"/>
              </a:rPr>
              <a:t>constate une perte de jeunes membres</a:t>
            </a:r>
          </a:p>
        </p:txBody>
      </p:sp>
      <p:pic>
        <p:nvPicPr>
          <p:cNvPr id="4" name="Picture 3">
            <a:extLst>
              <a:ext uri="{FF2B5EF4-FFF2-40B4-BE49-F238E27FC236}">
                <a16:creationId xmlns="" xmlns:a16="http://schemas.microsoft.com/office/drawing/2014/main" id="{F9E0E47C-2004-C242-ADE9-DDA2E39A28F4}"/>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5" name="Rectangle 4"/>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 name="Rectangle 5"/>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7054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518" y="600189"/>
            <a:ext cx="7681686" cy="752475"/>
          </a:xfrm>
        </p:spPr>
        <p:txBody>
          <a:bodyPr>
            <a:noAutofit/>
          </a:bodyPr>
          <a:lstStyle/>
          <a:p>
            <a:r>
              <a:rPr lang="en-US" b="1" dirty="0">
                <a:solidFill>
                  <a:schemeClr val="accent1"/>
                </a:solidFill>
                <a:ea typeface="Cambria" panose="02040503050406030204" pitchFamily="18" charset="0"/>
              </a:rPr>
              <a:t>2. LES OBJECTIFS DU SEMINAIRE</a:t>
            </a:r>
            <a:endParaRPr lang="fr-FR" b="1" dirty="0">
              <a:solidFill>
                <a:schemeClr val="accent1"/>
              </a:solidFill>
              <a:ea typeface="Cambria" panose="02040503050406030204" pitchFamily="18" charset="0"/>
            </a:endParaRPr>
          </a:p>
        </p:txBody>
      </p:sp>
      <p:sp>
        <p:nvSpPr>
          <p:cNvPr id="4" name="Rectangle 3"/>
          <p:cNvSpPr/>
          <p:nvPr/>
        </p:nvSpPr>
        <p:spPr>
          <a:xfrm>
            <a:off x="2331996" y="1477330"/>
            <a:ext cx="7816556" cy="4693593"/>
          </a:xfrm>
          <a:prstGeom prst="rect">
            <a:avLst/>
          </a:prstGeom>
        </p:spPr>
        <p:txBody>
          <a:bodyPr wrap="square">
            <a:spAutoFit/>
          </a:bodyPr>
          <a:lstStyle/>
          <a:p>
            <a:pPr marL="457200" lvl="0" indent="-457200">
              <a:lnSpc>
                <a:spcPct val="115000"/>
              </a:lnSpc>
              <a:buSzPts val="1000"/>
              <a:buFont typeface="Arial" panose="020B0604020202020204" pitchFamily="34" charset="0"/>
              <a:buChar char="•"/>
              <a:tabLst>
                <a:tab pos="457200" algn="l"/>
              </a:tabLst>
            </a:pPr>
            <a:r>
              <a:rPr lang="fr-FR" sz="2600" b="1" dirty="0">
                <a:solidFill>
                  <a:prstClr val="black"/>
                </a:solidFill>
                <a:ea typeface="Cambria" panose="02040503050406030204" pitchFamily="18" charset="0"/>
                <a:cs typeface="Arial" panose="020B0604020202020204" pitchFamily="34" charset="0"/>
              </a:rPr>
              <a:t>Comprendre la nécessité de </a:t>
            </a:r>
            <a:r>
              <a:rPr lang="fr-FR" sz="2600" b="1" dirty="0" smtClean="0">
                <a:solidFill>
                  <a:prstClr val="black"/>
                </a:solidFill>
                <a:ea typeface="Cambria" panose="02040503050406030204" pitchFamily="18" charset="0"/>
                <a:cs typeface="Arial" panose="020B0604020202020204" pitchFamily="34" charset="0"/>
              </a:rPr>
              <a:t>« transmettre » </a:t>
            </a:r>
            <a:r>
              <a:rPr lang="fr-FR" sz="2600" dirty="0">
                <a:solidFill>
                  <a:prstClr val="black"/>
                </a:solidFill>
                <a:ea typeface="Cambria" panose="02040503050406030204" pitchFamily="18" charset="0"/>
                <a:cs typeface="Arial" panose="020B0604020202020204" pitchFamily="34" charset="0"/>
              </a:rPr>
              <a:t>aux jeunes dans tous les secteurs de l'Église.</a:t>
            </a:r>
          </a:p>
          <a:p>
            <a:pPr marL="457200" lvl="0" indent="-457200">
              <a:lnSpc>
                <a:spcPct val="115000"/>
              </a:lnSpc>
              <a:buSzPts val="1000"/>
              <a:buFont typeface="Arial" panose="020B0604020202020204" pitchFamily="34" charset="0"/>
              <a:buChar char="•"/>
              <a:tabLst>
                <a:tab pos="457200" algn="l"/>
              </a:tabLst>
            </a:pPr>
            <a:r>
              <a:rPr lang="fr-FR" sz="2600" b="1" dirty="0">
                <a:solidFill>
                  <a:prstClr val="black"/>
                </a:solidFill>
                <a:ea typeface="Cambria" panose="02040503050406030204" pitchFamily="18" charset="0"/>
                <a:cs typeface="Arial" panose="020B0604020202020204" pitchFamily="34" charset="0"/>
              </a:rPr>
              <a:t>Connaître les bases </a:t>
            </a:r>
            <a:r>
              <a:rPr lang="fr-FR" sz="2600" dirty="0">
                <a:solidFill>
                  <a:prstClr val="black"/>
                </a:solidFill>
                <a:ea typeface="Cambria" panose="02040503050406030204" pitchFamily="18" charset="0"/>
                <a:cs typeface="Arial" panose="020B0604020202020204" pitchFamily="34" charset="0"/>
              </a:rPr>
              <a:t>scripturales de l'implication des jeunes et de l'établissement de relations authentiques dans le développement de l'église</a:t>
            </a:r>
          </a:p>
          <a:p>
            <a:pPr marL="457200" lvl="0" indent="-457200">
              <a:lnSpc>
                <a:spcPct val="115000"/>
              </a:lnSpc>
              <a:buSzPts val="1000"/>
              <a:buFont typeface="Arial" panose="020B0604020202020204" pitchFamily="34" charset="0"/>
              <a:buChar char="•"/>
              <a:tabLst>
                <a:tab pos="457200" algn="l"/>
              </a:tabLst>
            </a:pPr>
            <a:r>
              <a:rPr lang="fr-FR" sz="2600" b="1" dirty="0">
                <a:solidFill>
                  <a:prstClr val="black"/>
                </a:solidFill>
                <a:ea typeface="Cambria" panose="02040503050406030204" pitchFamily="18" charset="0"/>
                <a:cs typeface="Arial" panose="020B0604020202020204" pitchFamily="34" charset="0"/>
              </a:rPr>
              <a:t>Connaître les étapes à </a:t>
            </a:r>
            <a:r>
              <a:rPr lang="fr-FR" sz="2600" dirty="0">
                <a:solidFill>
                  <a:prstClr val="black"/>
                </a:solidFill>
                <a:ea typeface="Cambria" panose="02040503050406030204" pitchFamily="18" charset="0"/>
                <a:cs typeface="Arial" panose="020B0604020202020204" pitchFamily="34" charset="0"/>
              </a:rPr>
              <a:t>suivre dans le processus de collaboration avec les jeunes pour obtenir de meilleurs résultats. </a:t>
            </a:r>
            <a:endParaRPr lang="fr-FR" sz="2600" dirty="0" smtClean="0">
              <a:solidFill>
                <a:prstClr val="black"/>
              </a:solidFill>
              <a:ea typeface="Cambria" panose="02040503050406030204" pitchFamily="18" charset="0"/>
              <a:cs typeface="Arial" panose="020B0604020202020204" pitchFamily="34" charset="0"/>
            </a:endParaRPr>
          </a:p>
          <a:p>
            <a:pPr marL="457200" lvl="0" indent="-457200">
              <a:lnSpc>
                <a:spcPct val="115000"/>
              </a:lnSpc>
              <a:buSzPts val="1000"/>
              <a:buFont typeface="Arial" panose="020B0604020202020204" pitchFamily="34" charset="0"/>
              <a:buChar char="•"/>
              <a:tabLst>
                <a:tab pos="457200" algn="l"/>
              </a:tabLst>
            </a:pPr>
            <a:r>
              <a:rPr lang="fr-FR" sz="2600" b="1" dirty="0" smtClean="0">
                <a:solidFill>
                  <a:prstClr val="black"/>
                </a:solidFill>
                <a:ea typeface="Cambria" panose="02040503050406030204" pitchFamily="18" charset="0"/>
                <a:cs typeface="Arial" panose="020B0604020202020204" pitchFamily="34" charset="0"/>
              </a:rPr>
              <a:t>Considérer </a:t>
            </a:r>
            <a:r>
              <a:rPr lang="fr-FR" sz="2600" b="1" dirty="0">
                <a:solidFill>
                  <a:prstClr val="black"/>
                </a:solidFill>
                <a:ea typeface="Cambria" panose="02040503050406030204" pitchFamily="18" charset="0"/>
                <a:cs typeface="Arial" panose="020B0604020202020204" pitchFamily="34" charset="0"/>
              </a:rPr>
              <a:t>le mentorat comme un processus </a:t>
            </a:r>
            <a:r>
              <a:rPr lang="fr-FR" sz="2600" dirty="0">
                <a:solidFill>
                  <a:prstClr val="black"/>
                </a:solidFill>
                <a:ea typeface="Cambria" panose="02040503050406030204" pitchFamily="18" charset="0"/>
                <a:cs typeface="Arial" panose="020B0604020202020204" pitchFamily="34" charset="0"/>
              </a:rPr>
              <a:t>de vie et non comme un événement.</a:t>
            </a:r>
          </a:p>
        </p:txBody>
      </p:sp>
      <p:pic>
        <p:nvPicPr>
          <p:cNvPr id="5" name="Picture 4">
            <a:extLst>
              <a:ext uri="{FF2B5EF4-FFF2-40B4-BE49-F238E27FC236}">
                <a16:creationId xmlns="" xmlns:a16="http://schemas.microsoft.com/office/drawing/2014/main" id="{20876523-7A53-EA41-86FB-DB109DC6DC9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6" name="Rectangle 5"/>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9129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435" y="543732"/>
            <a:ext cx="9801735" cy="679904"/>
          </a:xfrm>
        </p:spPr>
        <p:txBody>
          <a:bodyPr>
            <a:noAutofit/>
          </a:bodyPr>
          <a:lstStyle/>
          <a:p>
            <a:pPr algn="ctr"/>
            <a:r>
              <a:rPr lang="en-US" b="1" dirty="0">
                <a:solidFill>
                  <a:schemeClr val="accent1"/>
                </a:solidFill>
                <a:ea typeface="Cambria" panose="02040503050406030204" pitchFamily="18" charset="0"/>
              </a:rPr>
              <a:t>3. </a:t>
            </a:r>
            <a:r>
              <a:rPr lang="en-US" b="1" dirty="0" smtClean="0">
                <a:solidFill>
                  <a:schemeClr val="accent1"/>
                </a:solidFill>
                <a:ea typeface="Cambria" panose="02040503050406030204" pitchFamily="18" charset="0"/>
              </a:rPr>
              <a:t>QUE DIT LA  BIBLE? </a:t>
            </a:r>
            <a:endParaRPr lang="en-US" b="1" dirty="0">
              <a:solidFill>
                <a:schemeClr val="accent1"/>
              </a:solidFill>
              <a:ea typeface="Cambria" panose="02040503050406030204" pitchFamily="18" charset="0"/>
            </a:endParaRPr>
          </a:p>
        </p:txBody>
      </p:sp>
      <p:sp>
        <p:nvSpPr>
          <p:cNvPr id="4" name="Rectangle 3"/>
          <p:cNvSpPr/>
          <p:nvPr/>
        </p:nvSpPr>
        <p:spPr>
          <a:xfrm>
            <a:off x="1294916" y="2455111"/>
            <a:ext cx="8276772" cy="2062103"/>
          </a:xfrm>
          <a:prstGeom prst="rect">
            <a:avLst/>
          </a:prstGeom>
          <a:noFill/>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fr-FR" sz="3200" dirty="0" smtClean="0">
                <a:solidFill>
                  <a:prstClr val="black"/>
                </a:solidFill>
                <a:latin typeface="Calibri" panose="020F0502020204030204"/>
                <a:ea typeface="Times New Roman" panose="02020603050405020304" pitchFamily="18" charset="0"/>
                <a:cs typeface="Arial" panose="020B0604020202020204" pitchFamily="34" charset="0"/>
              </a:rPr>
              <a:t>« </a:t>
            </a:r>
            <a:r>
              <a:rPr lang="fr-FR" sz="3200" dirty="0" smtClean="0">
                <a:solidFill>
                  <a:prstClr val="black"/>
                </a:solidFill>
                <a:ea typeface="Times New Roman" panose="02020603050405020304" pitchFamily="18" charset="0"/>
                <a:cs typeface="Arial" panose="020B0604020202020204" pitchFamily="34" charset="0"/>
              </a:rPr>
              <a:t>Nos fils sont comme des plantes Qui croissent dans leur jeunesse; Nos filles comme les colonnes sculptées Qui font l'ornement des palais.</a:t>
            </a:r>
            <a:r>
              <a:rPr lang="fr-FR" sz="3200" dirty="0" smtClean="0">
                <a:solidFill>
                  <a:prstClr val="black"/>
                </a:solidFill>
                <a:latin typeface="Calibri" panose="020F0502020204030204"/>
                <a:ea typeface="Times New Roman" panose="02020603050405020304" pitchFamily="18" charset="0"/>
                <a:cs typeface="Arial" panose="020B0604020202020204" pitchFamily="34" charset="0"/>
              </a:rPr>
              <a:t> »</a:t>
            </a:r>
            <a:r>
              <a:rPr kumimoji="0" lang="fr-FR" sz="3200" b="0"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 </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(Ps. 144:12)</a:t>
            </a:r>
            <a:endParaRPr kumimoji="0" lang="fr-FR" sz="2800" b="0" i="0" u="none" strike="noStrike" kern="1200" cap="none" spc="0" normalizeH="0" baseline="0" noProof="0" dirty="0">
              <a:ln>
                <a:noFill/>
              </a:ln>
              <a:solidFill>
                <a:prstClr val="black"/>
              </a:solidFill>
              <a:effectLst/>
              <a:uLnTx/>
              <a:uFillTx/>
              <a:latin typeface="Calibri" panose="020F0502020204030204"/>
            </a:endParaRPr>
          </a:p>
        </p:txBody>
      </p:sp>
      <p:sp>
        <p:nvSpPr>
          <p:cNvPr id="7" name="Rectangle 6"/>
          <p:cNvSpPr/>
          <p:nvPr/>
        </p:nvSpPr>
        <p:spPr>
          <a:xfrm>
            <a:off x="253795" y="1450761"/>
            <a:ext cx="10359013" cy="830997"/>
          </a:xfrm>
          <a:prstGeom prst="rect">
            <a:avLst/>
          </a:prstGeom>
        </p:spPr>
        <p:txBody>
          <a:bodyPr wrap="square">
            <a:spAutoFit/>
          </a:bodyPr>
          <a:lstStyle/>
          <a:p>
            <a:r>
              <a:rPr lang="fr-FR" sz="2400" b="1" dirty="0"/>
              <a:t>La nécessité de renforcer les capacités des jeunes et de leur donner des responsabilités</a:t>
            </a:r>
            <a:endParaRPr lang="en-US" sz="2400" dirty="0"/>
          </a:p>
        </p:txBody>
      </p:sp>
      <p:sp>
        <p:nvSpPr>
          <p:cNvPr id="9" name="Rectangle 8"/>
          <p:cNvSpPr/>
          <p:nvPr/>
        </p:nvSpPr>
        <p:spPr>
          <a:xfrm>
            <a:off x="2419109" y="4648476"/>
            <a:ext cx="7500395" cy="461665"/>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kumimoji="0" lang="fr-FR" sz="2400" b="0" i="1"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a:t>
            </a:r>
            <a:r>
              <a:rPr lang="fr-FR" sz="2400" i="1" dirty="0" smtClean="0">
                <a:solidFill>
                  <a:prstClr val="black"/>
                </a:solidFill>
                <a:ea typeface="Cambria" panose="02040503050406030204" pitchFamily="18" charset="0"/>
                <a:cs typeface="Arial" panose="020B0604020202020204" pitchFamily="34" charset="0"/>
              </a:rPr>
              <a:t>La force est la gloire des jeunes gens,</a:t>
            </a:r>
            <a:r>
              <a:rPr kumimoji="0" lang="fr-FR" sz="2400" b="0" i="1"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 (Proverbe 20:29).</a:t>
            </a:r>
            <a:endParaRPr kumimoji="0" lang="fr-FR" sz="2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p:txBody>
      </p:sp>
      <p:pic>
        <p:nvPicPr>
          <p:cNvPr id="10" name="Picture 9">
            <a:extLst>
              <a:ext uri="{FF2B5EF4-FFF2-40B4-BE49-F238E27FC236}">
                <a16:creationId xmlns="" xmlns:a16="http://schemas.microsoft.com/office/drawing/2014/main" id="{7D9D58C6-CD32-C840-8C3C-E957A3C9B37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8" name="Rectangle 7"/>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10"/>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71332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739" y="1695219"/>
            <a:ext cx="8209426" cy="2074414"/>
          </a:xfrm>
          <a:prstGeom prst="rect">
            <a:avLst/>
          </a:prstGeom>
        </p:spPr>
        <p:txBody>
          <a:bodyPr wrap="square">
            <a:spAutoFit/>
          </a:bodyPr>
          <a:lstStyle/>
          <a:p>
            <a:pPr lvl="0">
              <a:lnSpc>
                <a:spcPct val="115000"/>
              </a:lnSpc>
            </a:pPr>
            <a:r>
              <a:rPr lang="fr-FR" sz="2800" b="1" dirty="0">
                <a:solidFill>
                  <a:prstClr val="black"/>
                </a:solidFill>
                <a:ea typeface="Cambria" panose="02040503050406030204" pitchFamily="18" charset="0"/>
                <a:cs typeface="Arial" panose="020B0604020202020204" pitchFamily="34" charset="0"/>
              </a:rPr>
              <a:t>Les jeunes dans la Bible : </a:t>
            </a:r>
          </a:p>
          <a:p>
            <a:pPr marL="457200" lvl="0" indent="-457200">
              <a:lnSpc>
                <a:spcPct val="115000"/>
              </a:lnSpc>
              <a:buFont typeface="Arial" panose="020B0604020202020204" pitchFamily="34" charset="0"/>
              <a:buChar char="•"/>
            </a:pPr>
            <a:r>
              <a:rPr lang="fr-FR" sz="2800" dirty="0" smtClean="0">
                <a:solidFill>
                  <a:prstClr val="black"/>
                </a:solidFill>
                <a:ea typeface="Cambria" panose="02040503050406030204" pitchFamily="18" charset="0"/>
                <a:cs typeface="Arial" panose="020B0604020202020204" pitchFamily="34" charset="0"/>
              </a:rPr>
              <a:t>Impliqués</a:t>
            </a:r>
            <a:endParaRPr lang="fr-FR" sz="2800" dirty="0">
              <a:solidFill>
                <a:prstClr val="black"/>
              </a:solidFill>
              <a:ea typeface="Cambria" panose="02040503050406030204" pitchFamily="18" charset="0"/>
              <a:cs typeface="Arial" panose="020B0604020202020204" pitchFamily="34" charset="0"/>
            </a:endParaRPr>
          </a:p>
          <a:p>
            <a:pPr marL="457200" indent="-457200">
              <a:lnSpc>
                <a:spcPct val="115000"/>
              </a:lnSpc>
              <a:spcAft>
                <a:spcPts val="0"/>
              </a:spcAft>
              <a:buFont typeface="Arial" panose="020B0604020202020204" pitchFamily="34" charset="0"/>
              <a:buChar char="•"/>
            </a:pPr>
            <a:r>
              <a:rPr lang="fr-FR" sz="2800" dirty="0" smtClean="0">
                <a:ea typeface="Cambria" panose="02040503050406030204" pitchFamily="18" charset="0"/>
                <a:cs typeface="Arial" panose="020B0604020202020204" pitchFamily="34" charset="0"/>
              </a:rPr>
              <a:t>Adultes </a:t>
            </a:r>
            <a:r>
              <a:rPr lang="fr-FR" sz="2800" dirty="0">
                <a:ea typeface="Cambria" panose="02040503050406030204" pitchFamily="18" charset="0"/>
                <a:cs typeface="Arial" panose="020B0604020202020204" pitchFamily="34" charset="0"/>
              </a:rPr>
              <a:t>dans le domaine spirituel de 12 à 13 ans</a:t>
            </a:r>
          </a:p>
          <a:p>
            <a:pPr marL="457200" indent="-457200">
              <a:lnSpc>
                <a:spcPct val="115000"/>
              </a:lnSpc>
              <a:spcAft>
                <a:spcPts val="0"/>
              </a:spcAft>
              <a:buFont typeface="Arial" panose="020B0604020202020204" pitchFamily="34" charset="0"/>
              <a:buChar char="•"/>
            </a:pPr>
            <a:r>
              <a:rPr lang="fr-FR" sz="2800" dirty="0" smtClean="0">
                <a:ea typeface="Cambria" panose="02040503050406030204" pitchFamily="18" charset="0"/>
                <a:cs typeface="Arial" panose="020B0604020202020204" pitchFamily="34" charset="0"/>
              </a:rPr>
              <a:t>Prêts </a:t>
            </a:r>
            <a:r>
              <a:rPr lang="fr-FR" sz="2800" dirty="0">
                <a:ea typeface="Cambria" panose="02040503050406030204" pitchFamily="18" charset="0"/>
                <a:cs typeface="Arial" panose="020B0604020202020204" pitchFamily="34" charset="0"/>
              </a:rPr>
              <a:t>pour le sacerdoce à 30 ans</a:t>
            </a:r>
            <a:r>
              <a:rPr lang="fr-FR" sz="2800" dirty="0" smtClean="0">
                <a:ea typeface="Cambria" panose="02040503050406030204" pitchFamily="18" charset="0"/>
                <a:cs typeface="Arial" panose="020B0604020202020204" pitchFamily="34" charset="0"/>
              </a:rPr>
              <a:t>.</a:t>
            </a:r>
            <a:endParaRPr lang="fr-FR" sz="2800" dirty="0">
              <a:ea typeface="Cambria" panose="02040503050406030204" pitchFamily="18" charset="0"/>
            </a:endParaRPr>
          </a:p>
        </p:txBody>
      </p:sp>
      <p:sp>
        <p:nvSpPr>
          <p:cNvPr id="8" name="Rectangle 7"/>
          <p:cNvSpPr/>
          <p:nvPr/>
        </p:nvSpPr>
        <p:spPr>
          <a:xfrm>
            <a:off x="3239421" y="4198948"/>
            <a:ext cx="6630662" cy="1815882"/>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fr-FR" sz="2800" dirty="0" smtClean="0">
                <a:solidFill>
                  <a:prstClr val="black"/>
                </a:solidFill>
                <a:latin typeface="Calibri" panose="020F0502020204030204"/>
                <a:ea typeface="Cambria" panose="02040503050406030204" pitchFamily="18" charset="0"/>
                <a:cs typeface="Arial" panose="020B0604020202020204" pitchFamily="34" charset="0"/>
              </a:rPr>
              <a:t>« </a:t>
            </a:r>
            <a:r>
              <a:rPr lang="fr-FR" sz="2800" dirty="0" smtClean="0">
                <a:solidFill>
                  <a:prstClr val="black"/>
                </a:solidFill>
                <a:ea typeface="Cambria" panose="02040503050406030204" pitchFamily="18" charset="0"/>
                <a:cs typeface="Arial" panose="020B0604020202020204" pitchFamily="34" charset="0"/>
              </a:rPr>
              <a:t>Exhorte les jeunes gens comme des frères, les femmes âgées comme des mères, celles qui sont jeunes comme des sœurs, en toute pureté</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 » </a:t>
            </a:r>
            <a:r>
              <a:rPr lang="fr-FR" sz="2800" dirty="0">
                <a:solidFill>
                  <a:prstClr val="black"/>
                </a:solidFill>
                <a:latin typeface="Calibri" panose="020F0502020204030204"/>
                <a:ea typeface="Cambria" panose="02040503050406030204" pitchFamily="18" charset="0"/>
                <a:cs typeface="Arial" panose="020B0604020202020204" pitchFamily="34" charset="0"/>
              </a:rPr>
              <a:t>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(1 Timothée 5.1-2)</a:t>
            </a:r>
            <a:endParaRPr kumimoji="0" lang="fr-FR" sz="32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p:txBody>
      </p:sp>
      <p:sp>
        <p:nvSpPr>
          <p:cNvPr id="9" name="Titre 1"/>
          <p:cNvSpPr>
            <a:spLocks noGrp="1"/>
          </p:cNvSpPr>
          <p:nvPr>
            <p:ph type="title"/>
          </p:nvPr>
        </p:nvSpPr>
        <p:spPr>
          <a:xfrm>
            <a:off x="891251" y="651274"/>
            <a:ext cx="9428403" cy="679904"/>
          </a:xfrm>
        </p:spPr>
        <p:txBody>
          <a:bodyPr>
            <a:noAutofit/>
          </a:bodyPr>
          <a:lstStyle/>
          <a:p>
            <a:r>
              <a:rPr lang="en-US" b="1" dirty="0">
                <a:solidFill>
                  <a:schemeClr val="accent1"/>
                </a:solidFill>
                <a:ea typeface="Cambria" panose="02040503050406030204" pitchFamily="18" charset="0"/>
              </a:rPr>
              <a:t>3. </a:t>
            </a:r>
            <a:r>
              <a:rPr lang="en-US" b="1" dirty="0">
                <a:solidFill>
                  <a:srgbClr val="4472C4"/>
                </a:solidFill>
                <a:ea typeface="Cambria" panose="02040503050406030204" pitchFamily="18" charset="0"/>
              </a:rPr>
              <a:t>QUE DIT LA  BIBLE</a:t>
            </a:r>
            <a:r>
              <a:rPr lang="en-US" b="1" dirty="0" smtClean="0">
                <a:solidFill>
                  <a:schemeClr val="accent1"/>
                </a:solidFill>
                <a:ea typeface="Cambria" panose="02040503050406030204" pitchFamily="18" charset="0"/>
              </a:rPr>
              <a:t>? (suite) </a:t>
            </a:r>
            <a:endParaRPr lang="en-US" b="1" dirty="0">
              <a:solidFill>
                <a:schemeClr val="accent1"/>
              </a:solidFill>
              <a:ea typeface="Cambria" panose="02040503050406030204" pitchFamily="18" charset="0"/>
            </a:endParaRPr>
          </a:p>
        </p:txBody>
      </p:sp>
      <p:pic>
        <p:nvPicPr>
          <p:cNvPr id="6" name="Picture 5">
            <a:extLst>
              <a:ext uri="{FF2B5EF4-FFF2-40B4-BE49-F238E27FC236}">
                <a16:creationId xmlns="" xmlns:a16="http://schemas.microsoft.com/office/drawing/2014/main" id="{8D3398A0-C41F-444B-8D9A-52B445D5247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7" name="Rectangle 6"/>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234461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8" y="2514451"/>
            <a:ext cx="8581571" cy="1569660"/>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fr-FR" sz="3200" dirty="0" smtClean="0">
                <a:solidFill>
                  <a:prstClr val="black"/>
                </a:solidFill>
                <a:latin typeface="Calibri" panose="020F0502020204030204"/>
                <a:ea typeface="Cambria" panose="02040503050406030204" pitchFamily="18" charset="0"/>
                <a:cs typeface="Arial" panose="020B0604020202020204" pitchFamily="34" charset="0"/>
              </a:rPr>
              <a:t>« </a:t>
            </a:r>
            <a:r>
              <a:rPr lang="fr-FR" sz="3200" dirty="0" smtClean="0">
                <a:solidFill>
                  <a:prstClr val="black"/>
                </a:solidFill>
                <a:ea typeface="Cambria" panose="02040503050406030204" pitchFamily="18" charset="0"/>
                <a:cs typeface="Arial" panose="020B0604020202020204" pitchFamily="34" charset="0"/>
              </a:rPr>
              <a:t>Je vous ai écrit, jeunes gens, parce que vous êtes forts, et que la parole de Dieu demeure en vous, et que vous avez vaincu le malin</a:t>
            </a:r>
            <a:r>
              <a:rPr lang="fr-FR" sz="3200" dirty="0" smtClean="0">
                <a:solidFill>
                  <a:prstClr val="black"/>
                </a:solidFill>
                <a:latin typeface="Calibri" panose="020F0502020204030204"/>
                <a:ea typeface="Cambria" panose="02040503050406030204" pitchFamily="18" charset="0"/>
                <a:cs typeface="Arial" panose="020B0604020202020204" pitchFamily="34" charset="0"/>
              </a:rPr>
              <a:t> »</a:t>
            </a:r>
            <a:r>
              <a:rPr kumimoji="0" lang="fr-FR" sz="32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Cambria" panose="02040503050406030204" pitchFamily="18" charset="0"/>
                <a:cs typeface="Arial" panose="020B0604020202020204" pitchFamily="34" charset="0"/>
              </a:rPr>
              <a:t>(1 Jean 2:14).</a:t>
            </a:r>
            <a:endParaRPr kumimoji="0" lang="fr-FR" sz="32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endParaRPr>
          </a:p>
        </p:txBody>
      </p:sp>
      <p:sp>
        <p:nvSpPr>
          <p:cNvPr id="8" name="Rectangle 7"/>
          <p:cNvSpPr/>
          <p:nvPr/>
        </p:nvSpPr>
        <p:spPr>
          <a:xfrm>
            <a:off x="3759381" y="4579757"/>
            <a:ext cx="5776505" cy="1083374"/>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115000"/>
              </a:lnSpc>
            </a:pPr>
            <a:r>
              <a:rPr lang="fr-FR" sz="2800" dirty="0" smtClean="0">
                <a:solidFill>
                  <a:prstClr val="black"/>
                </a:solidFill>
                <a:latin typeface="Calibri" panose="020F0502020204030204"/>
                <a:ea typeface="Times New Roman" panose="02020603050405020304" pitchFamily="18" charset="0"/>
                <a:cs typeface="Arial" panose="020B0604020202020204" pitchFamily="34" charset="0"/>
              </a:rPr>
              <a:t>« </a:t>
            </a:r>
            <a:r>
              <a:rPr lang="fr-FR" sz="2800" dirty="0" smtClean="0">
                <a:solidFill>
                  <a:prstClr val="black"/>
                </a:solidFill>
                <a:ea typeface="Times New Roman" panose="02020603050405020304" pitchFamily="18" charset="0"/>
                <a:cs typeface="Arial" panose="020B0604020202020204" pitchFamily="34" charset="0"/>
              </a:rPr>
              <a:t>La force est la gloire des jeunes gens</a:t>
            </a:r>
            <a:r>
              <a:rPr lang="fr-FR" sz="2800" dirty="0" smtClean="0">
                <a:solidFill>
                  <a:prstClr val="black"/>
                </a:solidFill>
                <a:latin typeface="Calibri" panose="020F0502020204030204"/>
                <a:ea typeface="Times New Roman" panose="02020603050405020304" pitchFamily="18" charset="0"/>
                <a:cs typeface="Arial" panose="020B0604020202020204" pitchFamily="34" charset="0"/>
              </a:rPr>
              <a:t> »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(Proverbe 20:29).</a:t>
            </a:r>
            <a:endParaRPr kumimoji="0" lang="fr-FR" sz="2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endParaRPr>
          </a:p>
        </p:txBody>
      </p:sp>
      <p:sp>
        <p:nvSpPr>
          <p:cNvPr id="9" name="Rectangle 8"/>
          <p:cNvSpPr/>
          <p:nvPr/>
        </p:nvSpPr>
        <p:spPr>
          <a:xfrm>
            <a:off x="491670" y="1611526"/>
            <a:ext cx="9274628" cy="461665"/>
          </a:xfrm>
          <a:prstGeom prst="rect">
            <a:avLst/>
          </a:prstGeom>
        </p:spPr>
        <p:txBody>
          <a:bodyPr wrap="square">
            <a:spAutoFit/>
          </a:bodyPr>
          <a:lstStyle/>
          <a:p>
            <a:pPr lvl="0" algn="ctr"/>
            <a:r>
              <a:rPr lang="fr-FR" sz="2400" b="1" dirty="0">
                <a:solidFill>
                  <a:prstClr val="black"/>
                </a:solidFill>
                <a:latin typeface="Cambria" panose="02040503050406030204" pitchFamily="18" charset="0"/>
                <a:ea typeface="Cambria" panose="02040503050406030204" pitchFamily="18" charset="0"/>
                <a:cs typeface="Arial" panose="020B0604020202020204" pitchFamily="34" charset="0"/>
              </a:rPr>
              <a:t>Le potentiel spirituel des jeunes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re 1"/>
          <p:cNvSpPr>
            <a:spLocks noGrp="1"/>
          </p:cNvSpPr>
          <p:nvPr>
            <p:ph type="title"/>
          </p:nvPr>
        </p:nvSpPr>
        <p:spPr>
          <a:xfrm>
            <a:off x="960699" y="651274"/>
            <a:ext cx="9358955" cy="679904"/>
          </a:xfrm>
        </p:spPr>
        <p:txBody>
          <a:bodyPr>
            <a:noAutofit/>
          </a:bodyPr>
          <a:lstStyle/>
          <a:p>
            <a:r>
              <a:rPr lang="en-US" b="1" dirty="0">
                <a:solidFill>
                  <a:schemeClr val="accent1"/>
                </a:solidFill>
                <a:ea typeface="Cambria" panose="02040503050406030204" pitchFamily="18" charset="0"/>
              </a:rPr>
              <a:t>3. </a:t>
            </a:r>
            <a:r>
              <a:rPr lang="en-US" b="1" dirty="0">
                <a:solidFill>
                  <a:srgbClr val="4472C4"/>
                </a:solidFill>
                <a:ea typeface="Cambria" panose="02040503050406030204" pitchFamily="18" charset="0"/>
              </a:rPr>
              <a:t>QUE DIT LA  BIBLE</a:t>
            </a:r>
            <a:r>
              <a:rPr lang="en-US" b="1" dirty="0">
                <a:solidFill>
                  <a:schemeClr val="accent1"/>
                </a:solidFill>
                <a:ea typeface="Cambria" panose="02040503050406030204" pitchFamily="18" charset="0"/>
              </a:rPr>
              <a:t>? (suite) </a:t>
            </a:r>
          </a:p>
        </p:txBody>
      </p:sp>
      <p:pic>
        <p:nvPicPr>
          <p:cNvPr id="7" name="Picture 6">
            <a:extLst>
              <a:ext uri="{FF2B5EF4-FFF2-40B4-BE49-F238E27FC236}">
                <a16:creationId xmlns="" xmlns:a16="http://schemas.microsoft.com/office/drawing/2014/main" id="{83D372D3-C5B4-A147-85CF-7D9242B57088}"/>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11" name="Rectangle 10"/>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Rectangle 11"/>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Tree>
    <p:extLst>
      <p:ext uri="{BB962C8B-B14F-4D97-AF65-F5344CB8AC3E}">
        <p14:creationId xmlns:p14="http://schemas.microsoft.com/office/powerpoint/2010/main" val="390055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2500" y="2601828"/>
            <a:ext cx="8459536" cy="2045303"/>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115000"/>
              </a:lnSpc>
            </a:pPr>
            <a:r>
              <a:rPr lang="fr-FR" sz="2800" dirty="0"/>
              <a:t>« </a:t>
            </a:r>
            <a:r>
              <a:rPr lang="fr-FR" sz="2800" i="1" dirty="0"/>
              <a:t>La jeunesse ne doit pas être oubliée. Qu'elle partage les travaux et les responsabilités; qu'elle comprenne que son devoir consiste à faire du bien autour d'elle. » </a:t>
            </a:r>
            <a:r>
              <a:rPr lang="fr-FR" sz="2800" dirty="0"/>
              <a:t>(Service Chrétien, p.39)</a:t>
            </a:r>
            <a:endParaRPr kumimoji="0" lang="fr-FR" sz="2800" b="0" i="0" u="none" strike="noStrike" kern="1200" cap="none" spc="0" normalizeH="0" baseline="0" noProof="0" dirty="0">
              <a:ln>
                <a:noFill/>
              </a:ln>
              <a:solidFill>
                <a:schemeClr val="tx1"/>
              </a:solidFill>
              <a:effectLst/>
              <a:uLnTx/>
              <a:uFillTx/>
              <a:latin typeface="Calibri" panose="020F0502020204030204"/>
              <a:ea typeface="Cambria" panose="02040503050406030204" pitchFamily="18" charset="0"/>
            </a:endParaRPr>
          </a:p>
        </p:txBody>
      </p:sp>
      <p:sp>
        <p:nvSpPr>
          <p:cNvPr id="9" name="Rectangle 8"/>
          <p:cNvSpPr/>
          <p:nvPr/>
        </p:nvSpPr>
        <p:spPr>
          <a:xfrm>
            <a:off x="1186851" y="1555678"/>
            <a:ext cx="5306646" cy="558743"/>
          </a:xfrm>
          <a:prstGeom prst="rect">
            <a:avLst/>
          </a:prstGeom>
        </p:spPr>
        <p:txBody>
          <a:bodyPr wrap="none">
            <a:spAutoFit/>
          </a:bodyPr>
          <a:lstStyle/>
          <a:p>
            <a:pPr lvl="0">
              <a:lnSpc>
                <a:spcPct val="115000"/>
              </a:lnSpc>
            </a:pPr>
            <a:r>
              <a:rPr lang="fr-FR" sz="2800" b="1" dirty="0">
                <a:solidFill>
                  <a:prstClr val="black"/>
                </a:solidFill>
                <a:ea typeface="Times New Roman" panose="02020603050405020304" pitchFamily="18" charset="0"/>
                <a:cs typeface="Arial" panose="020B0604020202020204" pitchFamily="34" charset="0"/>
              </a:rPr>
              <a:t>L'importance accordée à la jeunesse</a:t>
            </a:r>
            <a:endParaRPr kumimoji="0" lang="fr-FR" sz="2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pic>
        <p:nvPicPr>
          <p:cNvPr id="6" name="Picture 5">
            <a:extLst>
              <a:ext uri="{FF2B5EF4-FFF2-40B4-BE49-F238E27FC236}">
                <a16:creationId xmlns="" xmlns:a16="http://schemas.microsoft.com/office/drawing/2014/main" id="{F0631DC8-F452-AF4D-9BFF-290CF3F6D9D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8" name="Rectangle 7"/>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Rectangle 9"/>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11" name="Titre 1"/>
          <p:cNvSpPr txBox="1">
            <a:spLocks/>
          </p:cNvSpPr>
          <p:nvPr/>
        </p:nvSpPr>
        <p:spPr>
          <a:xfrm>
            <a:off x="666038" y="310489"/>
            <a:ext cx="9340769" cy="10014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solidFill>
                <a:ea typeface="Cambria" panose="02040503050406030204" pitchFamily="18" charset="0"/>
              </a:rPr>
              <a:t>4. QUE DIT L’ESPRIT DE PROPHETIE ?</a:t>
            </a:r>
            <a:endParaRPr lang="fr-FR" dirty="0">
              <a:solidFill>
                <a:schemeClr val="accent1"/>
              </a:solidFill>
              <a:ea typeface="Cambria" panose="02040503050406030204" pitchFamily="18" charset="0"/>
            </a:endParaRPr>
          </a:p>
        </p:txBody>
      </p:sp>
      <p:sp>
        <p:nvSpPr>
          <p:cNvPr id="4" name="Rectangle 3"/>
          <p:cNvSpPr/>
          <p:nvPr/>
        </p:nvSpPr>
        <p:spPr>
          <a:xfrm>
            <a:off x="2610227" y="5282652"/>
            <a:ext cx="7870204" cy="954107"/>
          </a:xfrm>
          <a:prstGeom prst="rect">
            <a:avLst/>
          </a:prstGeom>
        </p:spPr>
        <p:txBody>
          <a:bodyPr wrap="square">
            <a:spAutoFit/>
          </a:bodyPr>
          <a:lstStyle/>
          <a:p>
            <a:r>
              <a:rPr lang="fr-FR" sz="2800" b="1" dirty="0" smtClean="0"/>
              <a:t>Quelles sont les qualités ou les caractéristiques des jeunes qui font d'eux des partenaires précieux ?</a:t>
            </a:r>
            <a:endParaRPr lang="fr-FR" sz="2800" b="1" dirty="0"/>
          </a:p>
        </p:txBody>
      </p:sp>
    </p:spTree>
    <p:extLst>
      <p:ext uri="{BB962C8B-B14F-4D97-AF65-F5344CB8AC3E}">
        <p14:creationId xmlns:p14="http://schemas.microsoft.com/office/powerpoint/2010/main" val="22175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458" y="2176413"/>
            <a:ext cx="6957565" cy="3970318"/>
          </a:xfrm>
          <a:prstGeom prst="rect">
            <a:avLst/>
          </a:prstGeom>
          <a:no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fr-FR" sz="2800" dirty="0" smtClean="0"/>
              <a:t>« La </a:t>
            </a:r>
            <a:r>
              <a:rPr lang="fr-FR" sz="2800" dirty="0"/>
              <a:t>cause de la vérité a éprouvé de grands dommages parce qu'on n'a pas accordé assez d'attention aux besoins spirituels de la jeunesse. Les ministres de l'Evangile devraient maintenir un contact sympathique avec la jeunesse de leurs églises. Beaucoup ne s'en soucient guère, mais leur négligence est un péché aux yeux de Dieu</a:t>
            </a:r>
            <a:r>
              <a:rPr lang="fr-FR" sz="2800" dirty="0" smtClean="0"/>
              <a:t>. »</a:t>
            </a:r>
            <a:r>
              <a:rPr lang="fr-FR" sz="2800" dirty="0" smtClean="0">
                <a:solidFill>
                  <a:prstClr val="black"/>
                </a:solidFill>
                <a:ea typeface="Cambria" panose="02040503050406030204" pitchFamily="18" charset="0"/>
                <a:cs typeface="Arial" panose="020B0604020202020204" pitchFamily="34" charset="0"/>
              </a:rPr>
              <a:t> (Ministère Evangélique, 202)</a:t>
            </a:r>
            <a:endParaRPr kumimoji="0" lang="fr-FR" sz="2800" b="0" i="0" u="none" strike="noStrike" kern="1200" cap="none" spc="0" normalizeH="0" baseline="0" dirty="0">
              <a:ln>
                <a:noFill/>
              </a:ln>
              <a:solidFill>
                <a:prstClr val="black"/>
              </a:solidFill>
              <a:effectLst/>
              <a:uLnTx/>
              <a:uFillTx/>
              <a:latin typeface="Calibri" panose="020F0502020204030204"/>
              <a:ea typeface="Cambria" panose="02040503050406030204" pitchFamily="18" charset="0"/>
            </a:endParaRPr>
          </a:p>
        </p:txBody>
      </p:sp>
      <p:sp>
        <p:nvSpPr>
          <p:cNvPr id="8" name="Rectangle 7"/>
          <p:cNvSpPr/>
          <p:nvPr/>
        </p:nvSpPr>
        <p:spPr>
          <a:xfrm>
            <a:off x="1493318" y="1521296"/>
            <a:ext cx="8655098" cy="558743"/>
          </a:xfrm>
          <a:prstGeom prst="rect">
            <a:avLst/>
          </a:prstGeom>
        </p:spPr>
        <p:txBody>
          <a:bodyPr wrap="square">
            <a:spAutoFit/>
          </a:bodyPr>
          <a:lstStyle/>
          <a:p>
            <a:pPr lvl="0">
              <a:lnSpc>
                <a:spcPct val="115000"/>
              </a:lnSpc>
            </a:pPr>
            <a:r>
              <a:rPr lang="fr-FR" sz="2800" b="1" dirty="0">
                <a:solidFill>
                  <a:prstClr val="black"/>
                </a:solidFill>
                <a:ea typeface="Times New Roman" panose="02020603050405020304" pitchFamily="18" charset="0"/>
                <a:cs typeface="Arial" panose="020B0604020202020204" pitchFamily="34" charset="0"/>
              </a:rPr>
              <a:t>La jeunesse perdue à cause de notre négligence</a:t>
            </a:r>
            <a:r>
              <a:rPr kumimoji="0" lang="en-US" sz="2800" b="1" i="0" u="none" strike="noStrike" kern="1200" cap="none" spc="0" normalizeH="0" baseline="0" noProof="0" dirty="0" smtClean="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 </a:t>
            </a:r>
            <a:endParaRPr kumimoji="0" lang="fr-FR" sz="2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pic>
        <p:nvPicPr>
          <p:cNvPr id="6" name="Picture 5">
            <a:extLst>
              <a:ext uri="{FF2B5EF4-FFF2-40B4-BE49-F238E27FC236}">
                <a16:creationId xmlns="" xmlns:a16="http://schemas.microsoft.com/office/drawing/2014/main" id="{C8472AC5-70C5-7244-8F9F-CE820C444467}"/>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
        <p:nvSpPr>
          <p:cNvPr id="7" name="Rectangle 6"/>
          <p:cNvSpPr/>
          <p:nvPr/>
        </p:nvSpPr>
        <p:spPr>
          <a:xfrm>
            <a:off x="666038" y="5759706"/>
            <a:ext cx="2142476" cy="7978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p:cNvSpPr/>
          <p:nvPr/>
        </p:nvSpPr>
        <p:spPr>
          <a:xfrm>
            <a:off x="235132" y="5835464"/>
            <a:ext cx="2769326" cy="646331"/>
          </a:xfrm>
          <a:prstGeom prst="rect">
            <a:avLst/>
          </a:prstGeom>
        </p:spPr>
        <p:txBody>
          <a:bodyPr wrap="square">
            <a:spAutoFit/>
          </a:bodyPr>
          <a:lstStyle/>
          <a:p>
            <a:pPr lvl="0" algn="ctr">
              <a:defRPr/>
            </a:pPr>
            <a:r>
              <a:rPr lang="fr-FR" kern="0" dirty="0">
                <a:solidFill>
                  <a:srgbClr val="0070C0"/>
                </a:solidFill>
              </a:rPr>
              <a:t>Ministères</a:t>
            </a:r>
          </a:p>
          <a:p>
            <a:pPr lvl="0" algn="ctr">
              <a:defRPr/>
            </a:pPr>
            <a:r>
              <a:rPr lang="fr-FR" kern="0" dirty="0">
                <a:solidFill>
                  <a:srgbClr val="0070C0"/>
                </a:solidFill>
              </a:rPr>
              <a:t>de la Jeunesse Adventiste</a:t>
            </a:r>
          </a:p>
        </p:txBody>
      </p:sp>
      <p:sp>
        <p:nvSpPr>
          <p:cNvPr id="11" name="Titre 1"/>
          <p:cNvSpPr>
            <a:spLocks noGrp="1"/>
          </p:cNvSpPr>
          <p:nvPr>
            <p:ph type="title"/>
          </p:nvPr>
        </p:nvSpPr>
        <p:spPr>
          <a:xfrm>
            <a:off x="838199" y="365125"/>
            <a:ext cx="9712569" cy="1325563"/>
          </a:xfrm>
          <a:noFill/>
        </p:spPr>
        <p:txBody>
          <a:bodyPr>
            <a:noAutofit/>
          </a:bodyPr>
          <a:lstStyle/>
          <a:p>
            <a:r>
              <a:rPr lang="en-US" b="1" dirty="0">
                <a:solidFill>
                  <a:schemeClr val="accent1"/>
                </a:solidFill>
                <a:ea typeface="Cambria" panose="02040503050406030204" pitchFamily="18" charset="0"/>
              </a:rPr>
              <a:t>4. QUE DIT L’ESPRIT DE PROPHETIE </a:t>
            </a:r>
            <a:r>
              <a:rPr lang="en-US" b="1" dirty="0" smtClean="0">
                <a:solidFill>
                  <a:schemeClr val="accent1"/>
                </a:solidFill>
                <a:ea typeface="Cambria" panose="02040503050406030204" pitchFamily="18" charset="0"/>
              </a:rPr>
              <a:t>?(suite)</a:t>
            </a:r>
            <a:endParaRPr lang="fr-FR" dirty="0">
              <a:solidFill>
                <a:schemeClr val="accent1"/>
              </a:solidFill>
              <a:ea typeface="Cambria" panose="02040503050406030204" pitchFamily="18" charset="0"/>
            </a:endParaRPr>
          </a:p>
        </p:txBody>
      </p:sp>
    </p:spTree>
    <p:extLst>
      <p:ext uri="{BB962C8B-B14F-4D97-AF65-F5344CB8AC3E}">
        <p14:creationId xmlns:p14="http://schemas.microsoft.com/office/powerpoint/2010/main" val="131143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8BE8ECC-1DC8-0F49-9095-E8E2529F670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ABFD6636-1C50-484E-97FF-B6021178424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537D9AF6-9B68-4D41-B70E-B8DC8B398F0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4BF3B4B-8A4E-FA47-8C38-69038A088F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10345</TotalTime>
  <Words>1698</Words>
  <Application>Microsoft Office PowerPoint</Application>
  <PresentationFormat>Grand écran</PresentationFormat>
  <Paragraphs>224</Paragraphs>
  <Slides>27</Slides>
  <Notes>0</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27</vt:i4>
      </vt:variant>
    </vt:vector>
  </HeadingPairs>
  <TitlesOfParts>
    <vt:vector size="43" baseType="lpstr">
      <vt:lpstr>Arial</vt:lpstr>
      <vt:lpstr>Arial Narrow</vt:lpstr>
      <vt:lpstr>Calibri</vt:lpstr>
      <vt:lpstr>Calibri Light</vt:lpstr>
      <vt:lpstr>Cambria</vt:lpstr>
      <vt:lpstr>Franklin Gothic Demi</vt:lpstr>
      <vt:lpstr>Franklin Gothic Medium</vt:lpstr>
      <vt:lpstr>Helvetica Neue LT Pro 36 Thin Italic</vt:lpstr>
      <vt:lpstr>Helvetica Neue LT Pro 55 Roman</vt:lpstr>
      <vt:lpstr>Helvetica Neue LT Pro 75 Bold</vt:lpstr>
      <vt:lpstr>Times New Roman</vt:lpstr>
      <vt:lpstr>Wingdings</vt:lpstr>
      <vt:lpstr>Office Theme</vt:lpstr>
      <vt:lpstr>2_Custom Design</vt:lpstr>
      <vt:lpstr>1_Custom Design</vt:lpstr>
      <vt:lpstr>Custom Design</vt:lpstr>
      <vt:lpstr>SÉMINAIRE 5 - MENTORAT Appropriation et capacitation des jeunes dans le ministère de la jeunesse</vt:lpstr>
      <vt:lpstr>INTRODUCTION</vt:lpstr>
      <vt:lpstr>1. INTRODUCTION</vt:lpstr>
      <vt:lpstr>2. LES OBJECTIFS DU SEMINAIRE</vt:lpstr>
      <vt:lpstr>3. QUE DIT LA  BIBLE? </vt:lpstr>
      <vt:lpstr>3. QUE DIT LA  BIBLE? (suite) </vt:lpstr>
      <vt:lpstr>3. QUE DIT LA  BIBLE? (suite) </vt:lpstr>
      <vt:lpstr>Présentation PowerPoint</vt:lpstr>
      <vt:lpstr>4. QUE DIT L’ESPRIT DE PROPHETIE ?(suite)</vt:lpstr>
      <vt:lpstr>4. QUE DIT LA SOP ? (suite)</vt:lpstr>
      <vt:lpstr>4. QUE DIT LA SOP ? (suite)</vt:lpstr>
      <vt:lpstr>5. CAPACITATION DES JEUNES</vt:lpstr>
      <vt:lpstr>5. CAPACITATION DES JEUNES (suite)</vt:lpstr>
      <vt:lpstr>5. CAPACITATION DES JEUNES (suite)</vt:lpstr>
      <vt:lpstr>5. CAPACITATION DES JEUNES (suite</vt:lpstr>
      <vt:lpstr>Présentation PowerPoint</vt:lpstr>
      <vt:lpstr>Présentation PowerPoint</vt:lpstr>
      <vt:lpstr>5. CAPACITATION DES JEUNES (suite)</vt:lpstr>
      <vt:lpstr>5. CAPACITATION DES JEUNES (suite)</vt:lpstr>
      <vt:lpstr>5. CAPACITATION DES JEUNES (suite)</vt:lpstr>
      <vt:lpstr>6. QUE FAIRE?  </vt:lpstr>
      <vt:lpstr>6. QUE FAIRE? (suite)</vt:lpstr>
      <vt:lpstr>6. QUE FAIRE? (suite)</vt:lpstr>
      <vt:lpstr>Présentation PowerPoint</vt:lpstr>
      <vt:lpstr>Présentation PowerPoint</vt:lpstr>
      <vt:lpstr>7. ACTIVITES</vt:lpstr>
      <vt:lpstr>8. 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Mokgwane, Pako</dc:creator>
  <cp:lastModifiedBy>Emmanuel KRA</cp:lastModifiedBy>
  <cp:revision>122</cp:revision>
  <dcterms:created xsi:type="dcterms:W3CDTF">2018-05-31T05:51:27Z</dcterms:created>
  <dcterms:modified xsi:type="dcterms:W3CDTF">2020-09-16T06:54:30Z</dcterms:modified>
</cp:coreProperties>
</file>