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theme/theme2.xml" ContentType="application/vnd.openxmlformats-officedocument.theme+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slideLayouts/slideLayout33.xml" ContentType="application/vnd.openxmlformats-officedocument.presentationml.slideLayout+xml"/>
  <Override PartName="/ppt/slideLayouts/slideLayout34.xml" ContentType="application/vnd.openxmlformats-officedocument.presentationml.slideLayout+xml"/>
  <Override PartName="/ppt/slideLayouts/slideLayout35.xml" ContentType="application/vnd.openxmlformats-officedocument.presentationml.slideLayout+xml"/>
  <Override PartName="/ppt/slideLayouts/slideLayout36.xml" ContentType="application/vnd.openxmlformats-officedocument.presentationml.slideLayout+xml"/>
  <Override PartName="/ppt/theme/theme3.xml" ContentType="application/vnd.openxmlformats-officedocument.theme+xml"/>
  <Override PartName="/ppt/slideLayouts/slideLayout37.xml" ContentType="application/vnd.openxmlformats-officedocument.presentationml.slideLayout+xml"/>
  <Override PartName="/ppt/slideLayouts/slideLayout38.xml" ContentType="application/vnd.openxmlformats-officedocument.presentationml.slideLayout+xml"/>
  <Override PartName="/ppt/slideLayouts/slideLayout39.xml" ContentType="application/vnd.openxmlformats-officedocument.presentationml.slideLayout+xml"/>
  <Override PartName="/ppt/slideLayouts/slideLayout40.xml" ContentType="application/vnd.openxmlformats-officedocument.presentationml.slideLayout+xml"/>
  <Override PartName="/ppt/slideLayouts/slideLayout41.xml" ContentType="application/vnd.openxmlformats-officedocument.presentationml.slideLayout+xml"/>
  <Override PartName="/ppt/slideLayouts/slideLayout42.xml" ContentType="application/vnd.openxmlformats-officedocument.presentationml.slideLayout+xml"/>
  <Override PartName="/ppt/slideLayouts/slideLayout43.xml" ContentType="application/vnd.openxmlformats-officedocument.presentationml.slideLayout+xml"/>
  <Override PartName="/ppt/slideLayouts/slideLayout44.xml" ContentType="application/vnd.openxmlformats-officedocument.presentationml.slideLayout+xml"/>
  <Override PartName="/ppt/slideLayouts/slideLayout45.xml" ContentType="application/vnd.openxmlformats-officedocument.presentationml.slideLayout+xml"/>
  <Override PartName="/ppt/slideLayouts/slideLayout46.xml" ContentType="application/vnd.openxmlformats-officedocument.presentationml.slideLayout+xml"/>
  <Override PartName="/ppt/slideLayouts/slideLayout47.xml" ContentType="application/vnd.openxmlformats-officedocument.presentationml.slideLayout+xml"/>
  <Override PartName="/ppt/theme/theme4.xml" ContentType="application/vnd.openxmlformats-officedocument.theme+xml"/>
  <Override PartName="/ppt/theme/theme5.xml" ContentType="application/vnd.openxmlformats-officedocument.theme+xml"/>
  <Override PartName="/ppt/theme/theme6.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 id="2147483687" r:id="rId2"/>
    <p:sldMasterId id="2147483674" r:id="rId3"/>
    <p:sldMasterId id="2147483661" r:id="rId4"/>
  </p:sldMasterIdLst>
  <p:notesMasterIdLst>
    <p:notesMasterId r:id="rId33"/>
  </p:notesMasterIdLst>
  <p:handoutMasterIdLst>
    <p:handoutMasterId r:id="rId34"/>
  </p:handoutMasterIdLst>
  <p:sldIdLst>
    <p:sldId id="256" r:id="rId5"/>
    <p:sldId id="338" r:id="rId6"/>
    <p:sldId id="339" r:id="rId7"/>
    <p:sldId id="340" r:id="rId8"/>
    <p:sldId id="341" r:id="rId9"/>
    <p:sldId id="342" r:id="rId10"/>
    <p:sldId id="343" r:id="rId11"/>
    <p:sldId id="344" r:id="rId12"/>
    <p:sldId id="345" r:id="rId13"/>
    <p:sldId id="346" r:id="rId14"/>
    <p:sldId id="347" r:id="rId15"/>
    <p:sldId id="348" r:id="rId16"/>
    <p:sldId id="349" r:id="rId17"/>
    <p:sldId id="350" r:id="rId18"/>
    <p:sldId id="351" r:id="rId19"/>
    <p:sldId id="352" r:id="rId20"/>
    <p:sldId id="353" r:id="rId21"/>
    <p:sldId id="354" r:id="rId22"/>
    <p:sldId id="355" r:id="rId23"/>
    <p:sldId id="356" r:id="rId24"/>
    <p:sldId id="357" r:id="rId25"/>
    <p:sldId id="358" r:id="rId26"/>
    <p:sldId id="359" r:id="rId27"/>
    <p:sldId id="360" r:id="rId28"/>
    <p:sldId id="361" r:id="rId29"/>
    <p:sldId id="362" r:id="rId30"/>
    <p:sldId id="363" r:id="rId31"/>
    <p:sldId id="364" r:id="rId3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A0820E36-C96D-8A46-B326-9CBA8DE68E42}">
          <p14:sldIdLst>
            <p14:sldId id="256"/>
            <p14:sldId id="338"/>
            <p14:sldId id="339"/>
            <p14:sldId id="340"/>
            <p14:sldId id="341"/>
            <p14:sldId id="342"/>
            <p14:sldId id="343"/>
            <p14:sldId id="344"/>
            <p14:sldId id="345"/>
            <p14:sldId id="346"/>
            <p14:sldId id="347"/>
            <p14:sldId id="348"/>
            <p14:sldId id="349"/>
            <p14:sldId id="350"/>
            <p14:sldId id="351"/>
            <p14:sldId id="352"/>
            <p14:sldId id="353"/>
            <p14:sldId id="354"/>
            <p14:sldId id="355"/>
            <p14:sldId id="356"/>
            <p14:sldId id="357"/>
            <p14:sldId id="358"/>
            <p14:sldId id="359"/>
            <p14:sldId id="360"/>
            <p14:sldId id="361"/>
            <p14:sldId id="362"/>
            <p14:sldId id="363"/>
            <p14:sldId id="364"/>
          </p14:sldIdLst>
        </p14:section>
        <p14:section name="Untitled Section" id="{94477824-1078-8C46-945F-3B8A573AC76B}">
          <p14:sldIdLst/>
        </p14:section>
      </p14:sectionLst>
    </p:ex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0566"/>
    <p:restoredTop sz="92800"/>
  </p:normalViewPr>
  <p:slideViewPr>
    <p:cSldViewPr snapToGrid="0" snapToObjects="1">
      <p:cViewPr varScale="1">
        <p:scale>
          <a:sx n="69" d="100"/>
          <a:sy n="69" d="100"/>
        </p:scale>
        <p:origin x="960" y="66"/>
      </p:cViewPr>
      <p:guideLst>
        <p:guide orient="horz" pos="2160"/>
        <p:guide pos="3840"/>
      </p:guideLst>
    </p:cSldViewPr>
  </p:slideViewPr>
  <p:notesTextViewPr>
    <p:cViewPr>
      <p:scale>
        <a:sx n="1" d="1"/>
        <a:sy n="1" d="1"/>
      </p:scale>
      <p:origin x="0" y="0"/>
    </p:cViewPr>
  </p:notesTextViewPr>
  <p:notesViewPr>
    <p:cSldViewPr snapToGrid="0" snapToObjects="1">
      <p:cViewPr varScale="1">
        <p:scale>
          <a:sx n="146" d="100"/>
          <a:sy n="146" d="100"/>
        </p:scale>
        <p:origin x="4152" y="192"/>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slide" Target="slides/slide22.xml"/><Relationship Id="rId3" Type="http://schemas.openxmlformats.org/officeDocument/2006/relationships/slideMaster" Target="slideMasters/slideMaster3.xml"/><Relationship Id="rId21" Type="http://schemas.openxmlformats.org/officeDocument/2006/relationships/slide" Target="slides/slide17.xml"/><Relationship Id="rId34"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slide" Target="slides/slide21.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Master" Target="slideMasters/slideMaster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slide" Target="slides/slide25.xml"/><Relationship Id="rId1" Type="http://schemas.openxmlformats.org/officeDocument/2006/relationships/slideMaster" Target="slideMasters/slideMaster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32" Type="http://schemas.openxmlformats.org/officeDocument/2006/relationships/slide" Target="slides/slide28.xml"/><Relationship Id="rId37"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slide" Target="slides/slide24.xml"/><Relationship Id="rId36"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openxmlformats.org/officeDocument/2006/relationships/slide" Target="slides/slide27.xml"/><Relationship Id="rId4" Type="http://schemas.openxmlformats.org/officeDocument/2006/relationships/slideMaster" Target="slideMasters/slideMaster4.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slide" Target="slides/slide23.xml"/><Relationship Id="rId30" Type="http://schemas.openxmlformats.org/officeDocument/2006/relationships/slide" Target="slides/slide26.xml"/><Relationship Id="rId35"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6.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xmlns="" id="{81200757-3EAA-6646-8780-0FECAB34593F}"/>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xmlns="" id="{7952BA13-8550-474B-A91E-D724DF639667}"/>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11BC235-2459-264C-8858-1C3188AD5348}" type="datetimeFigureOut">
              <a:rPr lang="en-US" smtClean="0"/>
              <a:t>9/16/2020</a:t>
            </a:fld>
            <a:endParaRPr lang="en-US"/>
          </a:p>
        </p:txBody>
      </p:sp>
      <p:sp>
        <p:nvSpPr>
          <p:cNvPr id="4" name="Footer Placeholder 3">
            <a:extLst>
              <a:ext uri="{FF2B5EF4-FFF2-40B4-BE49-F238E27FC236}">
                <a16:creationId xmlns:a16="http://schemas.microsoft.com/office/drawing/2014/main" xmlns="" id="{FB6A7454-B891-624A-A350-3B662924B6A2}"/>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xmlns="" id="{52A4547A-E22A-2F4E-A561-0233970BB60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3A58EC65-90FA-1743-A13B-409402AF0898}" type="slidenum">
              <a:rPr lang="en-US" smtClean="0"/>
              <a:t>‹N°›</a:t>
            </a:fld>
            <a:endParaRPr lang="en-US"/>
          </a:p>
        </p:txBody>
      </p:sp>
    </p:spTree>
    <p:extLst>
      <p:ext uri="{BB962C8B-B14F-4D97-AF65-F5344CB8AC3E}">
        <p14:creationId xmlns:p14="http://schemas.microsoft.com/office/powerpoint/2010/main" val="282579561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5.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28E3D297-4040-5A4B-8421-CF2430CAB508}" type="datetimeFigureOut">
              <a:rPr lang="en-US" smtClean="0"/>
              <a:t>9/16/2020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5DE1EA7-A93D-BA49-BDA3-4E42378B748F}" type="slidenum">
              <a:rPr lang="en-US" smtClean="0"/>
              <a:t>‹N°›</a:t>
            </a:fld>
            <a:endParaRPr lang="en-US"/>
          </a:p>
        </p:txBody>
      </p:sp>
    </p:spTree>
    <p:extLst>
      <p:ext uri="{BB962C8B-B14F-4D97-AF65-F5344CB8AC3E}">
        <p14:creationId xmlns:p14="http://schemas.microsoft.com/office/powerpoint/2010/main" val="2669856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DE1EA7-A93D-BA49-BDA3-4E42378B74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11</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414911148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CA" dirty="0"/>
          </a:p>
        </p:txBody>
      </p:sp>
      <p:sp>
        <p:nvSpPr>
          <p:cNvPr id="4" name="Espace réservé du numéro de diapositive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5DE1EA7-A93D-BA49-BDA3-4E42378B748F}" type="slidenum">
              <a:rPr kumimoji="0" lang="en-US" sz="1200" b="0" i="0" u="none" strike="noStrike" kern="1200" cap="none" spc="0" normalizeH="0" baseline="0" noProof="0" smtClean="0">
                <a:ln>
                  <a:noFill/>
                </a:ln>
                <a:solidFill>
                  <a:prstClr val="black"/>
                </a:solidFill>
                <a:effectLst/>
                <a:uLnTx/>
                <a:uFillTx/>
                <a:latin typeface="Calibri"/>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12</a:t>
            </a:fld>
            <a:endParaRPr kumimoji="0" lang="en-US" sz="1200" b="0" i="0" u="none" strike="noStrike" kern="1200" cap="none" spc="0" normalizeH="0" baseline="0" noProof="0">
              <a:ln>
                <a:noFill/>
              </a:ln>
              <a:solidFill>
                <a:prstClr val="black"/>
              </a:solidFill>
              <a:effectLst/>
              <a:uLnTx/>
              <a:uFillTx/>
              <a:latin typeface="Calibri"/>
              <a:ea typeface="+mn-ea"/>
              <a:cs typeface="+mn-cs"/>
            </a:endParaRPr>
          </a:p>
        </p:txBody>
      </p:sp>
    </p:spTree>
    <p:extLst>
      <p:ext uri="{BB962C8B-B14F-4D97-AF65-F5344CB8AC3E}">
        <p14:creationId xmlns:p14="http://schemas.microsoft.com/office/powerpoint/2010/main" val="335661336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3.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4.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5.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8.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39.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1.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2.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3.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4.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5.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6.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47.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864158" y="1122363"/>
            <a:ext cx="9123904"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864158" y="3602038"/>
            <a:ext cx="9123904"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253164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4804874" cy="458855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51858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348675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4804874" cy="4521009"/>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p:cNvSpPr>
            <a:spLocks noGrp="1"/>
          </p:cNvSpPr>
          <p:nvPr>
            <p:ph type="body" sz="half" idx="2"/>
          </p:nvPr>
        </p:nvSpPr>
        <p:spPr>
          <a:xfrm>
            <a:off x="839788" y="2057400"/>
            <a:ext cx="3932237" cy="3451034"/>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94556357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a:xfrm>
            <a:off x="838200" y="1825625"/>
            <a:ext cx="9149862" cy="3870095"/>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70805083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242579" y="365125"/>
            <a:ext cx="1745483" cy="528652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315200" cy="528652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0356304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E71357C-11C5-F64B-80A1-179A53FEAC07}"/>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D2C514C5-717E-FA42-924E-41A15677D7AD}"/>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a16="http://schemas.microsoft.com/office/drawing/2014/main" xmlns="" id="{FC2BF8D1-F08C-4B4B-8FBD-B9A51D893F6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0D2542C-15C0-7F4E-A2EC-156AC0625D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208330003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1ABB1F3-2F79-F846-A1CB-992303CE7D8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E3980858-259F-AC40-B14C-3FF49C2F8599}"/>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CE069594-5E57-5342-B30C-6783C97FD33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42B66AEB-FBD4-6746-86B8-78B4F52AEB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7623BA5E-E67C-0B4C-9238-6B242BCDA18E}"/>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381865839"/>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AFB99D2-C797-0F48-9ABD-171893FE58C7}"/>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2F4318D-0359-3C4B-9D07-B5EC6CE85F8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1CA1F22-3F23-2A45-8242-4E20BB979C4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7D8EDDB2-8821-814A-AFCB-FB011EA766D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6EE04ADE-8591-D54D-82C0-8CA9A835C3C2}"/>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690901002"/>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E4B65A4-CD34-E542-AA3B-410F99F5C0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70336E2E-A226-6E4B-A0BF-59936A911310}"/>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B76ECF6-06B1-1042-9703-D25028AEBCA1}"/>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2F574429-843C-AE4C-879F-09208EB68B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D713CF58-EB45-EE45-AB88-CE542A8C9D48}"/>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595838638"/>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DC7590B-D6EA-2843-A98D-0BF4416D272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A8C0711A-2741-5245-BFBE-542A2F566CF8}"/>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B01226C9-E965-3748-B951-5540808692A2}"/>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58453920-1A77-3441-B716-C87809F2197A}"/>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a16="http://schemas.microsoft.com/office/drawing/2014/main" xmlns="" id="{8580F5CA-0C05-DF49-8CFB-0F7715D6E7B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E2B5DE6D-D58D-6246-8560-6B48561FACB5}"/>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377392246"/>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65C120D-9C98-7541-A4D1-ECDDBCE362CD}"/>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1081D796-17A2-6D43-9454-BAD3FEB1F15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67166ED1-50C0-D648-B865-172DA5AA2758}"/>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5E61E471-E208-3546-857E-10892FC3C654}"/>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1C319FF5-6763-2047-B0CB-67E2B4324191}"/>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51B036FF-1BB5-614A-AB87-E9F39D61E0A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8" name="Footer Placeholder 7">
            <a:extLst>
              <a:ext uri="{FF2B5EF4-FFF2-40B4-BE49-F238E27FC236}">
                <a16:creationId xmlns:a16="http://schemas.microsoft.com/office/drawing/2014/main" xmlns="" id="{08FA02C5-07EA-A94F-8E2E-932EC50AA11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0E1B4373-3B73-AD43-AAAC-28A7D836113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5137573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86393259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34ED90F-BA98-264C-A85A-FA17BB104EC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9E997709-99BE-384F-AF93-DB01D29AD36E}"/>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4" name="Footer Placeholder 3">
            <a:extLst>
              <a:ext uri="{FF2B5EF4-FFF2-40B4-BE49-F238E27FC236}">
                <a16:creationId xmlns:a16="http://schemas.microsoft.com/office/drawing/2014/main" xmlns="" id="{E1418142-6FC2-7443-A565-C33D93A7BBA3}"/>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246F0CE-1BB1-7747-8F15-75898CB4A04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273079018"/>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9E855655-5E02-734C-8B17-5354E364B15C}"/>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3" name="Footer Placeholder 2">
            <a:extLst>
              <a:ext uri="{FF2B5EF4-FFF2-40B4-BE49-F238E27FC236}">
                <a16:creationId xmlns:a16="http://schemas.microsoft.com/office/drawing/2014/main" xmlns="" id="{820B04DA-AB26-D94B-BC45-36F3609B8344}"/>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6D98A3A1-20D2-074B-AFFF-E88912E453A0}"/>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2713167705"/>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0E3A0B5-B39D-2A45-A906-F7C44621955C}"/>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47F896DB-D884-D547-8A87-1C4B132539F7}"/>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0BB1E257-B35C-B941-8052-F0A6552FE00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19EFA63-6AE3-9B4B-8A64-B5725176B0A7}"/>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a16="http://schemas.microsoft.com/office/drawing/2014/main" xmlns="" id="{D3ED90D7-192D-E34A-A129-603DA2806B1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F4E2F575-0AB5-ED40-B5A7-8443E9F80F64}"/>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14069689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F9253A-1B2D-7542-9B6F-FA42D861345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A497BB3B-A3FF-F442-BA29-C194E7F3951F}"/>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1CC1370F-B2CB-984E-9BEA-F72D0F71135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D1938331-EB46-A241-945E-A9E29C5A87BD}"/>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6" name="Footer Placeholder 5">
            <a:extLst>
              <a:ext uri="{FF2B5EF4-FFF2-40B4-BE49-F238E27FC236}">
                <a16:creationId xmlns:a16="http://schemas.microsoft.com/office/drawing/2014/main" xmlns="" id="{9E3BF304-2F66-0D4A-A0C9-740E3F5871D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5082B4A-2276-9647-AE95-D82B839ADC56}"/>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385274659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6A41937-BF20-1646-BBD2-3DD84A9B65D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1B408E7C-DC3E-BA43-90E0-7C30EEDE1BA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7319338-EAE0-7A40-ABC4-13A8A4D6E5F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5AAC90C6-4159-024A-93C1-DC92D77C3C2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37A47F38-1C00-1A43-8EE6-78C364B37339}"/>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4045592093"/>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7423120A-C540-014D-A196-81DC0AE1947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16E69A46-BF32-C540-A37E-7711961970C3}"/>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9BCE7306-3DCD-794D-8DEC-0C27A7C08CA3}"/>
              </a:ext>
            </a:extLst>
          </p:cNvPr>
          <p:cNvSpPr>
            <a:spLocks noGrp="1"/>
          </p:cNvSpPr>
          <p:nvPr>
            <p:ph type="dt" sz="half" idx="10"/>
          </p:nvPr>
        </p:nvSpPr>
        <p:spPr/>
        <p:txBody>
          <a:body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71D85206-AC06-CE4A-A628-FAFFF43D628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E8BA3D5-9294-F940-B031-FD487FB58BAA}"/>
              </a:ext>
            </a:extLst>
          </p:cNvPr>
          <p:cNvSpPr>
            <a:spLocks noGrp="1"/>
          </p:cNvSpPr>
          <p:nvPr>
            <p:ph type="sldNum" sz="quarter" idx="12"/>
          </p:nvPr>
        </p:nvSpPr>
        <p:spPr/>
        <p:txBody>
          <a:bodyPr/>
          <a:lstStyle/>
          <a:p>
            <a:fld id="{D68BBED7-DA09-AB4F-934B-FB262E64A154}" type="slidenum">
              <a:rPr lang="en-US" smtClean="0"/>
              <a:t>‹N°›</a:t>
            </a:fld>
            <a:endParaRPr lang="en-US"/>
          </a:p>
        </p:txBody>
      </p:sp>
    </p:spTree>
    <p:extLst>
      <p:ext uri="{BB962C8B-B14F-4D97-AF65-F5344CB8AC3E}">
        <p14:creationId xmlns:p14="http://schemas.microsoft.com/office/powerpoint/2010/main" val="691491629"/>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1AB2E44-36DA-4743-803D-A0C615B5C2C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88E14E84-EAA2-0943-970C-C978FC4775D4}"/>
              </a:ext>
            </a:extLst>
          </p:cNvPr>
          <p:cNvSpPr>
            <a:spLocks noGrp="1"/>
          </p:cNvSpPr>
          <p:nvPr>
            <p:ph type="subTitle" idx="1"/>
          </p:nvPr>
        </p:nvSpPr>
        <p:spPr>
          <a:xfrm>
            <a:off x="1524000" y="3602038"/>
            <a:ext cx="9144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E30744B4-977F-524D-98D3-5F8270BA84E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85D3C28C-5E07-F041-8436-A1A6AF5D5B9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5A61D60-843C-CA49-BA6D-C4FFE484E6EF}"/>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2946932"/>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A0138C7-0795-CB4E-995F-0C7059F9A883}"/>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651BD73C-200E-464F-86B0-3B878E416A69}"/>
              </a:ext>
            </a:extLst>
          </p:cNvPr>
          <p:cNvSpPr>
            <a:spLocks noGrp="1"/>
          </p:cNvSpPr>
          <p:nvPr>
            <p:ph idx="1"/>
          </p:nvPr>
        </p:nvSpPr>
        <p:spPr>
          <a:xfrm>
            <a:off x="838200" y="1825625"/>
            <a:ext cx="10515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6AD399-A317-EA4F-BB28-D4C07E700560}"/>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9DA4670C-6D8A-5746-B623-9E521F602D2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2813A48-745C-5947-950A-E72406D272DE}"/>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714545424"/>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A5B10A-60AE-EB49-98E1-D957426E5CFE}"/>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C9F78C1C-9F0D-034A-AFCE-15B725192D9A}"/>
              </a:ext>
            </a:extLst>
          </p:cNvPr>
          <p:cNvSpPr>
            <a:spLocks noGrp="1"/>
          </p:cNvSpPr>
          <p:nvPr>
            <p:ph type="body" idx="1"/>
          </p:nvPr>
        </p:nvSpPr>
        <p:spPr>
          <a:xfrm>
            <a:off x="831850" y="4589463"/>
            <a:ext cx="10515600" cy="1500187"/>
          </a:xfrm>
          <a:prstGeom prst="rect">
            <a:avLst/>
          </a:prstGeo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613AE335-518E-D744-A806-4CEAED111D49}"/>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50307580-6999-9640-BE6D-5328398E19E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5DDAB0F4-4663-3844-B795-6568E0E5D326}"/>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964716754"/>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55DCEB2-EAAE-2E48-8AE9-747A0C350EDE}"/>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03041903-8308-514C-80B9-443CF2BDBCEC}"/>
              </a:ext>
            </a:extLst>
          </p:cNvPr>
          <p:cNvSpPr>
            <a:spLocks noGrp="1"/>
          </p:cNvSpPr>
          <p:nvPr>
            <p:ph sz="half" idx="1"/>
          </p:nvPr>
        </p:nvSpPr>
        <p:spPr>
          <a:xfrm>
            <a:off x="838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237814B1-0E8C-D547-8CDD-98A742DE32C7}"/>
              </a:ext>
            </a:extLst>
          </p:cNvPr>
          <p:cNvSpPr>
            <a:spLocks noGrp="1"/>
          </p:cNvSpPr>
          <p:nvPr>
            <p:ph sz="half" idx="2"/>
          </p:nvPr>
        </p:nvSpPr>
        <p:spPr>
          <a:xfrm>
            <a:off x="6172200" y="1825625"/>
            <a:ext cx="5181600" cy="435133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4E6EDF7C-3A62-3B46-83A9-0097A852537D}"/>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a16="http://schemas.microsoft.com/office/drawing/2014/main" xmlns="" id="{FCCA6D9A-F34D-9145-A6E1-E71CE6F49B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F86A584-920A-2E47-9098-CA1C7D4D2700}"/>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07772110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9085873"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9085873"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478DA99-1ED3-F944-BC99-F7C71722FEC6}" type="datetimeFigureOut">
              <a:rPr lang="en-US" smtClean="0"/>
              <a:t>9/16/2020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771114955"/>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92CAF7D-9335-7044-81B5-F1A113C50ECF}"/>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FC2FA63E-7181-624C-857B-1B56214FE2B8}"/>
              </a:ext>
            </a:extLst>
          </p:cNvPr>
          <p:cNvSpPr>
            <a:spLocks noGrp="1"/>
          </p:cNvSpPr>
          <p:nvPr>
            <p:ph type="body" idx="1"/>
          </p:nvPr>
        </p:nvSpPr>
        <p:spPr>
          <a:xfrm>
            <a:off x="839788" y="1681163"/>
            <a:ext cx="5157787"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EF829E0D-A137-DD47-8B7C-785487385744}"/>
              </a:ext>
            </a:extLst>
          </p:cNvPr>
          <p:cNvSpPr>
            <a:spLocks noGrp="1"/>
          </p:cNvSpPr>
          <p:nvPr>
            <p:ph sz="half" idx="2"/>
          </p:nvPr>
        </p:nvSpPr>
        <p:spPr>
          <a:xfrm>
            <a:off x="839788" y="2505075"/>
            <a:ext cx="5157787"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8CA01913-C7BB-DC43-A030-D88B3AF8E533}"/>
              </a:ext>
            </a:extLst>
          </p:cNvPr>
          <p:cNvSpPr>
            <a:spLocks noGrp="1"/>
          </p:cNvSpPr>
          <p:nvPr>
            <p:ph type="body" sz="quarter" idx="3"/>
          </p:nvPr>
        </p:nvSpPr>
        <p:spPr>
          <a:xfrm>
            <a:off x="6172200" y="1681163"/>
            <a:ext cx="5183188" cy="823912"/>
          </a:xfrm>
          <a:prstGeom prst="rect">
            <a:avLst/>
          </a:prstGeo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9FCE15A7-A0FF-F840-A145-60B40D0C7EAB}"/>
              </a:ext>
            </a:extLst>
          </p:cNvPr>
          <p:cNvSpPr>
            <a:spLocks noGrp="1"/>
          </p:cNvSpPr>
          <p:nvPr>
            <p:ph sz="quarter" idx="4"/>
          </p:nvPr>
        </p:nvSpPr>
        <p:spPr>
          <a:xfrm>
            <a:off x="6172200" y="2505075"/>
            <a:ext cx="5183188" cy="3684588"/>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F6704BD-3FD1-F347-B63B-0213B2250A9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8" name="Footer Placeholder 7">
            <a:extLst>
              <a:ext uri="{FF2B5EF4-FFF2-40B4-BE49-F238E27FC236}">
                <a16:creationId xmlns:a16="http://schemas.microsoft.com/office/drawing/2014/main" xmlns="" id="{630A167C-807D-FF49-939E-C6F2C67E05F6}"/>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7699041-3DA0-E042-8338-BE17C8AB7ED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267369739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AB5BF22-797A-0E42-A2B4-7616EF9739C2}"/>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3A907525-F63E-BC4D-9FAF-9CAB1B6ECA27}"/>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4" name="Footer Placeholder 3">
            <a:extLst>
              <a:ext uri="{FF2B5EF4-FFF2-40B4-BE49-F238E27FC236}">
                <a16:creationId xmlns:a16="http://schemas.microsoft.com/office/drawing/2014/main" xmlns="" id="{55B0DAF4-7A33-E942-AD94-FFBC78E449E1}"/>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F57115B0-7B7D-C347-81FC-FBBDE7EE892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858029523"/>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A952BBB-52A2-BD4B-A650-63066A27C605}"/>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3" name="Footer Placeholder 2">
            <a:extLst>
              <a:ext uri="{FF2B5EF4-FFF2-40B4-BE49-F238E27FC236}">
                <a16:creationId xmlns:a16="http://schemas.microsoft.com/office/drawing/2014/main" xmlns="" id="{823FAFAF-7055-8C45-8986-D313F0432535}"/>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B1F3315E-3604-9940-A45C-CBD3E949654D}"/>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680263219"/>
      </p:ext>
    </p:extLst>
  </p:cSld>
  <p:clrMapOvr>
    <a:masterClrMapping/>
  </p:clrMapOvr>
</p:sldLayout>
</file>

<file path=ppt/slideLayouts/slideLayout33.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243DF9F-03E4-2D4A-8C73-CD9EB1FA93F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BEAAA636-196C-B34E-8E36-12C7626710C4}"/>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2D03DB71-D964-1A46-88EB-6AB4CAE8305C}"/>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EE711710-A939-F84B-8683-D705642BD454}"/>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a16="http://schemas.microsoft.com/office/drawing/2014/main" xmlns="" id="{4DC4CD12-B6BA-B74D-9975-6567C6D5E00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31A894F0-A094-EB45-B854-AC2CE568835A}"/>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326588498"/>
      </p:ext>
    </p:extLst>
  </p:cSld>
  <p:clrMapOvr>
    <a:masterClrMapping/>
  </p:clrMapOvr>
</p:sldLayout>
</file>

<file path=ppt/slideLayouts/slideLayout34.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2323784-3503-DB46-90AD-920C280BEA9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311A924F-C866-FA4F-81F5-986CD8DC4B1F}"/>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CA0913A9-EF05-5649-A644-8DACEFEC57B1}"/>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4A61A965-8549-F843-B612-179E96B3A686}"/>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6" name="Footer Placeholder 5">
            <a:extLst>
              <a:ext uri="{FF2B5EF4-FFF2-40B4-BE49-F238E27FC236}">
                <a16:creationId xmlns:a16="http://schemas.microsoft.com/office/drawing/2014/main" xmlns="" id="{9BDA3CF1-CD91-C545-9FD1-EBB9EDE2C468}"/>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978F200D-E0C3-FB42-A1DF-04C09CC92902}"/>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705358477"/>
      </p:ext>
    </p:extLst>
  </p:cSld>
  <p:clrMapOvr>
    <a:masterClrMapping/>
  </p:clrMapOvr>
</p:sldLayout>
</file>

<file path=ppt/slideLayouts/slideLayout3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EA6F4E8-F804-874B-9E68-F54835CA2179}"/>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B3BF5CF5-A071-764F-8C6B-48CB0A79A3CD}"/>
              </a:ext>
            </a:extLst>
          </p:cNvPr>
          <p:cNvSpPr>
            <a:spLocks noGrp="1"/>
          </p:cNvSpPr>
          <p:nvPr>
            <p:ph type="body" orient="vert" idx="1"/>
          </p:nvPr>
        </p:nvSpPr>
        <p:spPr>
          <a:xfrm>
            <a:off x="838200" y="1825625"/>
            <a:ext cx="10515600" cy="43513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F307B74B-AB68-2045-99A1-E8B257896CE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041C3105-9829-6F43-BE60-D98DAC434F7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A18B794E-1320-FA42-917A-2541BF860959}"/>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1389874268"/>
      </p:ext>
    </p:extLst>
  </p:cSld>
  <p:clrMapOvr>
    <a:masterClrMapping/>
  </p:clrMapOvr>
</p:sldLayout>
</file>

<file path=ppt/slideLayouts/slideLayout3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6009B6CE-2456-1249-8C68-424B406C898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EF72CC3-927E-7441-B8F7-46FB76753540}"/>
              </a:ext>
            </a:extLst>
          </p:cNvPr>
          <p:cNvSpPr>
            <a:spLocks noGrp="1"/>
          </p:cNvSpPr>
          <p:nvPr>
            <p:ph type="body" orient="vert" idx="1"/>
          </p:nvPr>
        </p:nvSpPr>
        <p:spPr>
          <a:xfrm>
            <a:off x="838200" y="365125"/>
            <a:ext cx="7734300" cy="5811838"/>
          </a:xfrm>
          <a:prstGeom prst="rect">
            <a:avLst/>
          </a:prstGeo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4C4C5B6-C1ED-A549-BD3D-D07FC4B6F89E}"/>
              </a:ext>
            </a:extLst>
          </p:cNvPr>
          <p:cNvSpPr>
            <a:spLocks noGrp="1"/>
          </p:cNvSpPr>
          <p:nvPr>
            <p:ph type="dt" sz="half" idx="10"/>
          </p:nvPr>
        </p:nvSpPr>
        <p:spPr/>
        <p:txBody>
          <a:body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AEE65298-2108-3047-95A6-75A51769A29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90D47221-4CDC-8E41-B068-74C6425F95F8}"/>
              </a:ext>
            </a:extLst>
          </p:cNvPr>
          <p:cNvSpPr>
            <a:spLocks noGrp="1"/>
          </p:cNvSpPr>
          <p:nvPr>
            <p:ph type="sldNum" sz="quarter" idx="12"/>
          </p:nvPr>
        </p:nvSpPr>
        <p:spPr/>
        <p:txBody>
          <a:bodyPr/>
          <a:lstStyle/>
          <a:p>
            <a:fld id="{2548D0EC-F8CB-074B-BC4C-8EBF90199937}" type="slidenum">
              <a:rPr lang="en-US" smtClean="0"/>
              <a:t>‹N°›</a:t>
            </a:fld>
            <a:endParaRPr lang="en-US"/>
          </a:p>
        </p:txBody>
      </p:sp>
    </p:spTree>
    <p:extLst>
      <p:ext uri="{BB962C8B-B14F-4D97-AF65-F5344CB8AC3E}">
        <p14:creationId xmlns:p14="http://schemas.microsoft.com/office/powerpoint/2010/main" val="3845948581"/>
      </p:ext>
    </p:extLst>
  </p:cSld>
  <p:clrMapOvr>
    <a:masterClrMapping/>
  </p:clrMapOvr>
</p:sldLayout>
</file>

<file path=ppt/slideLayouts/slideLayout3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B9FB34B-5C59-7E45-B149-91B0EB7D243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xmlns="" id="{3FED5BB3-1B6F-F94E-8365-6F338F63D3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xmlns="" id="{6B42DD81-683F-184F-8DE6-5BFDD5280D6A}"/>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CD32C1F1-5711-1246-A682-95FB94050C6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D6D14F5-F8BF-4E49-99A4-631A7CE14020}"/>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614768178"/>
      </p:ext>
    </p:extLst>
  </p:cSld>
  <p:clrMapOvr>
    <a:masterClrMapping/>
  </p:clrMapOvr>
</p:sldLayout>
</file>

<file path=ppt/slideLayouts/slideLayout3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458E500-26A4-BF4F-A737-D527D1476E91}"/>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733B1977-3A19-9F4B-9D72-F14AC6501FF6}"/>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EB89315B-8C77-6045-9642-3852233C89B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D376156D-E3F5-CB4E-BD60-305930FA7BC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230D8C6-0F64-6F4B-A792-8B2C378721D1}"/>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6768530"/>
      </p:ext>
    </p:extLst>
  </p:cSld>
  <p:clrMapOvr>
    <a:masterClrMapping/>
  </p:clrMapOvr>
</p:sldLayout>
</file>

<file path=ppt/slideLayouts/slideLayout3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456DE52-1EA5-3643-AE0D-AE2268B1980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xmlns="" id="{4FFD3437-7A68-AB4C-9F06-D398519560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xmlns="" id="{46D76892-DD3E-4845-BEE5-54E46F8D2BAB}"/>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12D591A1-A767-AC49-A16C-3F3C9E9479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F70272BC-724E-F341-A4FC-941E8745DC5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104926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4497475"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3815862"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9478DA99-1ED3-F944-BC99-F7C71722FEC6}" type="datetimeFigureOut">
              <a:rPr lang="en-US" smtClean="0"/>
              <a:t>9/16/2020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858217618"/>
      </p:ext>
    </p:extLst>
  </p:cSld>
  <p:clrMapOvr>
    <a:masterClrMapping/>
  </p:clrMapOvr>
</p:sldLayout>
</file>

<file path=ppt/slideLayouts/slideLayout4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E0933AE-6685-1348-AEC6-F1848186B98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xmlns="" id="{FA295CBB-BDDB-584B-B414-5F581123061D}"/>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xmlns="" id="{92724C79-869E-7C4C-8756-EA02DA39DD89}"/>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xmlns="" id="{EBA54D99-9257-1B46-A005-DFB653607D73}"/>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a16="http://schemas.microsoft.com/office/drawing/2014/main" xmlns="" id="{F5850664-35B1-B047-B5D7-C90877EBC3E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27FB4789-7BC4-034E-BFF7-CB4F5745318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779321506"/>
      </p:ext>
    </p:extLst>
  </p:cSld>
  <p:clrMapOvr>
    <a:masterClrMapping/>
  </p:clrMapOvr>
</p:sldLayout>
</file>

<file path=ppt/slideLayouts/slideLayout4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99FE63B-2C5C-1C44-9BB2-A00C4A792961}"/>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xmlns="" id="{523E7CB3-DCBF-3143-A630-196FE83CF06D}"/>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xmlns="" id="{F7DDF094-D769-004E-9C71-EF9FC1F95773}"/>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xmlns="" id="{9D5BA426-1A7D-6D4C-ACF1-9E6D0EE6255E}"/>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xmlns="" id="{C989A5B4-ADC1-4E42-88AB-5E7B2574C98A}"/>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xmlns="" id="{91F52982-232C-0C4F-9261-13021D491B67}"/>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8" name="Footer Placeholder 7">
            <a:extLst>
              <a:ext uri="{FF2B5EF4-FFF2-40B4-BE49-F238E27FC236}">
                <a16:creationId xmlns:a16="http://schemas.microsoft.com/office/drawing/2014/main" xmlns="" id="{1705F16B-0731-3348-8178-EE39154FE873}"/>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xmlns="" id="{36220632-D22D-7445-B873-201B8F629A77}"/>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045647581"/>
      </p:ext>
    </p:extLst>
  </p:cSld>
  <p:clrMapOvr>
    <a:masterClrMapping/>
  </p:clrMapOvr>
</p:sldLayout>
</file>

<file path=ppt/slideLayouts/slideLayout4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8D0C4A9-F0A8-6A40-9CB8-1124CAC3ED7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EA5B138-8849-A84D-B966-9DF1E94FED86}"/>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4" name="Footer Placeholder 3">
            <a:extLst>
              <a:ext uri="{FF2B5EF4-FFF2-40B4-BE49-F238E27FC236}">
                <a16:creationId xmlns:a16="http://schemas.microsoft.com/office/drawing/2014/main" xmlns="" id="{A0C1E746-A580-3A49-A4C0-FBB9C3B774BD}"/>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28485002-354D-3147-A2CB-3BEDFCDF676C}"/>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801495546"/>
      </p:ext>
    </p:extLst>
  </p:cSld>
  <p:clrMapOvr>
    <a:masterClrMapping/>
  </p:clrMapOvr>
</p:sldLayout>
</file>

<file path=ppt/slideLayouts/slideLayout4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D15B674F-B1BD-DA40-A3B1-AD8CFF1C3B7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3" name="Footer Placeholder 2">
            <a:extLst>
              <a:ext uri="{FF2B5EF4-FFF2-40B4-BE49-F238E27FC236}">
                <a16:creationId xmlns:a16="http://schemas.microsoft.com/office/drawing/2014/main" xmlns="" id="{A388047D-DD3C-A24E-81B1-ECA252FDA4F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xmlns="" id="{8434987D-AB8F-6B41-8A85-19B75E7EF2B6}"/>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2964665879"/>
      </p:ext>
    </p:extLst>
  </p:cSld>
  <p:clrMapOvr>
    <a:masterClrMapping/>
  </p:clrMapOvr>
</p:sldLayout>
</file>

<file path=ppt/slideLayouts/slideLayout4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171AC9-9FCD-E547-88D9-0D094C19ACD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xmlns="" id="{1628DEFD-AA86-5E40-BEED-B07B024AC6B9}"/>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xmlns="" id="{E82EA183-3F13-A14B-BD5B-F62D5A29416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3CAD7809-EFDD-E44E-B686-B3036990DB7C}"/>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a16="http://schemas.microsoft.com/office/drawing/2014/main" xmlns="" id="{F9304834-14F4-4641-8484-CFEBBB33BF7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D7185205-C7A1-C64A-BC8F-B33E8216DC94}"/>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1195943056"/>
      </p:ext>
    </p:extLst>
  </p:cSld>
  <p:clrMapOvr>
    <a:masterClrMapping/>
  </p:clrMapOvr>
</p:sldLayout>
</file>

<file path=ppt/slideLayouts/slideLayout4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7603BCB-0634-7145-8E29-751A605BA80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xmlns="" id="{B9C88CA3-19F4-B04C-B305-D1D587DC48BE}"/>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xmlns="" id="{6D56B339-520D-7A44-A611-AFCDE7DBB0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xmlns="" id="{C13516B3-49BE-644D-B2AD-37D31EE60949}"/>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6" name="Footer Placeholder 5">
            <a:extLst>
              <a:ext uri="{FF2B5EF4-FFF2-40B4-BE49-F238E27FC236}">
                <a16:creationId xmlns:a16="http://schemas.microsoft.com/office/drawing/2014/main" xmlns="" id="{C314D71E-144F-5146-9B99-6F6C57BD929B}"/>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xmlns="" id="{A1FE1F07-9E19-D84B-8B07-44C71D701EC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876877071"/>
      </p:ext>
    </p:extLst>
  </p:cSld>
  <p:clrMapOvr>
    <a:masterClrMapping/>
  </p:clrMapOvr>
</p:sldLayout>
</file>

<file path=ppt/slideLayouts/slideLayout46.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4C8FCA7-8049-5944-BC40-899EC310BAF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xmlns="" id="{ABA5B9E7-F084-E446-977D-A714F4044ACD}"/>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DB3506D-C34A-BD4B-B2C9-09835248AB8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19348CAB-F026-1944-8450-22FB8AEF5B7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EA0AC33F-A3A2-A041-A466-194880C1187A}"/>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980299090"/>
      </p:ext>
    </p:extLst>
  </p:cSld>
  <p:clrMapOvr>
    <a:masterClrMapping/>
  </p:clrMapOvr>
</p:sldLayout>
</file>

<file path=ppt/slideLayouts/slideLayout47.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BCCE98BF-17AF-6D44-860E-84A164CC959D}"/>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xmlns="" id="{F6759389-EC9F-4F4D-B304-D1C6DA50E86F}"/>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DFFF43E0-90FA-324A-986B-08FC997C943F}"/>
              </a:ext>
            </a:extLst>
          </p:cNvPr>
          <p:cNvSpPr>
            <a:spLocks noGrp="1"/>
          </p:cNvSpPr>
          <p:nvPr>
            <p:ph type="dt" sz="half" idx="10"/>
          </p:nvPr>
        </p:nvSpPr>
        <p:spPr/>
        <p:txBody>
          <a:body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D1C5A636-47EE-BA40-AE36-BEEDDD6F4C0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xmlns="" id="{27CC01C5-F166-5E4B-84F0-C33D55B49B9E}"/>
              </a:ext>
            </a:extLst>
          </p:cNvPr>
          <p:cNvSpPr>
            <a:spLocks noGrp="1"/>
          </p:cNvSpPr>
          <p:nvPr>
            <p:ph type="sldNum" sz="quarter" idx="12"/>
          </p:nvPr>
        </p:nvSpPr>
        <p:spPr/>
        <p:txBody>
          <a:bodyPr/>
          <a:lstStyle/>
          <a:p>
            <a:fld id="{3AF9E08D-064C-0A4F-8FFD-E8BE5DD9573B}" type="slidenum">
              <a:rPr lang="en-US" smtClean="0"/>
              <a:t>‹N°›</a:t>
            </a:fld>
            <a:endParaRPr lang="en-US"/>
          </a:p>
        </p:txBody>
      </p:sp>
    </p:spTree>
    <p:extLst>
      <p:ext uri="{BB962C8B-B14F-4D97-AF65-F5344CB8AC3E}">
        <p14:creationId xmlns:p14="http://schemas.microsoft.com/office/powerpoint/2010/main" val="30971857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9148274"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443559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443559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5619538" y="1681163"/>
            <a:ext cx="4368524"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5619538" y="2505075"/>
            <a:ext cx="4368524"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9478DA99-1ED3-F944-BC99-F7C71722FEC6}" type="datetimeFigureOut">
              <a:rPr lang="en-US" smtClean="0"/>
              <a:t>9/16/2020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5633324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46646947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478DA99-1ED3-F944-BC99-F7C71722FEC6}" type="datetimeFigureOut">
              <a:rPr lang="en-US" smtClean="0"/>
              <a:t>9/16/2020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3712116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2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942B613-51B8-EF49-801F-A9C1E5F10D23}"/>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1B41070F-DAFA-AC48-96DC-8C2A8EC5C0EA}"/>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a16="http://schemas.microsoft.com/office/drawing/2014/main" xmlns="" id="{B3C6356E-C245-B24B-8035-3237210E9E2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CF4A1AEB-EEEB-0C47-9ED3-85824FCBADAE}"/>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0219528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1_Custom Layou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B24DF4F-20C9-8B4B-AB57-B9656C2DCDFA}"/>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xmlns="" id="{5DE629DB-5AFB-314F-8E99-CA7CF304A073}"/>
              </a:ext>
            </a:extLst>
          </p:cNvPr>
          <p:cNvSpPr>
            <a:spLocks noGrp="1"/>
          </p:cNvSpPr>
          <p:nvPr>
            <p:ph type="dt" sz="half" idx="10"/>
          </p:nvPr>
        </p:nvSpPr>
        <p:spPr/>
        <p:txBody>
          <a:bodyPr/>
          <a:lstStyle/>
          <a:p>
            <a:fld id="{9478DA99-1ED3-F944-BC99-F7C71722FEC6}" type="datetimeFigureOut">
              <a:rPr lang="en-US" smtClean="0"/>
              <a:t>9/16/2020</a:t>
            </a:fld>
            <a:endParaRPr lang="en-US"/>
          </a:p>
        </p:txBody>
      </p:sp>
      <p:sp>
        <p:nvSpPr>
          <p:cNvPr id="4" name="Footer Placeholder 3">
            <a:extLst>
              <a:ext uri="{FF2B5EF4-FFF2-40B4-BE49-F238E27FC236}">
                <a16:creationId xmlns:a16="http://schemas.microsoft.com/office/drawing/2014/main" xmlns="" id="{0B9AD1C8-12BC-7643-8934-5D5ED5A99D92}"/>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xmlns="" id="{D66B42E7-4C66-734D-A8C1-531DF6B2A609}"/>
              </a:ext>
            </a:extLst>
          </p:cNvPr>
          <p:cNvSpPr>
            <a:spLocks noGrp="1"/>
          </p:cNvSpPr>
          <p:nvPr>
            <p:ph type="sldNum" sz="quarter" idx="12"/>
          </p:nvPr>
        </p:nvSpPr>
        <p:spPr/>
        <p:txBody>
          <a:bodyPr/>
          <a:lstStyle/>
          <a:p>
            <a:fld id="{1B8FAA5A-C444-814B-AFD0-86E9B49918DA}" type="slidenum">
              <a:rPr lang="en-US" smtClean="0"/>
              <a:t>‹N°›</a:t>
            </a:fld>
            <a:endParaRPr lang="en-US"/>
          </a:p>
        </p:txBody>
      </p:sp>
    </p:spTree>
    <p:extLst>
      <p:ext uri="{BB962C8B-B14F-4D97-AF65-F5344CB8AC3E}">
        <p14:creationId xmlns:p14="http://schemas.microsoft.com/office/powerpoint/2010/main" val="16402810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image" Target="../media/image2.png"/><Relationship Id="rId2" Type="http://schemas.openxmlformats.org/officeDocument/2006/relationships/slideLayout" Target="../slideLayouts/slideLayout2.xml"/><Relationship Id="rId16"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2.xml"/><Relationship Id="rId3" Type="http://schemas.openxmlformats.org/officeDocument/2006/relationships/slideLayout" Target="../slideLayouts/slideLayout17.xml"/><Relationship Id="rId7" Type="http://schemas.openxmlformats.org/officeDocument/2006/relationships/slideLayout" Target="../slideLayouts/slideLayout21.xml"/><Relationship Id="rId12" Type="http://schemas.openxmlformats.org/officeDocument/2006/relationships/theme" Target="../theme/theme2.xml"/><Relationship Id="rId2" Type="http://schemas.openxmlformats.org/officeDocument/2006/relationships/slideLayout" Target="../slideLayouts/slideLayout16.xml"/><Relationship Id="rId1" Type="http://schemas.openxmlformats.org/officeDocument/2006/relationships/slideLayout" Target="../slideLayouts/slideLayout15.xml"/><Relationship Id="rId6" Type="http://schemas.openxmlformats.org/officeDocument/2006/relationships/slideLayout" Target="../slideLayouts/slideLayout20.xml"/><Relationship Id="rId11" Type="http://schemas.openxmlformats.org/officeDocument/2006/relationships/slideLayout" Target="../slideLayouts/slideLayout25.xml"/><Relationship Id="rId5" Type="http://schemas.openxmlformats.org/officeDocument/2006/relationships/slideLayout" Target="../slideLayouts/slideLayout19.xml"/><Relationship Id="rId10" Type="http://schemas.openxmlformats.org/officeDocument/2006/relationships/slideLayout" Target="../slideLayouts/slideLayout24.xml"/><Relationship Id="rId4" Type="http://schemas.openxmlformats.org/officeDocument/2006/relationships/slideLayout" Target="../slideLayouts/slideLayout18.xml"/><Relationship Id="rId9" Type="http://schemas.openxmlformats.org/officeDocument/2006/relationships/slideLayout" Target="../slideLayouts/slideLayout23.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33.xml"/><Relationship Id="rId3" Type="http://schemas.openxmlformats.org/officeDocument/2006/relationships/slideLayout" Target="../slideLayouts/slideLayout28.xml"/><Relationship Id="rId7" Type="http://schemas.openxmlformats.org/officeDocument/2006/relationships/slideLayout" Target="../slideLayouts/slideLayout32.xml"/><Relationship Id="rId12" Type="http://schemas.openxmlformats.org/officeDocument/2006/relationships/theme" Target="../theme/theme3.xml"/><Relationship Id="rId2" Type="http://schemas.openxmlformats.org/officeDocument/2006/relationships/slideLayout" Target="../slideLayouts/slideLayout27.xml"/><Relationship Id="rId1" Type="http://schemas.openxmlformats.org/officeDocument/2006/relationships/slideLayout" Target="../slideLayouts/slideLayout26.xml"/><Relationship Id="rId6" Type="http://schemas.openxmlformats.org/officeDocument/2006/relationships/slideLayout" Target="../slideLayouts/slideLayout31.xml"/><Relationship Id="rId11" Type="http://schemas.openxmlformats.org/officeDocument/2006/relationships/slideLayout" Target="../slideLayouts/slideLayout36.xml"/><Relationship Id="rId5" Type="http://schemas.openxmlformats.org/officeDocument/2006/relationships/slideLayout" Target="../slideLayouts/slideLayout30.xml"/><Relationship Id="rId10" Type="http://schemas.openxmlformats.org/officeDocument/2006/relationships/slideLayout" Target="../slideLayouts/slideLayout35.xml"/><Relationship Id="rId4" Type="http://schemas.openxmlformats.org/officeDocument/2006/relationships/slideLayout" Target="../slideLayouts/slideLayout29.xml"/><Relationship Id="rId9" Type="http://schemas.openxmlformats.org/officeDocument/2006/relationships/slideLayout" Target="../slideLayouts/slideLayout34.xml"/></Relationships>
</file>

<file path=ppt/slideMasters/_rels/slideMaster4.xml.rels><?xml version="1.0" encoding="UTF-8" standalone="yes"?>
<Relationships xmlns="http://schemas.openxmlformats.org/package/2006/relationships"><Relationship Id="rId8" Type="http://schemas.openxmlformats.org/officeDocument/2006/relationships/slideLayout" Target="../slideLayouts/slideLayout44.xml"/><Relationship Id="rId3" Type="http://schemas.openxmlformats.org/officeDocument/2006/relationships/slideLayout" Target="../slideLayouts/slideLayout39.xml"/><Relationship Id="rId7" Type="http://schemas.openxmlformats.org/officeDocument/2006/relationships/slideLayout" Target="../slideLayouts/slideLayout43.xml"/><Relationship Id="rId12" Type="http://schemas.openxmlformats.org/officeDocument/2006/relationships/theme" Target="../theme/theme4.xml"/><Relationship Id="rId2" Type="http://schemas.openxmlformats.org/officeDocument/2006/relationships/slideLayout" Target="../slideLayouts/slideLayout38.xml"/><Relationship Id="rId1" Type="http://schemas.openxmlformats.org/officeDocument/2006/relationships/slideLayout" Target="../slideLayouts/slideLayout37.xml"/><Relationship Id="rId6" Type="http://schemas.openxmlformats.org/officeDocument/2006/relationships/slideLayout" Target="../slideLayouts/slideLayout42.xml"/><Relationship Id="rId11" Type="http://schemas.openxmlformats.org/officeDocument/2006/relationships/slideLayout" Target="../slideLayouts/slideLayout47.xml"/><Relationship Id="rId5" Type="http://schemas.openxmlformats.org/officeDocument/2006/relationships/slideLayout" Target="../slideLayouts/slideLayout41.xml"/><Relationship Id="rId10" Type="http://schemas.openxmlformats.org/officeDocument/2006/relationships/slideLayout" Target="../slideLayouts/slideLayout46.xml"/><Relationship Id="rId4" Type="http://schemas.openxmlformats.org/officeDocument/2006/relationships/slideLayout" Target="../slideLayouts/slideLayout40.xml"/><Relationship Id="rId9" Type="http://schemas.openxmlformats.org/officeDocument/2006/relationships/slideLayout" Target="../slideLayouts/slideLayout45.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9149862"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9149862" cy="4351338"/>
          </a:xfrm>
          <a:prstGeom prst="rect">
            <a:avLst/>
          </a:prstGeom>
        </p:spPr>
        <p:txBody>
          <a:bodyPr vert="horz" lIns="91440" tIns="45720" rIns="91440" bIns="45720" rtlCol="0">
            <a:normAutofit/>
          </a:bodyPr>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478DA99-1ED3-F944-BC99-F7C71722FEC6}" type="datetimeFigureOut">
              <a:rPr lang="en-US" smtClean="0"/>
              <a:t>9/16/2020</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1377462"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B8FAA5A-C444-814B-AFD0-86E9B49918DA}" type="slidenum">
              <a:rPr lang="en-US" smtClean="0"/>
              <a:t>‹N°›</a:t>
            </a:fld>
            <a:endParaRPr lang="en-US"/>
          </a:p>
        </p:txBody>
      </p:sp>
      <p:sp>
        <p:nvSpPr>
          <p:cNvPr id="13" name="Rectangle 12">
            <a:extLst>
              <a:ext uri="{FF2B5EF4-FFF2-40B4-BE49-F238E27FC236}">
                <a16:creationId xmlns:a16="http://schemas.microsoft.com/office/drawing/2014/main" xmlns="" id="{67FAC88F-3079-6C41-B97E-AB507D54E544}"/>
              </a:ext>
            </a:extLst>
          </p:cNvPr>
          <p:cNvSpPr/>
          <p:nvPr userDrawn="1"/>
        </p:nvSpPr>
        <p:spPr>
          <a:xfrm>
            <a:off x="10451364" y="0"/>
            <a:ext cx="1740635" cy="6858000"/>
          </a:xfrm>
          <a:prstGeom prst="rect">
            <a:avLst/>
          </a:prstGeom>
          <a:solidFill>
            <a:srgbClr val="2E557F"/>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4" name="Picture 13">
            <a:extLst>
              <a:ext uri="{FF2B5EF4-FFF2-40B4-BE49-F238E27FC236}">
                <a16:creationId xmlns:a16="http://schemas.microsoft.com/office/drawing/2014/main" xmlns="" id="{B75AAFAF-2663-1B4A-953A-5BDE35D35E62}"/>
              </a:ext>
            </a:extLst>
          </p:cNvPr>
          <p:cNvPicPr>
            <a:picLocks noChangeAspect="1"/>
          </p:cNvPicPr>
          <p:nvPr userDrawn="1"/>
        </p:nvPicPr>
        <p:blipFill>
          <a:blip r:embed="rId16"/>
          <a:stretch>
            <a:fillRect/>
          </a:stretch>
        </p:blipFill>
        <p:spPr>
          <a:xfrm>
            <a:off x="10800248" y="5441186"/>
            <a:ext cx="1042868" cy="1042868"/>
          </a:xfrm>
          <a:prstGeom prst="rect">
            <a:avLst/>
          </a:prstGeom>
        </p:spPr>
      </p:pic>
      <p:pic>
        <p:nvPicPr>
          <p:cNvPr id="8" name="Picture 7">
            <a:extLst>
              <a:ext uri="{FF2B5EF4-FFF2-40B4-BE49-F238E27FC236}">
                <a16:creationId xmlns:a16="http://schemas.microsoft.com/office/drawing/2014/main" xmlns="" id="{3ECEC7F7-E76D-BA4C-9E1D-7856473E0BC1}"/>
              </a:ext>
            </a:extLst>
          </p:cNvPr>
          <p:cNvPicPr>
            <a:picLocks noChangeAspect="1"/>
          </p:cNvPicPr>
          <p:nvPr userDrawn="1"/>
        </p:nvPicPr>
        <p:blipFill>
          <a:blip r:embed="rId17"/>
          <a:stretch>
            <a:fillRect/>
          </a:stretch>
        </p:blipFill>
        <p:spPr>
          <a:xfrm>
            <a:off x="750064" y="5749111"/>
            <a:ext cx="2225407" cy="734943"/>
          </a:xfrm>
          <a:prstGeom prst="rect">
            <a:avLst/>
          </a:prstGeom>
        </p:spPr>
      </p:pic>
    </p:spTree>
    <p:extLst>
      <p:ext uri="{BB962C8B-B14F-4D97-AF65-F5344CB8AC3E}">
        <p14:creationId xmlns:p14="http://schemas.microsoft.com/office/powerpoint/2010/main" val="103259003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86" r:id="rId8"/>
    <p:sldLayoutId id="2147483673" r:id="rId9"/>
    <p:sldLayoutId id="2147483656" r:id="rId10"/>
    <p:sldLayoutId id="2147483657" r:id="rId11"/>
    <p:sldLayoutId id="2147483658" r:id="rId12"/>
    <p:sldLayoutId id="2147483659" r:id="rId13"/>
    <p:sldLayoutId id="2147483660" r:id="rId14"/>
  </p:sldLayoutIdLst>
  <p:txStyles>
    <p:titleStyle>
      <a:lvl1pPr algn="l" defTabSz="914400" rtl="0" eaLnBrk="1" latinLnBrk="0" hangingPunct="1">
        <a:lnSpc>
          <a:spcPct val="90000"/>
        </a:lnSpc>
        <a:spcBef>
          <a:spcPct val="0"/>
        </a:spcBef>
        <a:buNone/>
        <a:defRPr sz="4400" kern="1200">
          <a:solidFill>
            <a:schemeClr val="accent5">
              <a:lumMod val="75000"/>
            </a:schemeClr>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accent5">
              <a:lumMod val="75000"/>
            </a:schemeClr>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accent5">
              <a:lumMod val="75000"/>
            </a:schemeClr>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accent5">
              <a:lumMod val="75000"/>
            </a:schemeClr>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accent5">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942FE335-DF36-EC49-AEB9-1F17E90F6F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8D9C8947-963D-5A43-83DE-6AEA3F600547}"/>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C433340A-C86D-194E-AA81-2891DF2200E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3AC56663-F467-724F-9C4A-7CBA8A3563E3}" type="datetimeFigureOut">
              <a:rPr lang="en-US" smtClean="0"/>
              <a:t>9/16/2020</a:t>
            </a:fld>
            <a:endParaRPr lang="en-US"/>
          </a:p>
        </p:txBody>
      </p:sp>
      <p:sp>
        <p:nvSpPr>
          <p:cNvPr id="5" name="Footer Placeholder 4">
            <a:extLst>
              <a:ext uri="{FF2B5EF4-FFF2-40B4-BE49-F238E27FC236}">
                <a16:creationId xmlns:a16="http://schemas.microsoft.com/office/drawing/2014/main" xmlns="" id="{86989F4A-AF3F-7945-B25B-38FA0354FA8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53EE52A-4F22-4F49-86EE-7AC85B3CFAB1}"/>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8BBED7-DA09-AB4F-934B-FB262E64A154}" type="slidenum">
              <a:rPr lang="en-US" smtClean="0"/>
              <a:t>‹N°›</a:t>
            </a:fld>
            <a:endParaRPr lang="en-US"/>
          </a:p>
        </p:txBody>
      </p:sp>
    </p:spTree>
    <p:extLst>
      <p:ext uri="{BB962C8B-B14F-4D97-AF65-F5344CB8AC3E}">
        <p14:creationId xmlns:p14="http://schemas.microsoft.com/office/powerpoint/2010/main" val="3910951178"/>
      </p:ext>
    </p:extLst>
  </p:cSld>
  <p:clrMap bg1="lt1" tx1="dk1" bg2="lt2" tx2="dk2" accent1="accent1" accent2="accent2" accent3="accent3" accent4="accent4" accent5="accent5" accent6="accent6" hlink="hlink" folHlink="folHlink"/>
  <p:sldLayoutIdLst>
    <p:sldLayoutId id="2147483688" r:id="rId1"/>
    <p:sldLayoutId id="2147483689" r:id="rId2"/>
    <p:sldLayoutId id="2147483690" r:id="rId3"/>
    <p:sldLayoutId id="2147483691" r:id="rId4"/>
    <p:sldLayoutId id="2147483692" r:id="rId5"/>
    <p:sldLayoutId id="2147483693" r:id="rId6"/>
    <p:sldLayoutId id="2147483694" r:id="rId7"/>
    <p:sldLayoutId id="2147483695" r:id="rId8"/>
    <p:sldLayoutId id="2147483696" r:id="rId9"/>
    <p:sldLayoutId id="2147483697" r:id="rId10"/>
    <p:sldLayoutId id="2147483698"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D5C23F2-2025-A948-A822-6DF144B15F02}"/>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4" name="Date Placeholder 3">
            <a:extLst>
              <a:ext uri="{FF2B5EF4-FFF2-40B4-BE49-F238E27FC236}">
                <a16:creationId xmlns:a16="http://schemas.microsoft.com/office/drawing/2014/main" xmlns="" id="{1A0F2833-791A-5449-92AD-C8EAF61BB4D3}"/>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34A85A-F517-B84D-9214-7EC82D2BC1FC}" type="datetimeFigureOut">
              <a:rPr lang="en-US" smtClean="0"/>
              <a:t>9/16/2020</a:t>
            </a:fld>
            <a:endParaRPr lang="en-US"/>
          </a:p>
        </p:txBody>
      </p:sp>
      <p:sp>
        <p:nvSpPr>
          <p:cNvPr id="5" name="Footer Placeholder 4">
            <a:extLst>
              <a:ext uri="{FF2B5EF4-FFF2-40B4-BE49-F238E27FC236}">
                <a16:creationId xmlns:a16="http://schemas.microsoft.com/office/drawing/2014/main" xmlns="" id="{0FE07BAE-4438-9347-900A-30D5B7185B8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742726F4-93B9-9446-8A73-FC80042A331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548D0EC-F8CB-074B-BC4C-8EBF90199937}" type="slidenum">
              <a:rPr lang="en-US" smtClean="0"/>
              <a:t>‹N°›</a:t>
            </a:fld>
            <a:endParaRPr lang="en-US"/>
          </a:p>
        </p:txBody>
      </p:sp>
      <p:sp>
        <p:nvSpPr>
          <p:cNvPr id="7" name="Text Placeholder 6">
            <a:extLst>
              <a:ext uri="{FF2B5EF4-FFF2-40B4-BE49-F238E27FC236}">
                <a16:creationId xmlns:a16="http://schemas.microsoft.com/office/drawing/2014/main" xmlns="" id="{CA7BE19C-4919-1944-BC61-CC284F92EB81}"/>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Tree>
    <p:extLst>
      <p:ext uri="{BB962C8B-B14F-4D97-AF65-F5344CB8AC3E}">
        <p14:creationId xmlns:p14="http://schemas.microsoft.com/office/powerpoint/2010/main" val="2633752357"/>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340065B8-E642-2C45-BEC2-BA06987F462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xmlns="" id="{7D7E7E25-6EC5-B14A-8805-206FBEEB1DD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xmlns="" id="{3BC329F1-DD7D-934E-8EF4-0A2C3FCFD3F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E41076E-769D-994D-AD12-AED9E0FB0F75}" type="datetimeFigureOut">
              <a:rPr lang="en-US" smtClean="0"/>
              <a:t>9/16/2020</a:t>
            </a:fld>
            <a:endParaRPr lang="en-US"/>
          </a:p>
        </p:txBody>
      </p:sp>
      <p:sp>
        <p:nvSpPr>
          <p:cNvPr id="5" name="Footer Placeholder 4">
            <a:extLst>
              <a:ext uri="{FF2B5EF4-FFF2-40B4-BE49-F238E27FC236}">
                <a16:creationId xmlns:a16="http://schemas.microsoft.com/office/drawing/2014/main" xmlns="" id="{452D288B-85DB-3249-BFAB-8630C92CECA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xmlns="" id="{E2272F85-E71C-8B4E-A8FC-E4236B4274F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AF9E08D-064C-0A4F-8FFD-E8BE5DD9573B}" type="slidenum">
              <a:rPr lang="en-US" smtClean="0"/>
              <a:t>‹N°›</a:t>
            </a:fld>
            <a:endParaRPr lang="en-US"/>
          </a:p>
        </p:txBody>
      </p:sp>
    </p:spTree>
    <p:extLst>
      <p:ext uri="{BB962C8B-B14F-4D97-AF65-F5344CB8AC3E}">
        <p14:creationId xmlns:p14="http://schemas.microsoft.com/office/powerpoint/2010/main" val="3841910996"/>
      </p:ext>
    </p:extLst>
  </p:cSld>
  <p:clrMap bg1="lt1" tx1="dk1" bg2="lt2" tx2="dk2" accent1="accent1" accent2="accent2" accent3="accent3" accent4="accent4" accent5="accent5" accent6="accent6" hlink="hlink" folHlink="folHlink"/>
  <p:sldLayoutIdLst>
    <p:sldLayoutId id="2147483662" r:id="rId1"/>
    <p:sldLayoutId id="2147483663" r:id="rId2"/>
    <p:sldLayoutId id="2147483664" r:id="rId3"/>
    <p:sldLayoutId id="2147483665" r:id="rId4"/>
    <p:sldLayoutId id="2147483666" r:id="rId5"/>
    <p:sldLayoutId id="2147483667" r:id="rId6"/>
    <p:sldLayoutId id="2147483668" r:id="rId7"/>
    <p:sldLayoutId id="2147483669" r:id="rId8"/>
    <p:sldLayoutId id="2147483670" r:id="rId9"/>
    <p:sldLayoutId id="2147483671" r:id="rId10"/>
    <p:sldLayoutId id="2147483672"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ctrTitle"/>
          </p:nvPr>
        </p:nvSpPr>
        <p:spPr/>
        <p:txBody>
          <a:bodyPr>
            <a:normAutofit/>
          </a:bodyPr>
          <a:lstStyle/>
          <a:p>
            <a:r>
              <a:rPr lang="fr-FR" b="1" dirty="0" smtClean="0">
                <a:solidFill>
                  <a:schemeClr val="accent5">
                    <a:lumMod val="75000"/>
                  </a:schemeClr>
                </a:solidFill>
              </a:rPr>
              <a:t>Séminaire 3: </a:t>
            </a:r>
            <a:r>
              <a:rPr lang="fr-FR" b="1" dirty="0" smtClean="0"/>
              <a:t>Enjeux </a:t>
            </a:r>
            <a:r>
              <a:rPr lang="fr-FR" b="1" dirty="0" smtClean="0"/>
              <a:t>actuels</a:t>
            </a:r>
            <a:r>
              <a:rPr lang="fr-FR" sz="4800" b="1" dirty="0" smtClean="0">
                <a:solidFill>
                  <a:schemeClr val="accent5">
                    <a:lumMod val="75000"/>
                  </a:schemeClr>
                </a:solidFill>
              </a:rPr>
              <a:t/>
            </a:r>
            <a:br>
              <a:rPr lang="fr-FR" sz="4800" b="1" dirty="0" smtClean="0">
                <a:solidFill>
                  <a:schemeClr val="accent5">
                    <a:lumMod val="75000"/>
                  </a:schemeClr>
                </a:solidFill>
              </a:rPr>
            </a:br>
            <a:r>
              <a:rPr lang="fr-FR" sz="2400" b="1" i="1" dirty="0" smtClean="0">
                <a:solidFill>
                  <a:schemeClr val="tx1"/>
                </a:solidFill>
                <a:latin typeface="+mn-lt"/>
              </a:rPr>
              <a:t>Besoin d’un ministère de jeunesse spécialisé </a:t>
            </a:r>
            <a:endParaRPr lang="fr-FR" sz="2400" i="1" dirty="0">
              <a:solidFill>
                <a:schemeClr val="tx1"/>
              </a:solidFill>
              <a:latin typeface="+mn-lt"/>
            </a:endParaRPr>
          </a:p>
        </p:txBody>
      </p:sp>
      <p:pic>
        <p:nvPicPr>
          <p:cNvPr id="5" name="Picture 4">
            <a:extLst>
              <a:ext uri="{FF2B5EF4-FFF2-40B4-BE49-F238E27FC236}">
                <a16:creationId xmlns:a16="http://schemas.microsoft.com/office/drawing/2014/main" xmlns="" id="{6305096F-FB45-F34D-9194-0E4736BB66B0}"/>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Tree>
    <p:extLst>
      <p:ext uri="{BB962C8B-B14F-4D97-AF65-F5344CB8AC3E}">
        <p14:creationId xmlns:p14="http://schemas.microsoft.com/office/powerpoint/2010/main" val="54755058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31074" y="5759706"/>
            <a:ext cx="2873829" cy="77796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1476950" y="201458"/>
            <a:ext cx="7810742" cy="901972"/>
          </a:xfrm>
        </p:spPr>
        <p:txBody>
          <a:bodyPr>
            <a:normAutofit fontScale="90000"/>
          </a:bodyPr>
          <a:lstStyle/>
          <a:p>
            <a:r>
              <a:rPr lang="fr-FR" b="1" dirty="0" smtClean="0"/>
              <a:t>4- Ministère </a:t>
            </a:r>
            <a:r>
              <a:rPr lang="fr-FR" b="1" dirty="0"/>
              <a:t>spécialisé de la jeunesse</a:t>
            </a:r>
            <a:endParaRPr lang="fr-CA" dirty="0">
              <a:solidFill>
                <a:srgbClr val="00B050"/>
              </a:solidFill>
            </a:endParaRPr>
          </a:p>
        </p:txBody>
      </p:sp>
      <p:sp>
        <p:nvSpPr>
          <p:cNvPr id="9" name="Content Placeholder 8"/>
          <p:cNvSpPr>
            <a:spLocks noGrp="1"/>
          </p:cNvSpPr>
          <p:nvPr>
            <p:ph idx="1"/>
          </p:nvPr>
        </p:nvSpPr>
        <p:spPr>
          <a:xfrm>
            <a:off x="948193" y="1103430"/>
            <a:ext cx="9222749" cy="4656276"/>
          </a:xfrm>
        </p:spPr>
        <p:txBody>
          <a:bodyPr>
            <a:normAutofit/>
          </a:bodyPr>
          <a:lstStyle/>
          <a:p>
            <a:pPr marL="0" indent="0">
              <a:buNone/>
            </a:pPr>
            <a:r>
              <a:rPr lang="fr-FR" dirty="0">
                <a:solidFill>
                  <a:schemeClr val="tx1"/>
                </a:solidFill>
              </a:rPr>
              <a:t>Le ministère de la jeunesse devrait être un lieu de choix pour engager les jeunes dans un dialogue - un débat et une étude ouverte, pour aborder ces questions et les aider à voir comment ils peuvent relier leur foi en Christ </a:t>
            </a:r>
            <a:r>
              <a:rPr lang="fr-FR" dirty="0" smtClean="0">
                <a:solidFill>
                  <a:schemeClr val="tx1"/>
                </a:solidFill>
              </a:rPr>
              <a:t>aux réalités </a:t>
            </a:r>
            <a:r>
              <a:rPr lang="fr-FR" dirty="0">
                <a:solidFill>
                  <a:schemeClr val="tx1"/>
                </a:solidFill>
              </a:rPr>
              <a:t>qu'ils vivent au quotidien. </a:t>
            </a:r>
          </a:p>
          <a:p>
            <a:pPr marL="0" indent="0">
              <a:buNone/>
            </a:pPr>
            <a:r>
              <a:rPr lang="fr-FR" dirty="0">
                <a:solidFill>
                  <a:schemeClr val="tx1"/>
                </a:solidFill>
              </a:rPr>
              <a:t>Nos jeunes ont besoin d'un cadre rassurant où ils peuvent exprimer leurs préoccupations et leurs défis, exprimer leurs doutes et leurs interrogations sans craindre d'être jugés ou rejetés.</a:t>
            </a:r>
            <a:endParaRPr lang="en-US" dirty="0">
              <a:solidFill>
                <a:schemeClr val="tx1"/>
              </a:solidFill>
            </a:endParaRPr>
          </a:p>
        </p:txBody>
      </p:sp>
      <p:pic>
        <p:nvPicPr>
          <p:cNvPr id="6" name="Picture 5">
            <a:extLst>
              <a:ext uri="{FF2B5EF4-FFF2-40B4-BE49-F238E27FC236}">
                <a16:creationId xmlns:a16="http://schemas.microsoft.com/office/drawing/2014/main" xmlns="" id="{132F474D-1537-4343-AD79-AC155BB523E1}"/>
              </a:ext>
            </a:extLst>
          </p:cNvPr>
          <p:cNvPicPr>
            <a:picLocks noChangeAspect="1"/>
          </p:cNvPicPr>
          <p:nvPr/>
        </p:nvPicPr>
        <p:blipFill rotWithShape="1">
          <a:blip r:embed="rId2"/>
          <a:srcRect t="21186" b="22987"/>
          <a:stretch/>
        </p:blipFill>
        <p:spPr>
          <a:xfrm>
            <a:off x="431074" y="4708421"/>
            <a:ext cx="1513282" cy="1305633"/>
          </a:xfrm>
          <a:prstGeom prst="rect">
            <a:avLst/>
          </a:prstGeom>
        </p:spPr>
      </p:pic>
      <p:sp>
        <p:nvSpPr>
          <p:cNvPr id="5" name="Rectangle 4"/>
          <p:cNvSpPr/>
          <p:nvPr/>
        </p:nvSpPr>
        <p:spPr>
          <a:xfrm>
            <a:off x="431074" y="5994357"/>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54492030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382486" y="169182"/>
            <a:ext cx="8140337" cy="1155562"/>
          </a:xfrm>
        </p:spPr>
        <p:txBody>
          <a:bodyPr>
            <a:normAutofit fontScale="90000"/>
          </a:bodyPr>
          <a:lstStyle/>
          <a:p>
            <a:r>
              <a:rPr lang="fr-FR" b="1" dirty="0" smtClean="0"/>
              <a:t>4- Ministère </a:t>
            </a:r>
            <a:r>
              <a:rPr lang="fr-FR" b="1" dirty="0"/>
              <a:t>spécialisé de la jeunesse</a:t>
            </a:r>
            <a:endParaRPr lang="fr-CA" dirty="0">
              <a:solidFill>
                <a:srgbClr val="00B050"/>
              </a:solidFill>
            </a:endParaRPr>
          </a:p>
        </p:txBody>
      </p:sp>
      <p:sp>
        <p:nvSpPr>
          <p:cNvPr id="9" name="Content Placeholder 8"/>
          <p:cNvSpPr>
            <a:spLocks noGrp="1"/>
          </p:cNvSpPr>
          <p:nvPr>
            <p:ph idx="1"/>
          </p:nvPr>
        </p:nvSpPr>
        <p:spPr>
          <a:xfrm>
            <a:off x="533400" y="1324744"/>
            <a:ext cx="9601200" cy="3586890"/>
          </a:xfrm>
        </p:spPr>
        <p:txBody>
          <a:bodyPr/>
          <a:lstStyle/>
          <a:p>
            <a:pPr marL="0" indent="0">
              <a:buNone/>
            </a:pPr>
            <a:r>
              <a:rPr lang="en-US" i="1" dirty="0">
                <a:solidFill>
                  <a:schemeClr val="tx1"/>
                </a:solidFill>
              </a:rPr>
              <a:t> </a:t>
            </a:r>
            <a:r>
              <a:rPr lang="fr-FR" i="1" dirty="0" smtClean="0">
                <a:solidFill>
                  <a:schemeClr val="tx1"/>
                </a:solidFill>
              </a:rPr>
              <a:t>« Tout être humain, créé à l’image de Dieu possède une puissance semblable à celle du Créateur: le pouvoir personnel de penser et d’agir. Les hommes qui développent ce pouvoir sont des hommes prêts à assumer des responsabilités, des chefs de file, capables d’influencer les autres. </a:t>
            </a:r>
            <a:r>
              <a:rPr lang="fr-FR" i="1" u="sng" dirty="0" smtClean="0">
                <a:solidFill>
                  <a:schemeClr val="tx1"/>
                </a:solidFill>
              </a:rPr>
              <a:t>C’est le rôle de la véritable éducation que de développer ce pouvoir, d’apprendre aux jeunes à penser par eux-mêmes, à ne pas se contenter d’être le miroir de la pensée  des autres</a:t>
            </a:r>
            <a:r>
              <a:rPr lang="fr-FR" i="1" dirty="0" smtClean="0">
                <a:solidFill>
                  <a:schemeClr val="tx1"/>
                </a:solidFill>
              </a:rPr>
              <a:t> . » Education</a:t>
            </a:r>
            <a:r>
              <a:rPr lang="fr-FR" sz="2000" i="1" dirty="0" smtClean="0">
                <a:solidFill>
                  <a:schemeClr val="tx1"/>
                </a:solidFill>
              </a:rPr>
              <a:t> </a:t>
            </a:r>
            <a:r>
              <a:rPr lang="fr-FR" sz="2400" i="1" dirty="0" smtClean="0">
                <a:solidFill>
                  <a:schemeClr val="tx1"/>
                </a:solidFill>
              </a:rPr>
              <a:t>p.19-20</a:t>
            </a:r>
            <a:endParaRPr lang="fr-FR" dirty="0">
              <a:solidFill>
                <a:schemeClr val="tx1"/>
              </a:solidFill>
            </a:endParaRPr>
          </a:p>
        </p:txBody>
      </p:sp>
      <p:pic>
        <p:nvPicPr>
          <p:cNvPr id="6" name="Picture 5">
            <a:extLst>
              <a:ext uri="{FF2B5EF4-FFF2-40B4-BE49-F238E27FC236}">
                <a16:creationId xmlns:a16="http://schemas.microsoft.com/office/drawing/2014/main" xmlns="" id="{132F474D-1537-4343-AD79-AC155BB523E1}"/>
              </a:ext>
            </a:extLst>
          </p:cNvPr>
          <p:cNvPicPr>
            <a:picLocks noChangeAspect="1"/>
          </p:cNvPicPr>
          <p:nvPr/>
        </p:nvPicPr>
        <p:blipFill rotWithShape="1">
          <a:blip r:embed="rId3"/>
          <a:srcRect t="21186" b="22987"/>
          <a:stretch/>
        </p:blipFill>
        <p:spPr>
          <a:xfrm>
            <a:off x="848918" y="4748826"/>
            <a:ext cx="1513282" cy="1305633"/>
          </a:xfrm>
          <a:prstGeom prst="rect">
            <a:avLst/>
          </a:prstGeom>
        </p:spPr>
      </p:pic>
      <p:sp>
        <p:nvSpPr>
          <p:cNvPr id="2" name="Rectangle 1"/>
          <p:cNvSpPr/>
          <p:nvPr/>
        </p:nvSpPr>
        <p:spPr>
          <a:xfrm>
            <a:off x="848918" y="5852160"/>
            <a:ext cx="2011848" cy="58782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6"/>
          <p:cNvSpPr/>
          <p:nvPr/>
        </p:nvSpPr>
        <p:spPr>
          <a:xfrm>
            <a:off x="261257" y="6021627"/>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6124454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275167" y="5759706"/>
            <a:ext cx="2755415" cy="66758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Content Placeholder 8"/>
          <p:cNvSpPr>
            <a:spLocks noGrp="1"/>
          </p:cNvSpPr>
          <p:nvPr>
            <p:ph idx="1"/>
          </p:nvPr>
        </p:nvSpPr>
        <p:spPr>
          <a:xfrm>
            <a:off x="496957" y="1520687"/>
            <a:ext cx="9601200" cy="2803119"/>
          </a:xfrm>
        </p:spPr>
        <p:txBody>
          <a:bodyPr>
            <a:normAutofit/>
          </a:bodyPr>
          <a:lstStyle/>
          <a:p>
            <a:r>
              <a:rPr lang="fr-FR" dirty="0">
                <a:solidFill>
                  <a:schemeClr val="tx1"/>
                </a:solidFill>
              </a:rPr>
              <a:t>Il est important que les </a:t>
            </a:r>
            <a:r>
              <a:rPr lang="fr-FR" dirty="0" smtClean="0">
                <a:solidFill>
                  <a:schemeClr val="tx1"/>
                </a:solidFill>
              </a:rPr>
              <a:t>leaders </a:t>
            </a:r>
            <a:r>
              <a:rPr lang="fr-FR" dirty="0">
                <a:solidFill>
                  <a:schemeClr val="tx1"/>
                </a:solidFill>
              </a:rPr>
              <a:t>de jeunesse ne se limitent pas à un mode unique d'exercice du ministère mais explorent différentes voies et approches plus adaptées aux </a:t>
            </a:r>
            <a:r>
              <a:rPr lang="fr-FR" dirty="0" smtClean="0">
                <a:solidFill>
                  <a:schemeClr val="tx1"/>
                </a:solidFill>
              </a:rPr>
              <a:t>milléniaux. </a:t>
            </a:r>
            <a:endParaRPr lang="fr-FR" dirty="0">
              <a:solidFill>
                <a:schemeClr val="tx1"/>
              </a:solidFill>
            </a:endParaRPr>
          </a:p>
          <a:p>
            <a:r>
              <a:rPr lang="fr-FR" dirty="0">
                <a:solidFill>
                  <a:schemeClr val="tx1"/>
                </a:solidFill>
              </a:rPr>
              <a:t>Ils doivent comprendre les caractéristiques de la génération EPIC et réagir en conséquence </a:t>
            </a:r>
          </a:p>
          <a:p>
            <a:pPr marL="0" indent="0">
              <a:buNone/>
            </a:pPr>
            <a:r>
              <a:rPr lang="en-US" i="1" dirty="0">
                <a:solidFill>
                  <a:schemeClr val="tx1"/>
                </a:solidFill>
              </a:rPr>
              <a:t> </a:t>
            </a:r>
            <a:endParaRPr lang="fr-CA" dirty="0">
              <a:solidFill>
                <a:schemeClr val="tx1"/>
              </a:solidFill>
            </a:endParaRPr>
          </a:p>
          <a:p>
            <a:pPr marL="0" indent="0">
              <a:buNone/>
            </a:pPr>
            <a:endParaRPr lang="en-US" dirty="0">
              <a:solidFill>
                <a:schemeClr val="tx1"/>
              </a:solidFill>
            </a:endParaRPr>
          </a:p>
        </p:txBody>
      </p:sp>
      <p:pic>
        <p:nvPicPr>
          <p:cNvPr id="6" name="Picture 5">
            <a:extLst>
              <a:ext uri="{FF2B5EF4-FFF2-40B4-BE49-F238E27FC236}">
                <a16:creationId xmlns:a16="http://schemas.microsoft.com/office/drawing/2014/main" xmlns="" id="{132F474D-1537-4343-AD79-AC155BB523E1}"/>
              </a:ext>
            </a:extLst>
          </p:cNvPr>
          <p:cNvPicPr>
            <a:picLocks noChangeAspect="1"/>
          </p:cNvPicPr>
          <p:nvPr/>
        </p:nvPicPr>
        <p:blipFill rotWithShape="1">
          <a:blip r:embed="rId3"/>
          <a:srcRect t="21186" b="22987"/>
          <a:stretch/>
        </p:blipFill>
        <p:spPr>
          <a:xfrm>
            <a:off x="666038" y="4454073"/>
            <a:ext cx="1513282" cy="1305633"/>
          </a:xfrm>
          <a:prstGeom prst="rect">
            <a:avLst/>
          </a:prstGeom>
        </p:spPr>
      </p:pic>
      <p:sp>
        <p:nvSpPr>
          <p:cNvPr id="5" name="Rectangle 4"/>
          <p:cNvSpPr/>
          <p:nvPr/>
        </p:nvSpPr>
        <p:spPr>
          <a:xfrm>
            <a:off x="89430" y="5974555"/>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
        <p:nvSpPr>
          <p:cNvPr id="10" name="Title 7"/>
          <p:cNvSpPr>
            <a:spLocks noGrp="1"/>
          </p:cNvSpPr>
          <p:nvPr>
            <p:ph type="title"/>
          </p:nvPr>
        </p:nvSpPr>
        <p:spPr>
          <a:xfrm>
            <a:off x="1370428" y="335796"/>
            <a:ext cx="8487006" cy="1325563"/>
          </a:xfrm>
        </p:spPr>
        <p:txBody>
          <a:bodyPr/>
          <a:lstStyle/>
          <a:p>
            <a:r>
              <a:rPr lang="fr-FR" b="1" dirty="0" smtClean="0"/>
              <a:t>4-Ministère </a:t>
            </a:r>
            <a:r>
              <a:rPr lang="fr-FR" b="1" dirty="0"/>
              <a:t>spécialisé de la </a:t>
            </a:r>
            <a:r>
              <a:rPr lang="fr-FR" b="1" dirty="0" smtClean="0"/>
              <a:t>jeunesse</a:t>
            </a:r>
            <a:endParaRPr lang="fr-CA" u="sng" dirty="0">
              <a:solidFill>
                <a:srgbClr val="00B050"/>
              </a:solidFill>
            </a:endParaRPr>
          </a:p>
        </p:txBody>
      </p:sp>
    </p:spTree>
    <p:extLst>
      <p:ext uri="{BB962C8B-B14F-4D97-AF65-F5344CB8AC3E}">
        <p14:creationId xmlns:p14="http://schemas.microsoft.com/office/powerpoint/2010/main" val="30896319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275167" y="365125"/>
            <a:ext cx="10117666" cy="1325563"/>
          </a:xfrm>
        </p:spPr>
        <p:txBody>
          <a:bodyPr/>
          <a:lstStyle/>
          <a:p>
            <a:pPr algn="ctr"/>
            <a:r>
              <a:rPr lang="en-US" b="1" dirty="0"/>
              <a:t>GENERATION EPIC</a:t>
            </a:r>
          </a:p>
        </p:txBody>
      </p:sp>
      <p:sp>
        <p:nvSpPr>
          <p:cNvPr id="9" name="Content Placeholder 8"/>
          <p:cNvSpPr>
            <a:spLocks noGrp="1"/>
          </p:cNvSpPr>
          <p:nvPr>
            <p:ph idx="1"/>
          </p:nvPr>
        </p:nvSpPr>
        <p:spPr/>
        <p:txBody>
          <a:bodyPr>
            <a:normAutofit/>
          </a:bodyPr>
          <a:lstStyle/>
          <a:p>
            <a:r>
              <a:rPr lang="fr-FR" b="1" i="1" dirty="0">
                <a:solidFill>
                  <a:schemeClr val="tx1"/>
                </a:solidFill>
              </a:rPr>
              <a:t>E---Expérimental- </a:t>
            </a:r>
            <a:r>
              <a:rPr lang="fr-FR" i="1" dirty="0">
                <a:solidFill>
                  <a:schemeClr val="tx1"/>
                </a:solidFill>
              </a:rPr>
              <a:t>Les </a:t>
            </a:r>
            <a:r>
              <a:rPr lang="fr-FR" i="1" dirty="0" smtClean="0">
                <a:solidFill>
                  <a:schemeClr val="tx1"/>
                </a:solidFill>
              </a:rPr>
              <a:t>milléniaux </a:t>
            </a:r>
            <a:r>
              <a:rPr lang="fr-FR" i="1" dirty="0">
                <a:solidFill>
                  <a:schemeClr val="tx1"/>
                </a:solidFill>
              </a:rPr>
              <a:t>apprennent par expérience ; ils ne sont pas à la </a:t>
            </a:r>
            <a:r>
              <a:rPr lang="fr-FR" i="1" dirty="0" smtClean="0">
                <a:solidFill>
                  <a:schemeClr val="tx1"/>
                </a:solidFill>
              </a:rPr>
              <a:t>recherche, </a:t>
            </a:r>
            <a:r>
              <a:rPr lang="fr-FR" i="1" dirty="0">
                <a:solidFill>
                  <a:schemeClr val="tx1"/>
                </a:solidFill>
              </a:rPr>
              <a:t>par </a:t>
            </a:r>
            <a:r>
              <a:rPr lang="fr-FR" i="1" dirty="0" smtClean="0">
                <a:solidFill>
                  <a:schemeClr val="tx1"/>
                </a:solidFill>
              </a:rPr>
              <a:t>exemple, </a:t>
            </a:r>
            <a:r>
              <a:rPr lang="fr-FR" i="1" dirty="0">
                <a:solidFill>
                  <a:schemeClr val="tx1"/>
                </a:solidFill>
              </a:rPr>
              <a:t>d'un orateur accompli et professionnel... </a:t>
            </a:r>
          </a:p>
          <a:p>
            <a:r>
              <a:rPr lang="fr-FR" b="1" i="1" dirty="0">
                <a:solidFill>
                  <a:schemeClr val="tx1"/>
                </a:solidFill>
              </a:rPr>
              <a:t>P---Participatif - </a:t>
            </a:r>
            <a:r>
              <a:rPr lang="fr-FR" i="1" dirty="0">
                <a:solidFill>
                  <a:schemeClr val="tx1"/>
                </a:solidFill>
              </a:rPr>
              <a:t>Lorsque des milléniaux arrivent à mesurer l'impact de leur action sur un résultat, ils sont enthousiasmés et motivés pour rendre le résultat encore meilleur !</a:t>
            </a:r>
            <a:endParaRPr lang="en-US" dirty="0">
              <a:solidFill>
                <a:schemeClr val="tx1"/>
              </a:solidFill>
            </a:endParaRPr>
          </a:p>
        </p:txBody>
      </p:sp>
      <p:pic>
        <p:nvPicPr>
          <p:cNvPr id="6" name="Picture 5">
            <a:extLst>
              <a:ext uri="{FF2B5EF4-FFF2-40B4-BE49-F238E27FC236}">
                <a16:creationId xmlns:a16="http://schemas.microsoft.com/office/drawing/2014/main" xmlns="" id="{C9B23504-77E1-CB45-8FC5-E98808B1E9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666038" y="5719763"/>
            <a:ext cx="2129413" cy="8116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6"/>
          <p:cNvSpPr/>
          <p:nvPr/>
        </p:nvSpPr>
        <p:spPr>
          <a:xfrm>
            <a:off x="89430" y="5974555"/>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1248544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666038" y="5719763"/>
            <a:ext cx="2129413" cy="811666"/>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170664" y="129994"/>
            <a:ext cx="10117666" cy="1325563"/>
          </a:xfrm>
        </p:spPr>
        <p:txBody>
          <a:bodyPr/>
          <a:lstStyle/>
          <a:p>
            <a:pPr algn="ctr"/>
            <a:r>
              <a:rPr lang="en-US" b="1" dirty="0"/>
              <a:t>GENERATION EPIC</a:t>
            </a:r>
          </a:p>
        </p:txBody>
      </p:sp>
      <p:sp>
        <p:nvSpPr>
          <p:cNvPr id="9" name="Content Placeholder 8"/>
          <p:cNvSpPr>
            <a:spLocks noGrp="1"/>
          </p:cNvSpPr>
          <p:nvPr>
            <p:ph idx="1"/>
          </p:nvPr>
        </p:nvSpPr>
        <p:spPr>
          <a:xfrm>
            <a:off x="666038" y="1299706"/>
            <a:ext cx="9402418" cy="3154368"/>
          </a:xfrm>
        </p:spPr>
        <p:txBody>
          <a:bodyPr>
            <a:normAutofit lnSpcReduction="10000"/>
          </a:bodyPr>
          <a:lstStyle/>
          <a:p>
            <a:r>
              <a:rPr lang="fr-FR" i="1" dirty="0">
                <a:solidFill>
                  <a:schemeClr val="tx1"/>
                </a:solidFill>
              </a:rPr>
              <a:t>I... </a:t>
            </a:r>
            <a:r>
              <a:rPr lang="fr-FR" b="1" i="1" dirty="0">
                <a:solidFill>
                  <a:schemeClr val="tx1"/>
                </a:solidFill>
              </a:rPr>
              <a:t>Images riches. </a:t>
            </a:r>
            <a:r>
              <a:rPr lang="fr-FR" i="1" dirty="0">
                <a:solidFill>
                  <a:schemeClr val="tx1"/>
                </a:solidFill>
              </a:rPr>
              <a:t>Avec Facebook, </a:t>
            </a:r>
            <a:r>
              <a:rPr lang="fr-FR" i="1" dirty="0" err="1">
                <a:solidFill>
                  <a:schemeClr val="tx1"/>
                </a:solidFill>
              </a:rPr>
              <a:t>Instagram</a:t>
            </a:r>
            <a:r>
              <a:rPr lang="fr-FR" i="1" dirty="0">
                <a:solidFill>
                  <a:schemeClr val="tx1"/>
                </a:solidFill>
              </a:rPr>
              <a:t>, Twitter et </a:t>
            </a:r>
            <a:r>
              <a:rPr lang="fr-FR" i="1" dirty="0" err="1">
                <a:solidFill>
                  <a:schemeClr val="tx1"/>
                </a:solidFill>
              </a:rPr>
              <a:t>Snapchat</a:t>
            </a:r>
            <a:r>
              <a:rPr lang="fr-FR" i="1" dirty="0">
                <a:solidFill>
                  <a:schemeClr val="tx1"/>
                </a:solidFill>
              </a:rPr>
              <a:t>, les milléniaux disposent d'images chaque fois qu'ils regardent leur téléphone.  Une attention particulière doit être accordée à cette tendance spécifique qui est devenue une partie essentielle du mode de vie des milléniaux. En tant que dirigeants, si nous ne sommes pas sur les médias sociaux, il nous manque une connexion avec la plus grande génération des communautés actuelles</a:t>
            </a:r>
            <a:endParaRPr lang="en-US" dirty="0">
              <a:solidFill>
                <a:schemeClr val="tx1"/>
              </a:solidFill>
            </a:endParaRPr>
          </a:p>
        </p:txBody>
      </p:sp>
      <p:pic>
        <p:nvPicPr>
          <p:cNvPr id="6" name="Picture 5">
            <a:extLst>
              <a:ext uri="{FF2B5EF4-FFF2-40B4-BE49-F238E27FC236}">
                <a16:creationId xmlns:a16="http://schemas.microsoft.com/office/drawing/2014/main" xmlns="" id="{C9B23504-77E1-CB45-8FC5-E98808B1E9D3}"/>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365760" y="5772769"/>
            <a:ext cx="2429691" cy="75866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0" name="Rectangle 9"/>
          <p:cNvSpPr/>
          <p:nvPr/>
        </p:nvSpPr>
        <p:spPr>
          <a:xfrm>
            <a:off x="89430" y="5974555"/>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153410835"/>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611847" y="5838083"/>
            <a:ext cx="2392610" cy="73253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275167" y="365125"/>
            <a:ext cx="10117666" cy="1325563"/>
          </a:xfrm>
        </p:spPr>
        <p:txBody>
          <a:bodyPr/>
          <a:lstStyle/>
          <a:p>
            <a:pPr algn="ctr"/>
            <a:r>
              <a:rPr lang="en-US" b="1" dirty="0" smtClean="0"/>
              <a:t>GENERATION </a:t>
            </a:r>
            <a:r>
              <a:rPr lang="en-US" b="1" dirty="0">
                <a:solidFill>
                  <a:srgbClr val="5B9BD5">
                    <a:lumMod val="75000"/>
                  </a:srgbClr>
                </a:solidFill>
              </a:rPr>
              <a:t>EPIC</a:t>
            </a:r>
            <a:endParaRPr lang="en-US" b="1" dirty="0"/>
          </a:p>
        </p:txBody>
      </p:sp>
      <p:sp>
        <p:nvSpPr>
          <p:cNvPr id="9" name="Content Placeholder 8"/>
          <p:cNvSpPr>
            <a:spLocks noGrp="1"/>
          </p:cNvSpPr>
          <p:nvPr>
            <p:ph idx="1"/>
          </p:nvPr>
        </p:nvSpPr>
        <p:spPr>
          <a:xfrm>
            <a:off x="927409" y="1690688"/>
            <a:ext cx="9149862" cy="3038066"/>
          </a:xfrm>
        </p:spPr>
        <p:txBody>
          <a:bodyPr>
            <a:normAutofit lnSpcReduction="10000"/>
          </a:bodyPr>
          <a:lstStyle/>
          <a:p>
            <a:pPr fontAlgn="base"/>
            <a:r>
              <a:rPr lang="fr-FR" b="1" i="1" dirty="0">
                <a:solidFill>
                  <a:schemeClr val="tx1"/>
                </a:solidFill>
              </a:rPr>
              <a:t>C---Connectés- </a:t>
            </a:r>
            <a:r>
              <a:rPr lang="fr-FR" i="1" dirty="0">
                <a:solidFill>
                  <a:schemeClr val="tx1"/>
                </a:solidFill>
              </a:rPr>
              <a:t>Avec leurs téléphones portables, elles sont en relation constante avec le monde qui nous entoure et leur cercle d'amis. Ces générations comprennent bien l'immensité du pouvoir de la connexion.  Elles sont conscientes qu'avec un tweet ou un </a:t>
            </a:r>
            <a:r>
              <a:rPr lang="fr-FR" i="1" dirty="0" err="1">
                <a:solidFill>
                  <a:schemeClr val="tx1"/>
                </a:solidFill>
              </a:rPr>
              <a:t>snapchat</a:t>
            </a:r>
            <a:r>
              <a:rPr lang="fr-FR" i="1" dirty="0">
                <a:solidFill>
                  <a:schemeClr val="tx1"/>
                </a:solidFill>
              </a:rPr>
              <a:t>, elles peuvent devenir virales.  Tout ce qu'elles disent ou font peut être vu par des millions et des millions de personnes dans le monde entier.</a:t>
            </a:r>
            <a:endParaRPr lang="fr-CA" dirty="0">
              <a:solidFill>
                <a:schemeClr val="tx1"/>
              </a:solidFill>
            </a:endParaRPr>
          </a:p>
          <a:p>
            <a:endParaRPr lang="en-US" dirty="0">
              <a:solidFill>
                <a:schemeClr val="tx1"/>
              </a:solidFill>
            </a:endParaRPr>
          </a:p>
        </p:txBody>
      </p:sp>
      <p:pic>
        <p:nvPicPr>
          <p:cNvPr id="6" name="Picture 5">
            <a:extLst>
              <a:ext uri="{FF2B5EF4-FFF2-40B4-BE49-F238E27FC236}">
                <a16:creationId xmlns:a16="http://schemas.microsoft.com/office/drawing/2014/main" xmlns="" id="{C9B23504-77E1-CB45-8FC5-E98808B1E9D3}"/>
              </a:ext>
            </a:extLst>
          </p:cNvPr>
          <p:cNvPicPr>
            <a:picLocks noChangeAspect="1"/>
          </p:cNvPicPr>
          <p:nvPr/>
        </p:nvPicPr>
        <p:blipFill rotWithShape="1">
          <a:blip r:embed="rId2"/>
          <a:srcRect t="21186" b="22987"/>
          <a:stretch/>
        </p:blipFill>
        <p:spPr>
          <a:xfrm>
            <a:off x="611847" y="4532450"/>
            <a:ext cx="1513282" cy="1305633"/>
          </a:xfrm>
          <a:prstGeom prst="rect">
            <a:avLst/>
          </a:prstGeom>
        </p:spPr>
      </p:pic>
      <p:sp>
        <p:nvSpPr>
          <p:cNvPr id="7" name="Rectangle 6"/>
          <p:cNvSpPr/>
          <p:nvPr/>
        </p:nvSpPr>
        <p:spPr>
          <a:xfrm>
            <a:off x="89430" y="5974555"/>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72438144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52975" y="5747656"/>
            <a:ext cx="2233915" cy="75764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236732" y="500062"/>
            <a:ext cx="10117666" cy="1067481"/>
          </a:xfrm>
        </p:spPr>
        <p:txBody>
          <a:bodyPr>
            <a:normAutofit fontScale="90000"/>
          </a:bodyPr>
          <a:lstStyle/>
          <a:p>
            <a:pPr algn="ctr"/>
            <a:r>
              <a:rPr lang="fr-FR" b="1" dirty="0"/>
              <a:t>5- Ministère </a:t>
            </a:r>
            <a:r>
              <a:rPr lang="fr-FR" b="1" dirty="0" smtClean="0"/>
              <a:t>spécifique de </a:t>
            </a:r>
            <a:r>
              <a:rPr lang="fr-FR" b="1" dirty="0"/>
              <a:t>la </a:t>
            </a:r>
            <a:r>
              <a:rPr lang="fr-FR" b="1" dirty="0" smtClean="0"/>
              <a:t>jeunesse, intégrée </a:t>
            </a:r>
            <a:r>
              <a:rPr lang="fr-FR" b="1" dirty="0"/>
              <a:t>ou </a:t>
            </a:r>
            <a:r>
              <a:rPr lang="fr-FR" b="1" dirty="0" smtClean="0"/>
              <a:t>ségréguée</a:t>
            </a:r>
            <a:endParaRPr lang="en-US" dirty="0"/>
          </a:p>
        </p:txBody>
      </p:sp>
      <p:sp>
        <p:nvSpPr>
          <p:cNvPr id="9" name="Content Placeholder 8"/>
          <p:cNvSpPr>
            <a:spLocks noGrp="1"/>
          </p:cNvSpPr>
          <p:nvPr>
            <p:ph idx="1"/>
          </p:nvPr>
        </p:nvSpPr>
        <p:spPr>
          <a:xfrm>
            <a:off x="851262" y="1641629"/>
            <a:ext cx="9149862" cy="3229701"/>
          </a:xfrm>
        </p:spPr>
        <p:txBody>
          <a:bodyPr>
            <a:normAutofit/>
          </a:bodyPr>
          <a:lstStyle/>
          <a:p>
            <a:r>
              <a:rPr lang="fr-FR" dirty="0">
                <a:solidFill>
                  <a:schemeClr val="tx1"/>
                </a:solidFill>
              </a:rPr>
              <a:t>Il convient d'intégrer intentionnellement chaque groupe spécifique </a:t>
            </a:r>
            <a:r>
              <a:rPr lang="fr-FR" dirty="0" smtClean="0">
                <a:solidFill>
                  <a:schemeClr val="tx1"/>
                </a:solidFill>
              </a:rPr>
              <a:t>dans </a:t>
            </a:r>
            <a:r>
              <a:rPr lang="fr-FR" dirty="0">
                <a:solidFill>
                  <a:schemeClr val="tx1"/>
                </a:solidFill>
              </a:rPr>
              <a:t>la famille de notre église. </a:t>
            </a:r>
          </a:p>
          <a:p>
            <a:r>
              <a:rPr lang="fr-FR" dirty="0">
                <a:solidFill>
                  <a:schemeClr val="tx1"/>
                </a:solidFill>
              </a:rPr>
              <a:t>Le mot famille est essentiel lorsqu'il s'agit de comprendre la foi chrétienne. Dans le contexte de la famille, l'accent doit être mis sur le développement de relations saines entre les différentes générations qui se côtoient au sein de notre communauté</a:t>
            </a:r>
            <a:endParaRPr lang="en-US" b="1" dirty="0">
              <a:solidFill>
                <a:schemeClr val="tx1"/>
              </a:solidFill>
            </a:endParaRPr>
          </a:p>
        </p:txBody>
      </p:sp>
      <p:pic>
        <p:nvPicPr>
          <p:cNvPr id="6" name="Picture 5">
            <a:extLst>
              <a:ext uri="{FF2B5EF4-FFF2-40B4-BE49-F238E27FC236}">
                <a16:creationId xmlns:a16="http://schemas.microsoft.com/office/drawing/2014/main" xmlns="" id="{63940144-B382-9C45-9B18-F52970FB76F0}"/>
              </a:ext>
            </a:extLst>
          </p:cNvPr>
          <p:cNvPicPr>
            <a:picLocks noChangeAspect="1"/>
          </p:cNvPicPr>
          <p:nvPr/>
        </p:nvPicPr>
        <p:blipFill rotWithShape="1">
          <a:blip r:embed="rId2"/>
          <a:srcRect t="21186" b="22987"/>
          <a:stretch/>
        </p:blipFill>
        <p:spPr>
          <a:xfrm>
            <a:off x="851262" y="4656677"/>
            <a:ext cx="1513282" cy="1305633"/>
          </a:xfrm>
          <a:prstGeom prst="rect">
            <a:avLst/>
          </a:prstGeom>
        </p:spPr>
      </p:pic>
      <p:sp>
        <p:nvSpPr>
          <p:cNvPr id="7" name="Rectangle 6"/>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566758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819159"/>
            <a:ext cx="2339683" cy="75656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Content Placeholder 8"/>
          <p:cNvSpPr>
            <a:spLocks noGrp="1"/>
          </p:cNvSpPr>
          <p:nvPr>
            <p:ph idx="1"/>
          </p:nvPr>
        </p:nvSpPr>
        <p:spPr>
          <a:xfrm>
            <a:off x="666037" y="1721267"/>
            <a:ext cx="9562179" cy="3181864"/>
          </a:xfrm>
        </p:spPr>
        <p:txBody>
          <a:bodyPr>
            <a:normAutofit lnSpcReduction="10000"/>
          </a:bodyPr>
          <a:lstStyle/>
          <a:p>
            <a:r>
              <a:rPr lang="fr-FR" dirty="0">
                <a:solidFill>
                  <a:schemeClr val="tx1"/>
                </a:solidFill>
              </a:rPr>
              <a:t>Nos dirigeants doivent de toute urgence </a:t>
            </a:r>
            <a:r>
              <a:rPr lang="fr-FR" b="1" dirty="0">
                <a:solidFill>
                  <a:schemeClr val="tx1"/>
                </a:solidFill>
              </a:rPr>
              <a:t>prier et demander à Dieu de les guider </a:t>
            </a:r>
            <a:r>
              <a:rPr lang="fr-FR" dirty="0">
                <a:solidFill>
                  <a:schemeClr val="tx1"/>
                </a:solidFill>
              </a:rPr>
              <a:t>dans la création délibérée </a:t>
            </a:r>
            <a:r>
              <a:rPr lang="fr-FR" b="1" dirty="0">
                <a:solidFill>
                  <a:schemeClr val="tx1"/>
                </a:solidFill>
              </a:rPr>
              <a:t>de ponts entre les jeunes et les adultes,</a:t>
            </a:r>
            <a:r>
              <a:rPr lang="fr-FR" dirty="0">
                <a:solidFill>
                  <a:schemeClr val="tx1"/>
                </a:solidFill>
              </a:rPr>
              <a:t> afin de transmettre leur expérience, leurs connaissances et leur expertise.</a:t>
            </a:r>
          </a:p>
          <a:p>
            <a:r>
              <a:rPr lang="fr-FR" dirty="0">
                <a:solidFill>
                  <a:schemeClr val="tx1"/>
                </a:solidFill>
              </a:rPr>
              <a:t>N</a:t>
            </a:r>
            <a:r>
              <a:rPr lang="fr-FR" dirty="0" smtClean="0">
                <a:solidFill>
                  <a:schemeClr val="tx1"/>
                </a:solidFill>
              </a:rPr>
              <a:t>ous </a:t>
            </a:r>
            <a:r>
              <a:rPr lang="fr-FR" dirty="0">
                <a:solidFill>
                  <a:schemeClr val="tx1"/>
                </a:solidFill>
              </a:rPr>
              <a:t>devons entamer</a:t>
            </a:r>
            <a:r>
              <a:rPr lang="fr-FR" b="1" dirty="0">
                <a:solidFill>
                  <a:schemeClr val="tx1"/>
                </a:solidFill>
              </a:rPr>
              <a:t> un dialogue intergénérationnel authentique</a:t>
            </a:r>
            <a:r>
              <a:rPr lang="fr-FR" dirty="0">
                <a:solidFill>
                  <a:schemeClr val="tx1"/>
                </a:solidFill>
              </a:rPr>
              <a:t>, leur donner la possibilité </a:t>
            </a:r>
            <a:r>
              <a:rPr lang="fr-FR" b="1" dirty="0">
                <a:solidFill>
                  <a:schemeClr val="tx1"/>
                </a:solidFill>
              </a:rPr>
              <a:t>d'exprimer leur créativité</a:t>
            </a:r>
            <a:r>
              <a:rPr lang="fr-FR" dirty="0">
                <a:solidFill>
                  <a:schemeClr val="tx1"/>
                </a:solidFill>
              </a:rPr>
              <a:t> et faciliter l'accès de manière significative à des postes de responsabilité au sein de nos communautés.</a:t>
            </a:r>
            <a:endParaRPr lang="en-US" dirty="0">
              <a:solidFill>
                <a:schemeClr val="tx1"/>
              </a:solidFill>
            </a:endParaRPr>
          </a:p>
        </p:txBody>
      </p:sp>
      <p:pic>
        <p:nvPicPr>
          <p:cNvPr id="6" name="Picture 5">
            <a:extLst>
              <a:ext uri="{FF2B5EF4-FFF2-40B4-BE49-F238E27FC236}">
                <a16:creationId xmlns:a16="http://schemas.microsoft.com/office/drawing/2014/main" xmlns="" id="{D52AB144-80B7-3C4C-A9EA-8807C60FEAB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
        <p:nvSpPr>
          <p:cNvPr id="11" name="Title 7"/>
          <p:cNvSpPr>
            <a:spLocks noGrp="1"/>
          </p:cNvSpPr>
          <p:nvPr>
            <p:ph type="title"/>
          </p:nvPr>
        </p:nvSpPr>
        <p:spPr>
          <a:xfrm>
            <a:off x="236732" y="500062"/>
            <a:ext cx="10117666" cy="1067481"/>
          </a:xfrm>
        </p:spPr>
        <p:txBody>
          <a:bodyPr>
            <a:normAutofit fontScale="90000"/>
          </a:bodyPr>
          <a:lstStyle/>
          <a:p>
            <a:pPr algn="ctr"/>
            <a:r>
              <a:rPr lang="fr-FR" b="1" dirty="0"/>
              <a:t>5- Ministère </a:t>
            </a:r>
            <a:r>
              <a:rPr lang="fr-FR" b="1" dirty="0" smtClean="0"/>
              <a:t>spécifique de </a:t>
            </a:r>
            <a:r>
              <a:rPr lang="fr-FR" b="1" dirty="0"/>
              <a:t>la </a:t>
            </a:r>
            <a:r>
              <a:rPr lang="fr-FR" b="1" dirty="0" smtClean="0"/>
              <a:t>jeunesse, intégrée </a:t>
            </a:r>
            <a:r>
              <a:rPr lang="fr-FR" b="1" dirty="0"/>
              <a:t>ou </a:t>
            </a:r>
            <a:r>
              <a:rPr lang="fr-FR" b="1" dirty="0" smtClean="0"/>
              <a:t>ségréguée</a:t>
            </a:r>
            <a:endParaRPr lang="en-US" dirty="0"/>
          </a:p>
        </p:txBody>
      </p:sp>
    </p:spTree>
    <p:extLst>
      <p:ext uri="{BB962C8B-B14F-4D97-AF65-F5344CB8AC3E}">
        <p14:creationId xmlns:p14="http://schemas.microsoft.com/office/powerpoint/2010/main" val="30933207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838200" y="1995442"/>
            <a:ext cx="9149862" cy="2289175"/>
          </a:xfrm>
        </p:spPr>
        <p:txBody>
          <a:bodyPr>
            <a:normAutofit/>
          </a:bodyPr>
          <a:lstStyle/>
          <a:p>
            <a:r>
              <a:rPr lang="fr-FR" dirty="0">
                <a:solidFill>
                  <a:schemeClr val="tx1"/>
                </a:solidFill>
              </a:rPr>
              <a:t>Nos jeunes en retireraient un plus grand sentiment d'appartenance et d'appropriation de leur communauté </a:t>
            </a:r>
          </a:p>
          <a:p>
            <a:r>
              <a:rPr lang="fr-FR" dirty="0">
                <a:solidFill>
                  <a:schemeClr val="tx1"/>
                </a:solidFill>
              </a:rPr>
              <a:t>et un intérêt majeur à participer activement à la grande commission. </a:t>
            </a:r>
            <a:endParaRPr lang="en-US" dirty="0">
              <a:solidFill>
                <a:schemeClr val="tx1"/>
              </a:solidFill>
            </a:endParaRPr>
          </a:p>
        </p:txBody>
      </p:sp>
      <p:pic>
        <p:nvPicPr>
          <p:cNvPr id="6" name="Picture 5">
            <a:extLst>
              <a:ext uri="{FF2B5EF4-FFF2-40B4-BE49-F238E27FC236}">
                <a16:creationId xmlns:a16="http://schemas.microsoft.com/office/drawing/2014/main" xmlns="" id="{744D4817-CB25-C443-AE9F-8C98E9F0B6C6}"/>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666039" y="5759706"/>
            <a:ext cx="2299230" cy="73253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6"/>
          <p:cNvSpPr/>
          <p:nvPr/>
        </p:nvSpPr>
        <p:spPr>
          <a:xfrm>
            <a:off x="838200" y="5819159"/>
            <a:ext cx="2339683" cy="75656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0" name="Rectangle 9"/>
          <p:cNvSpPr/>
          <p:nvPr/>
        </p:nvSpPr>
        <p:spPr>
          <a:xfrm>
            <a:off x="350520" y="5819158"/>
            <a:ext cx="2339683" cy="75656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1" name="Rectangle 10"/>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
        <p:nvSpPr>
          <p:cNvPr id="13" name="Title 7"/>
          <p:cNvSpPr>
            <a:spLocks noGrp="1"/>
          </p:cNvSpPr>
          <p:nvPr>
            <p:ph type="title"/>
          </p:nvPr>
        </p:nvSpPr>
        <p:spPr>
          <a:xfrm>
            <a:off x="236732" y="500062"/>
            <a:ext cx="10117666" cy="1067481"/>
          </a:xfrm>
        </p:spPr>
        <p:txBody>
          <a:bodyPr>
            <a:normAutofit fontScale="90000"/>
          </a:bodyPr>
          <a:lstStyle/>
          <a:p>
            <a:pPr algn="ctr"/>
            <a:r>
              <a:rPr lang="fr-FR" b="1" dirty="0"/>
              <a:t>5- Ministère </a:t>
            </a:r>
            <a:r>
              <a:rPr lang="fr-FR" b="1" dirty="0" smtClean="0"/>
              <a:t>spécifique de </a:t>
            </a:r>
            <a:r>
              <a:rPr lang="fr-FR" b="1" dirty="0"/>
              <a:t>la </a:t>
            </a:r>
            <a:r>
              <a:rPr lang="fr-FR" b="1" dirty="0" smtClean="0"/>
              <a:t>jeunesse, intégrée </a:t>
            </a:r>
            <a:r>
              <a:rPr lang="fr-FR" b="1" dirty="0"/>
              <a:t>ou </a:t>
            </a:r>
            <a:r>
              <a:rPr lang="fr-FR" b="1" dirty="0" smtClean="0"/>
              <a:t>ségréguée</a:t>
            </a:r>
            <a:endParaRPr lang="en-US" dirty="0"/>
          </a:p>
        </p:txBody>
      </p:sp>
    </p:spTree>
    <p:extLst>
      <p:ext uri="{BB962C8B-B14F-4D97-AF65-F5344CB8AC3E}">
        <p14:creationId xmlns:p14="http://schemas.microsoft.com/office/powerpoint/2010/main" val="2226372131"/>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1517468" y="131886"/>
            <a:ext cx="9149862" cy="499578"/>
          </a:xfrm>
        </p:spPr>
        <p:txBody>
          <a:bodyPr>
            <a:normAutofit fontScale="90000"/>
          </a:bodyPr>
          <a:lstStyle/>
          <a:p>
            <a:pPr algn="ctr"/>
            <a:r>
              <a:rPr lang="en-US" b="1" dirty="0" err="1" smtClean="0">
                <a:solidFill>
                  <a:schemeClr val="accent5"/>
                </a:solidFill>
              </a:rPr>
              <a:t>Ministère</a:t>
            </a:r>
            <a:r>
              <a:rPr lang="en-US" b="1" dirty="0" smtClean="0">
                <a:solidFill>
                  <a:schemeClr val="accent5"/>
                </a:solidFill>
              </a:rPr>
              <a:t> </a:t>
            </a:r>
            <a:r>
              <a:rPr lang="en-US" b="1" dirty="0" err="1" smtClean="0">
                <a:solidFill>
                  <a:schemeClr val="accent5"/>
                </a:solidFill>
              </a:rPr>
              <a:t>Evangelique</a:t>
            </a:r>
            <a:endParaRPr lang="en-US" b="1" dirty="0">
              <a:solidFill>
                <a:schemeClr val="accent5"/>
              </a:solidFill>
            </a:endParaRPr>
          </a:p>
        </p:txBody>
      </p:sp>
      <p:sp>
        <p:nvSpPr>
          <p:cNvPr id="9" name="Content Placeholder 8"/>
          <p:cNvSpPr>
            <a:spLocks noGrp="1"/>
          </p:cNvSpPr>
          <p:nvPr>
            <p:ph idx="1"/>
          </p:nvPr>
        </p:nvSpPr>
        <p:spPr>
          <a:xfrm>
            <a:off x="994955" y="765498"/>
            <a:ext cx="9149862" cy="3715062"/>
          </a:xfrm>
        </p:spPr>
        <p:txBody>
          <a:bodyPr>
            <a:normAutofit/>
          </a:bodyPr>
          <a:lstStyle/>
          <a:p>
            <a:r>
              <a:rPr lang="fr-FR" i="1" dirty="0" smtClean="0">
                <a:solidFill>
                  <a:schemeClr val="tx1"/>
                </a:solidFill>
              </a:rPr>
              <a:t>« </a:t>
            </a:r>
            <a:r>
              <a:rPr lang="en-US" i="1" dirty="0">
                <a:solidFill>
                  <a:schemeClr val="tx1"/>
                </a:solidFill>
              </a:rPr>
              <a:t> Les </a:t>
            </a:r>
            <a:r>
              <a:rPr lang="en-US" i="1" dirty="0" err="1">
                <a:solidFill>
                  <a:schemeClr val="tx1"/>
                </a:solidFill>
              </a:rPr>
              <a:t>progrès</a:t>
            </a:r>
            <a:r>
              <a:rPr lang="en-US" i="1" dirty="0">
                <a:solidFill>
                  <a:schemeClr val="tx1"/>
                </a:solidFill>
              </a:rPr>
              <a:t> de </a:t>
            </a:r>
            <a:r>
              <a:rPr lang="en-US" i="1" dirty="0" err="1">
                <a:solidFill>
                  <a:schemeClr val="tx1"/>
                </a:solidFill>
              </a:rPr>
              <a:t>l'œuvre</a:t>
            </a:r>
            <a:r>
              <a:rPr lang="en-US" i="1" dirty="0">
                <a:solidFill>
                  <a:schemeClr val="tx1"/>
                </a:solidFill>
              </a:rPr>
              <a:t> de </a:t>
            </a:r>
            <a:r>
              <a:rPr lang="en-US" i="1" dirty="0" err="1">
                <a:solidFill>
                  <a:schemeClr val="tx1"/>
                </a:solidFill>
              </a:rPr>
              <a:t>Dieu</a:t>
            </a:r>
            <a:r>
              <a:rPr lang="en-US" i="1" dirty="0">
                <a:solidFill>
                  <a:schemeClr val="tx1"/>
                </a:solidFill>
              </a:rPr>
              <a:t> </a:t>
            </a:r>
            <a:r>
              <a:rPr lang="en-US" i="1" dirty="0" err="1">
                <a:solidFill>
                  <a:schemeClr val="tx1"/>
                </a:solidFill>
              </a:rPr>
              <a:t>dans</a:t>
            </a:r>
            <a:r>
              <a:rPr lang="en-US" i="1" dirty="0">
                <a:solidFill>
                  <a:schemeClr val="tx1"/>
                </a:solidFill>
              </a:rPr>
              <a:t> </a:t>
            </a:r>
            <a:r>
              <a:rPr lang="en-US" i="1" dirty="0" err="1">
                <a:solidFill>
                  <a:schemeClr val="tx1"/>
                </a:solidFill>
              </a:rPr>
              <a:t>tous</a:t>
            </a:r>
            <a:r>
              <a:rPr lang="en-US" i="1" dirty="0">
                <a:solidFill>
                  <a:schemeClr val="tx1"/>
                </a:solidFill>
              </a:rPr>
              <a:t> les </a:t>
            </a:r>
            <a:r>
              <a:rPr lang="en-US" i="1" dirty="0" err="1">
                <a:solidFill>
                  <a:schemeClr val="tx1"/>
                </a:solidFill>
              </a:rPr>
              <a:t>domaines</a:t>
            </a:r>
            <a:r>
              <a:rPr lang="en-US" i="1" dirty="0">
                <a:solidFill>
                  <a:schemeClr val="tx1"/>
                </a:solidFill>
              </a:rPr>
              <a:t> </a:t>
            </a:r>
            <a:r>
              <a:rPr lang="en-US" i="1" dirty="0" err="1">
                <a:solidFill>
                  <a:schemeClr val="tx1"/>
                </a:solidFill>
              </a:rPr>
              <a:t>nécessitent</a:t>
            </a:r>
            <a:r>
              <a:rPr lang="en-US" i="1" dirty="0">
                <a:solidFill>
                  <a:schemeClr val="tx1"/>
                </a:solidFill>
              </a:rPr>
              <a:t> </a:t>
            </a:r>
            <a:r>
              <a:rPr lang="en-US" i="1" dirty="0" err="1">
                <a:solidFill>
                  <a:schemeClr val="tx1"/>
                </a:solidFill>
              </a:rPr>
              <a:t>une</a:t>
            </a:r>
            <a:r>
              <a:rPr lang="en-US" i="1" dirty="0">
                <a:solidFill>
                  <a:schemeClr val="tx1"/>
                </a:solidFill>
              </a:rPr>
              <a:t> </a:t>
            </a:r>
            <a:r>
              <a:rPr lang="en-US" i="1" dirty="0" err="1">
                <a:solidFill>
                  <a:schemeClr val="tx1"/>
                </a:solidFill>
              </a:rPr>
              <a:t>ardeur</a:t>
            </a:r>
            <a:r>
              <a:rPr lang="en-US" i="1" dirty="0">
                <a:solidFill>
                  <a:schemeClr val="tx1"/>
                </a:solidFill>
              </a:rPr>
              <a:t>, un courage et un </a:t>
            </a:r>
            <a:r>
              <a:rPr lang="en-US" i="1" dirty="0" err="1">
                <a:solidFill>
                  <a:schemeClr val="tx1"/>
                </a:solidFill>
              </a:rPr>
              <a:t>zèle</a:t>
            </a:r>
            <a:r>
              <a:rPr lang="en-US" i="1" dirty="0">
                <a:solidFill>
                  <a:schemeClr val="tx1"/>
                </a:solidFill>
              </a:rPr>
              <a:t> </a:t>
            </a:r>
            <a:r>
              <a:rPr lang="en-US" i="1" dirty="0" err="1">
                <a:solidFill>
                  <a:schemeClr val="tx1"/>
                </a:solidFill>
              </a:rPr>
              <a:t>juvéniles</a:t>
            </a:r>
            <a:r>
              <a:rPr lang="en-US" i="1" dirty="0">
                <a:solidFill>
                  <a:schemeClr val="tx1"/>
                </a:solidFill>
              </a:rPr>
              <a:t>. Pour </a:t>
            </a:r>
            <a:r>
              <a:rPr lang="en-US" i="1" dirty="0" err="1">
                <a:solidFill>
                  <a:schemeClr val="tx1"/>
                </a:solidFill>
              </a:rPr>
              <a:t>établir</a:t>
            </a:r>
            <a:r>
              <a:rPr lang="en-US" i="1" dirty="0">
                <a:solidFill>
                  <a:schemeClr val="tx1"/>
                </a:solidFill>
              </a:rPr>
              <a:t> des plans avec </a:t>
            </a:r>
            <a:r>
              <a:rPr lang="en-US" i="1" dirty="0" err="1">
                <a:solidFill>
                  <a:schemeClr val="tx1"/>
                </a:solidFill>
              </a:rPr>
              <a:t>clarté</a:t>
            </a:r>
            <a:r>
              <a:rPr lang="en-US" i="1" dirty="0">
                <a:solidFill>
                  <a:schemeClr val="tx1"/>
                </a:solidFill>
              </a:rPr>
              <a:t> et les </a:t>
            </a:r>
            <a:r>
              <a:rPr lang="en-US" i="1" dirty="0" err="1">
                <a:solidFill>
                  <a:schemeClr val="tx1"/>
                </a:solidFill>
              </a:rPr>
              <a:t>exécuter</a:t>
            </a:r>
            <a:r>
              <a:rPr lang="en-US" i="1" dirty="0">
                <a:solidFill>
                  <a:schemeClr val="tx1"/>
                </a:solidFill>
              </a:rPr>
              <a:t> </a:t>
            </a:r>
            <a:r>
              <a:rPr lang="en-US" i="1" dirty="0" err="1">
                <a:solidFill>
                  <a:schemeClr val="tx1"/>
                </a:solidFill>
              </a:rPr>
              <a:t>d'une</a:t>
            </a:r>
            <a:r>
              <a:rPr lang="en-US" i="1" dirty="0">
                <a:solidFill>
                  <a:schemeClr val="tx1"/>
                </a:solidFill>
              </a:rPr>
              <a:t> main </a:t>
            </a:r>
            <a:r>
              <a:rPr lang="en-US" i="1" dirty="0" err="1">
                <a:solidFill>
                  <a:schemeClr val="tx1"/>
                </a:solidFill>
              </a:rPr>
              <a:t>ferme</a:t>
            </a:r>
            <a:r>
              <a:rPr lang="en-US" i="1" dirty="0">
                <a:solidFill>
                  <a:schemeClr val="tx1"/>
                </a:solidFill>
              </a:rPr>
              <a:t>, </a:t>
            </a:r>
            <a:r>
              <a:rPr lang="en-US" i="1" dirty="0" err="1">
                <a:solidFill>
                  <a:schemeClr val="tx1"/>
                </a:solidFill>
              </a:rPr>
              <a:t>il</a:t>
            </a:r>
            <a:r>
              <a:rPr lang="en-US" i="1" dirty="0">
                <a:solidFill>
                  <a:schemeClr val="tx1"/>
                </a:solidFill>
              </a:rPr>
              <a:t> </a:t>
            </a:r>
            <a:r>
              <a:rPr lang="en-US" i="1" dirty="0" err="1">
                <a:solidFill>
                  <a:schemeClr val="tx1"/>
                </a:solidFill>
              </a:rPr>
              <a:t>faut</a:t>
            </a:r>
            <a:r>
              <a:rPr lang="en-US" i="1" dirty="0">
                <a:solidFill>
                  <a:schemeClr val="tx1"/>
                </a:solidFill>
              </a:rPr>
              <a:t> des </a:t>
            </a:r>
            <a:r>
              <a:rPr lang="en-US" i="1" dirty="0" err="1">
                <a:solidFill>
                  <a:schemeClr val="tx1"/>
                </a:solidFill>
              </a:rPr>
              <a:t>énergies</a:t>
            </a:r>
            <a:r>
              <a:rPr lang="en-US" i="1" dirty="0">
                <a:solidFill>
                  <a:schemeClr val="tx1"/>
                </a:solidFill>
              </a:rPr>
              <a:t> </a:t>
            </a:r>
            <a:r>
              <a:rPr lang="en-US" i="1" dirty="0" err="1">
                <a:solidFill>
                  <a:schemeClr val="tx1"/>
                </a:solidFill>
              </a:rPr>
              <a:t>neuves</a:t>
            </a:r>
            <a:r>
              <a:rPr lang="en-US" i="1" dirty="0">
                <a:solidFill>
                  <a:schemeClr val="tx1"/>
                </a:solidFill>
              </a:rPr>
              <a:t>. </a:t>
            </a:r>
            <a:r>
              <a:rPr lang="en-US" i="1" dirty="0" err="1">
                <a:solidFill>
                  <a:schemeClr val="tx1"/>
                </a:solidFill>
              </a:rPr>
              <a:t>Aussi</a:t>
            </a:r>
            <a:r>
              <a:rPr lang="en-US" i="1" dirty="0">
                <a:solidFill>
                  <a:schemeClr val="tx1"/>
                </a:solidFill>
              </a:rPr>
              <a:t> </a:t>
            </a:r>
            <a:r>
              <a:rPr lang="en-US" i="1" dirty="0" err="1">
                <a:solidFill>
                  <a:schemeClr val="tx1"/>
                </a:solidFill>
              </a:rPr>
              <a:t>Dieu</a:t>
            </a:r>
            <a:r>
              <a:rPr lang="en-US" i="1" dirty="0">
                <a:solidFill>
                  <a:schemeClr val="tx1"/>
                </a:solidFill>
              </a:rPr>
              <a:t> </a:t>
            </a:r>
            <a:r>
              <a:rPr lang="en-US" i="1" dirty="0" err="1">
                <a:solidFill>
                  <a:schemeClr val="tx1"/>
                </a:solidFill>
              </a:rPr>
              <a:t>désire</a:t>
            </a:r>
            <a:r>
              <a:rPr lang="en-US" i="1" dirty="0">
                <a:solidFill>
                  <a:schemeClr val="tx1"/>
                </a:solidFill>
              </a:rPr>
              <a:t>-t-</a:t>
            </a:r>
            <a:r>
              <a:rPr lang="en-US" i="1" dirty="0" err="1">
                <a:solidFill>
                  <a:schemeClr val="tx1"/>
                </a:solidFill>
              </a:rPr>
              <a:t>il</a:t>
            </a:r>
            <a:r>
              <a:rPr lang="en-US" i="1" dirty="0">
                <a:solidFill>
                  <a:schemeClr val="tx1"/>
                </a:solidFill>
              </a:rPr>
              <a:t> </a:t>
            </a:r>
            <a:r>
              <a:rPr lang="en-US" i="1" dirty="0" err="1">
                <a:solidFill>
                  <a:schemeClr val="tx1"/>
                </a:solidFill>
              </a:rPr>
              <a:t>que</a:t>
            </a:r>
            <a:r>
              <a:rPr lang="en-US" i="1" dirty="0">
                <a:solidFill>
                  <a:schemeClr val="tx1"/>
                </a:solidFill>
              </a:rPr>
              <a:t> les </a:t>
            </a:r>
            <a:r>
              <a:rPr lang="en-US" i="1" dirty="0" err="1">
                <a:solidFill>
                  <a:schemeClr val="tx1"/>
                </a:solidFill>
              </a:rPr>
              <a:t>jeunes</a:t>
            </a:r>
            <a:r>
              <a:rPr lang="en-US" i="1" dirty="0">
                <a:solidFill>
                  <a:schemeClr val="tx1"/>
                </a:solidFill>
              </a:rPr>
              <a:t> </a:t>
            </a:r>
            <a:r>
              <a:rPr lang="en-US" i="1" dirty="0" err="1">
                <a:solidFill>
                  <a:schemeClr val="tx1"/>
                </a:solidFill>
              </a:rPr>
              <a:t>contribuent</a:t>
            </a:r>
            <a:r>
              <a:rPr lang="en-US" i="1" dirty="0">
                <a:solidFill>
                  <a:schemeClr val="tx1"/>
                </a:solidFill>
              </a:rPr>
              <a:t> à </a:t>
            </a:r>
            <a:r>
              <a:rPr lang="en-US" i="1" dirty="0" err="1">
                <a:solidFill>
                  <a:schemeClr val="tx1"/>
                </a:solidFill>
              </a:rPr>
              <a:t>l'avancement</a:t>
            </a:r>
            <a:r>
              <a:rPr lang="en-US" i="1" dirty="0">
                <a:solidFill>
                  <a:schemeClr val="tx1"/>
                </a:solidFill>
              </a:rPr>
              <a:t> de </a:t>
            </a:r>
            <a:r>
              <a:rPr lang="en-US" i="1" dirty="0" err="1">
                <a:solidFill>
                  <a:schemeClr val="tx1"/>
                </a:solidFill>
              </a:rPr>
              <a:t>sa</a:t>
            </a:r>
            <a:r>
              <a:rPr lang="en-US" i="1" dirty="0">
                <a:solidFill>
                  <a:schemeClr val="tx1"/>
                </a:solidFill>
              </a:rPr>
              <a:t> </a:t>
            </a:r>
            <a:r>
              <a:rPr lang="en-US" i="1" dirty="0" smtClean="0">
                <a:solidFill>
                  <a:schemeClr val="tx1"/>
                </a:solidFill>
              </a:rPr>
              <a:t>cause.</a:t>
            </a:r>
            <a:endParaRPr lang="fr-FR" i="1" dirty="0" smtClean="0">
              <a:solidFill>
                <a:schemeClr val="tx1"/>
              </a:solidFill>
            </a:endParaRPr>
          </a:p>
          <a:p>
            <a:r>
              <a:rPr lang="en-US" i="1" dirty="0">
                <a:solidFill>
                  <a:schemeClr val="tx1"/>
                </a:solidFill>
              </a:rPr>
              <a:t> Il invite </a:t>
            </a:r>
            <a:r>
              <a:rPr lang="en-US" i="1" dirty="0" err="1">
                <a:solidFill>
                  <a:schemeClr val="tx1"/>
                </a:solidFill>
              </a:rPr>
              <a:t>jeunes</a:t>
            </a:r>
            <a:r>
              <a:rPr lang="en-US" i="1" dirty="0">
                <a:solidFill>
                  <a:schemeClr val="tx1"/>
                </a:solidFill>
              </a:rPr>
              <a:t> gens et </a:t>
            </a:r>
            <a:r>
              <a:rPr lang="en-US" i="1" dirty="0" err="1">
                <a:solidFill>
                  <a:schemeClr val="tx1"/>
                </a:solidFill>
              </a:rPr>
              <a:t>jeunes</a:t>
            </a:r>
            <a:r>
              <a:rPr lang="en-US" i="1" dirty="0">
                <a:solidFill>
                  <a:schemeClr val="tx1"/>
                </a:solidFill>
              </a:rPr>
              <a:t> </a:t>
            </a:r>
            <a:r>
              <a:rPr lang="en-US" i="1" dirty="0" err="1">
                <a:solidFill>
                  <a:schemeClr val="tx1"/>
                </a:solidFill>
              </a:rPr>
              <a:t>filles</a:t>
            </a:r>
            <a:r>
              <a:rPr lang="en-US" i="1" dirty="0">
                <a:solidFill>
                  <a:schemeClr val="tx1"/>
                </a:solidFill>
              </a:rPr>
              <a:t> à </a:t>
            </a:r>
            <a:r>
              <a:rPr lang="en-US" i="1" dirty="0" err="1">
                <a:solidFill>
                  <a:schemeClr val="tx1"/>
                </a:solidFill>
              </a:rPr>
              <a:t>lui</a:t>
            </a:r>
            <a:r>
              <a:rPr lang="en-US" i="1" dirty="0">
                <a:solidFill>
                  <a:schemeClr val="tx1"/>
                </a:solidFill>
              </a:rPr>
              <a:t> </a:t>
            </a:r>
            <a:r>
              <a:rPr lang="en-US" i="1" dirty="0" err="1">
                <a:solidFill>
                  <a:schemeClr val="tx1"/>
                </a:solidFill>
              </a:rPr>
              <a:t>consacrer</a:t>
            </a:r>
            <a:r>
              <a:rPr lang="en-US" i="1" dirty="0">
                <a:solidFill>
                  <a:schemeClr val="tx1"/>
                </a:solidFill>
              </a:rPr>
              <a:t> </a:t>
            </a:r>
            <a:r>
              <a:rPr lang="en-US" i="1" dirty="0" err="1">
                <a:solidFill>
                  <a:schemeClr val="tx1"/>
                </a:solidFill>
              </a:rPr>
              <a:t>leurs</a:t>
            </a:r>
            <a:r>
              <a:rPr lang="en-US" i="1" dirty="0">
                <a:solidFill>
                  <a:schemeClr val="tx1"/>
                </a:solidFill>
              </a:rPr>
              <a:t> forces. </a:t>
            </a:r>
            <a:r>
              <a:rPr lang="en-US" i="1" dirty="0" err="1">
                <a:solidFill>
                  <a:schemeClr val="tx1"/>
                </a:solidFill>
              </a:rPr>
              <a:t>L'emploi</a:t>
            </a:r>
            <a:r>
              <a:rPr lang="en-US" i="1" dirty="0">
                <a:solidFill>
                  <a:schemeClr val="tx1"/>
                </a:solidFill>
              </a:rPr>
              <a:t> de </a:t>
            </a:r>
            <a:r>
              <a:rPr lang="en-US" i="1" dirty="0" err="1">
                <a:solidFill>
                  <a:schemeClr val="tx1"/>
                </a:solidFill>
              </a:rPr>
              <a:t>leurs</a:t>
            </a:r>
            <a:r>
              <a:rPr lang="en-US" i="1" dirty="0">
                <a:solidFill>
                  <a:schemeClr val="tx1"/>
                </a:solidFill>
              </a:rPr>
              <a:t> </a:t>
            </a:r>
            <a:r>
              <a:rPr lang="en-US" i="1" dirty="0" err="1">
                <a:solidFill>
                  <a:schemeClr val="tx1"/>
                </a:solidFill>
              </a:rPr>
              <a:t>facultés</a:t>
            </a:r>
            <a:r>
              <a:rPr lang="en-US" i="1" dirty="0">
                <a:solidFill>
                  <a:schemeClr val="tx1"/>
                </a:solidFill>
              </a:rPr>
              <a:t>, la </a:t>
            </a:r>
            <a:r>
              <a:rPr lang="en-US" i="1" dirty="0" err="1">
                <a:solidFill>
                  <a:schemeClr val="tx1"/>
                </a:solidFill>
              </a:rPr>
              <a:t>vivacité</a:t>
            </a:r>
            <a:r>
              <a:rPr lang="en-US" i="1" dirty="0">
                <a:solidFill>
                  <a:schemeClr val="tx1"/>
                </a:solidFill>
              </a:rPr>
              <a:t> de </a:t>
            </a:r>
            <a:r>
              <a:rPr lang="en-US" i="1" dirty="0" err="1">
                <a:solidFill>
                  <a:schemeClr val="tx1"/>
                </a:solidFill>
              </a:rPr>
              <a:t>leur</a:t>
            </a:r>
            <a:r>
              <a:rPr lang="en-US" i="1" dirty="0">
                <a:solidFill>
                  <a:schemeClr val="tx1"/>
                </a:solidFill>
              </a:rPr>
              <a:t> esprit et la </a:t>
            </a:r>
            <a:r>
              <a:rPr lang="en-US" i="1" dirty="0" err="1">
                <a:solidFill>
                  <a:schemeClr val="tx1"/>
                </a:solidFill>
              </a:rPr>
              <a:t>vigueur</a:t>
            </a:r>
            <a:r>
              <a:rPr lang="en-US" i="1" dirty="0">
                <a:solidFill>
                  <a:schemeClr val="tx1"/>
                </a:solidFill>
              </a:rPr>
              <a:t> de </a:t>
            </a:r>
            <a:r>
              <a:rPr lang="en-US" i="1" dirty="0" err="1">
                <a:solidFill>
                  <a:schemeClr val="tx1"/>
                </a:solidFill>
              </a:rPr>
              <a:t>leur</a:t>
            </a:r>
            <a:r>
              <a:rPr lang="en-US" i="1" dirty="0">
                <a:solidFill>
                  <a:schemeClr val="tx1"/>
                </a:solidFill>
              </a:rPr>
              <a:t> action, </a:t>
            </a:r>
            <a:r>
              <a:rPr lang="en-US" i="1" dirty="0" err="1">
                <a:solidFill>
                  <a:schemeClr val="tx1"/>
                </a:solidFill>
              </a:rPr>
              <a:t>glorifieront</a:t>
            </a:r>
            <a:r>
              <a:rPr lang="en-US" i="1" dirty="0">
                <a:solidFill>
                  <a:schemeClr val="tx1"/>
                </a:solidFill>
              </a:rPr>
              <a:t> </a:t>
            </a:r>
            <a:r>
              <a:rPr lang="en-US" i="1" dirty="0" err="1">
                <a:solidFill>
                  <a:schemeClr val="tx1"/>
                </a:solidFill>
              </a:rPr>
              <a:t>Dieu</a:t>
            </a:r>
            <a:r>
              <a:rPr lang="en-US" i="1" dirty="0">
                <a:solidFill>
                  <a:schemeClr val="tx1"/>
                </a:solidFill>
              </a:rPr>
              <a:t> et </a:t>
            </a:r>
            <a:r>
              <a:rPr lang="en-US" i="1" dirty="0" err="1">
                <a:solidFill>
                  <a:schemeClr val="tx1"/>
                </a:solidFill>
              </a:rPr>
              <a:t>apporteront</a:t>
            </a:r>
            <a:r>
              <a:rPr lang="en-US" i="1" dirty="0">
                <a:solidFill>
                  <a:schemeClr val="tx1"/>
                </a:solidFill>
              </a:rPr>
              <a:t> le </a:t>
            </a:r>
            <a:r>
              <a:rPr lang="en-US" i="1" dirty="0" err="1">
                <a:solidFill>
                  <a:schemeClr val="tx1"/>
                </a:solidFill>
              </a:rPr>
              <a:t>salut</a:t>
            </a:r>
            <a:r>
              <a:rPr lang="en-US" i="1" dirty="0">
                <a:solidFill>
                  <a:schemeClr val="tx1"/>
                </a:solidFill>
              </a:rPr>
              <a:t> à </a:t>
            </a:r>
            <a:r>
              <a:rPr lang="en-US" i="1" dirty="0" err="1">
                <a:solidFill>
                  <a:schemeClr val="tx1"/>
                </a:solidFill>
              </a:rPr>
              <a:t>leurs</a:t>
            </a:r>
            <a:r>
              <a:rPr lang="en-US" i="1" dirty="0">
                <a:solidFill>
                  <a:schemeClr val="tx1"/>
                </a:solidFill>
              </a:rPr>
              <a:t> </a:t>
            </a:r>
            <a:r>
              <a:rPr lang="en-US" i="1" dirty="0" err="1">
                <a:solidFill>
                  <a:schemeClr val="tx1"/>
                </a:solidFill>
              </a:rPr>
              <a:t>semblables</a:t>
            </a:r>
            <a:r>
              <a:rPr lang="en-US" i="1" dirty="0">
                <a:solidFill>
                  <a:schemeClr val="tx1"/>
                </a:solidFill>
              </a:rPr>
              <a:t> </a:t>
            </a:r>
            <a:r>
              <a:rPr lang="fr-FR" i="1" dirty="0" smtClean="0">
                <a:solidFill>
                  <a:schemeClr val="tx1"/>
                </a:solidFill>
              </a:rPr>
              <a:t> », </a:t>
            </a:r>
            <a:r>
              <a:rPr lang="fr-FR" i="1" dirty="0">
                <a:solidFill>
                  <a:schemeClr val="tx1"/>
                </a:solidFill>
              </a:rPr>
              <a:t>page </a:t>
            </a:r>
            <a:r>
              <a:rPr lang="fr-FR" i="1" dirty="0" smtClean="0">
                <a:solidFill>
                  <a:schemeClr val="tx1"/>
                </a:solidFill>
              </a:rPr>
              <a:t>63</a:t>
            </a:r>
            <a:endParaRPr lang="fr-CA" sz="2400" dirty="0">
              <a:solidFill>
                <a:schemeClr val="tx1"/>
              </a:solidFill>
            </a:endParaRPr>
          </a:p>
        </p:txBody>
      </p:sp>
      <p:pic>
        <p:nvPicPr>
          <p:cNvPr id="6" name="Picture 5">
            <a:extLst>
              <a:ext uri="{FF2B5EF4-FFF2-40B4-BE49-F238E27FC236}">
                <a16:creationId xmlns:a16="http://schemas.microsoft.com/office/drawing/2014/main" xmlns="" id="{24EFB749-8732-954D-B9A6-6FB961077A9B}"/>
              </a:ext>
            </a:extLst>
          </p:cNvPr>
          <p:cNvPicPr>
            <a:picLocks noChangeAspect="1"/>
          </p:cNvPicPr>
          <p:nvPr/>
        </p:nvPicPr>
        <p:blipFill rotWithShape="1">
          <a:blip r:embed="rId2"/>
          <a:srcRect t="21186" b="22987"/>
          <a:stretch/>
        </p:blipFill>
        <p:spPr>
          <a:xfrm>
            <a:off x="838199" y="4447345"/>
            <a:ext cx="1513282" cy="1305633"/>
          </a:xfrm>
          <a:prstGeom prst="rect">
            <a:avLst/>
          </a:prstGeom>
        </p:spPr>
      </p:pic>
      <p:sp>
        <p:nvSpPr>
          <p:cNvPr id="2" name="Rectangle 1"/>
          <p:cNvSpPr/>
          <p:nvPr/>
        </p:nvSpPr>
        <p:spPr>
          <a:xfrm>
            <a:off x="838199" y="5719763"/>
            <a:ext cx="2140131"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6"/>
          <p:cNvSpPr/>
          <p:nvPr/>
        </p:nvSpPr>
        <p:spPr>
          <a:xfrm>
            <a:off x="671304" y="5752978"/>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71369536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666038" y="82805"/>
            <a:ext cx="9149862" cy="1325563"/>
          </a:xfrm>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a:xfrm>
            <a:off x="864326" y="1107168"/>
            <a:ext cx="9149862" cy="3112135"/>
          </a:xfrm>
        </p:spPr>
        <p:txBody>
          <a:bodyPr>
            <a:normAutofit fontScale="92500" lnSpcReduction="10000"/>
          </a:bodyPr>
          <a:lstStyle/>
          <a:p>
            <a:pPr>
              <a:lnSpc>
                <a:spcPct val="100000"/>
              </a:lnSpc>
            </a:pPr>
            <a:r>
              <a:rPr lang="fr-FR" b="1" dirty="0">
                <a:solidFill>
                  <a:schemeClr val="tx1"/>
                </a:solidFill>
              </a:rPr>
              <a:t>Le ministère de la jeunesse aujourd'hui ne sera plus jamais </a:t>
            </a:r>
            <a:r>
              <a:rPr lang="fr-FR" b="1" dirty="0" smtClean="0">
                <a:solidFill>
                  <a:schemeClr val="tx1"/>
                </a:solidFill>
              </a:rPr>
              <a:t>comme celui d’hier... </a:t>
            </a:r>
            <a:r>
              <a:rPr lang="fr-FR" dirty="0" smtClean="0">
                <a:solidFill>
                  <a:schemeClr val="tx1"/>
                </a:solidFill>
              </a:rPr>
              <a:t>« Le </a:t>
            </a:r>
            <a:r>
              <a:rPr lang="fr-FR" dirty="0">
                <a:solidFill>
                  <a:schemeClr val="tx1"/>
                </a:solidFill>
              </a:rPr>
              <a:t>ministère de la jeunesse aujourd'hui ne sera jamais comme </a:t>
            </a:r>
            <a:r>
              <a:rPr lang="fr-FR" dirty="0" smtClean="0">
                <a:solidFill>
                  <a:schemeClr val="tx1"/>
                </a:solidFill>
              </a:rPr>
              <a:t>celui d’hier... » Cette </a:t>
            </a:r>
            <a:r>
              <a:rPr lang="fr-FR" dirty="0">
                <a:solidFill>
                  <a:schemeClr val="tx1"/>
                </a:solidFill>
              </a:rPr>
              <a:t>déclaration peut sembler radicale ; cependant, il faut la considérer comme le point de départ d'une refonte complète de la façon dont nous concevons le développement du ministère de la jeunesse et du type d'activités que nous promouvons dans nos églises aujourd'hui. </a:t>
            </a:r>
          </a:p>
        </p:txBody>
      </p:sp>
      <p:pic>
        <p:nvPicPr>
          <p:cNvPr id="7" name="Picture 6">
            <a:extLst>
              <a:ext uri="{FF2B5EF4-FFF2-40B4-BE49-F238E27FC236}">
                <a16:creationId xmlns:a16="http://schemas.microsoft.com/office/drawing/2014/main" xmlns="" id="{3D18EF89-2E97-8644-83FD-DF586370090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614625" y="5692772"/>
            <a:ext cx="2325356" cy="902322"/>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 name="Rectangle 4"/>
          <p:cNvSpPr/>
          <p:nvPr/>
        </p:nvSpPr>
        <p:spPr>
          <a:xfrm>
            <a:off x="0" y="5820767"/>
            <a:ext cx="3463666"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317544822"/>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6"/>
          <p:cNvSpPr/>
          <p:nvPr/>
        </p:nvSpPr>
        <p:spPr>
          <a:xfrm>
            <a:off x="350520" y="5819158"/>
            <a:ext cx="2339683" cy="75656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p:txBody>
          <a:bodyPr>
            <a:normAutofit fontScale="90000"/>
          </a:bodyPr>
          <a:lstStyle/>
          <a:p>
            <a:r>
              <a:rPr lang="fr-FR" b="1" dirty="0"/>
              <a:t>5 domaines pour aider les jeunes adultes à rester en contact avec leur communauté. </a:t>
            </a:r>
            <a:endParaRPr lang="fr-CA" b="1" dirty="0"/>
          </a:p>
        </p:txBody>
      </p:sp>
      <p:sp>
        <p:nvSpPr>
          <p:cNvPr id="9" name="Content Placeholder 8"/>
          <p:cNvSpPr>
            <a:spLocks noGrp="1"/>
          </p:cNvSpPr>
          <p:nvPr>
            <p:ph idx="1"/>
          </p:nvPr>
        </p:nvSpPr>
        <p:spPr>
          <a:xfrm>
            <a:off x="838200" y="1825625"/>
            <a:ext cx="9149862" cy="2746375"/>
          </a:xfrm>
        </p:spPr>
        <p:txBody>
          <a:bodyPr>
            <a:normAutofit/>
          </a:bodyPr>
          <a:lstStyle/>
          <a:p>
            <a:r>
              <a:rPr lang="fr-FR" dirty="0">
                <a:solidFill>
                  <a:schemeClr val="tx1"/>
                </a:solidFill>
              </a:rPr>
              <a:t>Créer un espace favorisant des relations constructives</a:t>
            </a:r>
          </a:p>
          <a:p>
            <a:r>
              <a:rPr lang="fr-FR" dirty="0">
                <a:solidFill>
                  <a:schemeClr val="tx1"/>
                </a:solidFill>
              </a:rPr>
              <a:t>Enseigner le discernement culturel</a:t>
            </a:r>
          </a:p>
          <a:p>
            <a:r>
              <a:rPr lang="fr-FR" dirty="0" smtClean="0">
                <a:solidFill>
                  <a:schemeClr val="tx1"/>
                </a:solidFill>
              </a:rPr>
              <a:t>Faire </a:t>
            </a:r>
            <a:r>
              <a:rPr lang="fr-FR" dirty="0">
                <a:solidFill>
                  <a:schemeClr val="tx1"/>
                </a:solidFill>
              </a:rPr>
              <a:t>du mentorat réciproque une priorité : </a:t>
            </a:r>
          </a:p>
          <a:p>
            <a:r>
              <a:rPr lang="fr-FR" dirty="0">
                <a:solidFill>
                  <a:schemeClr val="tx1"/>
                </a:solidFill>
              </a:rPr>
              <a:t>Embrasser les vertus de la formation de disciple vocationnel</a:t>
            </a:r>
          </a:p>
          <a:p>
            <a:r>
              <a:rPr lang="fr-FR" dirty="0">
                <a:solidFill>
                  <a:schemeClr val="tx1"/>
                </a:solidFill>
              </a:rPr>
              <a:t>Faciliter la connexion avec Jésus</a:t>
            </a:r>
          </a:p>
        </p:txBody>
      </p:sp>
      <p:pic>
        <p:nvPicPr>
          <p:cNvPr id="6" name="Picture 5">
            <a:extLst>
              <a:ext uri="{FF2B5EF4-FFF2-40B4-BE49-F238E27FC236}">
                <a16:creationId xmlns:a16="http://schemas.microsoft.com/office/drawing/2014/main" xmlns="" id="{817BBE8C-2DFC-2A41-B7D6-61CCFB2E2EC5}"/>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838200" y="5759706"/>
            <a:ext cx="2022566" cy="706408"/>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10" name="Rectangle 9"/>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12022129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9">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nodeType="clickEffect">
                                  <p:stCondLst>
                                    <p:cond delay="0"/>
                                  </p:stCondLst>
                                  <p:childTnLst>
                                    <p:set>
                                      <p:cBhvr>
                                        <p:cTn id="22" dur="1" fill="hold">
                                          <p:stCondLst>
                                            <p:cond delay="0"/>
                                          </p:stCondLst>
                                        </p:cTn>
                                        <p:tgtEl>
                                          <p:spTgt spid="9">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9149862" cy="733169"/>
          </a:xfrm>
        </p:spPr>
        <p:txBody>
          <a:bodyPr>
            <a:normAutofit/>
          </a:bodyPr>
          <a:lstStyle/>
          <a:p>
            <a:pPr algn="ctr"/>
            <a:r>
              <a:rPr lang="fr-FR" b="1" dirty="0" smtClean="0"/>
              <a:t>Les dirigeants de jeunesse devraient :</a:t>
            </a:r>
            <a:endParaRPr lang="en-US" dirty="0"/>
          </a:p>
        </p:txBody>
      </p:sp>
      <p:sp>
        <p:nvSpPr>
          <p:cNvPr id="9" name="Content Placeholder 8"/>
          <p:cNvSpPr>
            <a:spLocks noGrp="1"/>
          </p:cNvSpPr>
          <p:nvPr>
            <p:ph idx="1"/>
          </p:nvPr>
        </p:nvSpPr>
        <p:spPr>
          <a:xfrm>
            <a:off x="838200" y="1331843"/>
            <a:ext cx="9149862" cy="4845120"/>
          </a:xfrm>
        </p:spPr>
        <p:txBody>
          <a:bodyPr>
            <a:normAutofit/>
          </a:bodyPr>
          <a:lstStyle/>
          <a:p>
            <a:pPr lvl="0"/>
            <a:r>
              <a:rPr lang="fr-FR" dirty="0" smtClean="0">
                <a:solidFill>
                  <a:schemeClr val="tx1"/>
                </a:solidFill>
              </a:rPr>
              <a:t>Impliquer le plus souvent les </a:t>
            </a:r>
            <a:r>
              <a:rPr lang="fr-FR" dirty="0">
                <a:solidFill>
                  <a:schemeClr val="tx1"/>
                </a:solidFill>
              </a:rPr>
              <a:t>jeunes </a:t>
            </a:r>
            <a:r>
              <a:rPr lang="fr-FR" dirty="0" smtClean="0">
                <a:solidFill>
                  <a:schemeClr val="tx1"/>
                </a:solidFill>
              </a:rPr>
              <a:t>soient </a:t>
            </a:r>
            <a:r>
              <a:rPr lang="fr-FR" dirty="0">
                <a:solidFill>
                  <a:schemeClr val="tx1"/>
                </a:solidFill>
              </a:rPr>
              <a:t>dans des activités intergénérationnelles de manière volontaire, inclusive et participative</a:t>
            </a:r>
          </a:p>
          <a:p>
            <a:pPr lvl="0"/>
            <a:r>
              <a:rPr lang="fr-FR" dirty="0" smtClean="0">
                <a:solidFill>
                  <a:schemeClr val="tx1"/>
                </a:solidFill>
              </a:rPr>
              <a:t>Garder </a:t>
            </a:r>
            <a:r>
              <a:rPr lang="fr-FR" dirty="0">
                <a:solidFill>
                  <a:schemeClr val="tx1"/>
                </a:solidFill>
              </a:rPr>
              <a:t>toujours à l'esprit les besoins essentiels des jeunes dans </a:t>
            </a:r>
            <a:r>
              <a:rPr lang="fr-FR" dirty="0" smtClean="0">
                <a:solidFill>
                  <a:schemeClr val="tx1"/>
                </a:solidFill>
              </a:rPr>
              <a:t>leur</a:t>
            </a:r>
            <a:r>
              <a:rPr lang="fr-FR" dirty="0" smtClean="0">
                <a:solidFill>
                  <a:schemeClr val="tx1"/>
                </a:solidFill>
              </a:rPr>
              <a:t> </a:t>
            </a:r>
            <a:r>
              <a:rPr lang="fr-FR" dirty="0">
                <a:solidFill>
                  <a:schemeClr val="tx1"/>
                </a:solidFill>
              </a:rPr>
              <a:t>planification stratégique </a:t>
            </a:r>
          </a:p>
          <a:p>
            <a:pPr lvl="0"/>
            <a:r>
              <a:rPr lang="fr-FR" dirty="0">
                <a:solidFill>
                  <a:schemeClr val="tx1"/>
                </a:solidFill>
              </a:rPr>
              <a:t>Les responsabiliser et les rencontrer là où ils se trouvent dans leurs problèmes personnels et leur croissance spirituelle</a:t>
            </a:r>
            <a:endParaRPr lang="fr-CA" dirty="0">
              <a:solidFill>
                <a:schemeClr val="tx1"/>
              </a:solidFill>
            </a:endParaRPr>
          </a:p>
        </p:txBody>
      </p:sp>
      <p:pic>
        <p:nvPicPr>
          <p:cNvPr id="6" name="Picture 5">
            <a:extLst>
              <a:ext uri="{FF2B5EF4-FFF2-40B4-BE49-F238E27FC236}">
                <a16:creationId xmlns:a16="http://schemas.microsoft.com/office/drawing/2014/main" xmlns="" id="{08483EE4-989C-3840-93BE-4387FEE6F78D}"/>
              </a:ext>
            </a:extLst>
          </p:cNvPr>
          <p:cNvPicPr>
            <a:picLocks noChangeAspect="1"/>
          </p:cNvPicPr>
          <p:nvPr/>
        </p:nvPicPr>
        <p:blipFill rotWithShape="1">
          <a:blip r:embed="rId2"/>
          <a:srcRect t="21186" b="22987"/>
          <a:stretch/>
        </p:blipFill>
        <p:spPr>
          <a:xfrm>
            <a:off x="626850" y="4623890"/>
            <a:ext cx="1513282" cy="1305633"/>
          </a:xfrm>
          <a:prstGeom prst="rect">
            <a:avLst/>
          </a:prstGeom>
        </p:spPr>
      </p:pic>
      <p:sp>
        <p:nvSpPr>
          <p:cNvPr id="2" name="Rectangle 1"/>
          <p:cNvSpPr/>
          <p:nvPr/>
        </p:nvSpPr>
        <p:spPr>
          <a:xfrm>
            <a:off x="838199" y="5843483"/>
            <a:ext cx="2048691" cy="74019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6"/>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9297634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8200" y="5852160"/>
            <a:ext cx="1983378" cy="679269"/>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838200" y="365125"/>
            <a:ext cx="9149862" cy="733169"/>
          </a:xfrm>
        </p:spPr>
        <p:txBody>
          <a:bodyPr>
            <a:normAutofit/>
          </a:bodyPr>
          <a:lstStyle/>
          <a:p>
            <a:pPr algn="ctr"/>
            <a:r>
              <a:rPr lang="fr-FR" b="1" dirty="0"/>
              <a:t>Les dirigeants de jeunesse devraient :</a:t>
            </a:r>
            <a:endParaRPr lang="en-US" dirty="0"/>
          </a:p>
        </p:txBody>
      </p:sp>
      <p:sp>
        <p:nvSpPr>
          <p:cNvPr id="9" name="Content Placeholder 8"/>
          <p:cNvSpPr>
            <a:spLocks noGrp="1"/>
          </p:cNvSpPr>
          <p:nvPr>
            <p:ph idx="1"/>
          </p:nvPr>
        </p:nvSpPr>
        <p:spPr>
          <a:xfrm>
            <a:off x="838200" y="1500806"/>
            <a:ext cx="9149862" cy="4845120"/>
          </a:xfrm>
        </p:spPr>
        <p:txBody>
          <a:bodyPr>
            <a:normAutofit/>
          </a:bodyPr>
          <a:lstStyle/>
          <a:p>
            <a:pPr lvl="0"/>
            <a:r>
              <a:rPr lang="fr-FR" b="1" dirty="0">
                <a:solidFill>
                  <a:schemeClr val="tx1"/>
                </a:solidFill>
              </a:rPr>
              <a:t>Créer des opportunités permettant de mobiliser leurs compétences </a:t>
            </a:r>
            <a:r>
              <a:rPr lang="fr-FR" dirty="0">
                <a:solidFill>
                  <a:schemeClr val="tx1"/>
                </a:solidFill>
              </a:rPr>
              <a:t>autour de projets utiles pour leurs communautés locales et à l'étranger</a:t>
            </a:r>
            <a:r>
              <a:rPr lang="fr-FR" dirty="0" smtClean="0">
                <a:solidFill>
                  <a:schemeClr val="tx1"/>
                </a:solidFill>
              </a:rPr>
              <a:t>.</a:t>
            </a:r>
          </a:p>
          <a:p>
            <a:pPr lvl="0"/>
            <a:r>
              <a:rPr lang="fr-FR" b="1" dirty="0" smtClean="0">
                <a:solidFill>
                  <a:schemeClr val="tx1"/>
                </a:solidFill>
              </a:rPr>
              <a:t>Encourager </a:t>
            </a:r>
            <a:r>
              <a:rPr lang="fr-FR" b="1" dirty="0">
                <a:solidFill>
                  <a:schemeClr val="tx1"/>
                </a:solidFill>
              </a:rPr>
              <a:t>l'interaction entre les générations, </a:t>
            </a:r>
            <a:r>
              <a:rPr lang="fr-FR" dirty="0">
                <a:solidFill>
                  <a:schemeClr val="tx1"/>
                </a:solidFill>
              </a:rPr>
              <a:t>cela contribuera à créer une synergie, un enrichissement mutuel et une </a:t>
            </a:r>
            <a:r>
              <a:rPr lang="fr-FR" b="1" dirty="0">
                <a:solidFill>
                  <a:schemeClr val="tx1"/>
                </a:solidFill>
              </a:rPr>
              <a:t>fraternité spirituelle</a:t>
            </a:r>
            <a:endParaRPr lang="fr-FR" b="1" i="1" dirty="0">
              <a:solidFill>
                <a:schemeClr val="tx1"/>
              </a:solidFill>
            </a:endParaRPr>
          </a:p>
        </p:txBody>
      </p:sp>
      <p:pic>
        <p:nvPicPr>
          <p:cNvPr id="6" name="Picture 5">
            <a:extLst>
              <a:ext uri="{FF2B5EF4-FFF2-40B4-BE49-F238E27FC236}">
                <a16:creationId xmlns:a16="http://schemas.microsoft.com/office/drawing/2014/main" xmlns="" id="{08483EE4-989C-3840-93BE-4387FEE6F78D}"/>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Rectangle 6"/>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9250357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836023" y="5719763"/>
            <a:ext cx="2142308"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632041" y="365125"/>
            <a:ext cx="9390017" cy="1043243"/>
          </a:xfrm>
        </p:spPr>
        <p:txBody>
          <a:bodyPr>
            <a:normAutofit fontScale="90000"/>
          </a:bodyPr>
          <a:lstStyle/>
          <a:p>
            <a:pPr algn="ctr"/>
            <a:r>
              <a:rPr lang="fr-FR" b="1" dirty="0"/>
              <a:t>3 domaines positifs identifiés </a:t>
            </a:r>
            <a:r>
              <a:rPr lang="fr-FR" b="1" dirty="0" smtClean="0"/>
              <a:t>lors d’une </a:t>
            </a:r>
            <a:r>
              <a:rPr lang="fr-FR" b="1" dirty="0"/>
              <a:t>étude</a:t>
            </a:r>
            <a:endParaRPr lang="en-US" b="1" dirty="0"/>
          </a:p>
        </p:txBody>
      </p:sp>
      <p:sp>
        <p:nvSpPr>
          <p:cNvPr id="9" name="Content Placeholder 8"/>
          <p:cNvSpPr>
            <a:spLocks noGrp="1"/>
          </p:cNvSpPr>
          <p:nvPr>
            <p:ph idx="1"/>
          </p:nvPr>
        </p:nvSpPr>
        <p:spPr>
          <a:xfrm>
            <a:off x="666038" y="1825625"/>
            <a:ext cx="9322024" cy="4351338"/>
          </a:xfrm>
        </p:spPr>
        <p:txBody>
          <a:bodyPr>
            <a:normAutofit/>
          </a:bodyPr>
          <a:lstStyle/>
          <a:p>
            <a:pPr marL="0" indent="0">
              <a:buNone/>
            </a:pPr>
            <a:r>
              <a:rPr lang="fr-FR" b="1" i="1" dirty="0">
                <a:solidFill>
                  <a:schemeClr val="tx1"/>
                </a:solidFill>
              </a:rPr>
              <a:t>1-Relations intergénérationnelles.  </a:t>
            </a:r>
            <a:r>
              <a:rPr lang="fr-FR" i="1" dirty="0">
                <a:solidFill>
                  <a:schemeClr val="tx1"/>
                </a:solidFill>
              </a:rPr>
              <a:t>Pour la plupart des personnes interrogées, leur relation avec l'église était déterminée par leur relation avec des membres plus âgés.</a:t>
            </a:r>
          </a:p>
          <a:p>
            <a:pPr marL="0" indent="0">
              <a:buNone/>
            </a:pPr>
            <a:r>
              <a:rPr lang="fr-FR" b="1" i="1" dirty="0">
                <a:solidFill>
                  <a:schemeClr val="tx1"/>
                </a:solidFill>
              </a:rPr>
              <a:t>2-Pardon et acceptation. </a:t>
            </a:r>
            <a:r>
              <a:rPr lang="fr-FR" i="1" dirty="0">
                <a:solidFill>
                  <a:schemeClr val="tx1"/>
                </a:solidFill>
              </a:rPr>
              <a:t>Rien ne pousse les adolescents et les jeunes adultes à quitter l'église plus vite que d'être rejetés, et rien ne les attire plus vite que d'être acceptés</a:t>
            </a:r>
            <a:endParaRPr lang="en-US" dirty="0">
              <a:solidFill>
                <a:schemeClr val="tx1"/>
              </a:solidFill>
            </a:endParaRPr>
          </a:p>
        </p:txBody>
      </p:sp>
      <p:pic>
        <p:nvPicPr>
          <p:cNvPr id="6" name="Picture 5">
            <a:extLst>
              <a:ext uri="{FF2B5EF4-FFF2-40B4-BE49-F238E27FC236}">
                <a16:creationId xmlns:a16="http://schemas.microsoft.com/office/drawing/2014/main" xmlns="" id="{D59639C2-630D-4E44-988A-47754BB221D3}"/>
              </a:ext>
            </a:extLst>
          </p:cNvPr>
          <p:cNvPicPr>
            <a:picLocks noChangeAspect="1"/>
          </p:cNvPicPr>
          <p:nvPr/>
        </p:nvPicPr>
        <p:blipFill rotWithShape="1">
          <a:blip r:embed="rId2"/>
          <a:srcRect t="21186" b="22987"/>
          <a:stretch/>
        </p:blipFill>
        <p:spPr>
          <a:xfrm>
            <a:off x="666038" y="4519387"/>
            <a:ext cx="1513282" cy="1305633"/>
          </a:xfrm>
          <a:prstGeom prst="rect">
            <a:avLst/>
          </a:prstGeom>
        </p:spPr>
      </p:pic>
      <p:sp>
        <p:nvSpPr>
          <p:cNvPr id="7" name="Rectangle 6"/>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1808795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70709" y="5784390"/>
            <a:ext cx="2063931" cy="79929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182881" y="365125"/>
            <a:ext cx="10228216" cy="1325563"/>
          </a:xfrm>
        </p:spPr>
        <p:txBody>
          <a:bodyPr>
            <a:normAutofit/>
          </a:bodyPr>
          <a:lstStyle/>
          <a:p>
            <a:pPr algn="ctr"/>
            <a:r>
              <a:rPr lang="fr-FR" sz="4000" b="1" dirty="0"/>
              <a:t>3 domaines positifs identifiés lors d’une étude</a:t>
            </a:r>
            <a:endParaRPr lang="en-US" sz="4000" dirty="0"/>
          </a:p>
        </p:txBody>
      </p:sp>
      <p:sp>
        <p:nvSpPr>
          <p:cNvPr id="9" name="Content Placeholder 8"/>
          <p:cNvSpPr>
            <a:spLocks noGrp="1"/>
          </p:cNvSpPr>
          <p:nvPr>
            <p:ph idx="1"/>
          </p:nvPr>
        </p:nvSpPr>
        <p:spPr>
          <a:xfrm>
            <a:off x="864326" y="1564367"/>
            <a:ext cx="9149862" cy="3268890"/>
          </a:xfrm>
        </p:spPr>
        <p:txBody>
          <a:bodyPr>
            <a:normAutofit/>
          </a:bodyPr>
          <a:lstStyle/>
          <a:p>
            <a:pPr marL="0" indent="0">
              <a:buNone/>
            </a:pPr>
            <a:r>
              <a:rPr lang="fr-FR" b="1" i="1" dirty="0">
                <a:solidFill>
                  <a:schemeClr val="tx1"/>
                </a:solidFill>
              </a:rPr>
              <a:t>3-Plateformes de partage. </a:t>
            </a:r>
            <a:endParaRPr lang="fr-FR" b="1" i="1" dirty="0" smtClean="0">
              <a:solidFill>
                <a:schemeClr val="tx1"/>
              </a:solidFill>
            </a:endParaRPr>
          </a:p>
          <a:p>
            <a:pPr marL="0" indent="0">
              <a:buNone/>
            </a:pPr>
            <a:r>
              <a:rPr lang="fr-FR" i="1" dirty="0" smtClean="0">
                <a:solidFill>
                  <a:schemeClr val="tx1"/>
                </a:solidFill>
              </a:rPr>
              <a:t>Il </a:t>
            </a:r>
            <a:r>
              <a:rPr lang="fr-FR" i="1" dirty="0">
                <a:solidFill>
                  <a:schemeClr val="tx1"/>
                </a:solidFill>
              </a:rPr>
              <a:t>y a de la puissance à </a:t>
            </a:r>
            <a:r>
              <a:rPr lang="fr-FR" b="1" i="1" dirty="0">
                <a:solidFill>
                  <a:schemeClr val="tx1"/>
                </a:solidFill>
              </a:rPr>
              <a:t>expérimenter l'amour et </a:t>
            </a:r>
            <a:r>
              <a:rPr lang="fr-FR" b="1" i="1" dirty="0" smtClean="0">
                <a:solidFill>
                  <a:schemeClr val="tx1"/>
                </a:solidFill>
              </a:rPr>
              <a:t>la puissance </a:t>
            </a:r>
            <a:r>
              <a:rPr lang="fr-FR" b="1" i="1" dirty="0">
                <a:solidFill>
                  <a:schemeClr val="tx1"/>
                </a:solidFill>
              </a:rPr>
              <a:t>de Dieu. </a:t>
            </a:r>
            <a:endParaRPr lang="fr-FR" b="1" i="1" dirty="0" smtClean="0">
              <a:solidFill>
                <a:schemeClr val="tx1"/>
              </a:solidFill>
            </a:endParaRPr>
          </a:p>
          <a:p>
            <a:pPr marL="0" indent="0">
              <a:buNone/>
            </a:pPr>
            <a:r>
              <a:rPr lang="fr-FR" i="1" dirty="0" smtClean="0">
                <a:solidFill>
                  <a:schemeClr val="tx1"/>
                </a:solidFill>
              </a:rPr>
              <a:t>Il </a:t>
            </a:r>
            <a:r>
              <a:rPr lang="fr-FR" i="1" dirty="0">
                <a:solidFill>
                  <a:schemeClr val="tx1"/>
                </a:solidFill>
              </a:rPr>
              <a:t>y a de la puissance à </a:t>
            </a:r>
            <a:r>
              <a:rPr lang="fr-FR" b="1" i="1" dirty="0">
                <a:solidFill>
                  <a:schemeClr val="tx1"/>
                </a:solidFill>
              </a:rPr>
              <a:t>partager cette expérience avec les autres. </a:t>
            </a:r>
            <a:endParaRPr lang="fr-FR" b="1" i="1" dirty="0" smtClean="0">
              <a:solidFill>
                <a:schemeClr val="tx1"/>
              </a:solidFill>
            </a:endParaRPr>
          </a:p>
          <a:p>
            <a:pPr marL="0" indent="0">
              <a:buNone/>
            </a:pPr>
            <a:r>
              <a:rPr lang="fr-FR" i="1" dirty="0" smtClean="0">
                <a:solidFill>
                  <a:schemeClr val="tx1"/>
                </a:solidFill>
              </a:rPr>
              <a:t>Et </a:t>
            </a:r>
            <a:r>
              <a:rPr lang="fr-FR" i="1" dirty="0">
                <a:solidFill>
                  <a:schemeClr val="tx1"/>
                </a:solidFill>
              </a:rPr>
              <a:t>il y a de la puissance à </a:t>
            </a:r>
            <a:r>
              <a:rPr lang="fr-FR" b="1" i="1" dirty="0">
                <a:solidFill>
                  <a:schemeClr val="tx1"/>
                </a:solidFill>
              </a:rPr>
              <a:t>écouter le récit de la rencontre d'une autre personne avec Dieu.</a:t>
            </a:r>
            <a:endParaRPr lang="en-US" dirty="0">
              <a:solidFill>
                <a:schemeClr val="tx1"/>
              </a:solidFill>
            </a:endParaRPr>
          </a:p>
        </p:txBody>
      </p:sp>
      <p:pic>
        <p:nvPicPr>
          <p:cNvPr id="6" name="Picture 5">
            <a:extLst>
              <a:ext uri="{FF2B5EF4-FFF2-40B4-BE49-F238E27FC236}">
                <a16:creationId xmlns:a16="http://schemas.microsoft.com/office/drawing/2014/main" xmlns="" id="{0803F193-6EE2-754A-A07D-BBD387EF03D0}"/>
              </a:ext>
            </a:extLst>
          </p:cNvPr>
          <p:cNvPicPr>
            <a:picLocks noChangeAspect="1"/>
          </p:cNvPicPr>
          <p:nvPr/>
        </p:nvPicPr>
        <p:blipFill rotWithShape="1">
          <a:blip r:embed="rId2"/>
          <a:srcRect t="21186" b="22987"/>
          <a:stretch/>
        </p:blipFill>
        <p:spPr>
          <a:xfrm>
            <a:off x="236732" y="4648698"/>
            <a:ext cx="1513282" cy="1305633"/>
          </a:xfrm>
          <a:prstGeom prst="rect">
            <a:avLst/>
          </a:prstGeom>
        </p:spPr>
      </p:pic>
      <p:sp>
        <p:nvSpPr>
          <p:cNvPr id="7" name="Rectangle 6"/>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47803360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15619" y="5759706"/>
            <a:ext cx="1983377" cy="682325"/>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666038" y="338999"/>
            <a:ext cx="9149862" cy="875847"/>
          </a:xfrm>
        </p:spPr>
        <p:txBody>
          <a:bodyPr>
            <a:normAutofit/>
          </a:bodyPr>
          <a:lstStyle/>
          <a:p>
            <a:pPr algn="ctr"/>
            <a:r>
              <a:rPr lang="en-US" b="1" dirty="0"/>
              <a:t>6-CONCLUSION</a:t>
            </a:r>
            <a:endParaRPr lang="en-US" dirty="0"/>
          </a:p>
        </p:txBody>
      </p:sp>
      <p:sp>
        <p:nvSpPr>
          <p:cNvPr id="9" name="Content Placeholder 8"/>
          <p:cNvSpPr>
            <a:spLocks noGrp="1"/>
          </p:cNvSpPr>
          <p:nvPr>
            <p:ph idx="1"/>
          </p:nvPr>
        </p:nvSpPr>
        <p:spPr>
          <a:xfrm>
            <a:off x="851263" y="1214846"/>
            <a:ext cx="9149862" cy="4351338"/>
          </a:xfrm>
        </p:spPr>
        <p:txBody>
          <a:bodyPr>
            <a:normAutofit/>
          </a:bodyPr>
          <a:lstStyle/>
          <a:p>
            <a:r>
              <a:rPr lang="fr-FR" dirty="0">
                <a:solidFill>
                  <a:schemeClr val="tx1"/>
                </a:solidFill>
              </a:rPr>
              <a:t>Malgré le nombre important de jeunes qui quittent l'Église, le ministère de la jeunesse est toujours d'actualité et peut jouer un rôle décisif dans la croissance spirituelle de ces derniers.  </a:t>
            </a:r>
            <a:endParaRPr lang="fr-FR" dirty="0" smtClean="0">
              <a:solidFill>
                <a:schemeClr val="tx1"/>
              </a:solidFill>
            </a:endParaRPr>
          </a:p>
          <a:p>
            <a:r>
              <a:rPr lang="fr-FR" dirty="0" smtClean="0">
                <a:solidFill>
                  <a:schemeClr val="tx1"/>
                </a:solidFill>
              </a:rPr>
              <a:t>Les leaders se doivent d’être </a:t>
            </a:r>
            <a:r>
              <a:rPr lang="fr-FR" dirty="0">
                <a:solidFill>
                  <a:schemeClr val="tx1"/>
                </a:solidFill>
              </a:rPr>
              <a:t>ouverts à l'idée d'aborder les problèmes et les besoins des jeunes dans une perspective intergénérationnelle, inclusive et intentionnelle. </a:t>
            </a:r>
            <a:endParaRPr lang="en-US" b="1" dirty="0">
              <a:solidFill>
                <a:schemeClr val="tx1"/>
              </a:solidFill>
            </a:endParaRPr>
          </a:p>
        </p:txBody>
      </p:sp>
      <p:pic>
        <p:nvPicPr>
          <p:cNvPr id="6" name="Picture 5">
            <a:extLst>
              <a:ext uri="{FF2B5EF4-FFF2-40B4-BE49-F238E27FC236}">
                <a16:creationId xmlns:a16="http://schemas.microsoft.com/office/drawing/2014/main" xmlns="" id="{C5788CAC-5863-4F44-893B-3A1F681170D4}"/>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7" name="Rectangle 6"/>
          <p:cNvSpPr/>
          <p:nvPr/>
        </p:nvSpPr>
        <p:spPr>
          <a:xfrm>
            <a:off x="236732" y="5874276"/>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848347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365125"/>
            <a:ext cx="9149862" cy="897145"/>
          </a:xfrm>
        </p:spPr>
        <p:txBody>
          <a:bodyPr>
            <a:normAutofit/>
          </a:bodyPr>
          <a:lstStyle/>
          <a:p>
            <a:pPr algn="ctr"/>
            <a:r>
              <a:rPr lang="en-US" b="1" dirty="0"/>
              <a:t>6-CONCLUSION</a:t>
            </a:r>
            <a:endParaRPr lang="en-US" dirty="0"/>
          </a:p>
        </p:txBody>
      </p:sp>
      <p:sp>
        <p:nvSpPr>
          <p:cNvPr id="9" name="Content Placeholder 8"/>
          <p:cNvSpPr>
            <a:spLocks noGrp="1"/>
          </p:cNvSpPr>
          <p:nvPr>
            <p:ph idx="1"/>
          </p:nvPr>
        </p:nvSpPr>
        <p:spPr>
          <a:xfrm>
            <a:off x="838200" y="1557272"/>
            <a:ext cx="9149862" cy="2648968"/>
          </a:xfrm>
        </p:spPr>
        <p:txBody>
          <a:bodyPr>
            <a:normAutofit fontScale="92500" lnSpcReduction="10000"/>
          </a:bodyPr>
          <a:lstStyle/>
          <a:p>
            <a:r>
              <a:rPr lang="fr-FR" dirty="0">
                <a:solidFill>
                  <a:schemeClr val="tx1"/>
                </a:solidFill>
              </a:rPr>
              <a:t>Cette génération doit être prise en charge par des relations authentiques, un mentorat généreux et une relation forte avec Jésus. </a:t>
            </a:r>
            <a:endParaRPr lang="fr-FR" dirty="0" smtClean="0">
              <a:solidFill>
                <a:schemeClr val="tx1"/>
              </a:solidFill>
            </a:endParaRPr>
          </a:p>
          <a:p>
            <a:r>
              <a:rPr lang="fr-FR" dirty="0" smtClean="0">
                <a:solidFill>
                  <a:schemeClr val="tx1"/>
                </a:solidFill>
              </a:rPr>
              <a:t>Les leaders </a:t>
            </a:r>
            <a:r>
              <a:rPr lang="fr-FR" dirty="0">
                <a:solidFill>
                  <a:schemeClr val="tx1"/>
                </a:solidFill>
              </a:rPr>
              <a:t>de la jeunesse se doivent d'engager avec diligence un dialogue avec les dirigeants de leurs églises afin de susciter une prise de conscience qui est primordiale </a:t>
            </a:r>
            <a:r>
              <a:rPr lang="fr-FR" dirty="0" smtClean="0">
                <a:solidFill>
                  <a:schemeClr val="tx1"/>
                </a:solidFill>
              </a:rPr>
              <a:t>au </a:t>
            </a:r>
            <a:r>
              <a:rPr lang="fr-FR" dirty="0">
                <a:solidFill>
                  <a:schemeClr val="tx1"/>
                </a:solidFill>
              </a:rPr>
              <a:t>développement de notre ministère auprès des jeunes.  </a:t>
            </a:r>
            <a:endParaRPr lang="en-US" dirty="0">
              <a:solidFill>
                <a:schemeClr val="tx1"/>
              </a:solidFill>
            </a:endParaRPr>
          </a:p>
        </p:txBody>
      </p:sp>
      <p:pic>
        <p:nvPicPr>
          <p:cNvPr id="6" name="Picture 5">
            <a:extLst>
              <a:ext uri="{FF2B5EF4-FFF2-40B4-BE49-F238E27FC236}">
                <a16:creationId xmlns:a16="http://schemas.microsoft.com/office/drawing/2014/main" xmlns="" id="{01F105A5-C589-CD4A-A470-0E49FF4509D8}"/>
              </a:ext>
            </a:extLst>
          </p:cNvPr>
          <p:cNvPicPr>
            <a:picLocks noChangeAspect="1"/>
          </p:cNvPicPr>
          <p:nvPr/>
        </p:nvPicPr>
        <p:blipFill rotWithShape="1">
          <a:blip r:embed="rId2"/>
          <a:srcRect t="21186" b="22987"/>
          <a:stretch/>
        </p:blipFill>
        <p:spPr>
          <a:xfrm>
            <a:off x="666038" y="4602977"/>
            <a:ext cx="1513282" cy="1305633"/>
          </a:xfrm>
          <a:prstGeom prst="rect">
            <a:avLst/>
          </a:prstGeom>
        </p:spPr>
      </p:pic>
      <p:sp>
        <p:nvSpPr>
          <p:cNvPr id="5" name="Rectangle 4"/>
          <p:cNvSpPr/>
          <p:nvPr/>
        </p:nvSpPr>
        <p:spPr>
          <a:xfrm>
            <a:off x="0" y="5759706"/>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6071442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208370"/>
            <a:ext cx="9149862" cy="1325563"/>
          </a:xfrm>
        </p:spPr>
        <p:txBody>
          <a:bodyPr>
            <a:normAutofit/>
          </a:bodyPr>
          <a:lstStyle/>
          <a:p>
            <a:pPr algn="ctr"/>
            <a:r>
              <a:rPr lang="en-US" b="1" dirty="0" smtClean="0"/>
              <a:t>7-ACTIVITE</a:t>
            </a:r>
            <a:endParaRPr lang="en-US" dirty="0"/>
          </a:p>
        </p:txBody>
      </p:sp>
      <p:sp>
        <p:nvSpPr>
          <p:cNvPr id="9" name="Content Placeholder 8"/>
          <p:cNvSpPr>
            <a:spLocks noGrp="1"/>
          </p:cNvSpPr>
          <p:nvPr>
            <p:ph idx="1"/>
          </p:nvPr>
        </p:nvSpPr>
        <p:spPr>
          <a:xfrm>
            <a:off x="838200" y="1324928"/>
            <a:ext cx="9149862" cy="2985815"/>
          </a:xfrm>
        </p:spPr>
        <p:txBody>
          <a:bodyPr>
            <a:normAutofit fontScale="92500"/>
          </a:bodyPr>
          <a:lstStyle/>
          <a:p>
            <a:r>
              <a:rPr lang="fr-FR" b="1" dirty="0">
                <a:solidFill>
                  <a:schemeClr val="tx1"/>
                </a:solidFill>
              </a:rPr>
              <a:t>Individuel : </a:t>
            </a:r>
            <a:r>
              <a:rPr lang="fr-FR" dirty="0">
                <a:solidFill>
                  <a:schemeClr val="tx1"/>
                </a:solidFill>
              </a:rPr>
              <a:t>Donnez le nom et l'explication de l'acronyme utilisé pour définir cette génération    </a:t>
            </a:r>
          </a:p>
          <a:p>
            <a:endParaRPr lang="fr-FR" dirty="0">
              <a:solidFill>
                <a:schemeClr val="tx1"/>
              </a:solidFill>
            </a:endParaRPr>
          </a:p>
          <a:p>
            <a:r>
              <a:rPr lang="fr-FR" b="1" dirty="0">
                <a:solidFill>
                  <a:schemeClr val="tx1"/>
                </a:solidFill>
              </a:rPr>
              <a:t>Groupe </a:t>
            </a:r>
            <a:r>
              <a:rPr lang="fr-FR" dirty="0">
                <a:solidFill>
                  <a:schemeClr val="tx1"/>
                </a:solidFill>
              </a:rPr>
              <a:t>: Discutez des moyens que peuvent utiliser les leaders du </a:t>
            </a:r>
            <a:r>
              <a:rPr lang="fr-FR" dirty="0" smtClean="0">
                <a:solidFill>
                  <a:schemeClr val="tx1"/>
                </a:solidFill>
              </a:rPr>
              <a:t>Ministère </a:t>
            </a:r>
            <a:r>
              <a:rPr lang="fr-FR" dirty="0">
                <a:solidFill>
                  <a:schemeClr val="tx1"/>
                </a:solidFill>
              </a:rPr>
              <a:t>de la </a:t>
            </a:r>
            <a:r>
              <a:rPr lang="fr-FR" dirty="0" smtClean="0">
                <a:solidFill>
                  <a:schemeClr val="tx1"/>
                </a:solidFill>
              </a:rPr>
              <a:t>Jeunesse </a:t>
            </a:r>
            <a:r>
              <a:rPr lang="fr-FR" dirty="0">
                <a:solidFill>
                  <a:schemeClr val="tx1"/>
                </a:solidFill>
              </a:rPr>
              <a:t>pour que leurs jeunes se mettent en réseau avec d'autres jeunes du monde entier à l'aide des médias sociaux </a:t>
            </a:r>
            <a:r>
              <a:rPr lang="fr-FR" dirty="0" smtClean="0">
                <a:solidFill>
                  <a:schemeClr val="tx1"/>
                </a:solidFill>
              </a:rPr>
              <a:t>pour </a:t>
            </a:r>
            <a:r>
              <a:rPr lang="fr-FR" dirty="0">
                <a:solidFill>
                  <a:schemeClr val="tx1"/>
                </a:solidFill>
              </a:rPr>
              <a:t>que l'Évangile ait un impact mondial</a:t>
            </a:r>
            <a:r>
              <a:rPr lang="fr-FR" b="1" dirty="0">
                <a:solidFill>
                  <a:schemeClr val="tx1"/>
                </a:solidFill>
              </a:rPr>
              <a:t>. </a:t>
            </a:r>
            <a:endParaRPr lang="en-US" dirty="0">
              <a:solidFill>
                <a:schemeClr val="tx1"/>
              </a:solidFill>
            </a:endParaRPr>
          </a:p>
        </p:txBody>
      </p:sp>
      <p:pic>
        <p:nvPicPr>
          <p:cNvPr id="6" name="Picture 5">
            <a:extLst>
              <a:ext uri="{FF2B5EF4-FFF2-40B4-BE49-F238E27FC236}">
                <a16:creationId xmlns:a16="http://schemas.microsoft.com/office/drawing/2014/main" xmlns="" id="{F67AE7B0-2E06-C942-9E2C-4B85BD9CF922}"/>
              </a:ext>
            </a:extLst>
          </p:cNvPr>
          <p:cNvPicPr>
            <a:picLocks noChangeAspect="1"/>
          </p:cNvPicPr>
          <p:nvPr/>
        </p:nvPicPr>
        <p:blipFill rotWithShape="1">
          <a:blip r:embed="rId2"/>
          <a:srcRect t="21186" b="22987"/>
          <a:stretch/>
        </p:blipFill>
        <p:spPr>
          <a:xfrm>
            <a:off x="692164" y="4493261"/>
            <a:ext cx="1513282" cy="1305633"/>
          </a:xfrm>
          <a:prstGeom prst="rect">
            <a:avLst/>
          </a:prstGeom>
        </p:spPr>
      </p:pic>
      <p:sp>
        <p:nvSpPr>
          <p:cNvPr id="5" name="Rectangle 4"/>
          <p:cNvSpPr/>
          <p:nvPr/>
        </p:nvSpPr>
        <p:spPr>
          <a:xfrm>
            <a:off x="91440" y="5798894"/>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2830626766"/>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normAutofit/>
          </a:bodyPr>
          <a:lstStyle/>
          <a:p>
            <a:pPr algn="ctr"/>
            <a:r>
              <a:rPr lang="en-US" b="1" dirty="0" smtClean="0"/>
              <a:t>8-RESSOURCES</a:t>
            </a:r>
            <a:endParaRPr lang="en-US" dirty="0"/>
          </a:p>
        </p:txBody>
      </p:sp>
      <p:sp>
        <p:nvSpPr>
          <p:cNvPr id="9" name="Content Placeholder 8"/>
          <p:cNvSpPr>
            <a:spLocks noGrp="1"/>
          </p:cNvSpPr>
          <p:nvPr>
            <p:ph idx="1"/>
          </p:nvPr>
        </p:nvSpPr>
        <p:spPr/>
        <p:txBody>
          <a:bodyPr>
            <a:normAutofit/>
          </a:bodyPr>
          <a:lstStyle/>
          <a:p>
            <a:r>
              <a:rPr lang="fr-FR" dirty="0">
                <a:solidFill>
                  <a:schemeClr val="tx1"/>
                </a:solidFill>
              </a:rPr>
              <a:t>Visitez notre site web : </a:t>
            </a:r>
            <a:r>
              <a:rPr lang="fr-FR" dirty="0">
                <a:solidFill>
                  <a:srgbClr val="0070C0"/>
                </a:solidFill>
              </a:rPr>
              <a:t>youth.adventist.org</a:t>
            </a:r>
            <a:r>
              <a:rPr lang="fr-FR" dirty="0">
                <a:solidFill>
                  <a:schemeClr val="tx1"/>
                </a:solidFill>
              </a:rPr>
              <a:t> pour des ressources </a:t>
            </a:r>
            <a:r>
              <a:rPr lang="fr-FR" dirty="0" smtClean="0">
                <a:solidFill>
                  <a:schemeClr val="tx1"/>
                </a:solidFill>
              </a:rPr>
              <a:t>relative au mentorat</a:t>
            </a:r>
            <a:r>
              <a:rPr lang="fr-FR" dirty="0">
                <a:solidFill>
                  <a:schemeClr val="tx1"/>
                </a:solidFill>
              </a:rPr>
              <a:t>, </a:t>
            </a:r>
            <a:r>
              <a:rPr lang="fr-FR" dirty="0" smtClean="0">
                <a:solidFill>
                  <a:schemeClr val="tx1"/>
                </a:solidFill>
              </a:rPr>
              <a:t>à la </a:t>
            </a:r>
            <a:r>
              <a:rPr lang="fr-FR" dirty="0">
                <a:solidFill>
                  <a:schemeClr val="tx1"/>
                </a:solidFill>
              </a:rPr>
              <a:t>dévotion et autres. </a:t>
            </a:r>
            <a:endParaRPr lang="en-US" dirty="0">
              <a:solidFill>
                <a:schemeClr val="tx1"/>
              </a:solidFill>
            </a:endParaRPr>
          </a:p>
        </p:txBody>
      </p:sp>
      <p:pic>
        <p:nvPicPr>
          <p:cNvPr id="6" name="Picture 5">
            <a:extLst>
              <a:ext uri="{FF2B5EF4-FFF2-40B4-BE49-F238E27FC236}">
                <a16:creationId xmlns:a16="http://schemas.microsoft.com/office/drawing/2014/main" xmlns="" id="{371CEEA4-2B44-4047-A333-4C58D00A520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5" name="Rectangle 4"/>
          <p:cNvSpPr/>
          <p:nvPr/>
        </p:nvSpPr>
        <p:spPr>
          <a:xfrm>
            <a:off x="261257" y="5739260"/>
            <a:ext cx="2965268" cy="646331"/>
          </a:xfrm>
          <a:prstGeom prst="rect">
            <a:avLst/>
          </a:prstGeom>
          <a:ln>
            <a:noFill/>
          </a:ln>
        </p:spPr>
        <p:style>
          <a:lnRef idx="2">
            <a:schemeClr val="dk1"/>
          </a:lnRef>
          <a:fillRef idx="1">
            <a:schemeClr val="lt1"/>
          </a:fillRef>
          <a:effectRef idx="0">
            <a:schemeClr val="dk1"/>
          </a:effectRef>
          <a:fontRef idx="minor">
            <a:schemeClr val="dk1"/>
          </a:fontRef>
        </p:style>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de la Jeunesse Adventiste</a:t>
            </a:r>
          </a:p>
        </p:txBody>
      </p:sp>
    </p:spTree>
    <p:extLst>
      <p:ext uri="{BB962C8B-B14F-4D97-AF65-F5344CB8AC3E}">
        <p14:creationId xmlns:p14="http://schemas.microsoft.com/office/powerpoint/2010/main" val="3298856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pPr algn="ctr"/>
            <a:r>
              <a:rPr lang="en-US" b="1" dirty="0">
                <a:solidFill>
                  <a:srgbClr val="2E75B6"/>
                </a:solidFill>
              </a:rPr>
              <a:t>1-INTRODUCTION</a:t>
            </a:r>
            <a:endParaRPr lang="en-US" dirty="0">
              <a:solidFill>
                <a:srgbClr val="2E75B6"/>
              </a:solidFill>
            </a:endParaRPr>
          </a:p>
        </p:txBody>
      </p:sp>
      <p:sp>
        <p:nvSpPr>
          <p:cNvPr id="9" name="Content Placeholder 8"/>
          <p:cNvSpPr>
            <a:spLocks noGrp="1"/>
          </p:cNvSpPr>
          <p:nvPr>
            <p:ph idx="1"/>
          </p:nvPr>
        </p:nvSpPr>
        <p:spPr>
          <a:xfrm>
            <a:off x="838200" y="1825625"/>
            <a:ext cx="9149862" cy="2498181"/>
          </a:xfrm>
        </p:spPr>
        <p:txBody>
          <a:bodyPr/>
          <a:lstStyle/>
          <a:p>
            <a:r>
              <a:rPr lang="fr-FR" dirty="0">
                <a:solidFill>
                  <a:schemeClr val="tx1"/>
                </a:solidFill>
              </a:rPr>
              <a:t>La question de l'efficacité pour atteindre notre objectif avec les jeunes dont nous avons la charge doit être posée. </a:t>
            </a:r>
            <a:r>
              <a:rPr lang="fr-FR" b="1" dirty="0">
                <a:solidFill>
                  <a:schemeClr val="tx1"/>
                </a:solidFill>
              </a:rPr>
              <a:t>Que pourrions-nous faire différemment pour aider nos jeunes à être connectés avec Dieu et à développer de solides convictions religieuses ?</a:t>
            </a:r>
            <a:endParaRPr lang="en-US" b="1" dirty="0">
              <a:solidFill>
                <a:schemeClr val="tx1"/>
              </a:solidFill>
            </a:endParaRPr>
          </a:p>
        </p:txBody>
      </p:sp>
      <p:pic>
        <p:nvPicPr>
          <p:cNvPr id="6" name="Picture 5">
            <a:extLst>
              <a:ext uri="{FF2B5EF4-FFF2-40B4-BE49-F238E27FC236}">
                <a16:creationId xmlns:a16="http://schemas.microsoft.com/office/drawing/2014/main" xmlns="" id="{82C573B0-9154-8D45-AEB8-4CADF8839DF1}"/>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470263" y="5759706"/>
            <a:ext cx="2377440" cy="641094"/>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6"/>
          <p:cNvSpPr/>
          <p:nvPr/>
        </p:nvSpPr>
        <p:spPr>
          <a:xfrm>
            <a:off x="0" y="5820767"/>
            <a:ext cx="3463666"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187100419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a:xfrm>
            <a:off x="838200" y="245857"/>
            <a:ext cx="9149862" cy="1325563"/>
          </a:xfrm>
        </p:spPr>
        <p:txBody>
          <a:bodyPr/>
          <a:lstStyle/>
          <a:p>
            <a:pPr algn="ctr"/>
            <a:r>
              <a:rPr lang="en-US" b="1" dirty="0" smtClean="0"/>
              <a:t>2- OBJECTIFS DU SEMINAIRE</a:t>
            </a:r>
            <a:endParaRPr lang="en-US" dirty="0"/>
          </a:p>
        </p:txBody>
      </p:sp>
      <p:sp>
        <p:nvSpPr>
          <p:cNvPr id="9" name="Content Placeholder 8"/>
          <p:cNvSpPr>
            <a:spLocks noGrp="1"/>
          </p:cNvSpPr>
          <p:nvPr>
            <p:ph idx="1"/>
          </p:nvPr>
        </p:nvSpPr>
        <p:spPr>
          <a:xfrm>
            <a:off x="838200" y="1487699"/>
            <a:ext cx="9149862" cy="4351338"/>
          </a:xfrm>
        </p:spPr>
        <p:txBody>
          <a:bodyPr/>
          <a:lstStyle/>
          <a:p>
            <a:pPr lvl="0"/>
            <a:r>
              <a:rPr lang="fr-FR" sz="2400" dirty="0">
                <a:solidFill>
                  <a:schemeClr val="tx1"/>
                </a:solidFill>
              </a:rPr>
              <a:t>Susciter une prise de conscience parmi les dirigeants pour : améliorer leur ministère et mobiliser leurs jeunes au service.</a:t>
            </a:r>
          </a:p>
          <a:p>
            <a:pPr lvl="0"/>
            <a:r>
              <a:rPr lang="fr-FR" sz="2400" dirty="0">
                <a:solidFill>
                  <a:schemeClr val="tx1"/>
                </a:solidFill>
              </a:rPr>
              <a:t>Maintenir un ministère </a:t>
            </a:r>
            <a:r>
              <a:rPr lang="fr-FR" sz="2400" dirty="0" smtClean="0">
                <a:solidFill>
                  <a:schemeClr val="tx1"/>
                </a:solidFill>
              </a:rPr>
              <a:t>spécifique et </a:t>
            </a:r>
            <a:r>
              <a:rPr lang="fr-FR" sz="2400" dirty="0">
                <a:solidFill>
                  <a:schemeClr val="tx1"/>
                </a:solidFill>
              </a:rPr>
              <a:t>adapté aux besoins de la tranche d'âge des ambassadeurs et des jeunes adultes.</a:t>
            </a:r>
          </a:p>
          <a:p>
            <a:pPr lvl="0"/>
            <a:r>
              <a:rPr lang="fr-FR" sz="2400" dirty="0">
                <a:solidFill>
                  <a:schemeClr val="tx1"/>
                </a:solidFill>
              </a:rPr>
              <a:t>Définir des stratégies pour aider à relever les défis du 21e siècle, et développer une solide </a:t>
            </a:r>
            <a:r>
              <a:rPr lang="fr-FR" sz="2400" dirty="0" smtClean="0">
                <a:solidFill>
                  <a:schemeClr val="tx1"/>
                </a:solidFill>
              </a:rPr>
              <a:t>« maturité </a:t>
            </a:r>
            <a:r>
              <a:rPr lang="fr-FR" sz="2400" dirty="0">
                <a:solidFill>
                  <a:schemeClr val="tx1"/>
                </a:solidFill>
              </a:rPr>
              <a:t>dans la </a:t>
            </a:r>
            <a:r>
              <a:rPr lang="fr-FR" sz="2400" dirty="0" smtClean="0">
                <a:solidFill>
                  <a:schemeClr val="tx1"/>
                </a:solidFill>
              </a:rPr>
              <a:t>foi » </a:t>
            </a:r>
            <a:r>
              <a:rPr lang="fr-FR" sz="2400" dirty="0">
                <a:solidFill>
                  <a:schemeClr val="tx1"/>
                </a:solidFill>
              </a:rPr>
              <a:t>et une relation étroite avec Dieu.</a:t>
            </a:r>
            <a:r>
              <a:rPr lang="fr-FR" dirty="0" smtClean="0">
                <a:solidFill>
                  <a:schemeClr val="tx1"/>
                </a:solidFill>
              </a:rPr>
              <a:t>.</a:t>
            </a:r>
            <a:endParaRPr lang="fr-CA" dirty="0">
              <a:solidFill>
                <a:schemeClr val="tx1"/>
              </a:solidFill>
            </a:endParaRPr>
          </a:p>
        </p:txBody>
      </p:sp>
      <p:pic>
        <p:nvPicPr>
          <p:cNvPr id="6" name="Picture 5">
            <a:extLst>
              <a:ext uri="{FF2B5EF4-FFF2-40B4-BE49-F238E27FC236}">
                <a16:creationId xmlns:a16="http://schemas.microsoft.com/office/drawing/2014/main" xmlns="" id="{B3ED85DB-4AD8-7341-9000-C8EA488DDC2A}"/>
              </a:ext>
            </a:extLst>
          </p:cNvPr>
          <p:cNvPicPr>
            <a:picLocks noChangeAspect="1"/>
          </p:cNvPicPr>
          <p:nvPr/>
        </p:nvPicPr>
        <p:blipFill rotWithShape="1">
          <a:blip r:embed="rId2"/>
          <a:srcRect t="21186" b="22987"/>
          <a:stretch/>
        </p:blipFill>
        <p:spPr>
          <a:xfrm>
            <a:off x="666038" y="4454073"/>
            <a:ext cx="1513282" cy="1305633"/>
          </a:xfrm>
          <a:prstGeom prst="rect">
            <a:avLst/>
          </a:prstGeom>
        </p:spPr>
      </p:pic>
      <p:sp>
        <p:nvSpPr>
          <p:cNvPr id="2" name="Rectangle 1"/>
          <p:cNvSpPr/>
          <p:nvPr/>
        </p:nvSpPr>
        <p:spPr>
          <a:xfrm>
            <a:off x="838200" y="5772709"/>
            <a:ext cx="2009503" cy="6463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5" name="Rectangle 4"/>
          <p:cNvSpPr/>
          <p:nvPr/>
        </p:nvSpPr>
        <p:spPr>
          <a:xfrm>
            <a:off x="522514" y="5864149"/>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12535799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9"/>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9"/>
                                          </p:stCondLst>
                                        </p:cTn>
                                        <p:tgtEl>
                                          <p:spTgt spid="9">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9"/>
                                          </p:stCondLst>
                                        </p:cTn>
                                        <p:tgtEl>
                                          <p:spTgt spid="9">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66038" y="5759706"/>
            <a:ext cx="2797627"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838199" y="365125"/>
            <a:ext cx="9554633" cy="1325563"/>
          </a:xfrm>
        </p:spPr>
        <p:txBody>
          <a:bodyPr>
            <a:normAutofit/>
          </a:bodyPr>
          <a:lstStyle/>
          <a:p>
            <a:pPr algn="ctr"/>
            <a:r>
              <a:rPr lang="en-US" sz="4000" b="1" dirty="0" smtClean="0"/>
              <a:t>3-</a:t>
            </a:r>
            <a:r>
              <a:rPr lang="fr-FR" sz="4000" b="1" dirty="0" smtClean="0"/>
              <a:t>Bases bibliques </a:t>
            </a:r>
            <a:r>
              <a:rPr lang="fr-FR" sz="4000" b="1" dirty="0"/>
              <a:t>pour </a:t>
            </a:r>
            <a:r>
              <a:rPr lang="fr-FR" sz="4000" b="1" dirty="0">
                <a:solidFill>
                  <a:srgbClr val="0070C0"/>
                </a:solidFill>
              </a:rPr>
              <a:t>un ministère spécialisé </a:t>
            </a:r>
            <a:r>
              <a:rPr lang="fr-FR" sz="4000" b="1" dirty="0" smtClean="0">
                <a:solidFill>
                  <a:srgbClr val="0070C0"/>
                </a:solidFill>
              </a:rPr>
              <a:t>de </a:t>
            </a:r>
            <a:r>
              <a:rPr lang="fr-FR" sz="4000" b="1" dirty="0">
                <a:solidFill>
                  <a:srgbClr val="0070C0"/>
                </a:solidFill>
              </a:rPr>
              <a:t>la jeunesse </a:t>
            </a:r>
            <a:r>
              <a:rPr lang="en-US" sz="4000" b="1" dirty="0" smtClean="0">
                <a:solidFill>
                  <a:srgbClr val="0070C0"/>
                </a:solidFill>
              </a:rPr>
              <a:t> </a:t>
            </a:r>
            <a:endParaRPr lang="en-US" sz="4000" spc="-150" dirty="0">
              <a:solidFill>
                <a:srgbClr val="0070C0"/>
              </a:solidFill>
            </a:endParaRPr>
          </a:p>
        </p:txBody>
      </p:sp>
      <p:sp>
        <p:nvSpPr>
          <p:cNvPr id="9" name="Content Placeholder 8"/>
          <p:cNvSpPr>
            <a:spLocks noGrp="1"/>
          </p:cNvSpPr>
          <p:nvPr>
            <p:ph idx="1"/>
          </p:nvPr>
        </p:nvSpPr>
        <p:spPr>
          <a:xfrm>
            <a:off x="838199" y="1706942"/>
            <a:ext cx="9149862" cy="2974237"/>
          </a:xfrm>
        </p:spPr>
        <p:txBody>
          <a:bodyPr>
            <a:normAutofit/>
          </a:bodyPr>
          <a:lstStyle/>
          <a:p>
            <a:r>
              <a:rPr lang="fr-FR" dirty="0">
                <a:solidFill>
                  <a:schemeClr val="tx1"/>
                </a:solidFill>
              </a:rPr>
              <a:t>la première est : </a:t>
            </a:r>
            <a:r>
              <a:rPr lang="fr-FR" dirty="0" smtClean="0">
                <a:solidFill>
                  <a:schemeClr val="tx1"/>
                </a:solidFill>
              </a:rPr>
              <a:t>« Aime </a:t>
            </a:r>
            <a:r>
              <a:rPr lang="fr-FR" dirty="0">
                <a:solidFill>
                  <a:schemeClr val="tx1"/>
                </a:solidFill>
              </a:rPr>
              <a:t>le Seigneur ton Dieu</a:t>
            </a:r>
            <a:r>
              <a:rPr lang="fr-FR" dirty="0" smtClean="0">
                <a:solidFill>
                  <a:schemeClr val="tx1"/>
                </a:solidFill>
              </a:rPr>
              <a:t>... » </a:t>
            </a:r>
            <a:r>
              <a:rPr lang="fr-FR" dirty="0">
                <a:solidFill>
                  <a:schemeClr val="tx1"/>
                </a:solidFill>
              </a:rPr>
              <a:t>(</a:t>
            </a:r>
            <a:r>
              <a:rPr lang="fr-FR" dirty="0" err="1">
                <a:solidFill>
                  <a:schemeClr val="tx1"/>
                </a:solidFill>
              </a:rPr>
              <a:t>Dt</a:t>
            </a:r>
            <a:r>
              <a:rPr lang="fr-FR" dirty="0">
                <a:solidFill>
                  <a:schemeClr val="tx1"/>
                </a:solidFill>
              </a:rPr>
              <a:t> 6, 5) C'est un élément fondamental pour la croissance spirituelle personnelle. En Israël, il devait être enseigné par les parents à leurs enfants de la naissance à l'âge adulte.  Dans le NT (Mat 22:37,38), </a:t>
            </a:r>
            <a:r>
              <a:rPr lang="fr-FR" dirty="0" smtClean="0">
                <a:solidFill>
                  <a:schemeClr val="tx1"/>
                </a:solidFill>
              </a:rPr>
              <a:t>« aime </a:t>
            </a:r>
            <a:r>
              <a:rPr lang="fr-FR" dirty="0">
                <a:solidFill>
                  <a:schemeClr val="tx1"/>
                </a:solidFill>
              </a:rPr>
              <a:t>ton </a:t>
            </a:r>
            <a:r>
              <a:rPr lang="fr-FR" dirty="0" smtClean="0">
                <a:solidFill>
                  <a:schemeClr val="tx1"/>
                </a:solidFill>
              </a:rPr>
              <a:t>prochain » </a:t>
            </a:r>
            <a:r>
              <a:rPr lang="fr-FR" dirty="0">
                <a:solidFill>
                  <a:schemeClr val="tx1"/>
                </a:solidFill>
              </a:rPr>
              <a:t>apparaît comme le plus grand </a:t>
            </a:r>
            <a:r>
              <a:rPr lang="fr-FR" dirty="0" smtClean="0">
                <a:solidFill>
                  <a:schemeClr val="tx1"/>
                </a:solidFill>
              </a:rPr>
              <a:t>commandement.</a:t>
            </a:r>
            <a:endParaRPr lang="en-US" dirty="0">
              <a:solidFill>
                <a:schemeClr val="tx1"/>
              </a:solidFill>
            </a:endParaRPr>
          </a:p>
        </p:txBody>
      </p:sp>
      <p:pic>
        <p:nvPicPr>
          <p:cNvPr id="6" name="Picture 5">
            <a:extLst>
              <a:ext uri="{FF2B5EF4-FFF2-40B4-BE49-F238E27FC236}">
                <a16:creationId xmlns:a16="http://schemas.microsoft.com/office/drawing/2014/main" xmlns="" id="{6135B1EB-2B64-1844-A92C-DE616C1C87E0}"/>
              </a:ext>
            </a:extLst>
          </p:cNvPr>
          <p:cNvPicPr>
            <a:picLocks noChangeAspect="1"/>
          </p:cNvPicPr>
          <p:nvPr/>
        </p:nvPicPr>
        <p:blipFill rotWithShape="1">
          <a:blip r:embed="rId2"/>
          <a:srcRect t="21186" b="22987"/>
          <a:stretch/>
        </p:blipFill>
        <p:spPr>
          <a:xfrm>
            <a:off x="666038" y="4721123"/>
            <a:ext cx="1513282" cy="1305633"/>
          </a:xfrm>
          <a:prstGeom prst="rect">
            <a:avLst/>
          </a:prstGeom>
        </p:spPr>
      </p:pic>
      <p:sp>
        <p:nvSpPr>
          <p:cNvPr id="5" name="Rectangle 4"/>
          <p:cNvSpPr/>
          <p:nvPr/>
        </p:nvSpPr>
        <p:spPr>
          <a:xfrm>
            <a:off x="378823" y="5987831"/>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58037855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Content Placeholder 8"/>
          <p:cNvSpPr>
            <a:spLocks noGrp="1"/>
          </p:cNvSpPr>
          <p:nvPr>
            <p:ph idx="1"/>
          </p:nvPr>
        </p:nvSpPr>
        <p:spPr>
          <a:xfrm>
            <a:off x="838199" y="1522896"/>
            <a:ext cx="9149862" cy="4351338"/>
          </a:xfrm>
        </p:spPr>
        <p:txBody>
          <a:bodyPr/>
          <a:lstStyle/>
          <a:p>
            <a:r>
              <a:rPr lang="fr-FR" dirty="0">
                <a:solidFill>
                  <a:schemeClr val="tx1"/>
                </a:solidFill>
              </a:rPr>
              <a:t>Le second élément se trouve dans </a:t>
            </a:r>
            <a:r>
              <a:rPr lang="fr-FR" b="1" dirty="0">
                <a:solidFill>
                  <a:schemeClr val="tx1"/>
                </a:solidFill>
              </a:rPr>
              <a:t>1 Cor 12, 12-26 </a:t>
            </a:r>
            <a:r>
              <a:rPr lang="fr-FR" dirty="0">
                <a:solidFill>
                  <a:schemeClr val="tx1"/>
                </a:solidFill>
              </a:rPr>
              <a:t>où l'apôtre </a:t>
            </a:r>
            <a:r>
              <a:rPr lang="fr-FR" dirty="0" smtClean="0">
                <a:solidFill>
                  <a:schemeClr val="tx1"/>
                </a:solidFill>
              </a:rPr>
              <a:t>Paul, </a:t>
            </a:r>
            <a:r>
              <a:rPr lang="fr-FR" dirty="0">
                <a:solidFill>
                  <a:schemeClr val="tx1"/>
                </a:solidFill>
              </a:rPr>
              <a:t>soulignant l'importance et la valeur de chaque partie du corps humain, décrit l'église comme le corps du Christ. Il utilise cette métaphore pour indiquer qu'il y a un besoin de </a:t>
            </a:r>
            <a:r>
              <a:rPr lang="fr-FR" b="1" dirty="0">
                <a:solidFill>
                  <a:schemeClr val="tx1"/>
                </a:solidFill>
              </a:rPr>
              <a:t>diversité</a:t>
            </a:r>
            <a:r>
              <a:rPr lang="fr-FR" dirty="0">
                <a:solidFill>
                  <a:schemeClr val="tx1"/>
                </a:solidFill>
              </a:rPr>
              <a:t> dans le corps, un besoin d'interdépendance entre les membres et que tous les </a:t>
            </a:r>
            <a:r>
              <a:rPr lang="fr-FR" b="1" dirty="0">
                <a:solidFill>
                  <a:schemeClr val="tx1"/>
                </a:solidFill>
              </a:rPr>
              <a:t>membres sont importants pour le bon fonctionnement du corps. </a:t>
            </a:r>
          </a:p>
        </p:txBody>
      </p:sp>
      <p:pic>
        <p:nvPicPr>
          <p:cNvPr id="6" name="Picture 5">
            <a:extLst>
              <a:ext uri="{FF2B5EF4-FFF2-40B4-BE49-F238E27FC236}">
                <a16:creationId xmlns:a16="http://schemas.microsoft.com/office/drawing/2014/main" xmlns="" id="{6135B1EB-2B64-1844-A92C-DE616C1C87E0}"/>
              </a:ext>
            </a:extLst>
          </p:cNvPr>
          <p:cNvPicPr>
            <a:picLocks noChangeAspect="1"/>
          </p:cNvPicPr>
          <p:nvPr/>
        </p:nvPicPr>
        <p:blipFill rotWithShape="1">
          <a:blip r:embed="rId2"/>
          <a:srcRect t="21186" b="22987"/>
          <a:stretch/>
        </p:blipFill>
        <p:spPr>
          <a:xfrm>
            <a:off x="378823" y="4541503"/>
            <a:ext cx="1513282" cy="1305633"/>
          </a:xfrm>
          <a:prstGeom prst="rect">
            <a:avLst/>
          </a:prstGeom>
        </p:spPr>
      </p:pic>
      <p:sp>
        <p:nvSpPr>
          <p:cNvPr id="5" name="Rectangle 4"/>
          <p:cNvSpPr/>
          <p:nvPr/>
        </p:nvSpPr>
        <p:spPr>
          <a:xfrm>
            <a:off x="602734" y="5847136"/>
            <a:ext cx="2797627" cy="91440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7" name="Rectangle 6"/>
          <p:cNvSpPr/>
          <p:nvPr/>
        </p:nvSpPr>
        <p:spPr>
          <a:xfrm>
            <a:off x="378823" y="5987831"/>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
        <p:nvSpPr>
          <p:cNvPr id="10" name="Title 7"/>
          <p:cNvSpPr>
            <a:spLocks noGrp="1"/>
          </p:cNvSpPr>
          <p:nvPr>
            <p:ph type="title"/>
          </p:nvPr>
        </p:nvSpPr>
        <p:spPr>
          <a:xfrm>
            <a:off x="838199" y="365125"/>
            <a:ext cx="9554633" cy="1325563"/>
          </a:xfrm>
        </p:spPr>
        <p:txBody>
          <a:bodyPr>
            <a:normAutofit/>
          </a:bodyPr>
          <a:lstStyle/>
          <a:p>
            <a:pPr algn="ctr"/>
            <a:r>
              <a:rPr lang="en-US" sz="4000" b="1" dirty="0" smtClean="0"/>
              <a:t>3-</a:t>
            </a:r>
            <a:r>
              <a:rPr lang="fr-FR" sz="4000" b="1" dirty="0" smtClean="0"/>
              <a:t>Bases bibliques </a:t>
            </a:r>
            <a:r>
              <a:rPr lang="fr-FR" sz="4000" b="1" dirty="0"/>
              <a:t>pour </a:t>
            </a:r>
            <a:r>
              <a:rPr lang="fr-FR" sz="4000" b="1" dirty="0">
                <a:solidFill>
                  <a:srgbClr val="0070C0"/>
                </a:solidFill>
              </a:rPr>
              <a:t>un ministère spécialisé </a:t>
            </a:r>
            <a:r>
              <a:rPr lang="fr-FR" sz="4000" b="1" dirty="0" smtClean="0">
                <a:solidFill>
                  <a:srgbClr val="0070C0"/>
                </a:solidFill>
              </a:rPr>
              <a:t>de </a:t>
            </a:r>
            <a:r>
              <a:rPr lang="fr-FR" sz="4000" b="1" dirty="0">
                <a:solidFill>
                  <a:srgbClr val="0070C0"/>
                </a:solidFill>
              </a:rPr>
              <a:t>la jeunesse </a:t>
            </a:r>
            <a:r>
              <a:rPr lang="en-US" sz="4000" b="1" dirty="0" smtClean="0">
                <a:solidFill>
                  <a:srgbClr val="0070C0"/>
                </a:solidFill>
              </a:rPr>
              <a:t> </a:t>
            </a:r>
            <a:endParaRPr lang="en-US" sz="4000" spc="-150" dirty="0">
              <a:solidFill>
                <a:srgbClr val="0070C0"/>
              </a:solidFill>
            </a:endParaRPr>
          </a:p>
        </p:txBody>
      </p:sp>
    </p:spTree>
    <p:extLst>
      <p:ext uri="{BB962C8B-B14F-4D97-AF65-F5344CB8AC3E}">
        <p14:creationId xmlns:p14="http://schemas.microsoft.com/office/powerpoint/2010/main" val="30246314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484331" y="5711463"/>
            <a:ext cx="2730136" cy="874457"/>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1174657" y="331000"/>
            <a:ext cx="8476947" cy="1325563"/>
          </a:xfrm>
        </p:spPr>
        <p:txBody>
          <a:bodyPr/>
          <a:lstStyle/>
          <a:p>
            <a:r>
              <a:rPr lang="en-US" b="1" dirty="0" smtClean="0"/>
              <a:t>4-</a:t>
            </a:r>
            <a:r>
              <a:rPr lang="fr-FR" b="1" dirty="0">
                <a:solidFill>
                  <a:srgbClr val="0070C0"/>
                </a:solidFill>
              </a:rPr>
              <a:t>Ministère spécialisé </a:t>
            </a:r>
            <a:r>
              <a:rPr lang="fr-FR" b="1" dirty="0" smtClean="0">
                <a:solidFill>
                  <a:srgbClr val="0070C0"/>
                </a:solidFill>
              </a:rPr>
              <a:t>de </a:t>
            </a:r>
            <a:r>
              <a:rPr lang="fr-FR" b="1" dirty="0">
                <a:solidFill>
                  <a:srgbClr val="0070C0"/>
                </a:solidFill>
              </a:rPr>
              <a:t>la jeunesse</a:t>
            </a:r>
            <a:endParaRPr lang="fr-CA" dirty="0">
              <a:solidFill>
                <a:srgbClr val="0070C0"/>
              </a:solidFill>
            </a:endParaRPr>
          </a:p>
        </p:txBody>
      </p:sp>
      <p:sp>
        <p:nvSpPr>
          <p:cNvPr id="9" name="Content Placeholder 8"/>
          <p:cNvSpPr>
            <a:spLocks noGrp="1"/>
          </p:cNvSpPr>
          <p:nvPr>
            <p:ph idx="1"/>
          </p:nvPr>
        </p:nvSpPr>
        <p:spPr/>
        <p:txBody>
          <a:bodyPr/>
          <a:lstStyle/>
          <a:p>
            <a:r>
              <a:rPr lang="fr-FR" dirty="0">
                <a:solidFill>
                  <a:schemeClr val="tx1"/>
                </a:solidFill>
              </a:rPr>
              <a:t>La direction de l'église adventiste en Amérique du Nord a réalisé une étude qui a été menée par le BARNA GROUP que nous devons prendre sérieusement en considération.</a:t>
            </a:r>
          </a:p>
          <a:p>
            <a:r>
              <a:rPr lang="fr-FR" b="1" dirty="0">
                <a:solidFill>
                  <a:schemeClr val="tx1"/>
                </a:solidFill>
              </a:rPr>
              <a:t>Ils </a:t>
            </a:r>
            <a:r>
              <a:rPr lang="fr-FR" b="1" dirty="0" smtClean="0">
                <a:solidFill>
                  <a:schemeClr val="tx1"/>
                </a:solidFill>
              </a:rPr>
              <a:t>est estimé </a:t>
            </a:r>
            <a:r>
              <a:rPr lang="fr-FR" b="1" dirty="0">
                <a:solidFill>
                  <a:schemeClr val="tx1"/>
                </a:solidFill>
              </a:rPr>
              <a:t>que 80 % des personnes qui ont grandi dans l'église seront </a:t>
            </a:r>
            <a:r>
              <a:rPr lang="fr-FR" b="1" dirty="0" smtClean="0">
                <a:solidFill>
                  <a:schemeClr val="tx1"/>
                </a:solidFill>
              </a:rPr>
              <a:t>« désengagées » </a:t>
            </a:r>
            <a:r>
              <a:rPr lang="fr-FR" b="1" dirty="0">
                <a:solidFill>
                  <a:schemeClr val="tx1"/>
                </a:solidFill>
              </a:rPr>
              <a:t>entre maintenant et 29 ans.</a:t>
            </a:r>
          </a:p>
        </p:txBody>
      </p:sp>
      <p:pic>
        <p:nvPicPr>
          <p:cNvPr id="6" name="Picture 5">
            <a:extLst>
              <a:ext uri="{FF2B5EF4-FFF2-40B4-BE49-F238E27FC236}">
                <a16:creationId xmlns:a16="http://schemas.microsoft.com/office/drawing/2014/main" xmlns="" id="{132F474D-1537-4343-AD79-AC155BB523E1}"/>
              </a:ext>
            </a:extLst>
          </p:cNvPr>
          <p:cNvPicPr>
            <a:picLocks noChangeAspect="1"/>
          </p:cNvPicPr>
          <p:nvPr/>
        </p:nvPicPr>
        <p:blipFill rotWithShape="1">
          <a:blip r:embed="rId2"/>
          <a:srcRect t="21186" b="22987"/>
          <a:stretch/>
        </p:blipFill>
        <p:spPr>
          <a:xfrm>
            <a:off x="273315" y="4702268"/>
            <a:ext cx="1513282" cy="1305633"/>
          </a:xfrm>
          <a:prstGeom prst="rect">
            <a:avLst/>
          </a:prstGeom>
        </p:spPr>
      </p:pic>
      <p:sp>
        <p:nvSpPr>
          <p:cNvPr id="5" name="Rectangle 4"/>
          <p:cNvSpPr/>
          <p:nvPr/>
        </p:nvSpPr>
        <p:spPr>
          <a:xfrm>
            <a:off x="273315" y="5825525"/>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15309557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78824" y="5825526"/>
            <a:ext cx="2835644" cy="646330"/>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8" name="Title 7"/>
          <p:cNvSpPr>
            <a:spLocks noGrp="1"/>
          </p:cNvSpPr>
          <p:nvPr>
            <p:ph type="title"/>
          </p:nvPr>
        </p:nvSpPr>
        <p:spPr>
          <a:xfrm>
            <a:off x="1370428" y="335796"/>
            <a:ext cx="8487006" cy="1325563"/>
          </a:xfrm>
        </p:spPr>
        <p:txBody>
          <a:bodyPr/>
          <a:lstStyle/>
          <a:p>
            <a:r>
              <a:rPr lang="fr-FR" b="1" dirty="0" smtClean="0"/>
              <a:t>4-Ministère </a:t>
            </a:r>
            <a:r>
              <a:rPr lang="fr-FR" b="1" dirty="0"/>
              <a:t>spécialisé de la </a:t>
            </a:r>
            <a:r>
              <a:rPr lang="fr-FR" b="1" dirty="0" smtClean="0"/>
              <a:t>jeunesse</a:t>
            </a:r>
            <a:endParaRPr lang="fr-CA" u="sng" dirty="0">
              <a:solidFill>
                <a:srgbClr val="00B050"/>
              </a:solidFill>
            </a:endParaRPr>
          </a:p>
        </p:txBody>
      </p:sp>
      <p:sp>
        <p:nvSpPr>
          <p:cNvPr id="9" name="Content Placeholder 8"/>
          <p:cNvSpPr>
            <a:spLocks noGrp="1"/>
          </p:cNvSpPr>
          <p:nvPr>
            <p:ph idx="1"/>
          </p:nvPr>
        </p:nvSpPr>
        <p:spPr/>
        <p:txBody>
          <a:bodyPr/>
          <a:lstStyle/>
          <a:p>
            <a:pPr marL="0" indent="0">
              <a:buNone/>
            </a:pPr>
            <a:r>
              <a:rPr lang="fr-FR" b="1" dirty="0" smtClean="0">
                <a:solidFill>
                  <a:schemeClr val="tx1"/>
                </a:solidFill>
              </a:rPr>
              <a:t>Comment pouvons-nous rendre le ministère de la jeunesse plus approprié à nos jeunes d'aujourd'hui ?</a:t>
            </a:r>
            <a:endParaRPr lang="fr-FR" b="1" dirty="0">
              <a:solidFill>
                <a:schemeClr val="tx1"/>
              </a:solidFill>
            </a:endParaRPr>
          </a:p>
          <a:p>
            <a:pPr marL="0" indent="0">
              <a:buNone/>
            </a:pPr>
            <a:r>
              <a:rPr lang="fr-FR" sz="2400" dirty="0">
                <a:solidFill>
                  <a:schemeClr val="tx1"/>
                </a:solidFill>
              </a:rPr>
              <a:t>(1) chercher à répondre aux besoins exprimés par les jeunes en fonction de leur propre environnement et à leur apporter une réponse adaptée, et (2) les intégrer dans la communauté de l'église qui est une communauté chrétienne bienveillante</a:t>
            </a:r>
            <a:endParaRPr lang="fr-CA" sz="2400" dirty="0">
              <a:solidFill>
                <a:schemeClr val="tx1"/>
              </a:solidFill>
            </a:endParaRPr>
          </a:p>
        </p:txBody>
      </p:sp>
      <p:pic>
        <p:nvPicPr>
          <p:cNvPr id="6" name="Picture 5">
            <a:extLst>
              <a:ext uri="{FF2B5EF4-FFF2-40B4-BE49-F238E27FC236}">
                <a16:creationId xmlns:a16="http://schemas.microsoft.com/office/drawing/2014/main" xmlns="" id="{132F474D-1537-4343-AD79-AC155BB523E1}"/>
              </a:ext>
            </a:extLst>
          </p:cNvPr>
          <p:cNvPicPr>
            <a:picLocks noChangeAspect="1"/>
          </p:cNvPicPr>
          <p:nvPr/>
        </p:nvPicPr>
        <p:blipFill rotWithShape="1">
          <a:blip r:embed="rId2"/>
          <a:srcRect t="21186" b="22987"/>
          <a:stretch/>
        </p:blipFill>
        <p:spPr>
          <a:xfrm>
            <a:off x="744415" y="4513407"/>
            <a:ext cx="1513282" cy="1305633"/>
          </a:xfrm>
          <a:prstGeom prst="rect">
            <a:avLst/>
          </a:prstGeom>
        </p:spPr>
      </p:pic>
      <p:sp>
        <p:nvSpPr>
          <p:cNvPr id="5" name="Rectangle 4"/>
          <p:cNvSpPr/>
          <p:nvPr/>
        </p:nvSpPr>
        <p:spPr>
          <a:xfrm>
            <a:off x="273315" y="5825525"/>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Tree>
    <p:extLst>
      <p:ext uri="{BB962C8B-B14F-4D97-AF65-F5344CB8AC3E}">
        <p14:creationId xmlns:p14="http://schemas.microsoft.com/office/powerpoint/2010/main" val="29551315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9">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9">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17854" y="5825525"/>
            <a:ext cx="2995888" cy="646331"/>
          </a:xfrm>
          <a:prstGeom prst="rect">
            <a:avLst/>
          </a:prstGeom>
          <a:ln>
            <a:noFill/>
          </a:ln>
        </p:spPr>
        <p:style>
          <a:lnRef idx="2">
            <a:schemeClr val="accent6"/>
          </a:lnRef>
          <a:fillRef idx="1">
            <a:schemeClr val="lt1"/>
          </a:fillRef>
          <a:effectRef idx="0">
            <a:schemeClr val="accent6"/>
          </a:effectRef>
          <a:fontRef idx="minor">
            <a:schemeClr val="dk1"/>
          </a:fontRef>
        </p:style>
        <p:txBody>
          <a:bodyPr rtlCol="0" anchor="ctr"/>
          <a:lstStyle/>
          <a:p>
            <a:pPr algn="ctr"/>
            <a:endParaRPr lang="fr-FR"/>
          </a:p>
        </p:txBody>
      </p:sp>
      <p:sp>
        <p:nvSpPr>
          <p:cNvPr id="9" name="Content Placeholder 8"/>
          <p:cNvSpPr>
            <a:spLocks noGrp="1"/>
          </p:cNvSpPr>
          <p:nvPr>
            <p:ph idx="1"/>
          </p:nvPr>
        </p:nvSpPr>
        <p:spPr>
          <a:xfrm>
            <a:off x="765313" y="1520687"/>
            <a:ext cx="9222749" cy="4656276"/>
          </a:xfrm>
        </p:spPr>
        <p:txBody>
          <a:bodyPr/>
          <a:lstStyle/>
          <a:p>
            <a:pPr marL="0" indent="0">
              <a:buNone/>
            </a:pPr>
            <a:endParaRPr lang="en-US" b="1" dirty="0">
              <a:solidFill>
                <a:schemeClr val="tx1"/>
              </a:solidFill>
            </a:endParaRPr>
          </a:p>
          <a:p>
            <a:pPr marL="0" indent="0">
              <a:buNone/>
            </a:pPr>
            <a:r>
              <a:rPr lang="fr-FR" b="1" dirty="0">
                <a:solidFill>
                  <a:schemeClr val="tx1"/>
                </a:solidFill>
              </a:rPr>
              <a:t>Examiner les griefs du millénaire et les traiter ouvertement</a:t>
            </a:r>
          </a:p>
          <a:p>
            <a:pPr marL="0" indent="0">
              <a:buNone/>
            </a:pPr>
            <a:r>
              <a:rPr lang="fr-FR" i="1" dirty="0">
                <a:solidFill>
                  <a:schemeClr val="tx1"/>
                </a:solidFill>
              </a:rPr>
              <a:t>Ces griefs soutiennent que l'église ne tolère pas le doute, est élitiste dans ses relations, antiscientifique dans ses croyances, surprotège ses membres, est superficielle dans ses enseignements et réprime les différences.</a:t>
            </a:r>
            <a:r>
              <a:rPr lang="fr-FR" i="1" dirty="0" smtClean="0">
                <a:solidFill>
                  <a:schemeClr val="tx1"/>
                </a:solidFill>
              </a:rPr>
              <a:t> </a:t>
            </a:r>
            <a:endParaRPr lang="fr-FR" i="1" dirty="0">
              <a:solidFill>
                <a:schemeClr val="tx1"/>
              </a:solidFill>
            </a:endParaRPr>
          </a:p>
        </p:txBody>
      </p:sp>
      <p:pic>
        <p:nvPicPr>
          <p:cNvPr id="6" name="Picture 5">
            <a:extLst>
              <a:ext uri="{FF2B5EF4-FFF2-40B4-BE49-F238E27FC236}">
                <a16:creationId xmlns:a16="http://schemas.microsoft.com/office/drawing/2014/main" xmlns="" id="{132F474D-1537-4343-AD79-AC155BB523E1}"/>
              </a:ext>
            </a:extLst>
          </p:cNvPr>
          <p:cNvPicPr>
            <a:picLocks noChangeAspect="1"/>
          </p:cNvPicPr>
          <p:nvPr/>
        </p:nvPicPr>
        <p:blipFill rotWithShape="1">
          <a:blip r:embed="rId2"/>
          <a:srcRect t="21186" b="22987"/>
          <a:stretch/>
        </p:blipFill>
        <p:spPr>
          <a:xfrm>
            <a:off x="174040" y="4741456"/>
            <a:ext cx="1513282" cy="1305633"/>
          </a:xfrm>
          <a:prstGeom prst="rect">
            <a:avLst/>
          </a:prstGeom>
        </p:spPr>
      </p:pic>
      <p:sp>
        <p:nvSpPr>
          <p:cNvPr id="5" name="Rectangle 4"/>
          <p:cNvSpPr/>
          <p:nvPr/>
        </p:nvSpPr>
        <p:spPr>
          <a:xfrm>
            <a:off x="273315" y="5825525"/>
            <a:ext cx="2941152" cy="646331"/>
          </a:xfrm>
          <a:prstGeom prst="rect">
            <a:avLst/>
          </a:prstGeom>
        </p:spPr>
        <p:txBody>
          <a:bodyPr wrap="square">
            <a:spAutoFit/>
          </a:bodyPr>
          <a:lstStyle/>
          <a:p>
            <a:pPr lvl="0" algn="ctr">
              <a:defRPr/>
            </a:pPr>
            <a:r>
              <a:rPr lang="fr-FR" kern="0" dirty="0">
                <a:solidFill>
                  <a:srgbClr val="0070C0"/>
                </a:solidFill>
              </a:rPr>
              <a:t>Ministères</a:t>
            </a:r>
          </a:p>
          <a:p>
            <a:pPr lvl="0" algn="ctr">
              <a:defRPr/>
            </a:pPr>
            <a:r>
              <a:rPr lang="fr-FR" kern="0" dirty="0">
                <a:solidFill>
                  <a:srgbClr val="0070C0"/>
                </a:solidFill>
              </a:rPr>
              <a:t>d</a:t>
            </a:r>
            <a:r>
              <a:rPr lang="fr-FR" kern="0" dirty="0" smtClean="0">
                <a:solidFill>
                  <a:srgbClr val="0070C0"/>
                </a:solidFill>
              </a:rPr>
              <a:t>e </a:t>
            </a:r>
            <a:r>
              <a:rPr lang="fr-FR" kern="0" dirty="0">
                <a:solidFill>
                  <a:srgbClr val="0070C0"/>
                </a:solidFill>
              </a:rPr>
              <a:t>la Jeunesse Adventiste</a:t>
            </a:r>
          </a:p>
        </p:txBody>
      </p:sp>
      <p:sp>
        <p:nvSpPr>
          <p:cNvPr id="10" name="Title 7"/>
          <p:cNvSpPr>
            <a:spLocks noGrp="1"/>
          </p:cNvSpPr>
          <p:nvPr>
            <p:ph type="title"/>
          </p:nvPr>
        </p:nvSpPr>
        <p:spPr>
          <a:xfrm>
            <a:off x="1370428" y="335796"/>
            <a:ext cx="8487006" cy="1325563"/>
          </a:xfrm>
        </p:spPr>
        <p:txBody>
          <a:bodyPr/>
          <a:lstStyle/>
          <a:p>
            <a:r>
              <a:rPr lang="fr-FR" b="1" dirty="0" smtClean="0"/>
              <a:t>4-Ministère </a:t>
            </a:r>
            <a:r>
              <a:rPr lang="fr-FR" b="1" dirty="0"/>
              <a:t>spécialisé de la </a:t>
            </a:r>
            <a:r>
              <a:rPr lang="fr-FR" b="1" dirty="0" smtClean="0"/>
              <a:t>jeunesse</a:t>
            </a:r>
            <a:endParaRPr lang="fr-CA" u="sng" dirty="0">
              <a:solidFill>
                <a:srgbClr val="00B050"/>
              </a:solidFill>
            </a:endParaRPr>
          </a:p>
        </p:txBody>
      </p:sp>
    </p:spTree>
    <p:extLst>
      <p:ext uri="{BB962C8B-B14F-4D97-AF65-F5344CB8AC3E}">
        <p14:creationId xmlns:p14="http://schemas.microsoft.com/office/powerpoint/2010/main" val="2337773880"/>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8BE8ECC-1DC8-0F49-9095-E8E2529F670D}"/>
    </a:ext>
  </a:extLst>
</a:theme>
</file>

<file path=ppt/theme/theme2.xml><?xml version="1.0" encoding="utf-8"?>
<a:theme xmlns:a="http://schemas.openxmlformats.org/drawingml/2006/main" name="2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ABFD6636-1C50-484E-97FF-B60211784245}"/>
    </a:ext>
  </a:extLst>
</a:theme>
</file>

<file path=ppt/theme/theme3.xml><?xml version="1.0" encoding="utf-8"?>
<a:theme xmlns:a="http://schemas.openxmlformats.org/drawingml/2006/main" name="1_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537D9AF6-9B68-4D41-B70E-B8DC8B398F0D}"/>
    </a:ext>
  </a:extLst>
</a:theme>
</file>

<file path=ppt/theme/theme4.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resentation-generic" id="{ACA73D23-0390-324A-B1A6-F777AECDA15E}" vid="{24BF3B4B-8A4E-FA47-8C38-69038A088F7D}"/>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3115</TotalTime>
  <Words>1410</Words>
  <Application>Microsoft Office PowerPoint</Application>
  <PresentationFormat>Grand écran</PresentationFormat>
  <Paragraphs>140</Paragraphs>
  <Slides>28</Slides>
  <Notes>2</Notes>
  <HiddenSlides>0</HiddenSlides>
  <MMClips>0</MMClips>
  <ScaleCrop>false</ScaleCrop>
  <HeadingPairs>
    <vt:vector size="6" baseType="variant">
      <vt:variant>
        <vt:lpstr>Polices utilisées</vt:lpstr>
      </vt:variant>
      <vt:variant>
        <vt:i4>3</vt:i4>
      </vt:variant>
      <vt:variant>
        <vt:lpstr>Thème</vt:lpstr>
      </vt:variant>
      <vt:variant>
        <vt:i4>4</vt:i4>
      </vt:variant>
      <vt:variant>
        <vt:lpstr>Titres des diapositives</vt:lpstr>
      </vt:variant>
      <vt:variant>
        <vt:i4>28</vt:i4>
      </vt:variant>
    </vt:vector>
  </HeadingPairs>
  <TitlesOfParts>
    <vt:vector size="35" baseType="lpstr">
      <vt:lpstr>Arial</vt:lpstr>
      <vt:lpstr>Calibri</vt:lpstr>
      <vt:lpstr>Calibri Light</vt:lpstr>
      <vt:lpstr>Office Theme</vt:lpstr>
      <vt:lpstr>2_Custom Design</vt:lpstr>
      <vt:lpstr>1_Custom Design</vt:lpstr>
      <vt:lpstr>Custom Design</vt:lpstr>
      <vt:lpstr>Séminaire 3: Enjeux actuels Besoin d’un ministère de jeunesse spécialisé </vt:lpstr>
      <vt:lpstr>1-INTRODUCTION</vt:lpstr>
      <vt:lpstr>1-INTRODUCTION</vt:lpstr>
      <vt:lpstr>2- OBJECTIFS DU SEMINAIRE</vt:lpstr>
      <vt:lpstr>3-Bases bibliques pour un ministère spécialisé de la jeunesse  </vt:lpstr>
      <vt:lpstr>3-Bases bibliques pour un ministère spécialisé de la jeunesse  </vt:lpstr>
      <vt:lpstr>4-Ministère spécialisé de la jeunesse</vt:lpstr>
      <vt:lpstr>4-Ministère spécialisé de la jeunesse</vt:lpstr>
      <vt:lpstr>4-Ministère spécialisé de la jeunesse</vt:lpstr>
      <vt:lpstr>4- Ministère spécialisé de la jeunesse</vt:lpstr>
      <vt:lpstr>4- Ministère spécialisé de la jeunesse</vt:lpstr>
      <vt:lpstr>4-Ministère spécialisé de la jeunesse</vt:lpstr>
      <vt:lpstr>GENERATION EPIC</vt:lpstr>
      <vt:lpstr>GENERATION EPIC</vt:lpstr>
      <vt:lpstr>GENERATION EPIC</vt:lpstr>
      <vt:lpstr>5- Ministère spécifique de la jeunesse, intégrée ou ségréguée</vt:lpstr>
      <vt:lpstr>5- Ministère spécifique de la jeunesse, intégrée ou ségréguée</vt:lpstr>
      <vt:lpstr>5- Ministère spécifique de la jeunesse, intégrée ou ségréguée</vt:lpstr>
      <vt:lpstr>Ministère Evangelique</vt:lpstr>
      <vt:lpstr>5 domaines pour aider les jeunes adultes à rester en contact avec leur communauté. </vt:lpstr>
      <vt:lpstr>Les dirigeants de jeunesse devraient :</vt:lpstr>
      <vt:lpstr>Les dirigeants de jeunesse devraient :</vt:lpstr>
      <vt:lpstr>3 domaines positifs identifiés lors d’une étude</vt:lpstr>
      <vt:lpstr>3 domaines positifs identifiés lors d’une étude</vt:lpstr>
      <vt:lpstr>6-CONCLUSION</vt:lpstr>
      <vt:lpstr>6-CONCLUSION</vt:lpstr>
      <vt:lpstr>7-ACTIVITE</vt:lpstr>
      <vt:lpstr>8-RESSOURCES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Mokgwane, Pako</dc:creator>
  <cp:lastModifiedBy>Emmanuel KRA</cp:lastModifiedBy>
  <cp:revision>82</cp:revision>
  <dcterms:created xsi:type="dcterms:W3CDTF">2018-05-31T05:51:27Z</dcterms:created>
  <dcterms:modified xsi:type="dcterms:W3CDTF">2020-09-16T04:39:37Z</dcterms:modified>
</cp:coreProperties>
</file>