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27"/>
  </p:notesMasterIdLst>
  <p:handoutMasterIdLst>
    <p:handoutMasterId r:id="rId28"/>
  </p:handoutMasterIdLst>
  <p:sldIdLst>
    <p:sldId id="312" r:id="rId5"/>
    <p:sldId id="313" r:id="rId6"/>
    <p:sldId id="314" r:id="rId7"/>
    <p:sldId id="315"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312"/>
            <p14:sldId id="313"/>
            <p14:sldId id="314"/>
            <p14:sldId id="315"/>
            <p14:sldId id="294"/>
            <p14:sldId id="295"/>
            <p14:sldId id="296"/>
            <p14:sldId id="297"/>
            <p14:sldId id="298"/>
            <p14:sldId id="299"/>
            <p14:sldId id="300"/>
            <p14:sldId id="301"/>
            <p14:sldId id="302"/>
            <p14:sldId id="303"/>
            <p14:sldId id="304"/>
            <p14:sldId id="305"/>
            <p14:sldId id="306"/>
            <p14:sldId id="307"/>
            <p14:sldId id="308"/>
            <p14:sldId id="309"/>
            <p14:sldId id="310"/>
            <p14:sldId id="311"/>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2B16"/>
    <a:srgbClr val="008000"/>
    <a:srgbClr val="663300"/>
    <a:srgbClr val="CC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66"/>
    <p:restoredTop sz="94674"/>
  </p:normalViewPr>
  <p:slideViewPr>
    <p:cSldViewPr snapToGrid="0" snapToObjects="1">
      <p:cViewPr varScale="1">
        <p:scale>
          <a:sx n="74" d="100"/>
          <a:sy n="74" d="100"/>
        </p:scale>
        <p:origin x="756" y="72"/>
      </p:cViewPr>
      <p:guideLst>
        <p:guide orient="horz" pos="2160"/>
        <p:guide pos="3840"/>
      </p:guideLst>
    </p:cSldViewPr>
  </p:slideViewPr>
  <p:notesTextViewPr>
    <p:cViewPr>
      <p:scale>
        <a:sx n="3" d="2"/>
        <a:sy n="3" d="2"/>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9/15/2020</a:t>
            </a:fld>
            <a:endParaRPr lang="en-US"/>
          </a:p>
        </p:txBody>
      </p:sp>
      <p:sp>
        <p:nvSpPr>
          <p:cNvPr id="4" name="Footer Placeholder 3">
            <a:extLst>
              <a:ext uri="{FF2B5EF4-FFF2-40B4-BE49-F238E27FC236}">
                <a16:creationId xmlns=""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‹N°›</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9/15/2020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‹N°›</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9/15/2020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9/15/2020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9/15/2020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9/15/2020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9/15/2020</a:t>
            </a:fld>
            <a:endParaRPr lang="en-US"/>
          </a:p>
        </p:txBody>
      </p:sp>
      <p:sp>
        <p:nvSpPr>
          <p:cNvPr id="4" name="Footer Placeholder 3">
            <a:extLst>
              <a:ext uri="{FF2B5EF4-FFF2-40B4-BE49-F238E27FC236}">
                <a16:creationId xmlns=""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9/15/2020</a:t>
            </a:fld>
            <a:endParaRPr lang="en-US"/>
          </a:p>
        </p:txBody>
      </p:sp>
      <p:sp>
        <p:nvSpPr>
          <p:cNvPr id="5" name="Footer Placeholder 4">
            <a:extLst>
              <a:ext uri="{FF2B5EF4-FFF2-40B4-BE49-F238E27FC236}">
                <a16:creationId xmlns=""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9/15/2020</a:t>
            </a:fld>
            <a:endParaRPr lang="en-US"/>
          </a:p>
        </p:txBody>
      </p:sp>
      <p:sp>
        <p:nvSpPr>
          <p:cNvPr id="5" name="Footer Placeholder 4">
            <a:extLst>
              <a:ext uri="{FF2B5EF4-FFF2-40B4-BE49-F238E27FC236}">
                <a16:creationId xmlns=""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9/15/2020</a:t>
            </a:fld>
            <a:endParaRPr lang="en-US"/>
          </a:p>
        </p:txBody>
      </p:sp>
      <p:sp>
        <p:nvSpPr>
          <p:cNvPr id="5" name="Footer Placeholder 4">
            <a:extLst>
              <a:ext uri="{FF2B5EF4-FFF2-40B4-BE49-F238E27FC236}">
                <a16:creationId xmlns=""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9/15/2020</a:t>
            </a:fld>
            <a:endParaRPr lang="en-US"/>
          </a:p>
        </p:txBody>
      </p:sp>
      <p:sp>
        <p:nvSpPr>
          <p:cNvPr id="6" name="Footer Placeholder 5">
            <a:extLst>
              <a:ext uri="{FF2B5EF4-FFF2-40B4-BE49-F238E27FC236}">
                <a16:creationId xmlns=""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9/15/2020</a:t>
            </a:fld>
            <a:endParaRPr lang="en-US"/>
          </a:p>
        </p:txBody>
      </p:sp>
      <p:sp>
        <p:nvSpPr>
          <p:cNvPr id="8" name="Footer Placeholder 7">
            <a:extLst>
              <a:ext uri="{FF2B5EF4-FFF2-40B4-BE49-F238E27FC236}">
                <a16:creationId xmlns=""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9/15/2020</a:t>
            </a:fld>
            <a:endParaRPr lang="en-US"/>
          </a:p>
        </p:txBody>
      </p:sp>
      <p:sp>
        <p:nvSpPr>
          <p:cNvPr id="4" name="Footer Placeholder 3">
            <a:extLst>
              <a:ext uri="{FF2B5EF4-FFF2-40B4-BE49-F238E27FC236}">
                <a16:creationId xmlns=""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9/15/2020</a:t>
            </a:fld>
            <a:endParaRPr lang="en-US"/>
          </a:p>
        </p:txBody>
      </p:sp>
      <p:sp>
        <p:nvSpPr>
          <p:cNvPr id="3" name="Footer Placeholder 2">
            <a:extLst>
              <a:ext uri="{FF2B5EF4-FFF2-40B4-BE49-F238E27FC236}">
                <a16:creationId xmlns=""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9/15/2020</a:t>
            </a:fld>
            <a:endParaRPr lang="en-US"/>
          </a:p>
        </p:txBody>
      </p:sp>
      <p:sp>
        <p:nvSpPr>
          <p:cNvPr id="6" name="Footer Placeholder 5">
            <a:extLst>
              <a:ext uri="{FF2B5EF4-FFF2-40B4-BE49-F238E27FC236}">
                <a16:creationId xmlns=""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9/15/2020</a:t>
            </a:fld>
            <a:endParaRPr lang="en-US"/>
          </a:p>
        </p:txBody>
      </p:sp>
      <p:sp>
        <p:nvSpPr>
          <p:cNvPr id="6" name="Footer Placeholder 5">
            <a:extLst>
              <a:ext uri="{FF2B5EF4-FFF2-40B4-BE49-F238E27FC236}">
                <a16:creationId xmlns=""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9/15/2020</a:t>
            </a:fld>
            <a:endParaRPr lang="en-US"/>
          </a:p>
        </p:txBody>
      </p:sp>
      <p:sp>
        <p:nvSpPr>
          <p:cNvPr id="5" name="Footer Placeholder 4">
            <a:extLst>
              <a:ext uri="{FF2B5EF4-FFF2-40B4-BE49-F238E27FC236}">
                <a16:creationId xmlns=""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9/15/2020</a:t>
            </a:fld>
            <a:endParaRPr lang="en-US"/>
          </a:p>
        </p:txBody>
      </p:sp>
      <p:sp>
        <p:nvSpPr>
          <p:cNvPr id="5" name="Footer Placeholder 4">
            <a:extLst>
              <a:ext uri="{FF2B5EF4-FFF2-40B4-BE49-F238E27FC236}">
                <a16:creationId xmlns=""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9/15/2020</a:t>
            </a:fld>
            <a:endParaRPr lang="en-US"/>
          </a:p>
        </p:txBody>
      </p:sp>
      <p:sp>
        <p:nvSpPr>
          <p:cNvPr id="5" name="Footer Placeholder 4">
            <a:extLst>
              <a:ext uri="{FF2B5EF4-FFF2-40B4-BE49-F238E27FC236}">
                <a16:creationId xmlns=""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9/15/2020</a:t>
            </a:fld>
            <a:endParaRPr lang="en-US"/>
          </a:p>
        </p:txBody>
      </p:sp>
      <p:sp>
        <p:nvSpPr>
          <p:cNvPr id="5" name="Footer Placeholder 4">
            <a:extLst>
              <a:ext uri="{FF2B5EF4-FFF2-40B4-BE49-F238E27FC236}">
                <a16:creationId xmlns=""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9/15/2020</a:t>
            </a:fld>
            <a:endParaRPr lang="en-US"/>
          </a:p>
        </p:txBody>
      </p:sp>
      <p:sp>
        <p:nvSpPr>
          <p:cNvPr id="5" name="Footer Placeholder 4">
            <a:extLst>
              <a:ext uri="{FF2B5EF4-FFF2-40B4-BE49-F238E27FC236}">
                <a16:creationId xmlns=""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9/15/2020</a:t>
            </a:fld>
            <a:endParaRPr lang="en-US"/>
          </a:p>
        </p:txBody>
      </p:sp>
      <p:sp>
        <p:nvSpPr>
          <p:cNvPr id="6" name="Footer Placeholder 5">
            <a:extLst>
              <a:ext uri="{FF2B5EF4-FFF2-40B4-BE49-F238E27FC236}">
                <a16:creationId xmlns=""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9/15/2020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9/15/2020</a:t>
            </a:fld>
            <a:endParaRPr lang="en-US"/>
          </a:p>
        </p:txBody>
      </p:sp>
      <p:sp>
        <p:nvSpPr>
          <p:cNvPr id="8" name="Footer Placeholder 7">
            <a:extLst>
              <a:ext uri="{FF2B5EF4-FFF2-40B4-BE49-F238E27FC236}">
                <a16:creationId xmlns=""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9/15/2020</a:t>
            </a:fld>
            <a:endParaRPr lang="en-US"/>
          </a:p>
        </p:txBody>
      </p:sp>
      <p:sp>
        <p:nvSpPr>
          <p:cNvPr id="4" name="Footer Placeholder 3">
            <a:extLst>
              <a:ext uri="{FF2B5EF4-FFF2-40B4-BE49-F238E27FC236}">
                <a16:creationId xmlns=""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9/15/2020</a:t>
            </a:fld>
            <a:endParaRPr lang="en-US"/>
          </a:p>
        </p:txBody>
      </p:sp>
      <p:sp>
        <p:nvSpPr>
          <p:cNvPr id="3" name="Footer Placeholder 2">
            <a:extLst>
              <a:ext uri="{FF2B5EF4-FFF2-40B4-BE49-F238E27FC236}">
                <a16:creationId xmlns=""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9/15/2020</a:t>
            </a:fld>
            <a:endParaRPr lang="en-US"/>
          </a:p>
        </p:txBody>
      </p:sp>
      <p:sp>
        <p:nvSpPr>
          <p:cNvPr id="6" name="Footer Placeholder 5">
            <a:extLst>
              <a:ext uri="{FF2B5EF4-FFF2-40B4-BE49-F238E27FC236}">
                <a16:creationId xmlns=""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9/15/2020</a:t>
            </a:fld>
            <a:endParaRPr lang="en-US"/>
          </a:p>
        </p:txBody>
      </p:sp>
      <p:sp>
        <p:nvSpPr>
          <p:cNvPr id="6" name="Footer Placeholder 5">
            <a:extLst>
              <a:ext uri="{FF2B5EF4-FFF2-40B4-BE49-F238E27FC236}">
                <a16:creationId xmlns=""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9/15/2020</a:t>
            </a:fld>
            <a:endParaRPr lang="en-US"/>
          </a:p>
        </p:txBody>
      </p:sp>
      <p:sp>
        <p:nvSpPr>
          <p:cNvPr id="5" name="Footer Placeholder 4">
            <a:extLst>
              <a:ext uri="{FF2B5EF4-FFF2-40B4-BE49-F238E27FC236}">
                <a16:creationId xmlns=""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9/15/2020</a:t>
            </a:fld>
            <a:endParaRPr lang="en-US"/>
          </a:p>
        </p:txBody>
      </p:sp>
      <p:sp>
        <p:nvSpPr>
          <p:cNvPr id="5" name="Footer Placeholder 4">
            <a:extLst>
              <a:ext uri="{FF2B5EF4-FFF2-40B4-BE49-F238E27FC236}">
                <a16:creationId xmlns=""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9/15/2020</a:t>
            </a:fld>
            <a:endParaRPr lang="en-US"/>
          </a:p>
        </p:txBody>
      </p:sp>
      <p:sp>
        <p:nvSpPr>
          <p:cNvPr id="5" name="Footer Placeholder 4">
            <a:extLst>
              <a:ext uri="{FF2B5EF4-FFF2-40B4-BE49-F238E27FC236}">
                <a16:creationId xmlns=""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9/15/2020</a:t>
            </a:fld>
            <a:endParaRPr lang="en-US"/>
          </a:p>
        </p:txBody>
      </p:sp>
      <p:sp>
        <p:nvSpPr>
          <p:cNvPr id="5" name="Footer Placeholder 4">
            <a:extLst>
              <a:ext uri="{FF2B5EF4-FFF2-40B4-BE49-F238E27FC236}">
                <a16:creationId xmlns=""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9/15/2020</a:t>
            </a:fld>
            <a:endParaRPr lang="en-US"/>
          </a:p>
        </p:txBody>
      </p:sp>
      <p:sp>
        <p:nvSpPr>
          <p:cNvPr id="5" name="Footer Placeholder 4">
            <a:extLst>
              <a:ext uri="{FF2B5EF4-FFF2-40B4-BE49-F238E27FC236}">
                <a16:creationId xmlns=""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9/15/2020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9/15/2020</a:t>
            </a:fld>
            <a:endParaRPr lang="en-US"/>
          </a:p>
        </p:txBody>
      </p:sp>
      <p:sp>
        <p:nvSpPr>
          <p:cNvPr id="6" name="Footer Placeholder 5">
            <a:extLst>
              <a:ext uri="{FF2B5EF4-FFF2-40B4-BE49-F238E27FC236}">
                <a16:creationId xmlns=""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9/15/2020</a:t>
            </a:fld>
            <a:endParaRPr lang="en-US"/>
          </a:p>
        </p:txBody>
      </p:sp>
      <p:sp>
        <p:nvSpPr>
          <p:cNvPr id="8" name="Footer Placeholder 7">
            <a:extLst>
              <a:ext uri="{FF2B5EF4-FFF2-40B4-BE49-F238E27FC236}">
                <a16:creationId xmlns=""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9/15/2020</a:t>
            </a:fld>
            <a:endParaRPr lang="en-US"/>
          </a:p>
        </p:txBody>
      </p:sp>
      <p:sp>
        <p:nvSpPr>
          <p:cNvPr id="4" name="Footer Placeholder 3">
            <a:extLst>
              <a:ext uri="{FF2B5EF4-FFF2-40B4-BE49-F238E27FC236}">
                <a16:creationId xmlns=""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9/15/2020</a:t>
            </a:fld>
            <a:endParaRPr lang="en-US"/>
          </a:p>
        </p:txBody>
      </p:sp>
      <p:sp>
        <p:nvSpPr>
          <p:cNvPr id="3" name="Footer Placeholder 2">
            <a:extLst>
              <a:ext uri="{FF2B5EF4-FFF2-40B4-BE49-F238E27FC236}">
                <a16:creationId xmlns=""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9/15/2020</a:t>
            </a:fld>
            <a:endParaRPr lang="en-US"/>
          </a:p>
        </p:txBody>
      </p:sp>
      <p:sp>
        <p:nvSpPr>
          <p:cNvPr id="6" name="Footer Placeholder 5">
            <a:extLst>
              <a:ext uri="{FF2B5EF4-FFF2-40B4-BE49-F238E27FC236}">
                <a16:creationId xmlns=""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9/15/2020</a:t>
            </a:fld>
            <a:endParaRPr lang="en-US"/>
          </a:p>
        </p:txBody>
      </p:sp>
      <p:sp>
        <p:nvSpPr>
          <p:cNvPr id="6" name="Footer Placeholder 5">
            <a:extLst>
              <a:ext uri="{FF2B5EF4-FFF2-40B4-BE49-F238E27FC236}">
                <a16:creationId xmlns=""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9/15/2020</a:t>
            </a:fld>
            <a:endParaRPr lang="en-US"/>
          </a:p>
        </p:txBody>
      </p:sp>
      <p:sp>
        <p:nvSpPr>
          <p:cNvPr id="5" name="Footer Placeholder 4">
            <a:extLst>
              <a:ext uri="{FF2B5EF4-FFF2-40B4-BE49-F238E27FC236}">
                <a16:creationId xmlns=""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9/15/2020</a:t>
            </a:fld>
            <a:endParaRPr lang="en-US"/>
          </a:p>
        </p:txBody>
      </p:sp>
      <p:sp>
        <p:nvSpPr>
          <p:cNvPr id="5" name="Footer Placeholder 4">
            <a:extLst>
              <a:ext uri="{FF2B5EF4-FFF2-40B4-BE49-F238E27FC236}">
                <a16:creationId xmlns=""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9/15/2020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9/15/2020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9/15/2020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9/15/2020</a:t>
            </a:fld>
            <a:endParaRPr lang="en-US"/>
          </a:p>
        </p:txBody>
      </p:sp>
      <p:sp>
        <p:nvSpPr>
          <p:cNvPr id="4" name="Footer Placeholder 3">
            <a:extLst>
              <a:ext uri="{FF2B5EF4-FFF2-40B4-BE49-F238E27FC236}">
                <a16:creationId xmlns=""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9/15/2020</a:t>
            </a:fld>
            <a:endParaRPr lang="en-US"/>
          </a:p>
        </p:txBody>
      </p:sp>
      <p:sp>
        <p:nvSpPr>
          <p:cNvPr id="4" name="Footer Placeholder 3">
            <a:extLst>
              <a:ext uri="{FF2B5EF4-FFF2-40B4-BE49-F238E27FC236}">
                <a16:creationId xmlns=""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9/15/2020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‹N°›</a:t>
            </a:fld>
            <a:endParaRPr lang="en-US"/>
          </a:p>
        </p:txBody>
      </p:sp>
      <p:sp>
        <p:nvSpPr>
          <p:cNvPr id="13" name="Rectangle 12">
            <a:extLst>
              <a:ext uri="{FF2B5EF4-FFF2-40B4-BE49-F238E27FC236}">
                <a16:creationId xmlns="" xmlns:a16="http://schemas.microsoft.com/office/drawing/2014/main"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 xmlns:a16="http://schemas.microsoft.com/office/drawing/2014/main"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 xmlns:a16="http://schemas.microsoft.com/office/drawing/2014/main"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9/15/2020</a:t>
            </a:fld>
            <a:endParaRPr lang="en-US"/>
          </a:p>
        </p:txBody>
      </p:sp>
      <p:sp>
        <p:nvSpPr>
          <p:cNvPr id="5" name="Footer Placeholder 4">
            <a:extLst>
              <a:ext uri="{FF2B5EF4-FFF2-40B4-BE49-F238E27FC236}">
                <a16:creationId xmlns="" xmlns:a16="http://schemas.microsoft.com/office/drawing/2014/main"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‹N°›</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 xmlns:a16="http://schemas.microsoft.com/office/drawing/2014/main"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9/15/2020</a:t>
            </a:fld>
            <a:endParaRPr lang="en-US"/>
          </a:p>
        </p:txBody>
      </p:sp>
      <p:sp>
        <p:nvSpPr>
          <p:cNvPr id="5" name="Footer Placeholder 4">
            <a:extLst>
              <a:ext uri="{FF2B5EF4-FFF2-40B4-BE49-F238E27FC236}">
                <a16:creationId xmlns="" xmlns:a16="http://schemas.microsoft.com/office/drawing/2014/main"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‹N°›</a:t>
            </a:fld>
            <a:endParaRPr lang="en-US"/>
          </a:p>
        </p:txBody>
      </p:sp>
      <p:sp>
        <p:nvSpPr>
          <p:cNvPr id="7" name="Text Placeholder 6">
            <a:extLst>
              <a:ext uri="{FF2B5EF4-FFF2-40B4-BE49-F238E27FC236}">
                <a16:creationId xmlns="" xmlns:a16="http://schemas.microsoft.com/office/drawing/2014/main"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9/15/2020</a:t>
            </a:fld>
            <a:endParaRPr lang="en-US"/>
          </a:p>
        </p:txBody>
      </p:sp>
      <p:sp>
        <p:nvSpPr>
          <p:cNvPr id="5" name="Footer Placeholder 4">
            <a:extLst>
              <a:ext uri="{FF2B5EF4-FFF2-40B4-BE49-F238E27FC236}">
                <a16:creationId xmlns="" xmlns:a16="http://schemas.microsoft.com/office/drawing/2014/main"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‹N°›</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411562" y="1634683"/>
            <a:ext cx="11031666" cy="2409371"/>
          </a:xfrm>
        </p:spPr>
        <p:txBody>
          <a:bodyPr>
            <a:noAutofit/>
          </a:bodyPr>
          <a:lstStyle/>
          <a:p>
            <a:pPr algn="ctr"/>
            <a:r>
              <a:rPr lang="fr-FR" b="1" dirty="0">
                <a:solidFill>
                  <a:srgbClr val="0070C0"/>
                </a:solidFill>
              </a:rPr>
              <a:t>Séminaire 2: Développement </a:t>
            </a:r>
            <a:r>
              <a:rPr lang="fr-FR" b="1" dirty="0" smtClean="0">
                <a:solidFill>
                  <a:srgbClr val="0070C0"/>
                </a:solidFill>
              </a:rPr>
              <a:t>de la jeunesse </a:t>
            </a:r>
            <a:r>
              <a:rPr lang="fr-FR" sz="3600" b="1" i="1" dirty="0"/>
              <a:t>Comprendre les jeunes</a:t>
            </a:r>
            <a:endParaRPr lang="fr-FR" sz="3600" b="1" i="1" dirty="0">
              <a:latin typeface="+mn-lt"/>
            </a:endParaRPr>
          </a:p>
        </p:txBody>
      </p:sp>
      <p:pic>
        <p:nvPicPr>
          <p:cNvPr id="7" name="Picture 6">
            <a:extLst>
              <a:ext uri="{FF2B5EF4-FFF2-40B4-BE49-F238E27FC236}">
                <a16:creationId xmlns="" xmlns:a16="http://schemas.microsoft.com/office/drawing/2014/main" id="{C134E079-3A7F-9E43-8B7F-2CE6F12E79A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2" name="Rectangle 1"/>
          <p:cNvSpPr/>
          <p:nvPr/>
        </p:nvSpPr>
        <p:spPr>
          <a:xfrm>
            <a:off x="254643" y="5712525"/>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3994976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0200" y="147411"/>
            <a:ext cx="9800770" cy="1325563"/>
          </a:xfrm>
        </p:spPr>
        <p:txBody>
          <a:bodyPr>
            <a:normAutofit/>
          </a:bodyPr>
          <a:lstStyle/>
          <a:p>
            <a:pPr algn="ctr"/>
            <a:r>
              <a:rPr lang="en-US" b="1" dirty="0">
                <a:solidFill>
                  <a:srgbClr val="0070C0"/>
                </a:solidFill>
              </a:rPr>
              <a:t>TIRÉ </a:t>
            </a:r>
            <a:r>
              <a:rPr lang="en-US" b="1" dirty="0">
                <a:solidFill>
                  <a:srgbClr val="4472C4"/>
                </a:solidFill>
              </a:rPr>
              <a:t>DE L'ESPRIT DE </a:t>
            </a:r>
            <a:r>
              <a:rPr lang="en-US" b="1" dirty="0" smtClean="0">
                <a:solidFill>
                  <a:srgbClr val="4472C4"/>
                </a:solidFill>
              </a:rPr>
              <a:t>PROPHÉTIE (SUITE)</a:t>
            </a:r>
            <a:endParaRPr lang="en-US" b="1" dirty="0">
              <a:solidFill>
                <a:schemeClr val="accent1"/>
              </a:solidFill>
            </a:endParaRPr>
          </a:p>
        </p:txBody>
      </p:sp>
      <p:sp>
        <p:nvSpPr>
          <p:cNvPr id="5" name="ZoneTexte 4"/>
          <p:cNvSpPr txBox="1"/>
          <p:nvPr/>
        </p:nvSpPr>
        <p:spPr>
          <a:xfrm>
            <a:off x="4484913" y="1690569"/>
            <a:ext cx="5646057" cy="3539430"/>
          </a:xfrm>
          <a:prstGeom prst="rect">
            <a:avLst/>
          </a:prstGeom>
          <a:noFill/>
          <a:ln>
            <a:solidFill>
              <a:schemeClr val="accent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lvl="0"/>
            <a:r>
              <a:rPr lang="fr-FR" sz="2800" dirty="0" smtClean="0">
                <a:solidFill>
                  <a:schemeClr val="tx1"/>
                </a:solidFill>
                <a:ea typeface="Times New Roman" panose="02020603050405020304" pitchFamily="18" charset="0"/>
                <a:cs typeface="Arial" panose="020B0604020202020204" pitchFamily="34" charset="0"/>
              </a:rPr>
              <a:t>« Les </a:t>
            </a:r>
            <a:r>
              <a:rPr lang="fr-FR" sz="2800" dirty="0">
                <a:solidFill>
                  <a:schemeClr val="tx1"/>
                </a:solidFill>
                <a:ea typeface="Times New Roman" panose="02020603050405020304" pitchFamily="18" charset="0"/>
                <a:cs typeface="Arial" panose="020B0604020202020204" pitchFamily="34" charset="0"/>
              </a:rPr>
              <a:t>jeunes font l'objet des attaques spéciales de Satan ; or, la manifestation de la bonté, de la courtoisie, de la tendre sympathie et de l'amour œuvre généralement au salut de ceux qui sont soumis aux tentations du malin</a:t>
            </a:r>
            <a:r>
              <a:rPr lang="fr-FR" sz="2800" dirty="0" smtClean="0">
                <a:solidFill>
                  <a:schemeClr val="tx1"/>
                </a:solidFill>
                <a:ea typeface="Times New Roman" panose="02020603050405020304" pitchFamily="18" charset="0"/>
                <a:cs typeface="Arial" panose="020B0604020202020204" pitchFamily="34" charset="0"/>
              </a:rPr>
              <a:t>. »  </a:t>
            </a:r>
            <a:r>
              <a:rPr lang="fr-FR" sz="2000" dirty="0" smtClean="0">
                <a:solidFill>
                  <a:schemeClr val="tx1"/>
                </a:solidFill>
                <a:ea typeface="Times New Roman" panose="02020603050405020304" pitchFamily="18" charset="0"/>
                <a:cs typeface="Arial" panose="020B0604020202020204" pitchFamily="34" charset="0"/>
              </a:rPr>
              <a:t>(Pastoral Ministry p</a:t>
            </a:r>
            <a:r>
              <a:rPr lang="fr-FR" sz="2000" dirty="0">
                <a:solidFill>
                  <a:schemeClr val="tx1"/>
                </a:solidFill>
                <a:ea typeface="Times New Roman" panose="02020603050405020304" pitchFamily="18" charset="0"/>
                <a:cs typeface="Arial" panose="020B0604020202020204" pitchFamily="34" charset="0"/>
              </a:rPr>
              <a:t>. 275). </a:t>
            </a:r>
          </a:p>
        </p:txBody>
      </p:sp>
      <p:grpSp>
        <p:nvGrpSpPr>
          <p:cNvPr id="6" name="Groupe 5"/>
          <p:cNvGrpSpPr/>
          <p:nvPr/>
        </p:nvGrpSpPr>
        <p:grpSpPr>
          <a:xfrm>
            <a:off x="833078" y="2123307"/>
            <a:ext cx="3371021" cy="2044706"/>
            <a:chOff x="330200" y="2699656"/>
            <a:chExt cx="3863306" cy="1436917"/>
          </a:xfrm>
        </p:grpSpPr>
        <p:sp>
          <p:nvSpPr>
            <p:cNvPr id="7" name="Rectangle à coins arrondis 6"/>
            <p:cNvSpPr/>
            <p:nvPr/>
          </p:nvSpPr>
          <p:spPr>
            <a:xfrm rot="16200000">
              <a:off x="1382483" y="1647373"/>
              <a:ext cx="1436917"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ZoneTexte 7"/>
            <p:cNvSpPr txBox="1"/>
            <p:nvPr/>
          </p:nvSpPr>
          <p:spPr>
            <a:xfrm>
              <a:off x="381691" y="2880590"/>
              <a:ext cx="3811815" cy="1232852"/>
            </a:xfrm>
            <a:prstGeom prst="rect">
              <a:avLst/>
            </a:prstGeom>
            <a:noFill/>
          </p:spPr>
          <p:txBody>
            <a:bodyPr wrap="square" rtlCol="0">
              <a:spAutoFit/>
            </a:bodyPr>
            <a:lstStyle/>
            <a:p>
              <a:pPr lvl="0"/>
              <a:r>
                <a:rPr lang="fr-FR" sz="3600" b="1" dirty="0" smtClean="0">
                  <a:solidFill>
                    <a:prstClr val="white"/>
                  </a:solidFill>
                </a:rPr>
                <a:t>Il nous faut sauver les jeunes</a:t>
              </a:r>
              <a:endParaRPr kumimoji="0" lang="fr-FR" sz="3600" b="0" i="0" u="none" strike="noStrike" kern="1200" cap="none" spc="0" normalizeH="0" baseline="0" noProof="0" dirty="0">
                <a:ln>
                  <a:noFill/>
                </a:ln>
                <a:solidFill>
                  <a:prstClr val="white"/>
                </a:solidFill>
                <a:effectLst/>
                <a:uLnTx/>
                <a:uFillTx/>
                <a:latin typeface="Calibri" panose="020F0502020204030204"/>
              </a:endParaRPr>
            </a:p>
          </p:txBody>
        </p:sp>
      </p:grpSp>
      <p:pic>
        <p:nvPicPr>
          <p:cNvPr id="10" name="Picture 9">
            <a:extLst>
              <a:ext uri="{FF2B5EF4-FFF2-40B4-BE49-F238E27FC236}">
                <a16:creationId xmlns="" xmlns:a16="http://schemas.microsoft.com/office/drawing/2014/main" id="{53C101E9-2407-3144-B5AE-437E91BC633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3" name="Rectangle 2"/>
          <p:cNvSpPr/>
          <p:nvPr/>
        </p:nvSpPr>
        <p:spPr>
          <a:xfrm>
            <a:off x="833078" y="5759706"/>
            <a:ext cx="2106066" cy="667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330200" y="5570447"/>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84344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9800" y="161926"/>
            <a:ext cx="9149862" cy="984704"/>
          </a:xfrm>
        </p:spPr>
        <p:txBody>
          <a:bodyPr>
            <a:normAutofit/>
          </a:bodyPr>
          <a:lstStyle/>
          <a:p>
            <a:pPr algn="ctr"/>
            <a:r>
              <a:rPr lang="en-US" sz="4800" b="1" dirty="0">
                <a:solidFill>
                  <a:schemeClr val="accent1"/>
                </a:solidFill>
              </a:rPr>
              <a:t>L'ENVIRONNEMENT DES JEUNES</a:t>
            </a:r>
          </a:p>
        </p:txBody>
      </p:sp>
      <p:sp>
        <p:nvSpPr>
          <p:cNvPr id="3" name="Rectangle 2"/>
          <p:cNvSpPr/>
          <p:nvPr/>
        </p:nvSpPr>
        <p:spPr>
          <a:xfrm>
            <a:off x="939800" y="1066877"/>
            <a:ext cx="9368833" cy="3033266"/>
          </a:xfrm>
          <a:prstGeom prst="rect">
            <a:avLst/>
          </a:prstGeom>
        </p:spPr>
        <p:txBody>
          <a:bodyPr wrap="square">
            <a:spAutoFit/>
          </a:bodyPr>
          <a:lstStyle/>
          <a:p>
            <a:pPr lvl="0"/>
            <a:r>
              <a:rPr lang="fr-FR" sz="3200" b="1" dirty="0">
                <a:solidFill>
                  <a:prstClr val="black"/>
                </a:solidFill>
                <a:ea typeface="Times New Roman" panose="02020603050405020304" pitchFamily="18" charset="0"/>
                <a:cs typeface="Arial" panose="020B0604020202020204" pitchFamily="34" charset="0"/>
              </a:rPr>
              <a:t>Le climat social dans lequel ils sont plongés affecte:</a:t>
            </a:r>
          </a:p>
          <a:p>
            <a:pPr marL="457200" lvl="0" indent="-457200">
              <a:buFont typeface="Arial" panose="020B0604020202020204" pitchFamily="34" charset="0"/>
              <a:buChar char="•"/>
            </a:pPr>
            <a:r>
              <a:rPr lang="fr-FR" sz="3200" dirty="0"/>
              <a:t>Leurs désirs,</a:t>
            </a:r>
          </a:p>
          <a:p>
            <a:pPr marL="457200" lvl="0" indent="-457200">
              <a:buFont typeface="Arial" panose="020B0604020202020204" pitchFamily="34" charset="0"/>
              <a:buChar char="•"/>
            </a:pPr>
            <a:r>
              <a:rPr lang="fr-FR" sz="3200" dirty="0"/>
              <a:t>Leurs besoins, </a:t>
            </a:r>
          </a:p>
          <a:p>
            <a:pPr marL="457200" lvl="0" indent="-457200">
              <a:buFont typeface="Arial" panose="020B0604020202020204" pitchFamily="34" charset="0"/>
              <a:buChar char="•"/>
            </a:pPr>
            <a:r>
              <a:rPr lang="fr-FR" sz="3200" dirty="0"/>
              <a:t>Leurs sensibilités, manière de s’habiller, de paraitre, de comprendre la vie spirituelle. </a:t>
            </a:r>
          </a:p>
          <a:p>
            <a:pPr marL="457200" lvl="0" indent="-457200">
              <a:buFont typeface="Arial" panose="020B0604020202020204" pitchFamily="34" charset="0"/>
              <a:buChar char="•"/>
            </a:pPr>
            <a:r>
              <a:rPr lang="fr-FR" sz="3200" dirty="0"/>
              <a:t>Leur identité conformément au monde autour d’eux</a:t>
            </a:r>
            <a:endParaRPr kumimoji="0" lang="fr-FR" sz="280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endParaRPr>
          </a:p>
        </p:txBody>
      </p:sp>
      <p:pic>
        <p:nvPicPr>
          <p:cNvPr id="5" name="Picture 4">
            <a:extLst>
              <a:ext uri="{FF2B5EF4-FFF2-40B4-BE49-F238E27FC236}">
                <a16:creationId xmlns="" xmlns:a16="http://schemas.microsoft.com/office/drawing/2014/main" id="{262DB4F1-F429-B549-862A-FFEB56B575F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6" name="Rectangle 5"/>
          <p:cNvSpPr/>
          <p:nvPr/>
        </p:nvSpPr>
        <p:spPr>
          <a:xfrm>
            <a:off x="385272" y="5759706"/>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41619389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02504" y="1642107"/>
            <a:ext cx="9207167" cy="2246769"/>
          </a:xfrm>
          <a:prstGeom prst="rect">
            <a:avLst/>
          </a:prstGeom>
        </p:spPr>
        <p:txBody>
          <a:bodyPr wrap="square">
            <a:spAutoFit/>
          </a:bodyPr>
          <a:lstStyle/>
          <a:p>
            <a:pPr marL="457200" lvl="0" indent="-457200">
              <a:buFont typeface="Arial" panose="020B0604020202020204" pitchFamily="34" charset="0"/>
              <a:buChar char="•"/>
            </a:pPr>
            <a:r>
              <a:rPr lang="fr-FR" sz="2800" dirty="0" smtClean="0">
                <a:solidFill>
                  <a:prstClr val="black"/>
                </a:solidFill>
                <a:ea typeface="Times New Roman" panose="02020603050405020304" pitchFamily="18" charset="0"/>
                <a:cs typeface="Arial" panose="020B0604020202020204" pitchFamily="34" charset="0"/>
              </a:rPr>
              <a:t>Ils </a:t>
            </a:r>
            <a:r>
              <a:rPr lang="fr-FR" sz="2800" dirty="0">
                <a:solidFill>
                  <a:prstClr val="black"/>
                </a:solidFill>
                <a:ea typeface="Times New Roman" panose="02020603050405020304" pitchFamily="18" charset="0"/>
                <a:cs typeface="Arial" panose="020B0604020202020204" pitchFamily="34" charset="0"/>
              </a:rPr>
              <a:t>vivent dans un monde différent de celui des adultes.</a:t>
            </a:r>
          </a:p>
          <a:p>
            <a:pPr marL="457200" lvl="0" indent="-457200">
              <a:buFont typeface="Arial" panose="020B0604020202020204" pitchFamily="34" charset="0"/>
              <a:buChar char="•"/>
            </a:pPr>
            <a:r>
              <a:rPr lang="fr-FR" sz="2800" dirty="0">
                <a:solidFill>
                  <a:prstClr val="black"/>
                </a:solidFill>
                <a:ea typeface="Times New Roman" panose="02020603050405020304" pitchFamily="18" charset="0"/>
                <a:cs typeface="Arial" panose="020B0604020202020204" pitchFamily="34" charset="0"/>
              </a:rPr>
              <a:t>Ils ont l'impression de ne pas être pris en considération par l'église</a:t>
            </a:r>
          </a:p>
          <a:p>
            <a:pPr marL="457200" lvl="0" indent="-457200">
              <a:buFont typeface="Arial" panose="020B0604020202020204" pitchFamily="34" charset="0"/>
              <a:buChar char="•"/>
            </a:pPr>
            <a:r>
              <a:rPr lang="fr-FR" sz="2800" dirty="0">
                <a:solidFill>
                  <a:prstClr val="black"/>
                </a:solidFill>
                <a:ea typeface="Times New Roman" panose="02020603050405020304" pitchFamily="18" charset="0"/>
                <a:cs typeface="Arial" panose="020B0604020202020204" pitchFamily="34" charset="0"/>
              </a:rPr>
              <a:t>Ils s'isolent</a:t>
            </a:r>
          </a:p>
          <a:p>
            <a:pPr marL="457200" lvl="0" indent="-457200">
              <a:buFont typeface="Arial" panose="020B0604020202020204" pitchFamily="34" charset="0"/>
              <a:buChar char="•"/>
            </a:pPr>
            <a:r>
              <a:rPr lang="fr-FR" sz="2800" dirty="0">
                <a:solidFill>
                  <a:prstClr val="black"/>
                </a:solidFill>
                <a:ea typeface="Times New Roman" panose="02020603050405020304" pitchFamily="18" charset="0"/>
                <a:cs typeface="Arial" panose="020B0604020202020204" pitchFamily="34" charset="0"/>
              </a:rPr>
              <a:t>Ils critiquent les programmes, la musique, etc.</a:t>
            </a:r>
            <a:endPar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ZoneTexte 3"/>
          <p:cNvSpPr txBox="1"/>
          <p:nvPr/>
        </p:nvSpPr>
        <p:spPr>
          <a:xfrm>
            <a:off x="666038" y="1024550"/>
            <a:ext cx="9753599" cy="646331"/>
          </a:xfrm>
          <a:prstGeom prst="rect">
            <a:avLst/>
          </a:prstGeom>
          <a:noFill/>
        </p:spPr>
        <p:txBody>
          <a:bodyPr wrap="square" rtlCol="0">
            <a:spAutoFit/>
          </a:bodyPr>
          <a:lstStyle/>
          <a:p>
            <a:r>
              <a:rPr lang="fr-FR" sz="3600" b="1" dirty="0"/>
              <a:t>L’impact environnemental sur les jeunes. </a:t>
            </a:r>
            <a:endParaRPr lang="fr-FR" sz="3600" dirty="0"/>
          </a:p>
        </p:txBody>
      </p:sp>
      <p:sp>
        <p:nvSpPr>
          <p:cNvPr id="9" name="Titre 1"/>
          <p:cNvSpPr>
            <a:spLocks noGrp="1"/>
          </p:cNvSpPr>
          <p:nvPr>
            <p:ph type="title"/>
          </p:nvPr>
        </p:nvSpPr>
        <p:spPr>
          <a:xfrm>
            <a:off x="522514" y="161926"/>
            <a:ext cx="9567148" cy="984704"/>
          </a:xfrm>
        </p:spPr>
        <p:txBody>
          <a:bodyPr>
            <a:normAutofit fontScale="90000"/>
          </a:bodyPr>
          <a:lstStyle/>
          <a:p>
            <a:pPr algn="ctr"/>
            <a:r>
              <a:rPr lang="en-US" sz="4800" b="1" dirty="0">
                <a:solidFill>
                  <a:schemeClr val="accent1"/>
                </a:solidFill>
              </a:rPr>
              <a:t>L'ENVIRONNEMENT DES </a:t>
            </a:r>
            <a:r>
              <a:rPr lang="en-US" sz="4800" b="1" dirty="0" smtClean="0">
                <a:solidFill>
                  <a:schemeClr val="accent1"/>
                </a:solidFill>
              </a:rPr>
              <a:t>JEUNES (suite)</a:t>
            </a:r>
            <a:endParaRPr lang="en-US" sz="4800" b="1" dirty="0">
              <a:solidFill>
                <a:schemeClr val="accent1"/>
              </a:solidFill>
            </a:endParaRPr>
          </a:p>
        </p:txBody>
      </p:sp>
      <p:pic>
        <p:nvPicPr>
          <p:cNvPr id="6" name="Picture 5">
            <a:extLst>
              <a:ext uri="{FF2B5EF4-FFF2-40B4-BE49-F238E27FC236}">
                <a16:creationId xmlns="" xmlns:a16="http://schemas.microsoft.com/office/drawing/2014/main" id="{830F0BBD-F2AA-7643-A35A-94BCA0A91E9C}"/>
              </a:ext>
            </a:extLst>
          </p:cNvPr>
          <p:cNvPicPr>
            <a:picLocks noChangeAspect="1"/>
          </p:cNvPicPr>
          <p:nvPr/>
        </p:nvPicPr>
        <p:blipFill rotWithShape="1">
          <a:blip r:embed="rId2"/>
          <a:srcRect t="21186" b="22987"/>
          <a:stretch/>
        </p:blipFill>
        <p:spPr>
          <a:xfrm>
            <a:off x="702504" y="4264814"/>
            <a:ext cx="1513282" cy="1305633"/>
          </a:xfrm>
          <a:prstGeom prst="rect">
            <a:avLst/>
          </a:prstGeom>
        </p:spPr>
      </p:pic>
      <p:sp>
        <p:nvSpPr>
          <p:cNvPr id="8" name="Rectangle 7"/>
          <p:cNvSpPr/>
          <p:nvPr/>
        </p:nvSpPr>
        <p:spPr>
          <a:xfrm>
            <a:off x="330200" y="5570447"/>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3320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6997" y="310494"/>
            <a:ext cx="8804783" cy="837768"/>
          </a:xfrm>
        </p:spPr>
        <p:txBody>
          <a:bodyPr>
            <a:noAutofit/>
          </a:bodyPr>
          <a:lstStyle/>
          <a:p>
            <a:pPr algn="ctr"/>
            <a:r>
              <a:rPr lang="fr-FR" sz="3600" b="1" dirty="0">
                <a:solidFill>
                  <a:schemeClr val="accent1"/>
                </a:solidFill>
              </a:rPr>
              <a:t>SOURCES D'INFLUENCE SUR LES JEUNES</a:t>
            </a:r>
            <a:endParaRPr lang="en-US" sz="3600" b="1" dirty="0">
              <a:solidFill>
                <a:schemeClr val="accent1"/>
              </a:solidFill>
            </a:endParaRPr>
          </a:p>
        </p:txBody>
      </p:sp>
      <p:sp>
        <p:nvSpPr>
          <p:cNvPr id="28" name="Rectangle 27"/>
          <p:cNvSpPr/>
          <p:nvPr/>
        </p:nvSpPr>
        <p:spPr>
          <a:xfrm>
            <a:off x="330200" y="5570447"/>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pic>
        <p:nvPicPr>
          <p:cNvPr id="27" name="Imag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9494" y="1601726"/>
            <a:ext cx="4467293" cy="3623417"/>
          </a:xfrm>
          <a:prstGeom prst="rect">
            <a:avLst/>
          </a:prstGeom>
        </p:spPr>
      </p:pic>
      <p:grpSp>
        <p:nvGrpSpPr>
          <p:cNvPr id="29" name="Groupe 28"/>
          <p:cNvGrpSpPr/>
          <p:nvPr/>
        </p:nvGrpSpPr>
        <p:grpSpPr>
          <a:xfrm rot="20063330">
            <a:off x="3905311" y="1515060"/>
            <a:ext cx="1993590" cy="840074"/>
            <a:chOff x="4643044" y="1509025"/>
            <a:chExt cx="1753860" cy="785887"/>
          </a:xfrm>
        </p:grpSpPr>
        <p:sp>
          <p:nvSpPr>
            <p:cNvPr id="31" name="Flèche droite 30"/>
            <p:cNvSpPr/>
            <p:nvPr/>
          </p:nvSpPr>
          <p:spPr>
            <a:xfrm rot="1928752">
              <a:off x="4643044" y="1509025"/>
              <a:ext cx="1753860" cy="785887"/>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rot="1939138">
              <a:off x="4834990" y="1647922"/>
              <a:ext cx="1278113" cy="431886"/>
            </a:xfrm>
            <a:prstGeom prst="rect">
              <a:avLst/>
            </a:prstGeom>
            <a:noFill/>
          </p:spPr>
          <p:txBody>
            <a:bodyPr wrap="square" rtlCol="0">
              <a:spAutoFit/>
            </a:bodyPr>
            <a:lstStyle/>
            <a:p>
              <a:r>
                <a:rPr lang="fr-FR" sz="2400" b="1" dirty="0" smtClean="0">
                  <a:solidFill>
                    <a:schemeClr val="bg1"/>
                  </a:solidFill>
                  <a:latin typeface="Rockwell" panose="02060603020205020403" pitchFamily="18" charset="0"/>
                </a:rPr>
                <a:t>Famille</a:t>
              </a:r>
              <a:endParaRPr lang="fr-FR" sz="2400" b="1" dirty="0">
                <a:solidFill>
                  <a:schemeClr val="bg1"/>
                </a:solidFill>
                <a:latin typeface="Rockwell" panose="02060603020205020403" pitchFamily="18" charset="0"/>
              </a:endParaRPr>
            </a:p>
          </p:txBody>
        </p:sp>
      </p:grpSp>
      <p:grpSp>
        <p:nvGrpSpPr>
          <p:cNvPr id="33" name="Groupe 32"/>
          <p:cNvGrpSpPr/>
          <p:nvPr/>
        </p:nvGrpSpPr>
        <p:grpSpPr>
          <a:xfrm rot="19943376">
            <a:off x="3599585" y="2453909"/>
            <a:ext cx="2176793" cy="854184"/>
            <a:chOff x="3826524" y="2077774"/>
            <a:chExt cx="2176793" cy="854184"/>
          </a:xfrm>
        </p:grpSpPr>
        <p:sp>
          <p:nvSpPr>
            <p:cNvPr id="39" name="Flèche droite 38"/>
            <p:cNvSpPr/>
            <p:nvPr/>
          </p:nvSpPr>
          <p:spPr>
            <a:xfrm rot="2238571">
              <a:off x="3826524" y="2077774"/>
              <a:ext cx="2176793" cy="85418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p:cNvSpPr txBox="1"/>
            <p:nvPr/>
          </p:nvSpPr>
          <p:spPr>
            <a:xfrm rot="2248957">
              <a:off x="3830610" y="2240003"/>
              <a:ext cx="2094734" cy="461665"/>
            </a:xfrm>
            <a:prstGeom prst="rect">
              <a:avLst/>
            </a:prstGeom>
            <a:noFill/>
          </p:spPr>
          <p:txBody>
            <a:bodyPr wrap="square" rtlCol="0">
              <a:spAutoFit/>
            </a:bodyPr>
            <a:lstStyle/>
            <a:p>
              <a:r>
                <a:rPr lang="fr-FR" sz="2400" b="1" dirty="0" err="1" smtClean="0">
                  <a:solidFill>
                    <a:schemeClr val="bg1"/>
                  </a:solidFill>
                  <a:latin typeface="Rockwell" panose="02060603020205020403" pitchFamily="18" charset="0"/>
                </a:rPr>
                <a:t>Communité</a:t>
              </a:r>
              <a:endParaRPr lang="fr-FR" sz="2400" b="1" dirty="0">
                <a:solidFill>
                  <a:schemeClr val="bg1"/>
                </a:solidFill>
                <a:latin typeface="Rockwell" panose="02060603020205020403" pitchFamily="18" charset="0"/>
              </a:endParaRPr>
            </a:p>
          </p:txBody>
        </p:sp>
      </p:grpSp>
      <p:grpSp>
        <p:nvGrpSpPr>
          <p:cNvPr id="43" name="Groupe 42"/>
          <p:cNvGrpSpPr/>
          <p:nvPr/>
        </p:nvGrpSpPr>
        <p:grpSpPr>
          <a:xfrm>
            <a:off x="3743233" y="3425153"/>
            <a:ext cx="1975721" cy="873887"/>
            <a:chOff x="3700121" y="3336857"/>
            <a:chExt cx="1975721" cy="918297"/>
          </a:xfrm>
        </p:grpSpPr>
        <p:sp>
          <p:nvSpPr>
            <p:cNvPr id="44" name="Flèche droite 43"/>
            <p:cNvSpPr/>
            <p:nvPr/>
          </p:nvSpPr>
          <p:spPr>
            <a:xfrm rot="21584702">
              <a:off x="3700121" y="3336857"/>
              <a:ext cx="1975721" cy="918297"/>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ZoneTexte 44"/>
            <p:cNvSpPr txBox="1"/>
            <p:nvPr/>
          </p:nvSpPr>
          <p:spPr>
            <a:xfrm rot="21595088">
              <a:off x="3900545" y="3543574"/>
              <a:ext cx="1439793" cy="485126"/>
            </a:xfrm>
            <a:prstGeom prst="rect">
              <a:avLst/>
            </a:prstGeom>
            <a:noFill/>
          </p:spPr>
          <p:txBody>
            <a:bodyPr wrap="square" rtlCol="0">
              <a:spAutoFit/>
            </a:bodyPr>
            <a:lstStyle/>
            <a:p>
              <a:r>
                <a:rPr lang="fr-FR" sz="2400" b="1" dirty="0" smtClean="0">
                  <a:solidFill>
                    <a:schemeClr val="bg1"/>
                  </a:solidFill>
                  <a:latin typeface="Rockwell" panose="02060603020205020403" pitchFamily="18" charset="0"/>
                </a:rPr>
                <a:t>Ecole</a:t>
              </a:r>
              <a:endParaRPr lang="fr-FR" sz="2400" b="1" dirty="0">
                <a:solidFill>
                  <a:schemeClr val="bg1"/>
                </a:solidFill>
                <a:latin typeface="Rockwell" panose="02060603020205020403" pitchFamily="18" charset="0"/>
              </a:endParaRPr>
            </a:p>
          </p:txBody>
        </p:sp>
      </p:grpSp>
      <p:grpSp>
        <p:nvGrpSpPr>
          <p:cNvPr id="46" name="Groupe 45"/>
          <p:cNvGrpSpPr/>
          <p:nvPr/>
        </p:nvGrpSpPr>
        <p:grpSpPr>
          <a:xfrm rot="18142459">
            <a:off x="3820038" y="4553359"/>
            <a:ext cx="2215226" cy="926481"/>
            <a:chOff x="4643044" y="1509025"/>
            <a:chExt cx="1753860" cy="785887"/>
          </a:xfrm>
        </p:grpSpPr>
        <p:sp>
          <p:nvSpPr>
            <p:cNvPr id="47" name="Flèche droite 46"/>
            <p:cNvSpPr/>
            <p:nvPr/>
          </p:nvSpPr>
          <p:spPr>
            <a:xfrm rot="1928752">
              <a:off x="4643044" y="1509025"/>
              <a:ext cx="1753860" cy="785887"/>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ZoneTexte 47"/>
            <p:cNvSpPr txBox="1"/>
            <p:nvPr/>
          </p:nvSpPr>
          <p:spPr>
            <a:xfrm rot="1939138">
              <a:off x="4674304" y="1651201"/>
              <a:ext cx="1644965" cy="461665"/>
            </a:xfrm>
            <a:prstGeom prst="rect">
              <a:avLst/>
            </a:prstGeom>
            <a:noFill/>
          </p:spPr>
          <p:txBody>
            <a:bodyPr wrap="square" rtlCol="0">
              <a:spAutoFit/>
            </a:bodyPr>
            <a:lstStyle/>
            <a:p>
              <a:r>
                <a:rPr lang="en-US" sz="2400" b="1" dirty="0">
                  <a:solidFill>
                    <a:schemeClr val="bg1"/>
                  </a:solidFill>
                  <a:latin typeface="Rockwell" panose="02060603020205020403" pitchFamily="18" charset="0"/>
                </a:rPr>
                <a:t>Mass Media</a:t>
              </a:r>
            </a:p>
          </p:txBody>
        </p:sp>
      </p:grpSp>
      <p:cxnSp>
        <p:nvCxnSpPr>
          <p:cNvPr id="49" name="Connecteur droit avec flèche 48"/>
          <p:cNvCxnSpPr/>
          <p:nvPr/>
        </p:nvCxnSpPr>
        <p:spPr>
          <a:xfrm>
            <a:off x="2811961" y="1796966"/>
            <a:ext cx="650667"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ZoneTexte 49"/>
          <p:cNvSpPr txBox="1"/>
          <p:nvPr/>
        </p:nvSpPr>
        <p:spPr>
          <a:xfrm>
            <a:off x="244629" y="1419256"/>
            <a:ext cx="2484477" cy="707886"/>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marL="285750" indent="-285750">
              <a:buFont typeface="Arial" panose="020B0604020202020204" pitchFamily="34" charset="0"/>
              <a:buChar char="•"/>
            </a:pPr>
            <a:r>
              <a:rPr lang="fr-FR" sz="2000" dirty="0"/>
              <a:t>F</a:t>
            </a:r>
            <a:r>
              <a:rPr lang="fr-FR" sz="2000" dirty="0" smtClean="0"/>
              <a:t>ormation reçue</a:t>
            </a:r>
          </a:p>
          <a:p>
            <a:pPr marL="285750" indent="-285750">
              <a:buFont typeface="Arial" panose="020B0604020202020204" pitchFamily="34" charset="0"/>
              <a:buChar char="•"/>
            </a:pPr>
            <a:r>
              <a:rPr lang="fr-FR" sz="2000" dirty="0" smtClean="0"/>
              <a:t>Vie à la maison</a:t>
            </a:r>
            <a:endParaRPr lang="fr-FR" sz="2000" dirty="0"/>
          </a:p>
        </p:txBody>
      </p:sp>
      <p:sp>
        <p:nvSpPr>
          <p:cNvPr id="51" name="ZoneTexte 50"/>
          <p:cNvSpPr txBox="1"/>
          <p:nvPr/>
        </p:nvSpPr>
        <p:spPr>
          <a:xfrm>
            <a:off x="244630" y="2246651"/>
            <a:ext cx="2484477" cy="1015663"/>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marL="285750" indent="-285750">
              <a:buFont typeface="Arial" panose="020B0604020202020204" pitchFamily="34" charset="0"/>
              <a:buChar char="•"/>
            </a:pPr>
            <a:r>
              <a:rPr lang="fr-FR" sz="2000" dirty="0" smtClean="0"/>
              <a:t>Voisinage</a:t>
            </a:r>
          </a:p>
          <a:p>
            <a:pPr marL="285750" indent="-285750">
              <a:buFont typeface="Arial" panose="020B0604020202020204" pitchFamily="34" charset="0"/>
              <a:buChar char="•"/>
            </a:pPr>
            <a:r>
              <a:rPr lang="fr-FR" sz="2000" dirty="0" smtClean="0"/>
              <a:t>Amis</a:t>
            </a:r>
          </a:p>
          <a:p>
            <a:pPr marL="285750" indent="-285750">
              <a:buFont typeface="Arial" panose="020B0604020202020204" pitchFamily="34" charset="0"/>
              <a:buChar char="•"/>
            </a:pPr>
            <a:r>
              <a:rPr lang="fr-FR" sz="2000" dirty="0" smtClean="0"/>
              <a:t>Eglise</a:t>
            </a:r>
            <a:endParaRPr lang="fr-FR" sz="2000" dirty="0"/>
          </a:p>
        </p:txBody>
      </p:sp>
      <p:sp>
        <p:nvSpPr>
          <p:cNvPr id="52" name="ZoneTexte 51"/>
          <p:cNvSpPr txBox="1"/>
          <p:nvPr/>
        </p:nvSpPr>
        <p:spPr>
          <a:xfrm>
            <a:off x="236656" y="3355684"/>
            <a:ext cx="2492451" cy="1323439"/>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marL="285750" indent="-285750">
              <a:buFont typeface="Arial" panose="020B0604020202020204" pitchFamily="34" charset="0"/>
              <a:buChar char="•"/>
            </a:pPr>
            <a:r>
              <a:rPr lang="fr-FR" sz="2000" dirty="0" smtClean="0"/>
              <a:t>Enseignants</a:t>
            </a:r>
          </a:p>
          <a:p>
            <a:pPr marL="285750" indent="-285750">
              <a:buFont typeface="Arial" panose="020B0604020202020204" pitchFamily="34" charset="0"/>
              <a:buChar char="•"/>
            </a:pPr>
            <a:r>
              <a:rPr lang="fr-FR" sz="2000" dirty="0" smtClean="0"/>
              <a:t>Camarades écoles</a:t>
            </a:r>
          </a:p>
          <a:p>
            <a:pPr marL="285750" indent="-285750">
              <a:buFont typeface="Arial" panose="020B0604020202020204" pitchFamily="34" charset="0"/>
              <a:buChar char="•"/>
            </a:pPr>
            <a:r>
              <a:rPr lang="fr-FR" sz="2000" dirty="0" smtClean="0"/>
              <a:t>Programme scolaire</a:t>
            </a:r>
            <a:endParaRPr lang="fr-FR" sz="2000" dirty="0"/>
          </a:p>
        </p:txBody>
      </p:sp>
      <p:sp>
        <p:nvSpPr>
          <p:cNvPr id="53" name="ZoneTexte 52"/>
          <p:cNvSpPr txBox="1"/>
          <p:nvPr/>
        </p:nvSpPr>
        <p:spPr>
          <a:xfrm>
            <a:off x="4771307" y="5393990"/>
            <a:ext cx="2927346" cy="1323439"/>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marL="285750" indent="-285750">
              <a:buFont typeface="Arial" panose="020B0604020202020204" pitchFamily="34" charset="0"/>
              <a:buChar char="•"/>
            </a:pPr>
            <a:r>
              <a:rPr lang="fr-FR" sz="2000" dirty="0" smtClean="0"/>
              <a:t>TV</a:t>
            </a:r>
          </a:p>
          <a:p>
            <a:pPr marL="285750" indent="-285750">
              <a:buFont typeface="Arial" panose="020B0604020202020204" pitchFamily="34" charset="0"/>
              <a:buChar char="•"/>
            </a:pPr>
            <a:r>
              <a:rPr lang="fr-FR" sz="2000" dirty="0" smtClean="0"/>
              <a:t>Internet</a:t>
            </a:r>
          </a:p>
          <a:p>
            <a:pPr marL="285750" indent="-285750">
              <a:buFont typeface="Arial" panose="020B0604020202020204" pitchFamily="34" charset="0"/>
              <a:buChar char="•"/>
            </a:pPr>
            <a:r>
              <a:rPr lang="fr-FR" sz="2000" dirty="0" smtClean="0"/>
              <a:t>Médias sociaux</a:t>
            </a:r>
          </a:p>
          <a:p>
            <a:pPr marL="285750" indent="-285750">
              <a:buFont typeface="Arial" panose="020B0604020202020204" pitchFamily="34" charset="0"/>
              <a:buChar char="•"/>
            </a:pPr>
            <a:r>
              <a:rPr lang="fr-FR" sz="2000" dirty="0" smtClean="0"/>
              <a:t>Play stations etc…</a:t>
            </a:r>
            <a:endParaRPr lang="fr-FR" sz="2000" dirty="0"/>
          </a:p>
        </p:txBody>
      </p:sp>
      <p:cxnSp>
        <p:nvCxnSpPr>
          <p:cNvPr id="54" name="Connecteur droit avec flèche 53"/>
          <p:cNvCxnSpPr/>
          <p:nvPr/>
        </p:nvCxnSpPr>
        <p:spPr>
          <a:xfrm>
            <a:off x="2805263" y="2748405"/>
            <a:ext cx="737925"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rot="21472302">
            <a:off x="2811737" y="3914567"/>
            <a:ext cx="888749" cy="439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p:nvPr/>
        </p:nvCxnSpPr>
        <p:spPr>
          <a:xfrm>
            <a:off x="4277558" y="5649822"/>
            <a:ext cx="377344" cy="15932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57" name="Picture 25">
            <a:extLst>
              <a:ext uri="{FF2B5EF4-FFF2-40B4-BE49-F238E27FC236}">
                <a16:creationId xmlns="" xmlns:a16="http://schemas.microsoft.com/office/drawing/2014/main" id="{06EBAF78-49F2-4241-9F1B-B4568E3F569F}"/>
              </a:ext>
            </a:extLst>
          </p:cNvPr>
          <p:cNvPicPr>
            <a:picLocks noChangeAspect="1"/>
          </p:cNvPicPr>
          <p:nvPr/>
        </p:nvPicPr>
        <p:blipFill rotWithShape="1">
          <a:blip r:embed="rId3"/>
          <a:srcRect t="21186" b="22987"/>
          <a:stretch/>
        </p:blipFill>
        <p:spPr>
          <a:xfrm>
            <a:off x="643367" y="4572326"/>
            <a:ext cx="1513282" cy="1305633"/>
          </a:xfrm>
          <a:prstGeom prst="rect">
            <a:avLst/>
          </a:prstGeom>
        </p:spPr>
      </p:pic>
    </p:spTree>
    <p:extLst>
      <p:ext uri="{BB962C8B-B14F-4D97-AF65-F5344CB8AC3E}">
        <p14:creationId xmlns:p14="http://schemas.microsoft.com/office/powerpoint/2010/main" val="196750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0"/>
                                        </p:tgtEl>
                                        <p:attrNameLst>
                                          <p:attrName>style.visibility</p:attrName>
                                        </p:attrNameLst>
                                      </p:cBhvr>
                                      <p:to>
                                        <p:strVal val="visible"/>
                                      </p:to>
                                    </p:set>
                                    <p:animEffect transition="in" filter="fade">
                                      <p:cBhvr>
                                        <p:cTn id="13" dur="500"/>
                                        <p:tgtEl>
                                          <p:spTgt spid="50"/>
                                        </p:tgtEl>
                                      </p:cBhvr>
                                    </p:animEffect>
                                  </p:childTnLst>
                                </p:cTn>
                              </p:par>
                              <p:par>
                                <p:cTn id="14" presetID="10" presetClass="entr" presetSubtype="0"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fade">
                                      <p:cBhvr>
                                        <p:cTn id="16" dur="500"/>
                                        <p:tgtEl>
                                          <p:spTgt spid="49"/>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fade">
                                      <p:cBhvr>
                                        <p:cTn id="21" dur="1000"/>
                                        <p:tgtEl>
                                          <p:spTgt spid="33"/>
                                        </p:tgtEl>
                                      </p:cBhvr>
                                    </p:animEffect>
                                    <p:anim calcmode="lin" valueType="num">
                                      <p:cBhvr>
                                        <p:cTn id="22" dur="1000" fill="hold"/>
                                        <p:tgtEl>
                                          <p:spTgt spid="33"/>
                                        </p:tgtEl>
                                        <p:attrNameLst>
                                          <p:attrName>ppt_x</p:attrName>
                                        </p:attrNameLst>
                                      </p:cBhvr>
                                      <p:tavLst>
                                        <p:tav tm="0">
                                          <p:val>
                                            <p:strVal val="#ppt_x"/>
                                          </p:val>
                                        </p:tav>
                                        <p:tav tm="100000">
                                          <p:val>
                                            <p:strVal val="#ppt_x"/>
                                          </p:val>
                                        </p:tav>
                                      </p:tavLst>
                                    </p:anim>
                                    <p:anim calcmode="lin" valueType="num">
                                      <p:cBhvr>
                                        <p:cTn id="2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fade">
                                      <p:cBhvr>
                                        <p:cTn id="28" dur="500"/>
                                        <p:tgtEl>
                                          <p:spTgt spid="51"/>
                                        </p:tgtEl>
                                      </p:cBhvr>
                                    </p:animEffect>
                                  </p:childTnLst>
                                </p:cTn>
                              </p:par>
                              <p:par>
                                <p:cTn id="29" presetID="10" presetClass="entr" presetSubtype="0" fill="hold" nodeType="with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500"/>
                                        <p:tgtEl>
                                          <p:spTgt spid="54"/>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3"/>
                                        </p:tgtEl>
                                        <p:attrNameLst>
                                          <p:attrName>style.visibility</p:attrName>
                                        </p:attrNameLst>
                                      </p:cBhvr>
                                      <p:to>
                                        <p:strVal val="visible"/>
                                      </p:to>
                                    </p:set>
                                    <p:anim calcmode="lin" valueType="num">
                                      <p:cBhvr additive="base">
                                        <p:cTn id="36" dur="500" fill="hold"/>
                                        <p:tgtEl>
                                          <p:spTgt spid="43"/>
                                        </p:tgtEl>
                                        <p:attrNameLst>
                                          <p:attrName>ppt_x</p:attrName>
                                        </p:attrNameLst>
                                      </p:cBhvr>
                                      <p:tavLst>
                                        <p:tav tm="0">
                                          <p:val>
                                            <p:strVal val="#ppt_x"/>
                                          </p:val>
                                        </p:tav>
                                        <p:tav tm="100000">
                                          <p:val>
                                            <p:strVal val="#ppt_x"/>
                                          </p:val>
                                        </p:tav>
                                      </p:tavLst>
                                    </p:anim>
                                    <p:anim calcmode="lin" valueType="num">
                                      <p:cBhvr additive="base">
                                        <p:cTn id="37"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fade">
                                      <p:cBhvr>
                                        <p:cTn id="42" dur="500"/>
                                        <p:tgtEl>
                                          <p:spTgt spid="52"/>
                                        </p:tgtEl>
                                      </p:cBhvr>
                                    </p:animEffect>
                                  </p:childTnLst>
                                </p:cTn>
                              </p:par>
                              <p:par>
                                <p:cTn id="43" presetID="10" presetClass="entr" presetSubtype="0" fill="hold" nodeType="withEffect">
                                  <p:stCondLst>
                                    <p:cond delay="0"/>
                                  </p:stCondLst>
                                  <p:childTnLst>
                                    <p:set>
                                      <p:cBhvr>
                                        <p:cTn id="44" dur="1" fill="hold">
                                          <p:stCondLst>
                                            <p:cond delay="0"/>
                                          </p:stCondLst>
                                        </p:cTn>
                                        <p:tgtEl>
                                          <p:spTgt spid="55"/>
                                        </p:tgtEl>
                                        <p:attrNameLst>
                                          <p:attrName>style.visibility</p:attrName>
                                        </p:attrNameLst>
                                      </p:cBhvr>
                                      <p:to>
                                        <p:strVal val="visible"/>
                                      </p:to>
                                    </p:set>
                                    <p:animEffect transition="in" filter="fade">
                                      <p:cBhvr>
                                        <p:cTn id="45" dur="500"/>
                                        <p:tgtEl>
                                          <p:spTgt spid="55"/>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46"/>
                                        </p:tgtEl>
                                        <p:attrNameLst>
                                          <p:attrName>style.visibility</p:attrName>
                                        </p:attrNameLst>
                                      </p:cBhvr>
                                      <p:to>
                                        <p:strVal val="visible"/>
                                      </p:to>
                                    </p:set>
                                    <p:anim calcmode="lin" valueType="num">
                                      <p:cBhvr additive="base">
                                        <p:cTn id="50" dur="500" fill="hold"/>
                                        <p:tgtEl>
                                          <p:spTgt spid="46"/>
                                        </p:tgtEl>
                                        <p:attrNameLst>
                                          <p:attrName>ppt_x</p:attrName>
                                        </p:attrNameLst>
                                      </p:cBhvr>
                                      <p:tavLst>
                                        <p:tav tm="0">
                                          <p:val>
                                            <p:strVal val="#ppt_x"/>
                                          </p:val>
                                        </p:tav>
                                        <p:tav tm="100000">
                                          <p:val>
                                            <p:strVal val="#ppt_x"/>
                                          </p:val>
                                        </p:tav>
                                      </p:tavLst>
                                    </p:anim>
                                    <p:anim calcmode="lin" valueType="num">
                                      <p:cBhvr additive="base">
                                        <p:cTn id="51"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fade">
                                      <p:cBhvr>
                                        <p:cTn id="56" dur="500"/>
                                        <p:tgtEl>
                                          <p:spTgt spid="53"/>
                                        </p:tgtEl>
                                      </p:cBhvr>
                                    </p:animEffect>
                                  </p:childTnLst>
                                </p:cTn>
                              </p:par>
                              <p:par>
                                <p:cTn id="57" presetID="10" presetClass="entr" presetSubtype="0" fill="hold" nodeType="withEffect">
                                  <p:stCondLst>
                                    <p:cond delay="0"/>
                                  </p:stCondLst>
                                  <p:childTnLst>
                                    <p:set>
                                      <p:cBhvr>
                                        <p:cTn id="58" dur="1" fill="hold">
                                          <p:stCondLst>
                                            <p:cond delay="0"/>
                                          </p:stCondLst>
                                        </p:cTn>
                                        <p:tgtEl>
                                          <p:spTgt spid="56"/>
                                        </p:tgtEl>
                                        <p:attrNameLst>
                                          <p:attrName>style.visibility</p:attrName>
                                        </p:attrNameLst>
                                      </p:cBhvr>
                                      <p:to>
                                        <p:strVal val="visible"/>
                                      </p:to>
                                    </p:set>
                                    <p:animEffect transition="in" filter="fade">
                                      <p:cBhvr>
                                        <p:cTn id="5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P spid="5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7258" y="368898"/>
            <a:ext cx="9149862" cy="825047"/>
          </a:xfrm>
        </p:spPr>
        <p:txBody>
          <a:bodyPr>
            <a:normAutofit/>
          </a:bodyPr>
          <a:lstStyle/>
          <a:p>
            <a:pPr algn="ctr"/>
            <a:r>
              <a:rPr lang="fr-FR" sz="4800" b="1" dirty="0" smtClean="0">
                <a:solidFill>
                  <a:schemeClr val="accent1"/>
                </a:solidFill>
              </a:rPr>
              <a:t>CE QUE LES JEUNES DESIRENT</a:t>
            </a:r>
            <a:endParaRPr lang="en-US" sz="4800" b="1" dirty="0">
              <a:solidFill>
                <a:schemeClr val="accent1"/>
              </a:solidFill>
            </a:endParaRPr>
          </a:p>
        </p:txBody>
      </p:sp>
      <p:sp>
        <p:nvSpPr>
          <p:cNvPr id="4" name="ZoneTexte 3"/>
          <p:cNvSpPr txBox="1"/>
          <p:nvPr/>
        </p:nvSpPr>
        <p:spPr>
          <a:xfrm>
            <a:off x="4107543" y="1446292"/>
            <a:ext cx="6170776" cy="3462486"/>
          </a:xfrm>
          <a:prstGeom prst="rect">
            <a:avLst/>
          </a:prstGeom>
          <a:noFill/>
        </p:spPr>
        <p:txBody>
          <a:bodyPr wrap="square" rtlCol="0">
            <a:spAutoFit/>
          </a:bodyPr>
          <a:lstStyle/>
          <a:p>
            <a:pPr marL="0" lvl="1">
              <a:spcBef>
                <a:spcPts val="600"/>
              </a:spcBef>
              <a:buSzPct val="100000"/>
              <a:tabLst>
                <a:tab pos="914400" algn="l"/>
              </a:tabLst>
            </a:pPr>
            <a:r>
              <a:rPr lang="fr-FR" sz="3600" b="1" dirty="0">
                <a:solidFill>
                  <a:prstClr val="black"/>
                </a:solidFill>
                <a:ea typeface="Times New Roman" panose="02020603050405020304" pitchFamily="18" charset="0"/>
                <a:cs typeface="Arial" panose="020B0604020202020204" pitchFamily="34" charset="0"/>
              </a:rPr>
              <a:t>Nos jeunes </a:t>
            </a:r>
            <a:r>
              <a:rPr lang="fr-FR" sz="3600" b="1" dirty="0" smtClean="0">
                <a:solidFill>
                  <a:prstClr val="black"/>
                </a:solidFill>
                <a:ea typeface="Times New Roman" panose="02020603050405020304" pitchFamily="18" charset="0"/>
                <a:cs typeface="Arial" panose="020B0604020202020204" pitchFamily="34" charset="0"/>
              </a:rPr>
              <a:t>:</a:t>
            </a:r>
            <a:endParaRPr lang="fr-FR" sz="3600" b="1" dirty="0">
              <a:solidFill>
                <a:prstClr val="black"/>
              </a:solidFill>
              <a:ea typeface="Times New Roman" panose="02020603050405020304" pitchFamily="18" charset="0"/>
              <a:cs typeface="Arial" panose="020B0604020202020204" pitchFamily="34" charset="0"/>
            </a:endParaRPr>
          </a:p>
          <a:p>
            <a:pPr marL="0" lvl="1">
              <a:spcBef>
                <a:spcPts val="600"/>
              </a:spcBef>
              <a:buSzPct val="100000"/>
              <a:tabLst>
                <a:tab pos="914400" algn="l"/>
              </a:tabLst>
            </a:pPr>
            <a:r>
              <a:rPr lang="fr-FR" sz="2400" dirty="0" smtClean="0">
                <a:solidFill>
                  <a:prstClr val="black"/>
                </a:solidFill>
                <a:ea typeface="Times New Roman" panose="02020603050405020304" pitchFamily="18" charset="0"/>
                <a:cs typeface="Arial" panose="020B0604020202020204" pitchFamily="34" charset="0"/>
              </a:rPr>
              <a:t>1.    Sont en quête de </a:t>
            </a:r>
            <a:r>
              <a:rPr lang="fr-FR" sz="2400" b="1" dirty="0" smtClean="0">
                <a:solidFill>
                  <a:prstClr val="black"/>
                </a:solidFill>
                <a:ea typeface="Times New Roman" panose="02020603050405020304" pitchFamily="18" charset="0"/>
                <a:cs typeface="Arial" panose="020B0604020202020204" pitchFamily="34" charset="0"/>
              </a:rPr>
              <a:t>reconnaissance</a:t>
            </a:r>
            <a:endParaRPr lang="fr-FR" sz="2400" b="1" dirty="0">
              <a:solidFill>
                <a:prstClr val="black"/>
              </a:solidFill>
              <a:ea typeface="Times New Roman" panose="02020603050405020304" pitchFamily="18" charset="0"/>
              <a:cs typeface="Arial" panose="020B0604020202020204" pitchFamily="34" charset="0"/>
            </a:endParaRPr>
          </a:p>
          <a:p>
            <a:pPr marL="0" lvl="1">
              <a:spcBef>
                <a:spcPts val="600"/>
              </a:spcBef>
              <a:buSzPct val="100000"/>
              <a:tabLst>
                <a:tab pos="914400" algn="l"/>
              </a:tabLst>
            </a:pPr>
            <a:r>
              <a:rPr lang="fr-FR" sz="2400" dirty="0" smtClean="0">
                <a:solidFill>
                  <a:prstClr val="black"/>
                </a:solidFill>
                <a:ea typeface="Times New Roman" panose="02020603050405020304" pitchFamily="18" charset="0"/>
                <a:cs typeface="Arial" panose="020B0604020202020204" pitchFamily="34" charset="0"/>
              </a:rPr>
              <a:t>2</a:t>
            </a:r>
            <a:r>
              <a:rPr lang="fr-FR" sz="2400" b="1" dirty="0" smtClean="0">
                <a:solidFill>
                  <a:prstClr val="black"/>
                </a:solidFill>
                <a:ea typeface="Times New Roman" panose="02020603050405020304" pitchFamily="18" charset="0"/>
                <a:cs typeface="Arial" panose="020B0604020202020204" pitchFamily="34" charset="0"/>
              </a:rPr>
              <a:t>.    Recherchent des d'adultes </a:t>
            </a:r>
            <a:r>
              <a:rPr lang="fr-FR" sz="2400" dirty="0">
                <a:solidFill>
                  <a:prstClr val="black"/>
                </a:solidFill>
                <a:ea typeface="Times New Roman" panose="02020603050405020304" pitchFamily="18" charset="0"/>
                <a:cs typeface="Arial" panose="020B0604020202020204" pitchFamily="34" charset="0"/>
              </a:rPr>
              <a:t>avec lesquels ils peuvent </a:t>
            </a:r>
            <a:r>
              <a:rPr lang="fr-FR" sz="2400" dirty="0" smtClean="0">
                <a:solidFill>
                  <a:prstClr val="black"/>
                </a:solidFill>
                <a:ea typeface="Times New Roman" panose="02020603050405020304" pitchFamily="18" charset="0"/>
                <a:cs typeface="Arial" panose="020B0604020202020204" pitchFamily="34" charset="0"/>
              </a:rPr>
              <a:t>discuter en </a:t>
            </a:r>
            <a:r>
              <a:rPr lang="fr-FR" sz="2400" dirty="0">
                <a:solidFill>
                  <a:prstClr val="black"/>
                </a:solidFill>
                <a:ea typeface="Times New Roman" panose="02020603050405020304" pitchFamily="18" charset="0"/>
                <a:cs typeface="Arial" panose="020B0604020202020204" pitchFamily="34" charset="0"/>
              </a:rPr>
              <a:t>toute confiance </a:t>
            </a:r>
            <a:r>
              <a:rPr lang="fr-FR" sz="2400" dirty="0" smtClean="0">
                <a:solidFill>
                  <a:prstClr val="black"/>
                </a:solidFill>
                <a:ea typeface="Times New Roman" panose="02020603050405020304" pitchFamily="18" charset="0"/>
                <a:cs typeface="Arial" panose="020B0604020202020204" pitchFamily="34" charset="0"/>
              </a:rPr>
              <a:t>des </a:t>
            </a:r>
            <a:r>
              <a:rPr lang="fr-FR" sz="2400" dirty="0">
                <a:solidFill>
                  <a:prstClr val="black"/>
                </a:solidFill>
                <a:ea typeface="Times New Roman" panose="02020603050405020304" pitchFamily="18" charset="0"/>
                <a:cs typeface="Arial" panose="020B0604020202020204" pitchFamily="34" charset="0"/>
              </a:rPr>
              <a:t>réalités de leur vie</a:t>
            </a:r>
          </a:p>
          <a:p>
            <a:pPr marL="0" lvl="1">
              <a:spcBef>
                <a:spcPts val="600"/>
              </a:spcBef>
              <a:buSzPct val="100000"/>
              <a:tabLst>
                <a:tab pos="914400" algn="l"/>
              </a:tabLst>
            </a:pPr>
            <a:r>
              <a:rPr lang="fr-FR" sz="2400" dirty="0" smtClean="0">
                <a:solidFill>
                  <a:prstClr val="black"/>
                </a:solidFill>
                <a:ea typeface="Times New Roman" panose="02020603050405020304" pitchFamily="18" charset="0"/>
                <a:cs typeface="Arial" panose="020B0604020202020204" pitchFamily="34" charset="0"/>
              </a:rPr>
              <a:t>3.   </a:t>
            </a:r>
            <a:r>
              <a:rPr lang="fr-FR" sz="2400" b="1" dirty="0" smtClean="0">
                <a:solidFill>
                  <a:prstClr val="black"/>
                </a:solidFill>
                <a:ea typeface="Times New Roman" panose="02020603050405020304" pitchFamily="18" charset="0"/>
                <a:cs typeface="Arial" panose="020B0604020202020204" pitchFamily="34" charset="0"/>
              </a:rPr>
              <a:t>Recherchent un cadre ou d’une opportunité </a:t>
            </a:r>
            <a:r>
              <a:rPr lang="fr-FR" sz="2400" dirty="0">
                <a:solidFill>
                  <a:prstClr val="black"/>
                </a:solidFill>
                <a:ea typeface="Times New Roman" panose="02020603050405020304" pitchFamily="18" charset="0"/>
                <a:cs typeface="Arial" panose="020B0604020202020204" pitchFamily="34" charset="0"/>
              </a:rPr>
              <a:t>qui leur permettrait de dire ce qu'ils pensent sans être </a:t>
            </a:r>
            <a:r>
              <a:rPr lang="fr-FR" sz="2400" dirty="0" smtClean="0">
                <a:solidFill>
                  <a:prstClr val="black"/>
                </a:solidFill>
                <a:ea typeface="Times New Roman" panose="02020603050405020304" pitchFamily="18" charset="0"/>
                <a:cs typeface="Arial" panose="020B0604020202020204" pitchFamily="34" charset="0"/>
              </a:rPr>
              <a:t>punis.</a:t>
            </a:r>
            <a:endParaRPr kumimoji="0" lang="fr-FR" sz="2400" i="0" u="none" strike="noStrike" kern="1200" cap="none" spc="0" normalizeH="0" baseline="0" noProof="0" dirty="0">
              <a:ln>
                <a:noFill/>
              </a:ln>
              <a:solidFill>
                <a:prstClr val="black"/>
              </a:solidFill>
              <a:effectLst/>
              <a:uLnTx/>
              <a:uFillTx/>
              <a:latin typeface="Calibri" panose="020F0502020204030204"/>
            </a:endParaRPr>
          </a:p>
        </p:txBody>
      </p:sp>
      <p:pic>
        <p:nvPicPr>
          <p:cNvPr id="6" name="Picture 5">
            <a:extLst>
              <a:ext uri="{FF2B5EF4-FFF2-40B4-BE49-F238E27FC236}">
                <a16:creationId xmlns="" xmlns:a16="http://schemas.microsoft.com/office/drawing/2014/main" id="{77B0F34E-F8DF-0F4D-9118-4DDD4AA00E34}"/>
              </a:ext>
            </a:extLst>
          </p:cNvPr>
          <p:cNvPicPr>
            <a:picLocks noChangeAspect="1"/>
          </p:cNvPicPr>
          <p:nvPr/>
        </p:nvPicPr>
        <p:blipFill rotWithShape="1">
          <a:blip r:embed="rId2"/>
          <a:srcRect t="21186" b="22987"/>
          <a:stretch/>
        </p:blipFill>
        <p:spPr>
          <a:xfrm>
            <a:off x="744415" y="4255961"/>
            <a:ext cx="1513282" cy="1305633"/>
          </a:xfrm>
          <a:prstGeom prst="rect">
            <a:avLst/>
          </a:prstGeom>
        </p:spPr>
      </p:pic>
      <p:sp>
        <p:nvSpPr>
          <p:cNvPr id="8" name="Rectangle 7"/>
          <p:cNvSpPr/>
          <p:nvPr/>
        </p:nvSpPr>
        <p:spPr>
          <a:xfrm>
            <a:off x="293832" y="5759706"/>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300" b="1" dirty="0" smtClean="0">
                <a:solidFill>
                  <a:srgbClr val="0070C0"/>
                </a:solidFill>
              </a:rPr>
              <a:t>Ministères de la Jeunesse Adventiste</a:t>
            </a:r>
            <a:endParaRPr lang="fr-FR" sz="2300" b="1" dirty="0">
              <a:solidFill>
                <a:srgbClr val="0070C0"/>
              </a:solidFill>
            </a:endParaRPr>
          </a:p>
        </p:txBody>
      </p:sp>
      <p:sp>
        <p:nvSpPr>
          <p:cNvPr id="9" name="Rectangle 8"/>
          <p:cNvSpPr/>
          <p:nvPr/>
        </p:nvSpPr>
        <p:spPr>
          <a:xfrm>
            <a:off x="496781" y="1746501"/>
            <a:ext cx="3365078" cy="2357568"/>
          </a:xfrm>
          <a:prstGeom prst="rect">
            <a:avLst/>
          </a:prstGeom>
          <a:noFill/>
          <a:ln>
            <a:solidFill>
              <a:schemeClr val="accent1"/>
            </a:solidFill>
          </a:ln>
        </p:spPr>
        <p:style>
          <a:lnRef idx="3">
            <a:schemeClr val="lt1"/>
          </a:lnRef>
          <a:fillRef idx="1">
            <a:schemeClr val="accent4"/>
          </a:fillRef>
          <a:effectRef idx="1">
            <a:schemeClr val="accent4"/>
          </a:effectRef>
          <a:fontRef idx="minor">
            <a:schemeClr val="lt1"/>
          </a:fontRef>
        </p:style>
        <p:txBody>
          <a:bodyPr wrap="square">
            <a:spAutoFit/>
          </a:bodyPr>
          <a:lstStyle/>
          <a:p>
            <a:pPr lvl="0">
              <a:lnSpc>
                <a:spcPct val="115000"/>
              </a:lnSpc>
            </a:pPr>
            <a:r>
              <a:rPr lang="fr-FR" sz="3200" b="1" dirty="0">
                <a:solidFill>
                  <a:srgbClr val="4472C4"/>
                </a:solidFill>
                <a:latin typeface="Forte" panose="03060902040502070203" pitchFamily="66" charset="0"/>
                <a:ea typeface="Times New Roman" panose="02020603050405020304" pitchFamily="18" charset="0"/>
                <a:cs typeface="Arial" panose="020B0604020202020204" pitchFamily="34" charset="0"/>
              </a:rPr>
              <a:t>UNE RÉPONSE À leurs besoins moraux, sociaux et spirituels.</a:t>
            </a:r>
          </a:p>
        </p:txBody>
      </p:sp>
    </p:spTree>
    <p:extLst>
      <p:ext uri="{BB962C8B-B14F-4D97-AF65-F5344CB8AC3E}">
        <p14:creationId xmlns:p14="http://schemas.microsoft.com/office/powerpoint/2010/main" val="288797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15398"/>
            <a:ext cx="9149862" cy="825047"/>
          </a:xfrm>
        </p:spPr>
        <p:txBody>
          <a:bodyPr>
            <a:normAutofit/>
          </a:bodyPr>
          <a:lstStyle/>
          <a:p>
            <a:pPr algn="ctr"/>
            <a:r>
              <a:rPr lang="fr-FR" b="1" dirty="0">
                <a:solidFill>
                  <a:schemeClr val="accent1"/>
                </a:solidFill>
              </a:rPr>
              <a:t>CE QUE LES JEUNES </a:t>
            </a:r>
            <a:r>
              <a:rPr lang="fr-FR" b="1" dirty="0" smtClean="0">
                <a:solidFill>
                  <a:schemeClr val="accent1"/>
                </a:solidFill>
              </a:rPr>
              <a:t>DESIRENT (suite)</a:t>
            </a:r>
            <a:endParaRPr lang="en-US" b="1" dirty="0">
              <a:solidFill>
                <a:schemeClr val="accent1"/>
              </a:solidFill>
              <a:latin typeface="+mn-lt"/>
            </a:endParaRPr>
          </a:p>
        </p:txBody>
      </p:sp>
      <p:sp>
        <p:nvSpPr>
          <p:cNvPr id="4" name="ZoneTexte 3"/>
          <p:cNvSpPr txBox="1"/>
          <p:nvPr/>
        </p:nvSpPr>
        <p:spPr>
          <a:xfrm>
            <a:off x="4063999" y="1167294"/>
            <a:ext cx="6299200" cy="5586145"/>
          </a:xfrm>
          <a:prstGeom prst="rect">
            <a:avLst/>
          </a:prstGeom>
          <a:noFill/>
        </p:spPr>
        <p:txBody>
          <a:bodyPr wrap="square" rtlCol="0">
            <a:spAutoFit/>
          </a:bodyPr>
          <a:lstStyle/>
          <a:p>
            <a:pPr lvl="1" indent="-457200">
              <a:spcBef>
                <a:spcPts val="600"/>
              </a:spcBef>
              <a:buSzPct val="100000"/>
              <a:buFont typeface="+mj-lt"/>
              <a:buAutoNum type="alphaLcPeriod" startAt="4"/>
              <a:tabLst>
                <a:tab pos="914400" algn="l"/>
              </a:tabLst>
            </a:pPr>
            <a:r>
              <a:rPr lang="fr-FR" sz="3200" b="1" dirty="0" smtClean="0">
                <a:solidFill>
                  <a:prstClr val="black"/>
                </a:solidFill>
                <a:ea typeface="Times New Roman" panose="02020603050405020304" pitchFamily="18" charset="0"/>
                <a:cs typeface="Arial" panose="020B0604020202020204" pitchFamily="34" charset="0"/>
              </a:rPr>
              <a:t>Recherchent </a:t>
            </a:r>
            <a:r>
              <a:rPr lang="fr-FR" sz="3200" b="1" dirty="0">
                <a:solidFill>
                  <a:prstClr val="black"/>
                </a:solidFill>
                <a:ea typeface="Times New Roman" panose="02020603050405020304" pitchFamily="18" charset="0"/>
                <a:cs typeface="Arial" panose="020B0604020202020204" pitchFamily="34" charset="0"/>
              </a:rPr>
              <a:t>de nouvelles voies et de nouvelles innovations </a:t>
            </a:r>
            <a:r>
              <a:rPr lang="fr-FR" sz="3200" dirty="0">
                <a:solidFill>
                  <a:prstClr val="black"/>
                </a:solidFill>
                <a:ea typeface="Times New Roman" panose="02020603050405020304" pitchFamily="18" charset="0"/>
                <a:cs typeface="Arial" panose="020B0604020202020204" pitchFamily="34" charset="0"/>
              </a:rPr>
              <a:t>ainsi que de leaders capables d'apporter des changements qui tiennent compte de leurs opinions.</a:t>
            </a:r>
          </a:p>
          <a:p>
            <a:pPr lvl="1" indent="-457200">
              <a:spcBef>
                <a:spcPts val="600"/>
              </a:spcBef>
              <a:buSzPct val="100000"/>
              <a:buFont typeface="+mj-lt"/>
              <a:buAutoNum type="alphaLcPeriod" startAt="4"/>
              <a:tabLst>
                <a:tab pos="914400" algn="l"/>
              </a:tabLst>
            </a:pPr>
            <a:r>
              <a:rPr lang="fr-FR" sz="3200" b="1" dirty="0" smtClean="0">
                <a:solidFill>
                  <a:prstClr val="black"/>
                </a:solidFill>
                <a:ea typeface="Times New Roman" panose="02020603050405020304" pitchFamily="18" charset="0"/>
                <a:cs typeface="Arial" panose="020B0604020202020204" pitchFamily="34" charset="0"/>
              </a:rPr>
              <a:t>Sont désireux </a:t>
            </a:r>
            <a:r>
              <a:rPr lang="fr-FR" sz="3200" b="1" dirty="0">
                <a:solidFill>
                  <a:prstClr val="black"/>
                </a:solidFill>
                <a:ea typeface="Times New Roman" panose="02020603050405020304" pitchFamily="18" charset="0"/>
                <a:cs typeface="Arial" panose="020B0604020202020204" pitchFamily="34" charset="0"/>
              </a:rPr>
              <a:t>de défendre leur chère église </a:t>
            </a:r>
            <a:r>
              <a:rPr lang="fr-FR" sz="3200" dirty="0">
                <a:solidFill>
                  <a:prstClr val="black"/>
                </a:solidFill>
                <a:ea typeface="Times New Roman" panose="02020603050405020304" pitchFamily="18" charset="0"/>
                <a:cs typeface="Arial" panose="020B0604020202020204" pitchFamily="34" charset="0"/>
              </a:rPr>
              <a:t>dans leur environnement dans la mesure où les actions de l'église méritent toute leur fierté.</a:t>
            </a:r>
            <a:endParaRPr kumimoji="0" lang="fr-FR" sz="4000" i="0" u="none" strike="noStrike" kern="1200" cap="none" spc="0" normalizeH="0" baseline="0" noProof="0" dirty="0">
              <a:ln>
                <a:noFill/>
              </a:ln>
              <a:solidFill>
                <a:prstClr val="black"/>
              </a:solidFill>
              <a:effectLst/>
              <a:uLnTx/>
              <a:uFillTx/>
              <a:latin typeface="Calibri" panose="020F0502020204030204"/>
            </a:endParaRPr>
          </a:p>
        </p:txBody>
      </p:sp>
      <p:sp>
        <p:nvSpPr>
          <p:cNvPr id="5" name="Rectangle 4"/>
          <p:cNvSpPr/>
          <p:nvPr/>
        </p:nvSpPr>
        <p:spPr>
          <a:xfrm>
            <a:off x="496781" y="1746501"/>
            <a:ext cx="3365078" cy="2357568"/>
          </a:xfrm>
          <a:prstGeom prst="rect">
            <a:avLst/>
          </a:prstGeom>
          <a:noFill/>
          <a:ln>
            <a:solidFill>
              <a:schemeClr val="accent1"/>
            </a:solidFill>
          </a:ln>
        </p:spPr>
        <p:style>
          <a:lnRef idx="3">
            <a:schemeClr val="lt1"/>
          </a:lnRef>
          <a:fillRef idx="1">
            <a:schemeClr val="accent4"/>
          </a:fillRef>
          <a:effectRef idx="1">
            <a:schemeClr val="accent4"/>
          </a:effectRef>
          <a:fontRef idx="minor">
            <a:schemeClr val="lt1"/>
          </a:fontRef>
        </p:style>
        <p:txBody>
          <a:bodyPr wrap="square">
            <a:spAutoFit/>
          </a:bodyPr>
          <a:lstStyle/>
          <a:p>
            <a:pPr lvl="0">
              <a:lnSpc>
                <a:spcPct val="115000"/>
              </a:lnSpc>
            </a:pPr>
            <a:r>
              <a:rPr lang="fr-FR" sz="3200" b="1" dirty="0">
                <a:solidFill>
                  <a:srgbClr val="4472C4"/>
                </a:solidFill>
                <a:latin typeface="Forte" panose="03060902040502070203" pitchFamily="66" charset="0"/>
                <a:ea typeface="Times New Roman" panose="02020603050405020304" pitchFamily="18" charset="0"/>
                <a:cs typeface="Arial" panose="020B0604020202020204" pitchFamily="34" charset="0"/>
              </a:rPr>
              <a:t>UNE RÉPONSE À leurs besoins moraux, sociaux et spirituels.</a:t>
            </a:r>
          </a:p>
        </p:txBody>
      </p:sp>
      <p:pic>
        <p:nvPicPr>
          <p:cNvPr id="7" name="Picture 6">
            <a:extLst>
              <a:ext uri="{FF2B5EF4-FFF2-40B4-BE49-F238E27FC236}">
                <a16:creationId xmlns="" xmlns:a16="http://schemas.microsoft.com/office/drawing/2014/main" id="{A99195A2-3EAD-D148-8D8F-7D785EA2B8E8}"/>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9" name="Rectangle 8"/>
          <p:cNvSpPr/>
          <p:nvPr/>
        </p:nvSpPr>
        <p:spPr>
          <a:xfrm>
            <a:off x="330200" y="5570447"/>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2752797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9828" y="363431"/>
            <a:ext cx="7852229" cy="752475"/>
          </a:xfrm>
        </p:spPr>
        <p:txBody>
          <a:bodyPr>
            <a:noAutofit/>
          </a:bodyPr>
          <a:lstStyle/>
          <a:p>
            <a:r>
              <a:rPr lang="en-US" b="1" dirty="0">
                <a:solidFill>
                  <a:schemeClr val="accent1"/>
                </a:solidFill>
                <a:latin typeface="+mn-lt"/>
              </a:rPr>
              <a:t>DEUX ÉTAPES À SUIVRE</a:t>
            </a:r>
          </a:p>
        </p:txBody>
      </p:sp>
      <p:sp>
        <p:nvSpPr>
          <p:cNvPr id="4" name="ZoneTexte 3"/>
          <p:cNvSpPr txBox="1"/>
          <p:nvPr/>
        </p:nvSpPr>
        <p:spPr>
          <a:xfrm>
            <a:off x="5874658" y="1663027"/>
            <a:ext cx="3327399" cy="1261884"/>
          </a:xfrm>
          <a:prstGeom prst="rect">
            <a:avLst/>
          </a:prstGeom>
          <a:noFill/>
        </p:spPr>
        <p:txBody>
          <a:bodyPr wrap="square" rtlCol="0">
            <a:spAutoFit/>
          </a:bodyPr>
          <a:lstStyle/>
          <a:p>
            <a:pPr lvl="0"/>
            <a:r>
              <a:rPr lang="fr-FR" sz="4800" b="1" dirty="0">
                <a:solidFill>
                  <a:prstClr val="black"/>
                </a:solidFill>
              </a:rPr>
              <a:t>Entrez </a:t>
            </a:r>
            <a:r>
              <a:rPr lang="fr-FR" sz="2800" b="1" dirty="0">
                <a:solidFill>
                  <a:prstClr val="black"/>
                </a:solidFill>
              </a:rPr>
              <a:t>dans </a:t>
            </a:r>
            <a:r>
              <a:rPr lang="fr-FR" sz="2800" b="1" dirty="0" smtClean="0">
                <a:solidFill>
                  <a:prstClr val="black"/>
                </a:solidFill>
              </a:rPr>
              <a:t>l’univers des jeunes</a:t>
            </a:r>
            <a:endParaRPr kumimoji="0" lang="en-US" sz="2800" b="0" i="0" u="none" strike="noStrike" kern="1200" cap="none" spc="0" normalizeH="0" baseline="0" noProof="0" dirty="0">
              <a:ln>
                <a:noFill/>
              </a:ln>
              <a:solidFill>
                <a:prstClr val="black"/>
              </a:solidFill>
              <a:effectLst/>
              <a:uLnTx/>
              <a:uFillTx/>
              <a:latin typeface="Calibri" panose="020F0502020204030204"/>
            </a:endParaRPr>
          </a:p>
        </p:txBody>
      </p:sp>
      <p:sp>
        <p:nvSpPr>
          <p:cNvPr id="5" name="ZoneTexte 4"/>
          <p:cNvSpPr txBox="1"/>
          <p:nvPr/>
        </p:nvSpPr>
        <p:spPr>
          <a:xfrm>
            <a:off x="5874658" y="4203818"/>
            <a:ext cx="3835400" cy="2246769"/>
          </a:xfrm>
          <a:prstGeom prst="rect">
            <a:avLst/>
          </a:prstGeom>
          <a:noFill/>
        </p:spPr>
        <p:txBody>
          <a:bodyPr wrap="square" rtlCol="0">
            <a:spAutoFit/>
          </a:bodyPr>
          <a:lstStyle/>
          <a:p>
            <a:pPr lvl="0"/>
            <a:r>
              <a:rPr lang="fr-FR" sz="4400" b="1" dirty="0">
                <a:solidFill>
                  <a:prstClr val="black"/>
                </a:solidFill>
              </a:rPr>
              <a:t>Créer </a:t>
            </a:r>
            <a:r>
              <a:rPr lang="fr-FR" sz="3200" dirty="0"/>
              <a:t>un cadre </a:t>
            </a:r>
            <a:r>
              <a:rPr lang="fr-FR" sz="3200" dirty="0" smtClean="0"/>
              <a:t>favorable à la  participation des jeunes</a:t>
            </a:r>
            <a:endParaRPr kumimoji="0" lang="en-US" sz="3200" i="0" u="none" strike="noStrike" kern="1200" cap="none" spc="0" normalizeH="0" baseline="0" noProof="0" dirty="0">
              <a:ln>
                <a:noFill/>
              </a:ln>
              <a:effectLst/>
              <a:uLnTx/>
              <a:uFillTx/>
              <a:latin typeface="Calibri" panose="020F0502020204030204"/>
            </a:endParaRP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1564" y="1409700"/>
            <a:ext cx="2266950" cy="2019300"/>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8151" y="4110452"/>
            <a:ext cx="3533775" cy="1295400"/>
          </a:xfrm>
          <a:prstGeom prst="rect">
            <a:avLst/>
          </a:prstGeom>
        </p:spPr>
      </p:pic>
      <p:sp>
        <p:nvSpPr>
          <p:cNvPr id="3" name="Rectangle à coins arrondis 2"/>
          <p:cNvSpPr/>
          <p:nvPr/>
        </p:nvSpPr>
        <p:spPr>
          <a:xfrm>
            <a:off x="2259875" y="4398923"/>
            <a:ext cx="2116182" cy="718457"/>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4000" dirty="0" smtClean="0">
                <a:latin typeface="Franklin Gothic Medium Cond" panose="020B0606030402020204" pitchFamily="34" charset="0"/>
              </a:rPr>
              <a:t>ACTIVITE</a:t>
            </a:r>
            <a:endParaRPr lang="fr-FR" sz="4000" dirty="0">
              <a:latin typeface="Franklin Gothic Medium Cond" panose="020B0606030402020204" pitchFamily="34" charset="0"/>
            </a:endParaRPr>
          </a:p>
        </p:txBody>
      </p:sp>
      <p:sp>
        <p:nvSpPr>
          <p:cNvPr id="9" name="Rectangle 8"/>
          <p:cNvSpPr/>
          <p:nvPr/>
        </p:nvSpPr>
        <p:spPr>
          <a:xfrm>
            <a:off x="330200" y="5570447"/>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41869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Étoile à 6 branches 2"/>
          <p:cNvSpPr/>
          <p:nvPr/>
        </p:nvSpPr>
        <p:spPr>
          <a:xfrm>
            <a:off x="9768114" y="6858000"/>
            <a:ext cx="914400" cy="9144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Étoile à 5 branches 3"/>
          <p:cNvSpPr/>
          <p:nvPr/>
        </p:nvSpPr>
        <p:spPr>
          <a:xfrm>
            <a:off x="2390140" y="1637843"/>
            <a:ext cx="5196114" cy="3672114"/>
          </a:xfrm>
          <a:prstGeom prst="star5">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4"/>
          <p:cNvSpPr/>
          <p:nvPr/>
        </p:nvSpPr>
        <p:spPr>
          <a:xfrm>
            <a:off x="3788786" y="3103731"/>
            <a:ext cx="2301407" cy="1154162"/>
          </a:xfrm>
          <a:prstGeom prst="rect">
            <a:avLst/>
          </a:prstGeom>
        </p:spPr>
        <p:txBody>
          <a:bodyPr wrap="square">
            <a:spAutoFit/>
          </a:bodyPr>
          <a:lstStyle/>
          <a:p>
            <a:pPr lvl="0" algn="ctr"/>
            <a:r>
              <a:rPr lang="fr-FR" sz="2300" b="1" dirty="0" smtClean="0">
                <a:solidFill>
                  <a:prstClr val="white"/>
                </a:solidFill>
              </a:rPr>
              <a:t>ENTRER </a:t>
            </a:r>
            <a:r>
              <a:rPr lang="fr-FR" sz="2300" b="1" dirty="0">
                <a:solidFill>
                  <a:prstClr val="white"/>
                </a:solidFill>
              </a:rPr>
              <a:t>DANS L'UNIVERS DES JEUNES</a:t>
            </a:r>
            <a:endParaRPr kumimoji="0" lang="en-US" sz="23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5"/>
          <p:cNvSpPr/>
          <p:nvPr/>
        </p:nvSpPr>
        <p:spPr>
          <a:xfrm>
            <a:off x="2794000" y="368019"/>
            <a:ext cx="4484915" cy="1015663"/>
          </a:xfrm>
          <a:prstGeom prst="rect">
            <a:avLst/>
          </a:prstGeom>
          <a:solidFill>
            <a:srgbClr val="842B16"/>
          </a:solidFill>
        </p:spPr>
        <p:txBody>
          <a:bodyPr wrap="square">
            <a:spAutoFit/>
          </a:bodyPr>
          <a:lstStyle/>
          <a:p>
            <a:pPr lvl="0" algn="ctr"/>
            <a:r>
              <a:rPr lang="fr-FR" sz="2000" b="1" dirty="0">
                <a:solidFill>
                  <a:prstClr val="white"/>
                </a:solidFill>
                <a:ea typeface="Times New Roman" panose="02020603050405020304" pitchFamily="18" charset="0"/>
                <a:cs typeface="Arial" panose="020B0604020202020204" pitchFamily="34" charset="0"/>
              </a:rPr>
              <a:t>Organiser des réunions de discussion avec </a:t>
            </a:r>
            <a:r>
              <a:rPr lang="fr-FR" sz="2000" b="1" dirty="0" smtClean="0">
                <a:solidFill>
                  <a:prstClr val="white"/>
                </a:solidFill>
                <a:ea typeface="Times New Roman" panose="02020603050405020304" pitchFamily="18" charset="0"/>
                <a:cs typeface="Arial" panose="020B0604020202020204" pitchFamily="34" charset="0"/>
              </a:rPr>
              <a:t>les jeunes</a:t>
            </a:r>
            <a:r>
              <a:rPr lang="fr-FR" sz="2000" b="1" dirty="0" smtClean="0">
                <a:solidFill>
                  <a:prstClr val="white"/>
                </a:solidFill>
                <a:ea typeface="Times New Roman" panose="02020603050405020304" pitchFamily="18" charset="0"/>
                <a:cs typeface="Arial" panose="020B0604020202020204" pitchFamily="34" charset="0"/>
              </a:rPr>
              <a:t> </a:t>
            </a:r>
            <a:r>
              <a:rPr lang="fr-FR" sz="2000" b="1" dirty="0">
                <a:solidFill>
                  <a:prstClr val="white"/>
                </a:solidFill>
                <a:ea typeface="Times New Roman" panose="02020603050405020304" pitchFamily="18" charset="0"/>
                <a:cs typeface="Arial" panose="020B0604020202020204" pitchFamily="34" charset="0"/>
              </a:rPr>
              <a:t>sur les </a:t>
            </a:r>
            <a:r>
              <a:rPr lang="fr-FR" sz="2000" b="1" dirty="0" smtClean="0">
                <a:solidFill>
                  <a:prstClr val="white"/>
                </a:solidFill>
                <a:ea typeface="Times New Roman" panose="02020603050405020304" pitchFamily="18" charset="0"/>
                <a:cs typeface="Arial" panose="020B0604020202020204" pitchFamily="34" charset="0"/>
              </a:rPr>
              <a:t>problèmes </a:t>
            </a:r>
            <a:r>
              <a:rPr lang="fr-FR" sz="2000" b="1" dirty="0" smtClean="0">
                <a:solidFill>
                  <a:prstClr val="white"/>
                </a:solidFill>
                <a:ea typeface="Times New Roman" panose="02020603050405020304" pitchFamily="18" charset="0"/>
                <a:cs typeface="Arial" panose="020B0604020202020204" pitchFamily="34" charset="0"/>
              </a:rPr>
              <a:t>    qu’ils </a:t>
            </a:r>
            <a:r>
              <a:rPr lang="fr-FR" sz="2000" b="1" dirty="0" smtClean="0">
                <a:solidFill>
                  <a:prstClr val="white"/>
                </a:solidFill>
                <a:ea typeface="Times New Roman" panose="02020603050405020304" pitchFamily="18" charset="0"/>
                <a:cs typeface="Arial" panose="020B0604020202020204" pitchFamily="34" charset="0"/>
              </a:rPr>
              <a:t>rencontrent</a:t>
            </a:r>
            <a:endParaRPr kumimoji="0" lang="fr-FR" sz="2000" b="1" i="0" u="none" strike="noStrike" kern="1200" cap="none" spc="0" normalizeH="0" baseline="0" noProof="0" dirty="0">
              <a:ln>
                <a:noFill/>
              </a:ln>
              <a:solidFill>
                <a:prstClr val="white"/>
              </a:solidFill>
              <a:effectLst/>
              <a:uLnTx/>
              <a:uFillTx/>
              <a:latin typeface="Calibri" panose="020F0502020204030204"/>
            </a:endParaRPr>
          </a:p>
        </p:txBody>
      </p:sp>
      <p:sp>
        <p:nvSpPr>
          <p:cNvPr id="7" name="Rectangle 6"/>
          <p:cNvSpPr/>
          <p:nvPr/>
        </p:nvSpPr>
        <p:spPr>
          <a:xfrm>
            <a:off x="7634513" y="2196850"/>
            <a:ext cx="2714173" cy="1200329"/>
          </a:xfrm>
          <a:prstGeom prst="rect">
            <a:avLst/>
          </a:prstGeom>
          <a:solidFill>
            <a:srgbClr val="842B16"/>
          </a:solidFill>
        </p:spPr>
        <p:txBody>
          <a:bodyPr wrap="square">
            <a:spAutoFit/>
          </a:bodyPr>
          <a:lstStyle/>
          <a:p>
            <a:pPr lvl="0" algn="ctr"/>
            <a:r>
              <a:rPr lang="fr-FR" sz="2400" b="1" dirty="0">
                <a:solidFill>
                  <a:prstClr val="white"/>
                </a:solidFill>
                <a:ea typeface="Times New Roman" panose="02020603050405020304" pitchFamily="18" charset="0"/>
                <a:cs typeface="Arial" panose="020B0604020202020204" pitchFamily="34" charset="0"/>
              </a:rPr>
              <a:t>Tolérer leur langage et leur comportement</a:t>
            </a:r>
            <a:endParaRPr kumimoji="0" lang="fr-FR" sz="2400" b="1" i="0" u="none" strike="noStrike" kern="1200" cap="none" spc="0" normalizeH="0" baseline="0" noProof="0" dirty="0">
              <a:ln>
                <a:noFill/>
              </a:ln>
              <a:solidFill>
                <a:prstClr val="white"/>
              </a:solidFill>
              <a:effectLst/>
              <a:uLnTx/>
              <a:uFillTx/>
              <a:latin typeface="Calibri" panose="020F0502020204030204"/>
            </a:endParaRPr>
          </a:p>
        </p:txBody>
      </p:sp>
      <p:sp>
        <p:nvSpPr>
          <p:cNvPr id="8" name="Rectangle 7"/>
          <p:cNvSpPr/>
          <p:nvPr/>
        </p:nvSpPr>
        <p:spPr>
          <a:xfrm>
            <a:off x="7278915" y="4781628"/>
            <a:ext cx="3069771" cy="1015663"/>
          </a:xfrm>
          <a:prstGeom prst="rect">
            <a:avLst/>
          </a:prstGeom>
          <a:solidFill>
            <a:srgbClr val="842B16"/>
          </a:solidFill>
        </p:spPr>
        <p:txBody>
          <a:bodyPr wrap="square">
            <a:spAutoFit/>
          </a:bodyPr>
          <a:lstStyle/>
          <a:p>
            <a:pPr lvl="0" algn="ctr"/>
            <a:r>
              <a:rPr lang="fr-FR" sz="2000" b="1" dirty="0">
                <a:solidFill>
                  <a:prstClr val="white"/>
                </a:solidFill>
                <a:ea typeface="Times New Roman" panose="02020603050405020304" pitchFamily="18" charset="0"/>
                <a:cs typeface="Arial" panose="020B0604020202020204" pitchFamily="34" charset="0"/>
              </a:rPr>
              <a:t>Permettre l'expression d'émotions et de sentiments</a:t>
            </a:r>
            <a:endParaRPr kumimoji="0" lang="fr-FR" sz="2000" b="1" i="0" u="none" strike="noStrike" kern="1200" cap="none" spc="0" normalizeH="0" baseline="0" noProof="0" dirty="0">
              <a:ln>
                <a:noFill/>
              </a:ln>
              <a:solidFill>
                <a:prstClr val="white"/>
              </a:solidFill>
              <a:effectLst/>
              <a:uLnTx/>
              <a:uFillTx/>
              <a:latin typeface="Calibri" panose="020F0502020204030204"/>
            </a:endParaRPr>
          </a:p>
        </p:txBody>
      </p:sp>
      <p:sp>
        <p:nvSpPr>
          <p:cNvPr id="9" name="Rectangle 8"/>
          <p:cNvSpPr/>
          <p:nvPr/>
        </p:nvSpPr>
        <p:spPr>
          <a:xfrm>
            <a:off x="3452948" y="5564563"/>
            <a:ext cx="3069771" cy="1015663"/>
          </a:xfrm>
          <a:prstGeom prst="rect">
            <a:avLst/>
          </a:prstGeom>
          <a:solidFill>
            <a:srgbClr val="842B16"/>
          </a:solidFill>
        </p:spPr>
        <p:txBody>
          <a:bodyPr wrap="square">
            <a:spAutoFit/>
          </a:bodyPr>
          <a:lstStyle/>
          <a:p>
            <a:pPr lvl="0" algn="ctr"/>
            <a:r>
              <a:rPr lang="fr-FR" sz="2000" b="1" dirty="0" smtClean="0">
                <a:solidFill>
                  <a:prstClr val="white"/>
                </a:solidFill>
              </a:rPr>
              <a:t>Trouver du temps pour </a:t>
            </a:r>
            <a:r>
              <a:rPr lang="fr-FR" sz="2000" b="1" dirty="0">
                <a:solidFill>
                  <a:prstClr val="white"/>
                </a:solidFill>
              </a:rPr>
              <a:t>les dialogues basés sur l'écoute</a:t>
            </a:r>
            <a:endParaRPr kumimoji="0" lang="en-US" sz="2000" b="1" i="0" u="none" strike="noStrike" kern="1200" cap="none" spc="0" normalizeH="0" baseline="0" noProof="0" dirty="0">
              <a:ln>
                <a:noFill/>
              </a:ln>
              <a:solidFill>
                <a:prstClr val="white"/>
              </a:solidFill>
              <a:effectLst/>
              <a:uLnTx/>
              <a:uFillTx/>
              <a:latin typeface="Calibri" panose="020F0502020204030204"/>
            </a:endParaRPr>
          </a:p>
        </p:txBody>
      </p:sp>
      <p:sp>
        <p:nvSpPr>
          <p:cNvPr id="10" name="Rectangle 9"/>
          <p:cNvSpPr/>
          <p:nvPr/>
        </p:nvSpPr>
        <p:spPr>
          <a:xfrm>
            <a:off x="174169" y="1773034"/>
            <a:ext cx="2264230" cy="1938992"/>
          </a:xfrm>
          <a:prstGeom prst="rect">
            <a:avLst/>
          </a:prstGeom>
          <a:solidFill>
            <a:srgbClr val="842B16"/>
          </a:solidFill>
        </p:spPr>
        <p:txBody>
          <a:bodyPr wrap="square">
            <a:spAutoFit/>
          </a:bodyPr>
          <a:lstStyle/>
          <a:p>
            <a:pPr lvl="0" algn="ctr"/>
            <a:r>
              <a:rPr lang="fr-FR" sz="2400" b="1" dirty="0">
                <a:solidFill>
                  <a:prstClr val="white"/>
                </a:solidFill>
                <a:ea typeface="Times New Roman" panose="02020603050405020304" pitchFamily="18" charset="0"/>
                <a:cs typeface="Arial" panose="020B0604020202020204" pitchFamily="34" charset="0"/>
              </a:rPr>
              <a:t>Organiser des programmes et des activités informels </a:t>
            </a:r>
            <a:r>
              <a:rPr lang="fr-FR" sz="2400" b="1" dirty="0" smtClean="0">
                <a:solidFill>
                  <a:prstClr val="white"/>
                </a:solidFill>
                <a:ea typeface="Times New Roman" panose="02020603050405020304" pitchFamily="18" charset="0"/>
                <a:cs typeface="Arial" panose="020B0604020202020204" pitchFamily="34" charset="0"/>
              </a:rPr>
              <a:t>avec </a:t>
            </a:r>
            <a:r>
              <a:rPr lang="fr-FR" sz="2400" b="1" dirty="0">
                <a:solidFill>
                  <a:prstClr val="white"/>
                </a:solidFill>
                <a:ea typeface="Times New Roman" panose="02020603050405020304" pitchFamily="18" charset="0"/>
                <a:cs typeface="Arial" panose="020B0604020202020204" pitchFamily="34" charset="0"/>
              </a:rPr>
              <a:t>les jeunes. </a:t>
            </a:r>
            <a:endParaRPr kumimoji="0" lang="fr-FR" sz="2400" b="1" i="0" u="none" strike="noStrike" kern="1200" cap="none" spc="0" normalizeH="0" baseline="0" noProof="0" dirty="0">
              <a:ln>
                <a:noFill/>
              </a:ln>
              <a:solidFill>
                <a:prstClr val="white"/>
              </a:solidFill>
              <a:effectLst/>
              <a:uLnTx/>
              <a:uFillTx/>
              <a:latin typeface="Calibri" panose="020F0502020204030204"/>
            </a:endParaRPr>
          </a:p>
        </p:txBody>
      </p:sp>
      <p:sp>
        <p:nvSpPr>
          <p:cNvPr id="11" name="ZoneTexte 10"/>
          <p:cNvSpPr txBox="1"/>
          <p:nvPr/>
        </p:nvSpPr>
        <p:spPr>
          <a:xfrm>
            <a:off x="4833257" y="2108699"/>
            <a:ext cx="4064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Bree Serif" panose="02000503040000020004" pitchFamily="50" charset="0"/>
                <a:ea typeface="+mn-ea"/>
                <a:cs typeface="+mn-cs"/>
              </a:rPr>
              <a:t>1</a:t>
            </a:r>
          </a:p>
        </p:txBody>
      </p:sp>
      <p:sp>
        <p:nvSpPr>
          <p:cNvPr id="12" name="ZoneTexte 11"/>
          <p:cNvSpPr txBox="1"/>
          <p:nvPr/>
        </p:nvSpPr>
        <p:spPr>
          <a:xfrm>
            <a:off x="6357256" y="3026733"/>
            <a:ext cx="4064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Bree Serif" panose="02000503040000020004" pitchFamily="50" charset="0"/>
                <a:ea typeface="+mn-ea"/>
                <a:cs typeface="+mn-cs"/>
              </a:rPr>
              <a:t>2</a:t>
            </a:r>
          </a:p>
        </p:txBody>
      </p:sp>
      <p:sp>
        <p:nvSpPr>
          <p:cNvPr id="13" name="ZoneTexte 12"/>
          <p:cNvSpPr txBox="1"/>
          <p:nvPr/>
        </p:nvSpPr>
        <p:spPr>
          <a:xfrm>
            <a:off x="5950856" y="4450690"/>
            <a:ext cx="4064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Bree Serif" panose="02000503040000020004" pitchFamily="50" charset="0"/>
                <a:ea typeface="+mn-ea"/>
                <a:cs typeface="+mn-cs"/>
              </a:rPr>
              <a:t>3</a:t>
            </a:r>
          </a:p>
        </p:txBody>
      </p:sp>
      <p:sp>
        <p:nvSpPr>
          <p:cNvPr id="14" name="ZoneTexte 13"/>
          <p:cNvSpPr txBox="1"/>
          <p:nvPr/>
        </p:nvSpPr>
        <p:spPr>
          <a:xfrm>
            <a:off x="3767379" y="4459008"/>
            <a:ext cx="4064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Bree Serif" panose="02000503040000020004" pitchFamily="50" charset="0"/>
                <a:ea typeface="+mn-ea"/>
                <a:cs typeface="+mn-cs"/>
              </a:rPr>
              <a:t>4</a:t>
            </a:r>
          </a:p>
        </p:txBody>
      </p:sp>
      <p:sp>
        <p:nvSpPr>
          <p:cNvPr id="15" name="ZoneTexte 14"/>
          <p:cNvSpPr txBox="1"/>
          <p:nvPr/>
        </p:nvSpPr>
        <p:spPr>
          <a:xfrm>
            <a:off x="3112420" y="3026732"/>
            <a:ext cx="4064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Bree Serif" panose="02000503040000020004" pitchFamily="50" charset="0"/>
                <a:ea typeface="+mn-ea"/>
                <a:cs typeface="+mn-cs"/>
              </a:rPr>
              <a:t>5</a:t>
            </a:r>
          </a:p>
        </p:txBody>
      </p:sp>
      <p:pic>
        <p:nvPicPr>
          <p:cNvPr id="16" name="Picture 15">
            <a:extLst>
              <a:ext uri="{FF2B5EF4-FFF2-40B4-BE49-F238E27FC236}">
                <a16:creationId xmlns="" xmlns:a16="http://schemas.microsoft.com/office/drawing/2014/main" id="{130B9FFD-3D4F-D943-94A7-E5094688027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18" name="Rectangle 17"/>
          <p:cNvSpPr/>
          <p:nvPr/>
        </p:nvSpPr>
        <p:spPr>
          <a:xfrm>
            <a:off x="330200" y="5570447"/>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1985082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arn(inVertical)">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arn(inVertical)">
                                      <p:cBhvr>
                                        <p:cTn id="39" dur="500"/>
                                        <p:tgtEl>
                                          <p:spTgt spid="15"/>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arn(inVertical)">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p:bldP spid="12" grpId="0"/>
      <p:bldP spid="13" grpId="0"/>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22171" y="1846966"/>
            <a:ext cx="7039429" cy="4154984"/>
          </a:xfrm>
          <a:prstGeom prst="rect">
            <a:avLst/>
          </a:prstGeom>
          <a:noFill/>
          <a:ln>
            <a:solidFill>
              <a:schemeClr val="accent1"/>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marL="342900" lvl="0" indent="-342900">
              <a:buFont typeface="Arial" panose="020B0604020202020204" pitchFamily="34" charset="0"/>
              <a:buChar char="•"/>
            </a:pPr>
            <a:r>
              <a:rPr lang="fr-FR" sz="2400" dirty="0">
                <a:solidFill>
                  <a:srgbClr val="E7E6E6">
                    <a:lumMod val="25000"/>
                  </a:srgbClr>
                </a:solidFill>
                <a:ea typeface="Times New Roman" panose="02020603050405020304" pitchFamily="18" charset="0"/>
                <a:cs typeface="Arial" panose="020B0604020202020204" pitchFamily="34" charset="0"/>
              </a:rPr>
              <a:t>Les jeunes, en général, ne sont pas intéressés par les expériences d'antan vécues par les adultes.</a:t>
            </a:r>
            <a:r>
              <a:rPr lang="fr-FR" sz="2400" dirty="0" smtClean="0">
                <a:solidFill>
                  <a:srgbClr val="E7E6E6">
                    <a:lumMod val="25000"/>
                  </a:srgbClr>
                </a:solidFill>
                <a:ea typeface="Times New Roman" panose="02020603050405020304" pitchFamily="18" charset="0"/>
                <a:cs typeface="Arial" panose="020B0604020202020204" pitchFamily="34" charset="0"/>
              </a:rPr>
              <a:t> </a:t>
            </a:r>
            <a:endParaRPr lang="fr-FR" sz="2400" dirty="0">
              <a:solidFill>
                <a:srgbClr val="E7E6E6">
                  <a:lumMod val="25000"/>
                </a:srgbClr>
              </a:solidFill>
              <a:ea typeface="Times New Roman" panose="02020603050405020304" pitchFamily="18" charset="0"/>
              <a:cs typeface="Arial" panose="020B0604020202020204" pitchFamily="34" charset="0"/>
            </a:endParaRPr>
          </a:p>
          <a:p>
            <a:pPr marL="342900" lvl="0" indent="-342900">
              <a:buFont typeface="Arial" panose="020B0604020202020204" pitchFamily="34" charset="0"/>
              <a:buChar char="•"/>
            </a:pPr>
            <a:r>
              <a:rPr lang="fr-FR" sz="2400" dirty="0">
                <a:solidFill>
                  <a:srgbClr val="E7E6E6">
                    <a:lumMod val="25000"/>
                  </a:srgbClr>
                </a:solidFill>
                <a:ea typeface="Times New Roman" panose="02020603050405020304" pitchFamily="18" charset="0"/>
                <a:cs typeface="Arial" panose="020B0604020202020204" pitchFamily="34" charset="0"/>
              </a:rPr>
              <a:t>Ils aspirent à voir des adultes condescendants et des </a:t>
            </a:r>
            <a:r>
              <a:rPr lang="fr-FR" sz="2400" dirty="0" smtClean="0">
                <a:solidFill>
                  <a:srgbClr val="E7E6E6">
                    <a:lumMod val="25000"/>
                  </a:srgbClr>
                </a:solidFill>
                <a:ea typeface="Times New Roman" panose="02020603050405020304" pitchFamily="18" charset="0"/>
                <a:cs typeface="Arial" panose="020B0604020202020204" pitchFamily="34" charset="0"/>
              </a:rPr>
              <a:t>dirigeants prêts à les comprendre </a:t>
            </a:r>
            <a:r>
              <a:rPr lang="fr-FR" sz="2400" dirty="0">
                <a:solidFill>
                  <a:srgbClr val="E7E6E6">
                    <a:lumMod val="25000"/>
                  </a:srgbClr>
                </a:solidFill>
                <a:ea typeface="Times New Roman" panose="02020603050405020304" pitchFamily="18" charset="0"/>
                <a:cs typeface="Arial" panose="020B0604020202020204" pitchFamily="34" charset="0"/>
              </a:rPr>
              <a:t>et à les accepter dans </a:t>
            </a:r>
            <a:r>
              <a:rPr lang="fr-FR" sz="2400" dirty="0" smtClean="0">
                <a:solidFill>
                  <a:srgbClr val="E7E6E6">
                    <a:lumMod val="25000"/>
                  </a:srgbClr>
                </a:solidFill>
                <a:ea typeface="Times New Roman" panose="02020603050405020304" pitchFamily="18" charset="0"/>
                <a:cs typeface="Arial" panose="020B0604020202020204" pitchFamily="34" charset="0"/>
              </a:rPr>
              <a:t>le </a:t>
            </a:r>
            <a:r>
              <a:rPr lang="fr-FR" sz="2400" dirty="0">
                <a:solidFill>
                  <a:srgbClr val="E7E6E6">
                    <a:lumMod val="25000"/>
                  </a:srgbClr>
                </a:solidFill>
                <a:ea typeface="Times New Roman" panose="02020603050405020304" pitchFamily="18" charset="0"/>
                <a:cs typeface="Arial" panose="020B0604020202020204" pitchFamily="34" charset="0"/>
              </a:rPr>
              <a:t>contexte de leur monde. </a:t>
            </a:r>
          </a:p>
          <a:p>
            <a:pPr marL="342900" lvl="0" indent="-342900">
              <a:buFont typeface="Arial" panose="020B0604020202020204" pitchFamily="34" charset="0"/>
              <a:buChar char="•"/>
            </a:pPr>
            <a:r>
              <a:rPr lang="fr-FR" sz="2400" dirty="0">
                <a:solidFill>
                  <a:srgbClr val="E7E6E6">
                    <a:lumMod val="25000"/>
                  </a:srgbClr>
                </a:solidFill>
                <a:ea typeface="Times New Roman" panose="02020603050405020304" pitchFamily="18" charset="0"/>
                <a:cs typeface="Arial" panose="020B0604020202020204" pitchFamily="34" charset="0"/>
              </a:rPr>
              <a:t>Les dirigeants doivent s'identifier aux luttes et aux </a:t>
            </a:r>
            <a:r>
              <a:rPr lang="fr-FR" sz="2400" dirty="0" smtClean="0">
                <a:solidFill>
                  <a:srgbClr val="E7E6E6">
                    <a:lumMod val="25000"/>
                  </a:srgbClr>
                </a:solidFill>
                <a:ea typeface="Times New Roman" panose="02020603050405020304" pitchFamily="18" charset="0"/>
                <a:cs typeface="Arial" panose="020B0604020202020204" pitchFamily="34" charset="0"/>
              </a:rPr>
              <a:t>aspirations </a:t>
            </a:r>
            <a:r>
              <a:rPr lang="fr-FR" sz="2400" dirty="0">
                <a:solidFill>
                  <a:srgbClr val="E7E6E6">
                    <a:lumMod val="25000"/>
                  </a:srgbClr>
                </a:solidFill>
                <a:ea typeface="Times New Roman" panose="02020603050405020304" pitchFamily="18" charset="0"/>
                <a:cs typeface="Arial" panose="020B0604020202020204" pitchFamily="34" charset="0"/>
              </a:rPr>
              <a:t>des jeunes. </a:t>
            </a:r>
          </a:p>
          <a:p>
            <a:pPr marL="342900" lvl="0" indent="-342900">
              <a:buFont typeface="Arial" panose="020B0604020202020204" pitchFamily="34" charset="0"/>
              <a:buChar char="•"/>
            </a:pPr>
            <a:r>
              <a:rPr lang="fr-FR" sz="2400" dirty="0">
                <a:solidFill>
                  <a:srgbClr val="E7E6E6">
                    <a:lumMod val="25000"/>
                  </a:srgbClr>
                </a:solidFill>
                <a:ea typeface="Times New Roman" panose="02020603050405020304" pitchFamily="18" charset="0"/>
                <a:cs typeface="Arial" panose="020B0604020202020204" pitchFamily="34" charset="0"/>
              </a:rPr>
              <a:t>Si vous écoutez leurs histoires, ils </a:t>
            </a:r>
            <a:r>
              <a:rPr lang="fr-FR" sz="2400" dirty="0" smtClean="0">
                <a:solidFill>
                  <a:srgbClr val="E7E6E6">
                    <a:lumMod val="25000"/>
                  </a:srgbClr>
                </a:solidFill>
                <a:ea typeface="Times New Roman" panose="02020603050405020304" pitchFamily="18" charset="0"/>
                <a:cs typeface="Arial" panose="020B0604020202020204" pitchFamily="34" charset="0"/>
              </a:rPr>
              <a:t>pourront </a:t>
            </a:r>
            <a:r>
              <a:rPr lang="fr-FR" sz="2400" dirty="0">
                <a:solidFill>
                  <a:srgbClr val="E7E6E6">
                    <a:lumMod val="25000"/>
                  </a:srgbClr>
                </a:solidFill>
                <a:ea typeface="Times New Roman" panose="02020603050405020304" pitchFamily="18" charset="0"/>
                <a:cs typeface="Arial" panose="020B0604020202020204" pitchFamily="34" charset="0"/>
              </a:rPr>
              <a:t>écouter les vôtres, </a:t>
            </a:r>
            <a:r>
              <a:rPr lang="fr-FR" sz="2400" dirty="0" smtClean="0">
                <a:solidFill>
                  <a:srgbClr val="E7E6E6">
                    <a:lumMod val="25000"/>
                  </a:srgbClr>
                </a:solidFill>
                <a:ea typeface="Times New Roman" panose="02020603050405020304" pitchFamily="18" charset="0"/>
                <a:cs typeface="Arial" panose="020B0604020202020204" pitchFamily="34" charset="0"/>
              </a:rPr>
              <a:t>à condition qu’elles soient pertinentes </a:t>
            </a:r>
            <a:r>
              <a:rPr lang="fr-FR" sz="2400" dirty="0">
                <a:solidFill>
                  <a:srgbClr val="E7E6E6">
                    <a:lumMod val="25000"/>
                  </a:srgbClr>
                </a:solidFill>
                <a:ea typeface="Times New Roman" panose="02020603050405020304" pitchFamily="18" charset="0"/>
                <a:cs typeface="Arial" panose="020B0604020202020204" pitchFamily="34" charset="0"/>
              </a:rPr>
              <a:t>et </a:t>
            </a:r>
            <a:r>
              <a:rPr lang="fr-FR" sz="2400" dirty="0" smtClean="0">
                <a:solidFill>
                  <a:srgbClr val="E7E6E6">
                    <a:lumMod val="25000"/>
                  </a:srgbClr>
                </a:solidFill>
                <a:ea typeface="Times New Roman" panose="02020603050405020304" pitchFamily="18" charset="0"/>
                <a:cs typeface="Arial" panose="020B0604020202020204" pitchFamily="34" charset="0"/>
              </a:rPr>
              <a:t>que vous appreniez </a:t>
            </a:r>
            <a:r>
              <a:rPr lang="fr-FR" sz="2400" dirty="0">
                <a:solidFill>
                  <a:srgbClr val="E7E6E6">
                    <a:lumMod val="25000"/>
                  </a:srgbClr>
                </a:solidFill>
                <a:ea typeface="Times New Roman" panose="02020603050405020304" pitchFamily="18" charset="0"/>
                <a:cs typeface="Arial" panose="020B0604020202020204" pitchFamily="34" charset="0"/>
              </a:rPr>
              <a:t>à raconter les histoires "dans leur </a:t>
            </a:r>
            <a:r>
              <a:rPr lang="fr-FR" sz="2400" dirty="0" smtClean="0">
                <a:solidFill>
                  <a:srgbClr val="E7E6E6">
                    <a:lumMod val="25000"/>
                  </a:srgbClr>
                </a:solidFill>
                <a:ea typeface="Times New Roman" panose="02020603050405020304" pitchFamily="18" charset="0"/>
                <a:cs typeface="Arial" panose="020B0604020202020204" pitchFamily="34" charset="0"/>
              </a:rPr>
              <a:t>langage".</a:t>
            </a: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ZoneTexte 5"/>
          <p:cNvSpPr txBox="1"/>
          <p:nvPr/>
        </p:nvSpPr>
        <p:spPr>
          <a:xfrm>
            <a:off x="502195" y="420058"/>
            <a:ext cx="9621520" cy="707886"/>
          </a:xfrm>
          <a:prstGeom prst="rect">
            <a:avLst/>
          </a:prstGeom>
          <a:noFill/>
        </p:spPr>
        <p:txBody>
          <a:bodyPr wrap="square" rtlCol="0">
            <a:spAutoFit/>
          </a:bodyPr>
          <a:lstStyle/>
          <a:p>
            <a:pPr lvl="0" algn="ctr"/>
            <a:r>
              <a:rPr lang="fr-FR" sz="4000" b="1" dirty="0">
                <a:solidFill>
                  <a:srgbClr val="4472C4"/>
                </a:solidFill>
                <a:latin typeface="Calibri Light" panose="020F0302020204030204"/>
              </a:rPr>
              <a:t>PENETRER DANS L'UNIVERS DES </a:t>
            </a:r>
            <a:r>
              <a:rPr lang="fr-FR" sz="4000" b="1" dirty="0" smtClean="0">
                <a:solidFill>
                  <a:srgbClr val="4472C4"/>
                </a:solidFill>
                <a:latin typeface="Calibri Light" panose="020F0302020204030204"/>
              </a:rPr>
              <a:t>JEUNES </a:t>
            </a:r>
            <a:r>
              <a:rPr kumimoji="0" lang="en-US" sz="3600" b="1" i="0" u="none" strike="noStrike" kern="1200" cap="none" spc="0" normalizeH="0" baseline="0" noProof="0" dirty="0" smtClean="0">
                <a:ln>
                  <a:noFill/>
                </a:ln>
                <a:solidFill>
                  <a:srgbClr val="4472C4"/>
                </a:solidFill>
                <a:effectLst/>
                <a:uLnTx/>
                <a:uFillTx/>
                <a:latin typeface="Calibri Light" panose="020F0302020204030204"/>
                <a:ea typeface="+mn-ea"/>
                <a:cs typeface="+mn-cs"/>
              </a:rPr>
              <a:t>(suite)</a:t>
            </a:r>
            <a:endParaRPr kumimoji="0" lang="en-US" sz="3600" b="1" i="0" u="none" strike="noStrike" kern="1200" cap="none" spc="0" normalizeH="0" baseline="0" noProof="0" dirty="0">
              <a:ln>
                <a:noFill/>
              </a:ln>
              <a:solidFill>
                <a:srgbClr val="4472C4"/>
              </a:solidFill>
              <a:effectLst/>
              <a:uLnTx/>
              <a:uFillTx/>
              <a:latin typeface="Calibri Light" panose="020F0302020204030204"/>
              <a:ea typeface="+mn-ea"/>
              <a:cs typeface="+mn-cs"/>
            </a:endParaRPr>
          </a:p>
        </p:txBody>
      </p:sp>
      <p:grpSp>
        <p:nvGrpSpPr>
          <p:cNvPr id="8" name="Groupe 7"/>
          <p:cNvGrpSpPr/>
          <p:nvPr/>
        </p:nvGrpSpPr>
        <p:grpSpPr>
          <a:xfrm>
            <a:off x="182880" y="1465128"/>
            <a:ext cx="3107736" cy="2293256"/>
            <a:chOff x="384494" y="2766654"/>
            <a:chExt cx="2595119" cy="1906945"/>
          </a:xfrm>
        </p:grpSpPr>
        <p:sp>
          <p:nvSpPr>
            <p:cNvPr id="7" name="Pensées 6"/>
            <p:cNvSpPr/>
            <p:nvPr/>
          </p:nvSpPr>
          <p:spPr>
            <a:xfrm>
              <a:off x="384494" y="2766654"/>
              <a:ext cx="2351314" cy="1906945"/>
            </a:xfrm>
            <a:prstGeom prst="cloudCallout">
              <a:avLst/>
            </a:prstGeom>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ctangle 1"/>
            <p:cNvSpPr/>
            <p:nvPr/>
          </p:nvSpPr>
          <p:spPr>
            <a:xfrm>
              <a:off x="787956" y="3323435"/>
              <a:ext cx="2191657" cy="793383"/>
            </a:xfrm>
            <a:prstGeom prst="rect">
              <a:avLst/>
            </a:prstGeom>
          </p:spPr>
          <p:txBody>
            <a:bodyPr wrap="square">
              <a:spAutoFit/>
            </a:bodyPr>
            <a:lstStyle/>
            <a:p>
              <a:pPr lvl="0"/>
              <a:r>
                <a:rPr lang="fr-FR" sz="2800" b="1" dirty="0" smtClean="0">
                  <a:solidFill>
                    <a:prstClr val="white"/>
                  </a:solidFill>
                  <a:latin typeface="Script MT Bold" panose="03040602040607080904" pitchFamily="66" charset="0"/>
                  <a:ea typeface="Times New Roman" panose="02020603050405020304" pitchFamily="18" charset="0"/>
                  <a:cs typeface="Arial" panose="020B0604020202020204" pitchFamily="34" charset="0"/>
                </a:rPr>
                <a:t>Souvenez-vous de ceci… </a:t>
              </a:r>
              <a:endParaRPr kumimoji="0" lang="fr-FR" sz="2800" b="1" i="0" u="none" strike="noStrike" kern="1200" cap="none" spc="0" normalizeH="0" baseline="0" dirty="0">
                <a:ln>
                  <a:noFill/>
                </a:ln>
                <a:solidFill>
                  <a:prstClr val="white"/>
                </a:solidFill>
                <a:effectLst/>
                <a:uLnTx/>
                <a:uFillTx/>
                <a:latin typeface="Script MT Bold" panose="03040602040607080904" pitchFamily="66" charset="0"/>
              </a:endParaRPr>
            </a:p>
          </p:txBody>
        </p:sp>
      </p:grpSp>
      <p:pic>
        <p:nvPicPr>
          <p:cNvPr id="9" name="Picture 8">
            <a:extLst>
              <a:ext uri="{FF2B5EF4-FFF2-40B4-BE49-F238E27FC236}">
                <a16:creationId xmlns="" xmlns:a16="http://schemas.microsoft.com/office/drawing/2014/main" id="{5E2359DF-2416-F84C-A7D2-F55C06D2482A}"/>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11" name="Rectangle 10"/>
          <p:cNvSpPr/>
          <p:nvPr/>
        </p:nvSpPr>
        <p:spPr>
          <a:xfrm>
            <a:off x="137482" y="5759706"/>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1415035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4">
                                            <p:txEl>
                                              <p:pRg st="0" end="0"/>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nodeType="clickEffect">
                                  <p:stCondLst>
                                    <p:cond delay="0"/>
                                  </p:stCondLst>
                                  <p:iterate type="lt">
                                    <p:tmAbs val="25"/>
                                  </p:iterate>
                                  <p:childTnLst>
                                    <p:set>
                                      <p:cBhvr override="childStyle">
                                        <p:cTn id="10" dur="indefinite"/>
                                        <p:tgtEl>
                                          <p:spTgt spid="4">
                                            <p:txEl>
                                              <p:pRg st="1" end="1"/>
                                            </p:txEl>
                                          </p:spTgt>
                                        </p:tgtEl>
                                        <p:attrNameLst>
                                          <p:attrName>style.fontWeight</p:attrName>
                                        </p:attrNameLst>
                                      </p:cBhvr>
                                      <p:to>
                                        <p:strVal val="bold"/>
                                      </p:to>
                                    </p:set>
                                  </p:childTnLst>
                                </p:cTn>
                              </p:par>
                            </p:childTnLst>
                          </p:cTn>
                        </p:par>
                      </p:childTnLst>
                    </p:cTn>
                  </p:par>
                  <p:par>
                    <p:cTn id="11" fill="hold">
                      <p:stCondLst>
                        <p:cond delay="indefinite"/>
                      </p:stCondLst>
                      <p:childTnLst>
                        <p:par>
                          <p:cTn id="12" fill="hold">
                            <p:stCondLst>
                              <p:cond delay="0"/>
                            </p:stCondLst>
                            <p:childTnLst>
                              <p:par>
                                <p:cTn id="13" presetID="15" presetClass="emph" presetSubtype="0" nodeType="clickEffect">
                                  <p:stCondLst>
                                    <p:cond delay="0"/>
                                  </p:stCondLst>
                                  <p:iterate type="lt">
                                    <p:tmAbs val="25"/>
                                  </p:iterate>
                                  <p:childTnLst>
                                    <p:set>
                                      <p:cBhvr override="childStyle">
                                        <p:cTn id="14" dur="indefinite"/>
                                        <p:tgtEl>
                                          <p:spTgt spid="4">
                                            <p:txEl>
                                              <p:pRg st="2" end="2"/>
                                            </p:txEl>
                                          </p:spTgt>
                                        </p:tgtEl>
                                        <p:attrNameLst>
                                          <p:attrName>style.fontWeight</p:attrName>
                                        </p:attrNameLst>
                                      </p:cBhvr>
                                      <p:to>
                                        <p:strVal val="bold"/>
                                      </p:to>
                                    </p:set>
                                  </p:childTnLst>
                                </p:cTn>
                              </p:par>
                            </p:childTnLst>
                          </p:cTn>
                        </p:par>
                      </p:childTnLst>
                    </p:cTn>
                  </p:par>
                  <p:par>
                    <p:cTn id="15" fill="hold">
                      <p:stCondLst>
                        <p:cond delay="indefinite"/>
                      </p:stCondLst>
                      <p:childTnLst>
                        <p:par>
                          <p:cTn id="16" fill="hold">
                            <p:stCondLst>
                              <p:cond delay="0"/>
                            </p:stCondLst>
                            <p:childTnLst>
                              <p:par>
                                <p:cTn id="17" presetID="15" presetClass="emph" presetSubtype="0" nodeType="clickEffect">
                                  <p:stCondLst>
                                    <p:cond delay="0"/>
                                  </p:stCondLst>
                                  <p:iterate type="lt">
                                    <p:tmAbs val="25"/>
                                  </p:iterate>
                                  <p:childTnLst>
                                    <p:set>
                                      <p:cBhvr override="childStyle">
                                        <p:cTn id="18" dur="indefinite"/>
                                        <p:tgtEl>
                                          <p:spTgt spid="4">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3791856" y="282311"/>
            <a:ext cx="3574143" cy="1200329"/>
          </a:xfrm>
          <a:prstGeom prst="rect">
            <a:avLst/>
          </a:prstGeom>
          <a:solidFill>
            <a:srgbClr val="842B16"/>
          </a:solidFill>
        </p:spPr>
        <p:txBody>
          <a:bodyPr wrap="square" rtlCol="0">
            <a:spAutoFit/>
          </a:bodyPr>
          <a:lstStyle/>
          <a:p>
            <a:pPr lvl="0" algn="ctr"/>
            <a:r>
              <a:rPr lang="fr-FR" sz="2400" b="1" dirty="0">
                <a:solidFill>
                  <a:prstClr val="white"/>
                </a:solidFill>
              </a:rPr>
              <a:t>Créer un environnement </a:t>
            </a:r>
            <a:r>
              <a:rPr lang="fr-FR" sz="2400" b="1" dirty="0">
                <a:solidFill>
                  <a:schemeClr val="bg1"/>
                </a:solidFill>
              </a:rPr>
              <a:t>libre </a:t>
            </a:r>
            <a:r>
              <a:rPr lang="fr-FR" sz="2400" b="1" dirty="0">
                <a:solidFill>
                  <a:prstClr val="white"/>
                </a:solidFill>
              </a:rPr>
              <a:t>pour les jeunes</a:t>
            </a:r>
          </a:p>
        </p:txBody>
      </p:sp>
      <p:sp>
        <p:nvSpPr>
          <p:cNvPr id="10" name="ZoneTexte 9"/>
          <p:cNvSpPr txBox="1"/>
          <p:nvPr/>
        </p:nvSpPr>
        <p:spPr>
          <a:xfrm>
            <a:off x="7675736" y="1302312"/>
            <a:ext cx="2687467" cy="1569660"/>
          </a:xfrm>
          <a:prstGeom prst="rect">
            <a:avLst/>
          </a:prstGeom>
          <a:solidFill>
            <a:srgbClr val="842B16"/>
          </a:solidFill>
        </p:spPr>
        <p:txBody>
          <a:bodyPr wrap="square" rtlCol="0">
            <a:spAutoFit/>
          </a:bodyPr>
          <a:lstStyle/>
          <a:p>
            <a:pPr lvl="0" algn="ctr"/>
            <a:r>
              <a:rPr lang="fr-FR" sz="2400" b="1" dirty="0">
                <a:solidFill>
                  <a:prstClr val="white"/>
                </a:solidFill>
              </a:rPr>
              <a:t>Encourager les rencontres informelles de </a:t>
            </a:r>
            <a:r>
              <a:rPr lang="fr-FR" sz="2400" b="1" dirty="0" smtClean="0">
                <a:solidFill>
                  <a:prstClr val="white"/>
                </a:solidFill>
              </a:rPr>
              <a:t>jeunesse</a:t>
            </a:r>
            <a:endParaRPr kumimoji="0" lang="en-US" sz="2400" b="1" i="0" u="none" strike="noStrike" kern="1200" cap="none" spc="0" normalizeH="0" baseline="0" noProof="0" dirty="0">
              <a:ln>
                <a:noFill/>
              </a:ln>
              <a:solidFill>
                <a:prstClr val="white"/>
              </a:solidFill>
              <a:effectLst/>
              <a:uLnTx/>
              <a:uFillTx/>
              <a:latin typeface="Calibri" panose="020F0502020204030204"/>
            </a:endParaRPr>
          </a:p>
        </p:txBody>
      </p:sp>
      <p:sp>
        <p:nvSpPr>
          <p:cNvPr id="11" name="ZoneTexte 10"/>
          <p:cNvSpPr txBox="1"/>
          <p:nvPr/>
        </p:nvSpPr>
        <p:spPr>
          <a:xfrm>
            <a:off x="7681652" y="3598206"/>
            <a:ext cx="2572692" cy="1938992"/>
          </a:xfrm>
          <a:prstGeom prst="rect">
            <a:avLst/>
          </a:prstGeom>
          <a:solidFill>
            <a:srgbClr val="842B16"/>
          </a:solidFill>
        </p:spPr>
        <p:txBody>
          <a:bodyPr wrap="square" rtlCol="0">
            <a:spAutoFit/>
          </a:bodyPr>
          <a:lstStyle/>
          <a:p>
            <a:pPr lvl="0" algn="ctr"/>
            <a:r>
              <a:rPr lang="fr-FR" sz="2400" b="1" dirty="0">
                <a:solidFill>
                  <a:prstClr val="white"/>
                </a:solidFill>
              </a:rPr>
              <a:t>Organiser </a:t>
            </a:r>
            <a:r>
              <a:rPr lang="fr-FR" sz="2400" b="1" dirty="0" smtClean="0">
                <a:solidFill>
                  <a:prstClr val="white"/>
                </a:solidFill>
              </a:rPr>
              <a:t>des forums </a:t>
            </a:r>
            <a:r>
              <a:rPr lang="fr-FR" sz="2400" b="1" dirty="0">
                <a:solidFill>
                  <a:prstClr val="white"/>
                </a:solidFill>
              </a:rPr>
              <a:t>d'échange et de prise de décision </a:t>
            </a:r>
            <a:r>
              <a:rPr lang="fr-FR" sz="2400" b="1" dirty="0" smtClean="0">
                <a:solidFill>
                  <a:prstClr val="white"/>
                </a:solidFill>
              </a:rPr>
              <a:t>par les </a:t>
            </a:r>
            <a:r>
              <a:rPr lang="fr-FR" sz="2400" b="1" dirty="0">
                <a:solidFill>
                  <a:prstClr val="white"/>
                </a:solidFill>
              </a:rPr>
              <a:t>jeunes</a:t>
            </a:r>
            <a:endParaRPr kumimoji="0" lang="en-US" sz="2400" b="1" i="0" u="none" strike="noStrike" kern="1200" cap="none" spc="0" normalizeH="0" baseline="0" noProof="0" dirty="0">
              <a:ln>
                <a:noFill/>
              </a:ln>
              <a:solidFill>
                <a:prstClr val="white"/>
              </a:solidFill>
              <a:effectLst/>
              <a:uLnTx/>
              <a:uFillTx/>
              <a:latin typeface="Calibri" panose="020F0502020204030204"/>
            </a:endParaRPr>
          </a:p>
        </p:txBody>
      </p:sp>
      <p:sp>
        <p:nvSpPr>
          <p:cNvPr id="12" name="ZoneTexte 11"/>
          <p:cNvSpPr txBox="1"/>
          <p:nvPr/>
        </p:nvSpPr>
        <p:spPr>
          <a:xfrm>
            <a:off x="227296" y="1374434"/>
            <a:ext cx="3372245" cy="1200329"/>
          </a:xfrm>
          <a:prstGeom prst="rect">
            <a:avLst/>
          </a:prstGeom>
          <a:solidFill>
            <a:srgbClr val="842B16"/>
          </a:solidFill>
        </p:spPr>
        <p:txBody>
          <a:bodyPr wrap="square" rtlCol="0">
            <a:spAutoFit/>
          </a:bodyPr>
          <a:lstStyle/>
          <a:p>
            <a:pPr lvl="0" algn="ctr"/>
            <a:r>
              <a:rPr lang="fr-FR" sz="2400" b="1" dirty="0" smtClean="0">
                <a:solidFill>
                  <a:prstClr val="white"/>
                </a:solidFill>
              </a:rPr>
              <a:t>Concevoir un cadre</a:t>
            </a:r>
            <a:r>
              <a:rPr lang="fr-FR" sz="2400" b="1" dirty="0" smtClean="0">
                <a:solidFill>
                  <a:srgbClr val="00B050"/>
                </a:solidFill>
              </a:rPr>
              <a:t> </a:t>
            </a:r>
            <a:r>
              <a:rPr lang="fr-FR" sz="2400" b="1" dirty="0">
                <a:solidFill>
                  <a:prstClr val="white"/>
                </a:solidFill>
              </a:rPr>
              <a:t>où les idées des jeunes sont acceptées</a:t>
            </a:r>
            <a:endParaRPr kumimoji="0" lang="en-US" sz="2400" b="1" i="0" u="none" strike="noStrike" kern="1200" cap="none" spc="0" normalizeH="0" baseline="0" noProof="0" dirty="0">
              <a:ln>
                <a:noFill/>
              </a:ln>
              <a:solidFill>
                <a:prstClr val="white"/>
              </a:solidFill>
              <a:effectLst/>
              <a:uLnTx/>
              <a:uFillTx/>
              <a:latin typeface="Calibri" panose="020F0502020204030204"/>
            </a:endParaRPr>
          </a:p>
        </p:txBody>
      </p:sp>
      <p:sp>
        <p:nvSpPr>
          <p:cNvPr id="13" name="ZoneTexte 12"/>
          <p:cNvSpPr txBox="1"/>
          <p:nvPr/>
        </p:nvSpPr>
        <p:spPr>
          <a:xfrm>
            <a:off x="234550" y="3705927"/>
            <a:ext cx="2888343" cy="1569660"/>
          </a:xfrm>
          <a:prstGeom prst="rect">
            <a:avLst/>
          </a:prstGeom>
          <a:solidFill>
            <a:srgbClr val="842B16"/>
          </a:solidFill>
        </p:spPr>
        <p:txBody>
          <a:bodyPr wrap="square" rtlCol="0">
            <a:spAutoFit/>
          </a:bodyPr>
          <a:lstStyle/>
          <a:p>
            <a:pPr algn="ctr"/>
            <a:r>
              <a:rPr lang="fr-FR" sz="2400" b="1" dirty="0">
                <a:solidFill>
                  <a:schemeClr val="bg1"/>
                </a:solidFill>
              </a:rPr>
              <a:t>Permettre aux jeunes de conduire des programmes dans l’Eglise</a:t>
            </a:r>
          </a:p>
        </p:txBody>
      </p:sp>
      <p:sp>
        <p:nvSpPr>
          <p:cNvPr id="14" name="ZoneTexte 13"/>
          <p:cNvSpPr txBox="1"/>
          <p:nvPr/>
        </p:nvSpPr>
        <p:spPr>
          <a:xfrm>
            <a:off x="3791856" y="5242808"/>
            <a:ext cx="3621315" cy="830997"/>
          </a:xfrm>
          <a:prstGeom prst="rect">
            <a:avLst/>
          </a:prstGeom>
          <a:solidFill>
            <a:srgbClr val="842B16"/>
          </a:solidFill>
        </p:spPr>
        <p:txBody>
          <a:bodyPr wrap="square" rtlCol="0">
            <a:spAutoFit/>
          </a:bodyPr>
          <a:lstStyle/>
          <a:p>
            <a:pPr lvl="0" algn="ctr"/>
            <a:r>
              <a:rPr lang="en-US" sz="2400" b="1" dirty="0">
                <a:solidFill>
                  <a:prstClr val="white"/>
                </a:solidFill>
              </a:rPr>
              <a:t>Créer des activités intergénérationnelles</a:t>
            </a:r>
            <a:endParaRPr kumimoji="0" lang="en-US" sz="2400" b="1" i="0" u="none" strike="noStrike" kern="1200" cap="none" spc="0" normalizeH="0" baseline="0" noProof="0" dirty="0">
              <a:ln>
                <a:noFill/>
              </a:ln>
              <a:solidFill>
                <a:prstClr val="white"/>
              </a:solidFill>
              <a:effectLst/>
              <a:uLnTx/>
              <a:uFillTx/>
              <a:latin typeface="Calibri" panose="020F0502020204030204"/>
            </a:endParaRPr>
          </a:p>
        </p:txBody>
      </p:sp>
      <p:sp>
        <p:nvSpPr>
          <p:cNvPr id="2" name="Étoile à 6 branches 1"/>
          <p:cNvSpPr/>
          <p:nvPr/>
        </p:nvSpPr>
        <p:spPr>
          <a:xfrm>
            <a:off x="3523375" y="1810635"/>
            <a:ext cx="4005942" cy="3193142"/>
          </a:xfrm>
          <a:prstGeom prst="star6">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ZoneTexte 2"/>
          <p:cNvSpPr txBox="1"/>
          <p:nvPr/>
        </p:nvSpPr>
        <p:spPr>
          <a:xfrm>
            <a:off x="4315678" y="2917449"/>
            <a:ext cx="2573672" cy="1107996"/>
          </a:xfrm>
          <a:prstGeom prst="rect">
            <a:avLst/>
          </a:prstGeom>
          <a:noFill/>
        </p:spPr>
        <p:txBody>
          <a:bodyPr wrap="square" rtlCol="0">
            <a:spAutoFit/>
          </a:bodyPr>
          <a:lstStyle/>
          <a:p>
            <a:pPr lvl="0" algn="ctr"/>
            <a:r>
              <a:rPr lang="fr-FR" sz="2200" b="1" dirty="0">
                <a:solidFill>
                  <a:schemeClr val="bg1"/>
                </a:solidFill>
              </a:rPr>
              <a:t>CADRE </a:t>
            </a:r>
            <a:r>
              <a:rPr lang="fr-FR" sz="2200" b="1" dirty="0">
                <a:solidFill>
                  <a:prstClr val="white"/>
                </a:solidFill>
              </a:rPr>
              <a:t>POUR </a:t>
            </a:r>
            <a:r>
              <a:rPr lang="fr-FR" sz="2200" b="1" dirty="0" smtClean="0">
                <a:solidFill>
                  <a:prstClr val="white"/>
                </a:solidFill>
              </a:rPr>
              <a:t>L’IMPLICATION DES </a:t>
            </a:r>
            <a:r>
              <a:rPr lang="fr-FR" sz="2200" b="1" dirty="0">
                <a:solidFill>
                  <a:prstClr val="white"/>
                </a:solidFill>
              </a:rPr>
              <a:t>JEUNES</a:t>
            </a:r>
            <a:endParaRPr kumimoji="0" lang="en-US" sz="22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ZoneTexte 18"/>
          <p:cNvSpPr txBox="1"/>
          <p:nvPr/>
        </p:nvSpPr>
        <p:spPr>
          <a:xfrm>
            <a:off x="5399313" y="2098193"/>
            <a:ext cx="4064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Bree Serif" panose="02000503040000020004" pitchFamily="50" charset="0"/>
                <a:ea typeface="+mn-ea"/>
                <a:cs typeface="+mn-cs"/>
              </a:rPr>
              <a:t>1</a:t>
            </a:r>
          </a:p>
        </p:txBody>
      </p:sp>
      <p:sp>
        <p:nvSpPr>
          <p:cNvPr id="22" name="ZoneTexte 21"/>
          <p:cNvSpPr txBox="1"/>
          <p:nvPr/>
        </p:nvSpPr>
        <p:spPr>
          <a:xfrm>
            <a:off x="6776866" y="2737978"/>
            <a:ext cx="4064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Bree Serif" panose="02000503040000020004" pitchFamily="50" charset="0"/>
                <a:ea typeface="+mn-ea"/>
                <a:cs typeface="+mn-cs"/>
              </a:rPr>
              <a:t>2</a:t>
            </a:r>
          </a:p>
        </p:txBody>
      </p:sp>
      <p:sp>
        <p:nvSpPr>
          <p:cNvPr id="24" name="ZoneTexte 23"/>
          <p:cNvSpPr txBox="1"/>
          <p:nvPr/>
        </p:nvSpPr>
        <p:spPr>
          <a:xfrm>
            <a:off x="6776866" y="3850159"/>
            <a:ext cx="4064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Bree Serif" panose="02000503040000020004" pitchFamily="50" charset="0"/>
                <a:ea typeface="+mn-ea"/>
                <a:cs typeface="+mn-cs"/>
              </a:rPr>
              <a:t>3</a:t>
            </a:r>
          </a:p>
        </p:txBody>
      </p:sp>
      <p:sp>
        <p:nvSpPr>
          <p:cNvPr id="26" name="ZoneTexte 25"/>
          <p:cNvSpPr txBox="1"/>
          <p:nvPr/>
        </p:nvSpPr>
        <p:spPr>
          <a:xfrm>
            <a:off x="5399313" y="4383036"/>
            <a:ext cx="4064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Bree Serif" panose="02000503040000020004" pitchFamily="50" charset="0"/>
                <a:ea typeface="+mn-ea"/>
                <a:cs typeface="+mn-cs"/>
              </a:rPr>
              <a:t>4</a:t>
            </a:r>
          </a:p>
        </p:txBody>
      </p:sp>
      <p:sp>
        <p:nvSpPr>
          <p:cNvPr id="28" name="ZoneTexte 27"/>
          <p:cNvSpPr txBox="1"/>
          <p:nvPr/>
        </p:nvSpPr>
        <p:spPr>
          <a:xfrm>
            <a:off x="3925605" y="3850158"/>
            <a:ext cx="4064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Bree Serif" panose="02000503040000020004" pitchFamily="50" charset="0"/>
                <a:ea typeface="+mn-ea"/>
                <a:cs typeface="+mn-cs"/>
              </a:rPr>
              <a:t>5</a:t>
            </a:r>
          </a:p>
        </p:txBody>
      </p:sp>
      <p:sp>
        <p:nvSpPr>
          <p:cNvPr id="29" name="ZoneTexte 28"/>
          <p:cNvSpPr txBox="1"/>
          <p:nvPr/>
        </p:nvSpPr>
        <p:spPr>
          <a:xfrm>
            <a:off x="3909278" y="2712258"/>
            <a:ext cx="4064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Bree Serif" panose="02000503040000020004" pitchFamily="50" charset="0"/>
                <a:ea typeface="+mn-ea"/>
                <a:cs typeface="+mn-cs"/>
              </a:rPr>
              <a:t>6</a:t>
            </a:r>
          </a:p>
        </p:txBody>
      </p:sp>
      <p:sp>
        <p:nvSpPr>
          <p:cNvPr id="17" name="Rectangle 16"/>
          <p:cNvSpPr/>
          <p:nvPr/>
        </p:nvSpPr>
        <p:spPr>
          <a:xfrm>
            <a:off x="330200" y="5570447"/>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1561156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circle(in)">
                                      <p:cBhvr>
                                        <p:cTn id="10" dur="2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circle(in)">
                                      <p:cBhvr>
                                        <p:cTn id="15" dur="20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500"/>
                                        <p:tgtEl>
                                          <p:spTgt spid="24"/>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circle(in)">
                                      <p:cBhvr>
                                        <p:cTn id="26" dur="20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circle(in)">
                                      <p:cBhvr>
                                        <p:cTn id="34" dur="20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500"/>
                                        <p:tgtEl>
                                          <p:spTgt spid="28"/>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circle(in)">
                                      <p:cBhvr>
                                        <p:cTn id="42" dur="20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par>
                                <p:cTn id="48" presetID="6" presetClass="entr" presetSubtype="16"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circle(in)">
                                      <p:cBhvr>
                                        <p:cTn id="50"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9" grpId="0"/>
      <p:bldP spid="22" grpId="0"/>
      <p:bldP spid="24" grpId="0"/>
      <p:bldP spid="26"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8382"/>
            <a:ext cx="9149862" cy="1325563"/>
          </a:xfrm>
        </p:spPr>
        <p:txBody>
          <a:bodyPr>
            <a:normAutofit/>
          </a:bodyPr>
          <a:lstStyle/>
          <a:p>
            <a:pPr algn="ctr"/>
            <a:r>
              <a:rPr lang="fr-FR" b="1" dirty="0">
                <a:solidFill>
                  <a:srgbClr val="0070C0"/>
                </a:solidFill>
              </a:rPr>
              <a:t>INTRODUCTION</a:t>
            </a:r>
          </a:p>
        </p:txBody>
      </p:sp>
      <p:sp>
        <p:nvSpPr>
          <p:cNvPr id="3" name="ZoneTexte 2"/>
          <p:cNvSpPr txBox="1"/>
          <p:nvPr/>
        </p:nvSpPr>
        <p:spPr>
          <a:xfrm>
            <a:off x="978337" y="1443945"/>
            <a:ext cx="9114971" cy="3108543"/>
          </a:xfrm>
          <a:prstGeom prst="rect">
            <a:avLst/>
          </a:prstGeom>
          <a:noFill/>
        </p:spPr>
        <p:txBody>
          <a:bodyPr wrap="square" rtlCol="0">
            <a:spAutoFit/>
          </a:bodyPr>
          <a:lstStyle/>
          <a:p>
            <a:pPr lvl="0"/>
            <a:r>
              <a:rPr lang="fr-FR" sz="2800" b="1" dirty="0">
                <a:solidFill>
                  <a:prstClr val="black"/>
                </a:solidFill>
              </a:rPr>
              <a:t>Le monde de la jeunesse</a:t>
            </a:r>
          </a:p>
          <a:p>
            <a:pPr marL="914400" lvl="1" indent="-457200">
              <a:buFont typeface="Wingdings" panose="05000000000000000000" pitchFamily="2" charset="2"/>
              <a:buChar char="§"/>
            </a:pPr>
            <a:r>
              <a:rPr lang="fr-FR" sz="2800" dirty="0">
                <a:solidFill>
                  <a:prstClr val="black"/>
                </a:solidFill>
              </a:rPr>
              <a:t>Technologie numérique</a:t>
            </a:r>
          </a:p>
          <a:p>
            <a:pPr marL="914400" lvl="1" indent="-457200">
              <a:buFont typeface="Wingdings" panose="05000000000000000000" pitchFamily="2" charset="2"/>
              <a:buChar char="§"/>
            </a:pPr>
            <a:r>
              <a:rPr lang="fr-FR" sz="2800" dirty="0">
                <a:solidFill>
                  <a:prstClr val="black"/>
                </a:solidFill>
              </a:rPr>
              <a:t>Monde virtuel</a:t>
            </a:r>
          </a:p>
          <a:p>
            <a:pPr marL="914400" lvl="1" indent="-457200">
              <a:buFont typeface="Wingdings" panose="05000000000000000000" pitchFamily="2" charset="2"/>
              <a:buChar char="§"/>
            </a:pPr>
            <a:r>
              <a:rPr lang="fr-FR" sz="2800" dirty="0">
                <a:solidFill>
                  <a:prstClr val="black"/>
                </a:solidFill>
              </a:rPr>
              <a:t>Mode de vie</a:t>
            </a:r>
          </a:p>
          <a:p>
            <a:pPr marL="914400" lvl="1" indent="-457200">
              <a:buFont typeface="Wingdings" panose="05000000000000000000" pitchFamily="2" charset="2"/>
              <a:buChar char="§"/>
            </a:pPr>
            <a:r>
              <a:rPr lang="fr-FR" sz="2800" dirty="0" smtClean="0">
                <a:solidFill>
                  <a:prstClr val="black"/>
                </a:solidFill>
              </a:rPr>
              <a:t>Vie </a:t>
            </a:r>
            <a:r>
              <a:rPr lang="fr-FR" sz="2800" dirty="0">
                <a:solidFill>
                  <a:prstClr val="black"/>
                </a:solidFill>
              </a:rPr>
              <a:t>dans un monde différent</a:t>
            </a:r>
          </a:p>
          <a:p>
            <a:pPr lvl="0"/>
            <a:endParaRPr lang="fr-FR" sz="2800" dirty="0">
              <a:solidFill>
                <a:prstClr val="black"/>
              </a:solidFill>
            </a:endParaRPr>
          </a:p>
          <a:p>
            <a:r>
              <a:rPr lang="fr-FR" sz="2800" b="1" dirty="0"/>
              <a:t>Effectuons un voyage dans leur monde</a:t>
            </a:r>
          </a:p>
        </p:txBody>
      </p:sp>
      <p:pic>
        <p:nvPicPr>
          <p:cNvPr id="5" name="Picture 4">
            <a:extLst>
              <a:ext uri="{FF2B5EF4-FFF2-40B4-BE49-F238E27FC236}">
                <a16:creationId xmlns="" xmlns:a16="http://schemas.microsoft.com/office/drawing/2014/main" id="{00CED1DC-BC69-3C41-A4B5-0455C1CCBE1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4" name="Rectangle 3"/>
          <p:cNvSpPr/>
          <p:nvPr/>
        </p:nvSpPr>
        <p:spPr>
          <a:xfrm>
            <a:off x="666038" y="5759706"/>
            <a:ext cx="2312293" cy="78478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Rectangle 5"/>
          <p:cNvSpPr/>
          <p:nvPr/>
        </p:nvSpPr>
        <p:spPr>
          <a:xfrm>
            <a:off x="254642" y="5712525"/>
            <a:ext cx="3311517"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300" b="1" dirty="0" smtClean="0">
                <a:solidFill>
                  <a:srgbClr val="0070C0"/>
                </a:solidFill>
              </a:rPr>
              <a:t>Ministères de la Jeunesse Adventiste</a:t>
            </a:r>
            <a:endParaRPr lang="fr-FR" sz="2300" b="1" dirty="0">
              <a:solidFill>
                <a:srgbClr val="0070C0"/>
              </a:solidFill>
            </a:endParaRPr>
          </a:p>
        </p:txBody>
      </p:sp>
    </p:spTree>
    <p:extLst>
      <p:ext uri="{BB962C8B-B14F-4D97-AF65-F5344CB8AC3E}">
        <p14:creationId xmlns:p14="http://schemas.microsoft.com/office/powerpoint/2010/main" val="6820811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5623" y="378269"/>
            <a:ext cx="9149862" cy="723446"/>
          </a:xfrm>
        </p:spPr>
        <p:txBody>
          <a:bodyPr/>
          <a:lstStyle/>
          <a:p>
            <a:r>
              <a:rPr lang="en-US" b="1" dirty="0" smtClean="0">
                <a:solidFill>
                  <a:schemeClr val="accent1"/>
                </a:solidFill>
              </a:rPr>
              <a:t>ETRE COMME JESUS... </a:t>
            </a:r>
            <a:endParaRPr lang="en-US" b="1" dirty="0">
              <a:solidFill>
                <a:schemeClr val="accent1"/>
              </a:solidFill>
            </a:endParaRPr>
          </a:p>
        </p:txBody>
      </p:sp>
      <p:sp>
        <p:nvSpPr>
          <p:cNvPr id="4" name="Rectangle 3"/>
          <p:cNvSpPr/>
          <p:nvPr/>
        </p:nvSpPr>
        <p:spPr>
          <a:xfrm>
            <a:off x="838200" y="1215928"/>
            <a:ext cx="9307285" cy="3293209"/>
          </a:xfrm>
          <a:prstGeom prst="rect">
            <a:avLst/>
          </a:prstGeom>
        </p:spPr>
        <p:txBody>
          <a:bodyPr wrap="square">
            <a:spAutoFit/>
          </a:bodyPr>
          <a:lstStyle/>
          <a:p>
            <a:pPr marL="228600" lvl="0"/>
            <a:r>
              <a:rPr lang="fr-FR" sz="2600" b="1" dirty="0">
                <a:solidFill>
                  <a:prstClr val="black"/>
                </a:solidFill>
                <a:ea typeface="Times New Roman" panose="02020603050405020304" pitchFamily="18" charset="0"/>
                <a:cs typeface="Arial" panose="020B0604020202020204" pitchFamily="34" charset="0"/>
              </a:rPr>
              <a:t>Le fait que Jésus ait été capable de descendre auprès de nous pour nous comprendre dans le contexte de notre monde peut aussi nous permettre de faire de même avec notre jeunesse. </a:t>
            </a:r>
          </a:p>
          <a:p>
            <a:pPr marL="685800" lvl="0" indent="-457200">
              <a:buFont typeface="Wingdings" panose="05000000000000000000" pitchFamily="2" charset="2"/>
              <a:buChar char="§"/>
            </a:pPr>
            <a:r>
              <a:rPr lang="fr-FR" sz="2600" dirty="0">
                <a:solidFill>
                  <a:prstClr val="black"/>
                </a:solidFill>
                <a:ea typeface="Times New Roman" panose="02020603050405020304" pitchFamily="18" charset="0"/>
                <a:cs typeface="Arial" panose="020B0604020202020204" pitchFamily="34" charset="0"/>
              </a:rPr>
              <a:t>Faites preuve de compassion dans vos rapports avec les jeunes</a:t>
            </a:r>
          </a:p>
          <a:p>
            <a:pPr marL="685800" lvl="0" indent="-457200">
              <a:buFont typeface="Wingdings" panose="05000000000000000000" pitchFamily="2" charset="2"/>
              <a:buChar char="§"/>
            </a:pPr>
            <a:r>
              <a:rPr lang="fr-FR" sz="2600" dirty="0">
                <a:solidFill>
                  <a:prstClr val="black"/>
                </a:solidFill>
                <a:ea typeface="Times New Roman" panose="02020603050405020304" pitchFamily="18" charset="0"/>
                <a:cs typeface="Arial" panose="020B0604020202020204" pitchFamily="34" charset="0"/>
              </a:rPr>
              <a:t>Demandez au Seigneur la sagesse et la passion </a:t>
            </a:r>
            <a:r>
              <a:rPr lang="fr-FR" sz="2600" dirty="0" smtClean="0">
                <a:solidFill>
                  <a:prstClr val="black"/>
                </a:solidFill>
                <a:ea typeface="Times New Roman" panose="02020603050405020304" pitchFamily="18" charset="0"/>
                <a:cs typeface="Arial" panose="020B0604020202020204" pitchFamily="34" charset="0"/>
              </a:rPr>
              <a:t>pour travailler avec la </a:t>
            </a:r>
            <a:r>
              <a:rPr lang="fr-FR" sz="2600" dirty="0">
                <a:solidFill>
                  <a:prstClr val="black"/>
                </a:solidFill>
                <a:ea typeface="Times New Roman" panose="02020603050405020304" pitchFamily="18" charset="0"/>
                <a:cs typeface="Arial" panose="020B0604020202020204" pitchFamily="34" charset="0"/>
              </a:rPr>
              <a:t>jeunesse</a:t>
            </a:r>
          </a:p>
          <a:p>
            <a:pPr marL="685800" lvl="0" indent="-457200">
              <a:buFont typeface="Wingdings" panose="05000000000000000000" pitchFamily="2" charset="2"/>
              <a:buChar char="§"/>
            </a:pPr>
            <a:r>
              <a:rPr lang="fr-FR" sz="2600" dirty="0" smtClean="0">
                <a:solidFill>
                  <a:prstClr val="black"/>
                </a:solidFill>
                <a:ea typeface="Times New Roman" panose="02020603050405020304" pitchFamily="18" charset="0"/>
                <a:cs typeface="Arial" panose="020B0604020202020204" pitchFamily="34" charset="0"/>
              </a:rPr>
              <a:t>Souvenez-vous que </a:t>
            </a:r>
            <a:r>
              <a:rPr lang="fr-FR" sz="2600" dirty="0">
                <a:solidFill>
                  <a:prstClr val="black"/>
                </a:solidFill>
                <a:ea typeface="Times New Roman" panose="02020603050405020304" pitchFamily="18" charset="0"/>
                <a:cs typeface="Arial" panose="020B0604020202020204" pitchFamily="34" charset="0"/>
              </a:rPr>
              <a:t>le but est de les aider à développer une relation étroite avec le Christ</a:t>
            </a:r>
            <a:r>
              <a:rPr lang="fr-FR" sz="2600" b="1" dirty="0">
                <a:solidFill>
                  <a:prstClr val="black"/>
                </a:solidFill>
                <a:ea typeface="Times New Roman" panose="02020603050405020304" pitchFamily="18" charset="0"/>
                <a:cs typeface="Arial" panose="020B0604020202020204" pitchFamily="34" charset="0"/>
              </a:rPr>
              <a:t>.</a:t>
            </a:r>
            <a:endParaRPr kumimoji="0" lang="fr-FR" sz="26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p:txBody>
      </p:sp>
      <p:pic>
        <p:nvPicPr>
          <p:cNvPr id="5" name="Picture 4">
            <a:extLst>
              <a:ext uri="{FF2B5EF4-FFF2-40B4-BE49-F238E27FC236}">
                <a16:creationId xmlns="" xmlns:a16="http://schemas.microsoft.com/office/drawing/2014/main" id="{5EE53747-35B6-3A48-A8DA-3EE014F9F61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7" name="Rectangle 6"/>
          <p:cNvSpPr/>
          <p:nvPr/>
        </p:nvSpPr>
        <p:spPr>
          <a:xfrm>
            <a:off x="330200" y="5570447"/>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2574018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87761" y="365124"/>
            <a:ext cx="4785085" cy="462189"/>
          </a:xfrm>
          <a:noFill/>
          <a:ln>
            <a:solidFill>
              <a:schemeClr val="bg1"/>
            </a:solidFill>
          </a:ln>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US" sz="4900" b="1" dirty="0">
                <a:solidFill>
                  <a:schemeClr val="accent1"/>
                </a:solidFill>
                <a:latin typeface="+mj-lt"/>
              </a:rPr>
              <a:t>Activités: Partie 1</a:t>
            </a:r>
            <a:endParaRPr lang="en-US" b="1" dirty="0">
              <a:solidFill>
                <a:schemeClr val="accent1"/>
              </a:solidFill>
              <a:latin typeface="+mj-lt"/>
            </a:endParaRPr>
          </a:p>
        </p:txBody>
      </p:sp>
      <p:sp>
        <p:nvSpPr>
          <p:cNvPr id="3" name="Rectangle 2"/>
          <p:cNvSpPr/>
          <p:nvPr/>
        </p:nvSpPr>
        <p:spPr>
          <a:xfrm>
            <a:off x="666038" y="827313"/>
            <a:ext cx="10370547" cy="37856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b="1" noProof="0" dirty="0" smtClean="0">
                <a:solidFill>
                  <a:prstClr val="black"/>
                </a:solidFill>
                <a:latin typeface="Calibri" panose="020F0502020204030204"/>
                <a:ea typeface="Times New Roman" panose="02020603050405020304" pitchFamily="18" charset="0"/>
              </a:rPr>
              <a:t>Identifier selon  </a:t>
            </a:r>
            <a:r>
              <a:rPr lang="fr-FR" sz="2000" b="1" dirty="0" smtClean="0">
                <a:solidFill>
                  <a:prstClr val="black"/>
                </a:solidFill>
                <a:latin typeface="Calibri" panose="020F0502020204030204"/>
                <a:ea typeface="Times New Roman" panose="02020603050405020304" pitchFamily="18" charset="0"/>
              </a:rPr>
              <a:t>vous </a:t>
            </a:r>
            <a:r>
              <a:rPr lang="fr-FR" sz="2000" b="1" noProof="0" dirty="0" smtClean="0">
                <a:solidFill>
                  <a:prstClr val="black"/>
                </a:solidFill>
                <a:latin typeface="Calibri" panose="020F0502020204030204"/>
                <a:ea typeface="Times New Roman" panose="02020603050405020304" pitchFamily="18" charset="0"/>
              </a:rPr>
              <a:t>et maintenant  : </a:t>
            </a:r>
            <a:endParaRPr kumimoji="0" lang="fr-FR" sz="2000" b="1" i="0" u="none" strike="noStrike" kern="1200" cap="none" spc="0" normalizeH="0" baseline="0" noProof="0" dirty="0" smtClean="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20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342900" lvl="0" indent="-342900">
              <a:buFont typeface="+mj-lt"/>
              <a:buAutoNum type="arabicPeriod"/>
              <a:tabLst>
                <a:tab pos="457200" algn="l"/>
              </a:tabLst>
            </a:pPr>
            <a:r>
              <a:rPr lang="fr-FR" sz="2000" dirty="0">
                <a:solidFill>
                  <a:prstClr val="black"/>
                </a:solidFill>
                <a:ea typeface="Times New Roman" panose="02020603050405020304" pitchFamily="18" charset="0"/>
                <a:cs typeface="Arial" panose="020B0604020202020204" pitchFamily="34" charset="0"/>
              </a:rPr>
              <a:t>Deux facteurs qui influencent le plus </a:t>
            </a:r>
            <a:r>
              <a:rPr lang="fr-FR" sz="2000" dirty="0" smtClean="0">
                <a:solidFill>
                  <a:prstClr val="black"/>
                </a:solidFill>
                <a:ea typeface="Times New Roman" panose="02020603050405020304" pitchFamily="18" charset="0"/>
                <a:cs typeface="Arial" panose="020B0604020202020204" pitchFamily="34" charset="0"/>
              </a:rPr>
              <a:t>les jeunes de </a:t>
            </a:r>
            <a:r>
              <a:rPr lang="fr-FR" sz="2000" dirty="0">
                <a:solidFill>
                  <a:prstClr val="black"/>
                </a:solidFill>
                <a:ea typeface="Times New Roman" panose="02020603050405020304" pitchFamily="18" charset="0"/>
                <a:cs typeface="Arial" panose="020B0604020202020204" pitchFamily="34" charset="0"/>
              </a:rPr>
              <a:t>votre église  </a:t>
            </a:r>
          </a:p>
          <a:p>
            <a:pPr marL="342900" lvl="0" indent="-342900">
              <a:buFont typeface="+mj-lt"/>
              <a:buAutoNum type="arabicPeriod"/>
              <a:tabLst>
                <a:tab pos="457200" algn="l"/>
              </a:tabLst>
            </a:pPr>
            <a:r>
              <a:rPr lang="fr-FR" sz="2000" dirty="0" smtClean="0">
                <a:solidFill>
                  <a:prstClr val="black"/>
                </a:solidFill>
                <a:ea typeface="Times New Roman" panose="02020603050405020304" pitchFamily="18" charset="0"/>
                <a:cs typeface="Arial" panose="020B0604020202020204" pitchFamily="34" charset="0"/>
              </a:rPr>
              <a:t>La tendance musicale </a:t>
            </a:r>
            <a:r>
              <a:rPr lang="fr-FR" sz="2000" dirty="0">
                <a:solidFill>
                  <a:prstClr val="black"/>
                </a:solidFill>
                <a:ea typeface="Times New Roman" panose="02020603050405020304" pitchFamily="18" charset="0"/>
                <a:cs typeface="Arial" panose="020B0604020202020204" pitchFamily="34" charset="0"/>
              </a:rPr>
              <a:t>des jeunes dans votre église  </a:t>
            </a:r>
          </a:p>
          <a:p>
            <a:pPr marL="342900" lvl="0" indent="-342900">
              <a:buFont typeface="+mj-lt"/>
              <a:buAutoNum type="arabicPeriod"/>
              <a:tabLst>
                <a:tab pos="457200" algn="l"/>
              </a:tabLst>
            </a:pPr>
            <a:r>
              <a:rPr lang="fr-FR" sz="2000" dirty="0">
                <a:solidFill>
                  <a:prstClr val="black"/>
                </a:solidFill>
                <a:ea typeface="Times New Roman" panose="02020603050405020304" pitchFamily="18" charset="0"/>
                <a:cs typeface="Arial" panose="020B0604020202020204" pitchFamily="34" charset="0"/>
              </a:rPr>
              <a:t>La valeur accordée à l'église par les jeunes</a:t>
            </a:r>
          </a:p>
          <a:p>
            <a:pPr marL="342900" lvl="0" indent="-342900">
              <a:buFont typeface="+mj-lt"/>
              <a:buAutoNum type="arabicPeriod"/>
              <a:tabLst>
                <a:tab pos="457200" algn="l"/>
              </a:tabLst>
            </a:pPr>
            <a:r>
              <a:rPr lang="fr-FR" sz="2000" dirty="0">
                <a:solidFill>
                  <a:prstClr val="black"/>
                </a:solidFill>
                <a:ea typeface="Times New Roman" panose="02020603050405020304" pitchFamily="18" charset="0"/>
                <a:cs typeface="Arial" panose="020B0604020202020204" pitchFamily="34" charset="0"/>
              </a:rPr>
              <a:t>Les activités de loisirs des jeunes </a:t>
            </a:r>
            <a:r>
              <a:rPr lang="fr-FR" sz="2000" dirty="0" smtClean="0">
                <a:solidFill>
                  <a:prstClr val="black"/>
                </a:solidFill>
                <a:ea typeface="Times New Roman" panose="02020603050405020304" pitchFamily="18" charset="0"/>
                <a:cs typeface="Arial" panose="020B0604020202020204" pitchFamily="34" charset="0"/>
              </a:rPr>
              <a:t>de votre église</a:t>
            </a:r>
            <a:endParaRPr lang="fr-FR" sz="2000" dirty="0">
              <a:solidFill>
                <a:prstClr val="black"/>
              </a:solidFill>
              <a:ea typeface="Times New Roman" panose="02020603050405020304" pitchFamily="18" charset="0"/>
              <a:cs typeface="Arial" panose="020B0604020202020204" pitchFamily="34" charset="0"/>
            </a:endParaRPr>
          </a:p>
          <a:p>
            <a:pPr marL="342900" lvl="0" indent="-342900">
              <a:buFont typeface="+mj-lt"/>
              <a:buAutoNum type="arabicPeriod"/>
              <a:tabLst>
                <a:tab pos="457200" algn="l"/>
              </a:tabLst>
            </a:pPr>
            <a:r>
              <a:rPr lang="fr-FR" sz="2000" dirty="0">
                <a:solidFill>
                  <a:prstClr val="black"/>
                </a:solidFill>
                <a:ea typeface="Times New Roman" panose="02020603050405020304" pitchFamily="18" charset="0"/>
                <a:cs typeface="Arial" panose="020B0604020202020204" pitchFamily="34" charset="0"/>
              </a:rPr>
              <a:t>Leurs médias </a:t>
            </a:r>
            <a:r>
              <a:rPr lang="fr-FR" sz="2000" dirty="0" smtClean="0">
                <a:solidFill>
                  <a:prstClr val="black"/>
                </a:solidFill>
                <a:ea typeface="Times New Roman" panose="02020603050405020304" pitchFamily="18" charset="0"/>
                <a:cs typeface="Arial" panose="020B0604020202020204" pitchFamily="34" charset="0"/>
              </a:rPr>
              <a:t>favoris</a:t>
            </a:r>
            <a:endParaRPr lang="fr-FR" sz="2000" dirty="0">
              <a:solidFill>
                <a:prstClr val="black"/>
              </a:solidFill>
              <a:ea typeface="Times New Roman" panose="02020603050405020304" pitchFamily="18" charset="0"/>
              <a:cs typeface="Arial" panose="020B0604020202020204" pitchFamily="34" charset="0"/>
            </a:endParaRPr>
          </a:p>
          <a:p>
            <a:pPr marL="342900" lvl="0" indent="-342900">
              <a:buFont typeface="+mj-lt"/>
              <a:buAutoNum type="arabicPeriod"/>
              <a:tabLst>
                <a:tab pos="457200" algn="l"/>
              </a:tabLst>
            </a:pPr>
            <a:r>
              <a:rPr lang="fr-FR" sz="2000" dirty="0">
                <a:solidFill>
                  <a:prstClr val="black"/>
                </a:solidFill>
                <a:ea typeface="Times New Roman" panose="02020603050405020304" pitchFamily="18" charset="0"/>
                <a:cs typeface="Arial" panose="020B0604020202020204" pitchFamily="34" charset="0"/>
              </a:rPr>
              <a:t>L'influence que les </a:t>
            </a:r>
            <a:r>
              <a:rPr lang="fr-FR" sz="2000" dirty="0" smtClean="0">
                <a:solidFill>
                  <a:prstClr val="black"/>
                </a:solidFill>
                <a:ea typeface="Times New Roman" panose="02020603050405020304" pitchFamily="18" charset="0"/>
                <a:cs typeface="Arial" panose="020B0604020202020204" pitchFamily="34" charset="0"/>
              </a:rPr>
              <a:t>dirigeants </a:t>
            </a:r>
            <a:r>
              <a:rPr lang="fr-FR" sz="2000" dirty="0">
                <a:solidFill>
                  <a:prstClr val="black"/>
                </a:solidFill>
                <a:ea typeface="Times New Roman" panose="02020603050405020304" pitchFamily="18" charset="0"/>
                <a:cs typeface="Arial" panose="020B0604020202020204" pitchFamily="34" charset="0"/>
              </a:rPr>
              <a:t>d'église </a:t>
            </a:r>
            <a:r>
              <a:rPr lang="fr-FR" sz="2000" dirty="0" smtClean="0">
                <a:solidFill>
                  <a:prstClr val="black"/>
                </a:solidFill>
                <a:ea typeface="Times New Roman" panose="02020603050405020304" pitchFamily="18" charset="0"/>
                <a:cs typeface="Arial" panose="020B0604020202020204" pitchFamily="34" charset="0"/>
              </a:rPr>
              <a:t>exercent </a:t>
            </a:r>
            <a:r>
              <a:rPr lang="fr-FR" sz="2000" dirty="0">
                <a:solidFill>
                  <a:prstClr val="black"/>
                </a:solidFill>
                <a:ea typeface="Times New Roman" panose="02020603050405020304" pitchFamily="18" charset="0"/>
                <a:cs typeface="Arial" panose="020B0604020202020204" pitchFamily="34" charset="0"/>
              </a:rPr>
              <a:t>sur eux</a:t>
            </a:r>
          </a:p>
          <a:p>
            <a:pPr marL="342900" lvl="0" indent="-342900">
              <a:buFont typeface="+mj-lt"/>
              <a:buAutoNum type="arabicPeriod"/>
              <a:tabLst>
                <a:tab pos="457200" algn="l"/>
              </a:tabLst>
            </a:pPr>
            <a:r>
              <a:rPr lang="fr-FR" sz="2000" dirty="0" smtClean="0">
                <a:solidFill>
                  <a:prstClr val="black"/>
                </a:solidFill>
                <a:ea typeface="Times New Roman" panose="02020603050405020304" pitchFamily="18" charset="0"/>
                <a:cs typeface="Arial" panose="020B0604020202020204" pitchFamily="34" charset="0"/>
              </a:rPr>
              <a:t>Les personnes à qui </a:t>
            </a:r>
            <a:r>
              <a:rPr lang="fr-FR" sz="2000" dirty="0">
                <a:solidFill>
                  <a:prstClr val="black"/>
                </a:solidFill>
                <a:ea typeface="Times New Roman" panose="02020603050405020304" pitchFamily="18" charset="0"/>
                <a:cs typeface="Arial" panose="020B0604020202020204" pitchFamily="34" charset="0"/>
              </a:rPr>
              <a:t>ils parlent de leurs problèmes avec confiance</a:t>
            </a:r>
          </a:p>
          <a:p>
            <a:pPr marL="342900" lvl="0" indent="-342900">
              <a:buFont typeface="+mj-lt"/>
              <a:buAutoNum type="arabicPeriod"/>
              <a:tabLst>
                <a:tab pos="457200" algn="l"/>
              </a:tabLst>
            </a:pPr>
            <a:r>
              <a:rPr lang="fr-FR" sz="2000" dirty="0">
                <a:solidFill>
                  <a:prstClr val="black"/>
                </a:solidFill>
                <a:ea typeface="Times New Roman" panose="02020603050405020304" pitchFamily="18" charset="0"/>
                <a:cs typeface="Arial" panose="020B0604020202020204" pitchFamily="34" charset="0"/>
              </a:rPr>
              <a:t>Les principales </a:t>
            </a:r>
            <a:r>
              <a:rPr lang="fr-FR" sz="2000" dirty="0" smtClean="0">
                <a:solidFill>
                  <a:prstClr val="black"/>
                </a:solidFill>
                <a:ea typeface="Times New Roman" panose="02020603050405020304" pitchFamily="18" charset="0"/>
                <a:cs typeface="Arial" panose="020B0604020202020204" pitchFamily="34" charset="0"/>
              </a:rPr>
              <a:t>critiques </a:t>
            </a:r>
            <a:r>
              <a:rPr lang="fr-FR" sz="2000" dirty="0">
                <a:solidFill>
                  <a:prstClr val="black"/>
                </a:solidFill>
                <a:ea typeface="Times New Roman" panose="02020603050405020304" pitchFamily="18" charset="0"/>
                <a:cs typeface="Arial" panose="020B0604020202020204" pitchFamily="34" charset="0"/>
              </a:rPr>
              <a:t>concernant la vie de l'église</a:t>
            </a:r>
          </a:p>
          <a:p>
            <a:pPr marL="342900" lvl="0" indent="-342900">
              <a:buFont typeface="+mj-lt"/>
              <a:buAutoNum type="arabicPeriod"/>
              <a:tabLst>
                <a:tab pos="457200" algn="l"/>
              </a:tabLst>
            </a:pPr>
            <a:r>
              <a:rPr lang="fr-FR" sz="2000" dirty="0">
                <a:solidFill>
                  <a:prstClr val="black"/>
                </a:solidFill>
                <a:ea typeface="Times New Roman" panose="02020603050405020304" pitchFamily="18" charset="0"/>
                <a:cs typeface="Arial" panose="020B0604020202020204" pitchFamily="34" charset="0"/>
              </a:rPr>
              <a:t>Les héros auxquels ils voudraient ressembler</a:t>
            </a:r>
          </a:p>
          <a:p>
            <a:pPr marL="342900" lvl="0" indent="-342900">
              <a:buFont typeface="+mj-lt"/>
              <a:buAutoNum type="arabicPeriod"/>
              <a:tabLst>
                <a:tab pos="457200" algn="l"/>
              </a:tabLst>
            </a:pPr>
            <a:r>
              <a:rPr lang="fr-FR" sz="2000" dirty="0">
                <a:solidFill>
                  <a:prstClr val="black"/>
                </a:solidFill>
                <a:ea typeface="Times New Roman" panose="02020603050405020304" pitchFamily="18" charset="0"/>
                <a:cs typeface="Arial" panose="020B0604020202020204" pitchFamily="34" charset="0"/>
              </a:rPr>
              <a:t>Leur compréhension de la vie chrétienne</a:t>
            </a:r>
            <a:endParaRPr kumimoji="0" lang="fr-FR" sz="20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p:txBody>
      </p:sp>
      <p:pic>
        <p:nvPicPr>
          <p:cNvPr id="5" name="Picture 4">
            <a:extLst>
              <a:ext uri="{FF2B5EF4-FFF2-40B4-BE49-F238E27FC236}">
                <a16:creationId xmlns="" xmlns:a16="http://schemas.microsoft.com/office/drawing/2014/main" id="{332E113A-7BE2-A34C-A4FE-AC97D548A0E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7" name="Rectangle 6"/>
          <p:cNvSpPr/>
          <p:nvPr/>
        </p:nvSpPr>
        <p:spPr>
          <a:xfrm>
            <a:off x="330200" y="5570447"/>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26137422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64799" y="827313"/>
            <a:ext cx="7716236" cy="4764381"/>
          </a:xfrm>
          <a:prstGeom prst="rect">
            <a:avLst/>
          </a:prstGeom>
        </p:spPr>
        <p:txBody>
          <a:bodyPr wrap="square">
            <a:spAutoFit/>
          </a:bodyPr>
          <a:lstStyle/>
          <a:p>
            <a:pPr lvl="0">
              <a:lnSpc>
                <a:spcPct val="115000"/>
              </a:lnSpc>
            </a:pPr>
            <a:r>
              <a:rPr lang="fr-FR" sz="2400" dirty="0"/>
              <a:t>U</a:t>
            </a:r>
            <a:r>
              <a:rPr lang="fr-FR" sz="2400" dirty="0" smtClean="0"/>
              <a:t>tilisez </a:t>
            </a:r>
            <a:r>
              <a:rPr lang="fr-FR" sz="2400" dirty="0"/>
              <a:t>les méthodes décrites ci-dessus pour vous engager auprès des jeunes de votre église pendant un trimestre. Pendant ce temps, découvrez dans quelle mesure vous étiez proche de vos réponses initiales </a:t>
            </a:r>
            <a:r>
              <a:rPr lang="fr-FR" sz="2400" dirty="0" smtClean="0"/>
              <a:t>plus haut </a:t>
            </a:r>
            <a:r>
              <a:rPr lang="fr-FR" sz="2400" dirty="0"/>
              <a:t>- sans interroger les jeunes. L'objectif est de vérifier la profondeur de vos connaissances par rapport aux relations entre jeunes et adultes. Si vos réponses à la première partie étaient correctes dans l'ensemble, félicitations. Sinon, vous savez sur quoi vous devez travailler, et vous vous êtes sans doute beaucoup rapproché au cours du trimestre de ce que vos jeunes pensent vraiment et de ce qu'ils ressentent.</a:t>
            </a:r>
            <a:endParaRPr kumimoji="0" lang="fr-FR" sz="2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p:txBody>
      </p:sp>
      <p:sp>
        <p:nvSpPr>
          <p:cNvPr id="6" name="Titre 1">
            <a:extLst>
              <a:ext uri="{FF2B5EF4-FFF2-40B4-BE49-F238E27FC236}">
                <a16:creationId xmlns="" xmlns:a16="http://schemas.microsoft.com/office/drawing/2014/main" id="{3E69EEBA-56F2-3A48-AED2-3CE922108C8C}"/>
              </a:ext>
            </a:extLst>
          </p:cNvPr>
          <p:cNvSpPr>
            <a:spLocks noGrp="1"/>
          </p:cNvSpPr>
          <p:nvPr>
            <p:ph type="title"/>
          </p:nvPr>
        </p:nvSpPr>
        <p:spPr>
          <a:xfrm>
            <a:off x="2464799" y="365124"/>
            <a:ext cx="5608047" cy="462189"/>
          </a:xfrm>
          <a:noFill/>
          <a:ln>
            <a:solidFill>
              <a:schemeClr val="bg1"/>
            </a:solidFill>
          </a:ln>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US" sz="4900" b="1" dirty="0">
                <a:solidFill>
                  <a:schemeClr val="accent1"/>
                </a:solidFill>
              </a:rPr>
              <a:t>Activités: Partie </a:t>
            </a:r>
            <a:r>
              <a:rPr lang="en-US" sz="4900" b="1" dirty="0" smtClean="0">
                <a:solidFill>
                  <a:schemeClr val="accent1"/>
                </a:solidFill>
              </a:rPr>
              <a:t>2</a:t>
            </a:r>
            <a:endParaRPr lang="en-US" b="1" dirty="0">
              <a:solidFill>
                <a:schemeClr val="accent1"/>
              </a:solidFill>
              <a:latin typeface="+mj-lt"/>
            </a:endParaRPr>
          </a:p>
        </p:txBody>
      </p:sp>
      <p:pic>
        <p:nvPicPr>
          <p:cNvPr id="8" name="Picture 7">
            <a:extLst>
              <a:ext uri="{FF2B5EF4-FFF2-40B4-BE49-F238E27FC236}">
                <a16:creationId xmlns="" xmlns:a16="http://schemas.microsoft.com/office/drawing/2014/main" id="{3E1B75CC-6FCB-D347-A094-4F827958E2D2}"/>
              </a:ext>
            </a:extLst>
          </p:cNvPr>
          <p:cNvPicPr>
            <a:picLocks noChangeAspect="1"/>
          </p:cNvPicPr>
          <p:nvPr/>
        </p:nvPicPr>
        <p:blipFill rotWithShape="1">
          <a:blip r:embed="rId2"/>
          <a:srcRect t="21186" b="22987"/>
          <a:stretch/>
        </p:blipFill>
        <p:spPr>
          <a:xfrm>
            <a:off x="666038" y="4585681"/>
            <a:ext cx="1513282" cy="1305633"/>
          </a:xfrm>
          <a:prstGeom prst="rect">
            <a:avLst/>
          </a:prstGeom>
        </p:spPr>
      </p:pic>
      <p:sp>
        <p:nvSpPr>
          <p:cNvPr id="7" name="Rectangle 6"/>
          <p:cNvSpPr/>
          <p:nvPr/>
        </p:nvSpPr>
        <p:spPr>
          <a:xfrm>
            <a:off x="298828" y="5759706"/>
            <a:ext cx="290656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2253759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0070C0"/>
                </a:solidFill>
                <a:ea typeface="Tahoma" panose="020B0604030504040204" pitchFamily="34" charset="0"/>
                <a:cs typeface="Tahoma" panose="020B0604030504040204" pitchFamily="34" charset="0"/>
              </a:rPr>
              <a:t>OBJECTIF DU SEMINAIRE</a:t>
            </a:r>
            <a:endParaRPr lang="fr-FR" b="1" dirty="0">
              <a:solidFill>
                <a:srgbClr val="0070C0"/>
              </a:solidFill>
              <a:ea typeface="Tahoma" panose="020B0604030504040204" pitchFamily="34" charset="0"/>
              <a:cs typeface="Tahoma" panose="020B0604030504040204" pitchFamily="34" charset="0"/>
            </a:endParaRPr>
          </a:p>
        </p:txBody>
      </p:sp>
      <p:sp>
        <p:nvSpPr>
          <p:cNvPr id="3" name="ZoneTexte 2"/>
          <p:cNvSpPr txBox="1"/>
          <p:nvPr/>
        </p:nvSpPr>
        <p:spPr>
          <a:xfrm>
            <a:off x="1011284" y="1348944"/>
            <a:ext cx="8683171" cy="2677656"/>
          </a:xfrm>
          <a:prstGeom prst="rect">
            <a:avLst/>
          </a:prstGeom>
          <a:noFill/>
        </p:spPr>
        <p:txBody>
          <a:bodyPr wrap="square" rtlCol="0">
            <a:spAutoFit/>
          </a:bodyPr>
          <a:lstStyle/>
          <a:p>
            <a:pPr marL="457200" lvl="0" indent="-457200">
              <a:buFont typeface="Arial" panose="020B0604020202020204" pitchFamily="34" charset="0"/>
              <a:buChar char="•"/>
            </a:pPr>
            <a:r>
              <a:rPr lang="fr-FR" sz="2800" dirty="0"/>
              <a:t>Comprendre l'exemple de Jésus dans le domaine de l'adaptation culturelle</a:t>
            </a:r>
          </a:p>
          <a:p>
            <a:pPr marL="457200" lvl="0" indent="-457200">
              <a:buFont typeface="Arial" panose="020B0604020202020204" pitchFamily="34" charset="0"/>
              <a:buChar char="•"/>
            </a:pPr>
            <a:r>
              <a:rPr lang="fr-FR" sz="2800" dirty="0"/>
              <a:t>Découvrir les défis auxquels les jeunes sont confrontés</a:t>
            </a:r>
          </a:p>
          <a:p>
            <a:pPr marL="457200" lvl="0" indent="-457200">
              <a:buFont typeface="Arial" panose="020B0604020202020204" pitchFamily="34" charset="0"/>
              <a:buChar char="•"/>
            </a:pPr>
            <a:r>
              <a:rPr lang="fr-FR" sz="2800" dirty="0"/>
              <a:t>Comprendre le monde dans lequel vivent les jeunes</a:t>
            </a:r>
          </a:p>
          <a:p>
            <a:pPr marL="457200" lvl="0" indent="-457200">
              <a:buFont typeface="Arial" panose="020B0604020202020204" pitchFamily="34" charset="0"/>
              <a:buChar char="•"/>
            </a:pPr>
            <a:r>
              <a:rPr lang="fr-FR" sz="2800" dirty="0"/>
              <a:t>Connaître les étapes à suivre pour pouvoir accéder à l'environnement des jeunes.</a:t>
            </a:r>
          </a:p>
        </p:txBody>
      </p:sp>
      <p:pic>
        <p:nvPicPr>
          <p:cNvPr id="4" name="Picture 3">
            <a:extLst>
              <a:ext uri="{FF2B5EF4-FFF2-40B4-BE49-F238E27FC236}">
                <a16:creationId xmlns="" xmlns:a16="http://schemas.microsoft.com/office/drawing/2014/main" id="{5846CFF7-5CC4-6249-AA6E-D33C36E869FC}"/>
              </a:ext>
            </a:extLst>
          </p:cNvPr>
          <p:cNvPicPr>
            <a:picLocks noChangeAspect="1"/>
          </p:cNvPicPr>
          <p:nvPr/>
        </p:nvPicPr>
        <p:blipFill rotWithShape="1">
          <a:blip r:embed="rId2"/>
          <a:srcRect t="21186" b="22987"/>
          <a:stretch/>
        </p:blipFill>
        <p:spPr>
          <a:xfrm>
            <a:off x="344783" y="4406892"/>
            <a:ext cx="1513282" cy="1305633"/>
          </a:xfrm>
          <a:prstGeom prst="rect">
            <a:avLst/>
          </a:prstGeom>
        </p:spPr>
      </p:pic>
      <p:sp>
        <p:nvSpPr>
          <p:cNvPr id="5" name="Rectangle 4"/>
          <p:cNvSpPr/>
          <p:nvPr/>
        </p:nvSpPr>
        <p:spPr>
          <a:xfrm>
            <a:off x="666038" y="5759706"/>
            <a:ext cx="2233915" cy="8109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254643" y="5712525"/>
            <a:ext cx="308944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12653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1715" y="468287"/>
            <a:ext cx="6415314" cy="757274"/>
          </a:xfrm>
        </p:spPr>
        <p:txBody>
          <a:bodyPr>
            <a:normAutofit/>
          </a:bodyPr>
          <a:lstStyle/>
          <a:p>
            <a:pPr algn="ctr"/>
            <a:r>
              <a:rPr lang="fr-FR" b="1" dirty="0">
                <a:solidFill>
                  <a:schemeClr val="accent1"/>
                </a:solidFill>
              </a:rPr>
              <a:t>CERVEAUX DIFFÉRENTS</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5965" y="2924163"/>
            <a:ext cx="2014795" cy="2202218"/>
          </a:xfrm>
          <a:prstGeom prst="rect">
            <a:avLst/>
          </a:prstGeom>
        </p:spPr>
      </p:pic>
      <p:sp>
        <p:nvSpPr>
          <p:cNvPr id="5" name="Rectangle 4"/>
          <p:cNvSpPr/>
          <p:nvPr/>
        </p:nvSpPr>
        <p:spPr>
          <a:xfrm>
            <a:off x="297090" y="1153891"/>
            <a:ext cx="9855095" cy="1077218"/>
          </a:xfrm>
          <a:prstGeom prst="rect">
            <a:avLst/>
          </a:prstGeom>
        </p:spPr>
        <p:txBody>
          <a:bodyPr wrap="square">
            <a:spAutoFit/>
          </a:bodyPr>
          <a:lstStyle/>
          <a:p>
            <a:pPr lvl="0"/>
            <a:r>
              <a:rPr lang="fr-FR" sz="3200" dirty="0"/>
              <a:t>« Le cerveau des adolescents n’est pas encore mature</a:t>
            </a:r>
            <a:r>
              <a:rPr lang="fr-FR" sz="3200" dirty="0" smtClean="0"/>
              <a:t>. »</a:t>
            </a:r>
            <a:r>
              <a:rPr lang="fr-FR" sz="2400" dirty="0" smtClean="0">
                <a:solidFill>
                  <a:prstClr val="black"/>
                </a:solidFill>
              </a:rPr>
              <a:t>Abigail</a:t>
            </a:r>
            <a:r>
              <a:rPr lang="fr-FR" sz="3200" dirty="0" smtClean="0">
                <a:solidFill>
                  <a:prstClr val="black"/>
                </a:solidFill>
              </a:rPr>
              <a:t> </a:t>
            </a:r>
            <a:r>
              <a:rPr lang="fr-FR" sz="2400" dirty="0">
                <a:solidFill>
                  <a:prstClr val="black"/>
                </a:solidFill>
              </a:rPr>
              <a:t>Baird</a:t>
            </a:r>
            <a:endParaRPr kumimoji="0" lang="en-US" sz="2400" b="0" i="0" u="none" strike="noStrike" kern="1200" cap="none" spc="0" normalizeH="0" baseline="0" noProof="0" dirty="0">
              <a:ln>
                <a:noFill/>
              </a:ln>
              <a:solidFill>
                <a:prstClr val="black"/>
              </a:solidFill>
              <a:effectLst/>
              <a:uLnTx/>
              <a:uFillTx/>
              <a:latin typeface="Calibri" panose="020F0502020204030204"/>
            </a:endParaRPr>
          </a:p>
        </p:txBody>
      </p:sp>
      <p:sp>
        <p:nvSpPr>
          <p:cNvPr id="6" name="ZoneTexte 5"/>
          <p:cNvSpPr txBox="1"/>
          <p:nvPr/>
        </p:nvSpPr>
        <p:spPr>
          <a:xfrm>
            <a:off x="3104057" y="5337983"/>
            <a:ext cx="3802646" cy="55399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smtClean="0">
                <a:ln>
                  <a:noFill/>
                </a:ln>
                <a:solidFill>
                  <a:prstClr val="white"/>
                </a:solidFill>
                <a:effectLst/>
                <a:uLnTx/>
                <a:uFillTx/>
                <a:latin typeface="Calibri" panose="020F0502020204030204"/>
                <a:ea typeface="+mn-ea"/>
                <a:cs typeface="+mn-cs"/>
              </a:rPr>
              <a:t>Deux Mondes</a:t>
            </a:r>
            <a:endParaRPr kumimoji="0" lang="en-US" sz="3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5" name="Groupe 14"/>
          <p:cNvGrpSpPr/>
          <p:nvPr/>
        </p:nvGrpSpPr>
        <p:grpSpPr>
          <a:xfrm>
            <a:off x="2696786" y="2327841"/>
            <a:ext cx="1671067" cy="1573106"/>
            <a:chOff x="2723095" y="2679580"/>
            <a:chExt cx="1671067" cy="1573106"/>
          </a:xfrm>
        </p:grpSpPr>
        <p:sp>
          <p:nvSpPr>
            <p:cNvPr id="12" name="Pensées 11"/>
            <p:cNvSpPr/>
            <p:nvPr/>
          </p:nvSpPr>
          <p:spPr>
            <a:xfrm rot="16200000">
              <a:off x="2772076" y="2630599"/>
              <a:ext cx="1573106" cy="1671067"/>
            </a:xfrm>
            <a:prstGeom prst="cloud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ZoneTexte 9"/>
            <p:cNvSpPr txBox="1"/>
            <p:nvPr/>
          </p:nvSpPr>
          <p:spPr>
            <a:xfrm>
              <a:off x="2887395" y="3123340"/>
              <a:ext cx="148045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black"/>
                  </a:solidFill>
                  <a:latin typeface="Arial Narrow" panose="020B0606020202030204" pitchFamily="34" charset="0"/>
                </a:rPr>
                <a:t>Être un enfant</a:t>
              </a:r>
              <a:endParaRPr kumimoji="0" lang="en-US" sz="28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6" name="Groupe 15"/>
          <p:cNvGrpSpPr/>
          <p:nvPr/>
        </p:nvGrpSpPr>
        <p:grpSpPr>
          <a:xfrm>
            <a:off x="5637482" y="2077317"/>
            <a:ext cx="1697484" cy="1660508"/>
            <a:chOff x="5801782" y="2701255"/>
            <a:chExt cx="1697484" cy="1660508"/>
          </a:xfrm>
        </p:grpSpPr>
        <p:sp>
          <p:nvSpPr>
            <p:cNvPr id="13" name="Pensées 12"/>
            <p:cNvSpPr/>
            <p:nvPr/>
          </p:nvSpPr>
          <p:spPr>
            <a:xfrm rot="1992505">
              <a:off x="5801782" y="2701255"/>
              <a:ext cx="1544826" cy="1660508"/>
            </a:xfrm>
            <a:prstGeom prst="cloud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ZoneTexte 13"/>
            <p:cNvSpPr txBox="1"/>
            <p:nvPr/>
          </p:nvSpPr>
          <p:spPr>
            <a:xfrm>
              <a:off x="6018808" y="3066649"/>
              <a:ext cx="148045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Être</a:t>
              </a:r>
              <a:r>
                <a:rPr kumimoji="0" lang="en-US" sz="2800" b="1" i="0" u="none" strike="noStrike" kern="1200" cap="none" spc="0" normalizeH="0" noProof="0" dirty="0" smtClean="0">
                  <a:ln>
                    <a:noFill/>
                  </a:ln>
                  <a:solidFill>
                    <a:prstClr val="black"/>
                  </a:solidFill>
                  <a:effectLst/>
                  <a:uLnTx/>
                  <a:uFillTx/>
                  <a:latin typeface="Arial Narrow" panose="020B0606020202030204" pitchFamily="34" charset="0"/>
                  <a:ea typeface="+mn-ea"/>
                  <a:cs typeface="+mn-cs"/>
                </a:rPr>
                <a:t> un adulte</a:t>
              </a:r>
              <a:endParaRPr kumimoji="0" lang="en-US" sz="28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pic>
        <p:nvPicPr>
          <p:cNvPr id="17" name="Picture 16">
            <a:extLst>
              <a:ext uri="{FF2B5EF4-FFF2-40B4-BE49-F238E27FC236}">
                <a16:creationId xmlns="" xmlns:a16="http://schemas.microsoft.com/office/drawing/2014/main" id="{70E7DAD4-0EC7-F349-B47A-C05A680CE532}"/>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
        <p:nvSpPr>
          <p:cNvPr id="3" name="Rectangle 2"/>
          <p:cNvSpPr/>
          <p:nvPr/>
        </p:nvSpPr>
        <p:spPr>
          <a:xfrm>
            <a:off x="796834" y="5759706"/>
            <a:ext cx="2064252" cy="70476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p:cNvSpPr/>
          <p:nvPr/>
        </p:nvSpPr>
        <p:spPr>
          <a:xfrm>
            <a:off x="0" y="5891981"/>
            <a:ext cx="3216610"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smtClean="0">
                <a:solidFill>
                  <a:srgbClr val="0070C0"/>
                </a:solidFill>
              </a:rPr>
              <a:t>Ministères de la Jeunesse Adventiste</a:t>
            </a:r>
            <a:endParaRPr lang="fr-FR" b="1" dirty="0">
              <a:solidFill>
                <a:srgbClr val="0070C0"/>
              </a:solidFill>
            </a:endParaRPr>
          </a:p>
        </p:txBody>
      </p:sp>
    </p:spTree>
    <p:extLst>
      <p:ext uri="{BB962C8B-B14F-4D97-AF65-F5344CB8AC3E}">
        <p14:creationId xmlns:p14="http://schemas.microsoft.com/office/powerpoint/2010/main" val="133529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1000" fill="hold"/>
                                        <p:tgtEl>
                                          <p:spTgt spid="15"/>
                                        </p:tgtEl>
                                        <p:attrNameLst>
                                          <p:attrName>ppt_w</p:attrName>
                                        </p:attrNameLst>
                                      </p:cBhvr>
                                      <p:tavLst>
                                        <p:tav tm="0">
                                          <p:val>
                                            <p:fltVal val="0"/>
                                          </p:val>
                                        </p:tav>
                                        <p:tav tm="100000">
                                          <p:val>
                                            <p:strVal val="#ppt_w"/>
                                          </p:val>
                                        </p:tav>
                                      </p:tavLst>
                                    </p:anim>
                                    <p:anim calcmode="lin" valueType="num">
                                      <p:cBhvr>
                                        <p:cTn id="18" dur="1000" fill="hold"/>
                                        <p:tgtEl>
                                          <p:spTgt spid="15"/>
                                        </p:tgtEl>
                                        <p:attrNameLst>
                                          <p:attrName>ppt_h</p:attrName>
                                        </p:attrNameLst>
                                      </p:cBhvr>
                                      <p:tavLst>
                                        <p:tav tm="0">
                                          <p:val>
                                            <p:fltVal val="0"/>
                                          </p:val>
                                        </p:tav>
                                        <p:tav tm="100000">
                                          <p:val>
                                            <p:strVal val="#ppt_h"/>
                                          </p:val>
                                        </p:tav>
                                      </p:tavLst>
                                    </p:anim>
                                    <p:anim calcmode="lin" valueType="num">
                                      <p:cBhvr>
                                        <p:cTn id="19" dur="1000" fill="hold"/>
                                        <p:tgtEl>
                                          <p:spTgt spid="15"/>
                                        </p:tgtEl>
                                        <p:attrNameLst>
                                          <p:attrName>style.rotation</p:attrName>
                                        </p:attrNameLst>
                                      </p:cBhvr>
                                      <p:tavLst>
                                        <p:tav tm="0">
                                          <p:val>
                                            <p:fltVal val="90"/>
                                          </p:val>
                                        </p:tav>
                                        <p:tav tm="100000">
                                          <p:val>
                                            <p:fltVal val="0"/>
                                          </p:val>
                                        </p:tav>
                                      </p:tavLst>
                                    </p:anim>
                                    <p:animEffect transition="in" filter="fade">
                                      <p:cBhvr>
                                        <p:cTn id="20" dur="10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1000" fill="hold"/>
                                        <p:tgtEl>
                                          <p:spTgt spid="16"/>
                                        </p:tgtEl>
                                        <p:attrNameLst>
                                          <p:attrName>ppt_w</p:attrName>
                                        </p:attrNameLst>
                                      </p:cBhvr>
                                      <p:tavLst>
                                        <p:tav tm="0">
                                          <p:val>
                                            <p:fltVal val="0"/>
                                          </p:val>
                                        </p:tav>
                                        <p:tav tm="100000">
                                          <p:val>
                                            <p:strVal val="#ppt_w"/>
                                          </p:val>
                                        </p:tav>
                                      </p:tavLst>
                                    </p:anim>
                                    <p:anim calcmode="lin" valueType="num">
                                      <p:cBhvr>
                                        <p:cTn id="26" dur="1000" fill="hold"/>
                                        <p:tgtEl>
                                          <p:spTgt spid="16"/>
                                        </p:tgtEl>
                                        <p:attrNameLst>
                                          <p:attrName>ppt_h</p:attrName>
                                        </p:attrNameLst>
                                      </p:cBhvr>
                                      <p:tavLst>
                                        <p:tav tm="0">
                                          <p:val>
                                            <p:fltVal val="0"/>
                                          </p:val>
                                        </p:tav>
                                        <p:tav tm="100000">
                                          <p:val>
                                            <p:strVal val="#ppt_h"/>
                                          </p:val>
                                        </p:tav>
                                      </p:tavLst>
                                    </p:anim>
                                    <p:anim calcmode="lin" valueType="num">
                                      <p:cBhvr>
                                        <p:cTn id="27" dur="1000" fill="hold"/>
                                        <p:tgtEl>
                                          <p:spTgt spid="16"/>
                                        </p:tgtEl>
                                        <p:attrNameLst>
                                          <p:attrName>style.rotation</p:attrName>
                                        </p:attrNameLst>
                                      </p:cBhvr>
                                      <p:tavLst>
                                        <p:tav tm="0">
                                          <p:val>
                                            <p:fltVal val="90"/>
                                          </p:val>
                                        </p:tav>
                                        <p:tav tm="100000">
                                          <p:val>
                                            <p:fltVal val="0"/>
                                          </p:val>
                                        </p:tav>
                                      </p:tavLst>
                                    </p:anim>
                                    <p:animEffect transition="in" filter="fade">
                                      <p:cBhvr>
                                        <p:cTn id="28"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9841" y="308188"/>
            <a:ext cx="7924799" cy="616376"/>
          </a:xfrm>
        </p:spPr>
        <p:txBody>
          <a:bodyPr>
            <a:noAutofit/>
          </a:bodyPr>
          <a:lstStyle/>
          <a:p>
            <a:pPr algn="ctr"/>
            <a:r>
              <a:rPr lang="fr-FR" sz="4000" b="1" dirty="0">
                <a:solidFill>
                  <a:srgbClr val="0070C0"/>
                </a:solidFill>
              </a:rPr>
              <a:t>JÉSUS A MONTRÉ LA VOIE</a:t>
            </a:r>
          </a:p>
        </p:txBody>
      </p:sp>
      <p:grpSp>
        <p:nvGrpSpPr>
          <p:cNvPr id="6" name="Groupe 5"/>
          <p:cNvGrpSpPr/>
          <p:nvPr/>
        </p:nvGrpSpPr>
        <p:grpSpPr>
          <a:xfrm>
            <a:off x="919841" y="2760769"/>
            <a:ext cx="3974131" cy="1041625"/>
            <a:chOff x="330199" y="3094948"/>
            <a:chExt cx="3811815" cy="1041625"/>
          </a:xfrm>
        </p:grpSpPr>
        <p:sp>
          <p:nvSpPr>
            <p:cNvPr id="4" name="Rectangle à coins arrondis 3"/>
            <p:cNvSpPr/>
            <p:nvPr/>
          </p:nvSpPr>
          <p:spPr>
            <a:xfrm rot="16200000">
              <a:off x="1580129" y="1845019"/>
              <a:ext cx="1041625"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ZoneTexte 2"/>
            <p:cNvSpPr txBox="1"/>
            <p:nvPr/>
          </p:nvSpPr>
          <p:spPr>
            <a:xfrm>
              <a:off x="330199" y="3094949"/>
              <a:ext cx="3811815" cy="646331"/>
            </a:xfrm>
            <a:prstGeom prst="rect">
              <a:avLst/>
            </a:prstGeom>
            <a:noFill/>
          </p:spPr>
          <p:txBody>
            <a:bodyPr wrap="square" rtlCol="0">
              <a:spAutoFit/>
            </a:bodyPr>
            <a:lstStyle/>
            <a:p>
              <a:pPr lvl="0"/>
              <a:r>
                <a:rPr lang="en-US" sz="3600" b="1" dirty="0">
                  <a:solidFill>
                    <a:prstClr val="white"/>
                  </a:solidFill>
                </a:rPr>
                <a:t>Jésus est descendu</a:t>
              </a: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5" name="ZoneTexte 4"/>
          <p:cNvSpPr txBox="1"/>
          <p:nvPr/>
        </p:nvSpPr>
        <p:spPr>
          <a:xfrm>
            <a:off x="5107577" y="1268054"/>
            <a:ext cx="5081451" cy="4278094"/>
          </a:xfrm>
          <a:prstGeom prst="rect">
            <a:avLst/>
          </a:prstGeom>
          <a:noFill/>
          <a:ln w="57150">
            <a:solidFill>
              <a:schemeClr val="accent1"/>
            </a:solidFill>
          </a:ln>
        </p:spPr>
        <p:txBody>
          <a:bodyPr wrap="square" rtlCol="0">
            <a:spAutoFit/>
          </a:bodyPr>
          <a:lstStyle/>
          <a:p>
            <a:r>
              <a:rPr lang="fr-FR" sz="2800" dirty="0" smtClean="0">
                <a:solidFill>
                  <a:srgbClr val="000000"/>
                </a:solidFill>
                <a:latin typeface="Calibri" panose="020F0502020204030204"/>
                <a:cs typeface="Arial" panose="020B0604020202020204" pitchFamily="34" charset="0"/>
              </a:rPr>
              <a:t>« </a:t>
            </a:r>
            <a:r>
              <a:rPr lang="fr-FR" sz="2800" dirty="0" smtClean="0"/>
              <a:t>Ayez en vous les sentiments qui étaient en Jésus Christ, </a:t>
            </a:r>
            <a:r>
              <a:rPr lang="fr-FR" sz="2800" b="1" baseline="30000" dirty="0" smtClean="0"/>
              <a:t> </a:t>
            </a:r>
            <a:r>
              <a:rPr lang="fr-FR" sz="2800" dirty="0" smtClean="0"/>
              <a:t>lequel, .… n'a point regardé comme une proie à arracher d'être égal avec Dieu,</a:t>
            </a:r>
          </a:p>
          <a:p>
            <a:r>
              <a:rPr lang="fr-FR" sz="2800" dirty="0" smtClean="0"/>
              <a:t>mais s'est dépouillé lui-même, en prenant une forme de serviteur, en devenant semblable aux hommes….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smtClean="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Philippiens</a:t>
            </a:r>
            <a:r>
              <a:rPr kumimoji="0" lang="en-US" sz="2000" b="0" i="0" u="none" strike="noStrike" kern="1200" cap="none" spc="0" normalizeH="0" baseline="0" noProof="0" dirty="0" smtClean="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a:t>
            </a:r>
            <a:r>
              <a:rPr kumimoji="0" lang="en-US" sz="2000" b="0" i="0" u="none" strike="noStrike" kern="120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2: 5-7:</a:t>
            </a:r>
            <a:endParaRPr kumimoji="0" lang="fr-FR" sz="20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p:txBody>
      </p:sp>
      <p:pic>
        <p:nvPicPr>
          <p:cNvPr id="8" name="Picture 7">
            <a:extLst>
              <a:ext uri="{FF2B5EF4-FFF2-40B4-BE49-F238E27FC236}">
                <a16:creationId xmlns="" xmlns:a16="http://schemas.microsoft.com/office/drawing/2014/main" id="{EAE82631-7AA7-EF46-B409-975B121CC7D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7" name="Rectangle 6"/>
          <p:cNvSpPr/>
          <p:nvPr/>
        </p:nvSpPr>
        <p:spPr>
          <a:xfrm>
            <a:off x="483159" y="5757431"/>
            <a:ext cx="2482110" cy="7917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140334" y="5759706"/>
            <a:ext cx="3308259"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322800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838698" y="2276570"/>
            <a:ext cx="5161645" cy="2554545"/>
          </a:xfrm>
          <a:prstGeom prst="rect">
            <a:avLst/>
          </a:prstGeom>
          <a:noFill/>
          <a:ln w="57150">
            <a:solidFill>
              <a:schemeClr val="accent1"/>
            </a:solidFill>
          </a:ln>
        </p:spPr>
        <p:txBody>
          <a:bodyPr wrap="square" rtlCol="0">
            <a:spAutoFit/>
          </a:bodyPr>
          <a:lstStyle/>
          <a:p>
            <a:pPr lvl="0"/>
            <a:r>
              <a:rPr lang="fr-FR" sz="2800" dirty="0" smtClean="0">
                <a:solidFill>
                  <a:prstClr val="black"/>
                </a:solidFill>
              </a:rPr>
              <a:t>« Comme Jésus était à table dans la maison, voici, beaucoup de publicains et de gens de mauvaise vie vinrent se mettre à table avec lui et avec ses disciples. »</a:t>
            </a:r>
            <a:r>
              <a:rPr kumimoji="0" lang="fr-FR" sz="2800" b="0" i="0" u="none" strike="noStrike" kern="1200" cap="none" spc="0" normalizeH="0" baseline="0" noProof="0" dirty="0" smtClean="0">
                <a:ln>
                  <a:noFill/>
                </a:ln>
                <a:solidFill>
                  <a:prstClr val="black"/>
                </a:solidFill>
                <a:effectLst/>
                <a:uLnTx/>
                <a:uFillTx/>
                <a:latin typeface="Calibri" panose="020F0502020204030204"/>
              </a:rPr>
              <a:t> </a:t>
            </a:r>
          </a:p>
          <a:p>
            <a:pPr lvl="0"/>
            <a:r>
              <a:rPr kumimoji="0" lang="fr-FR" sz="2000" b="0" i="0" u="none" strike="noStrike" kern="1200" cap="none" spc="0" normalizeH="0" baseline="0" noProof="0" dirty="0" smtClean="0">
                <a:ln>
                  <a:noFill/>
                </a:ln>
                <a:solidFill>
                  <a:srgbClr val="000000"/>
                </a:solidFill>
                <a:effectLst/>
                <a:uLnTx/>
                <a:uFillTx/>
                <a:latin typeface="Calibri" panose="020F0502020204030204"/>
                <a:cs typeface="Arial" panose="020B0604020202020204" pitchFamily="34" charset="0"/>
              </a:rPr>
              <a:t>Matthieu 9:10</a:t>
            </a:r>
            <a:endParaRPr kumimoji="0" lang="fr-FR" sz="20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endParaRPr>
          </a:p>
        </p:txBody>
      </p:sp>
      <p:grpSp>
        <p:nvGrpSpPr>
          <p:cNvPr id="6" name="Groupe 5"/>
          <p:cNvGrpSpPr/>
          <p:nvPr/>
        </p:nvGrpSpPr>
        <p:grpSpPr>
          <a:xfrm>
            <a:off x="454420" y="2561739"/>
            <a:ext cx="4384278" cy="1676430"/>
            <a:chOff x="330200" y="2699656"/>
            <a:chExt cx="3998999" cy="1436917"/>
          </a:xfrm>
        </p:grpSpPr>
        <p:sp>
          <p:nvSpPr>
            <p:cNvPr id="7" name="Rectangle à coins arrondis 6"/>
            <p:cNvSpPr/>
            <p:nvPr/>
          </p:nvSpPr>
          <p:spPr>
            <a:xfrm rot="16200000">
              <a:off x="1382483" y="1647373"/>
              <a:ext cx="1436917"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ZoneTexte 7"/>
            <p:cNvSpPr txBox="1"/>
            <p:nvPr/>
          </p:nvSpPr>
          <p:spPr>
            <a:xfrm>
              <a:off x="517384" y="2827029"/>
              <a:ext cx="3811815" cy="1028837"/>
            </a:xfrm>
            <a:prstGeom prst="rect">
              <a:avLst/>
            </a:prstGeom>
            <a:noFill/>
          </p:spPr>
          <p:txBody>
            <a:bodyPr wrap="square" rtlCol="0">
              <a:spAutoFit/>
            </a:bodyPr>
            <a:lstStyle/>
            <a:p>
              <a:pPr lvl="0"/>
              <a:r>
                <a:rPr lang="fr-FR" sz="3600" b="1" dirty="0">
                  <a:solidFill>
                    <a:prstClr val="white"/>
                  </a:solidFill>
                </a:rPr>
                <a:t>Jésus </a:t>
              </a:r>
              <a:r>
                <a:rPr lang="fr-FR" sz="3600" b="1" dirty="0" smtClean="0">
                  <a:solidFill>
                    <a:prstClr val="white"/>
                  </a:solidFill>
                </a:rPr>
                <a:t>se mêlait</a:t>
              </a:r>
              <a:endParaRPr lang="fr-FR" sz="3600" b="1" dirty="0">
                <a:solidFill>
                  <a:prstClr val="white"/>
                </a:solidFill>
              </a:endParaRPr>
            </a:p>
            <a:p>
              <a:pPr lvl="0"/>
              <a:r>
                <a:rPr lang="fr-FR" sz="3600" b="1" dirty="0">
                  <a:solidFill>
                    <a:prstClr val="white"/>
                  </a:solidFill>
                </a:rPr>
                <a:t>a</a:t>
              </a:r>
              <a:r>
                <a:rPr lang="fr-FR" sz="3600" b="1" dirty="0" smtClean="0">
                  <a:solidFill>
                    <a:prstClr val="white"/>
                  </a:solidFill>
                </a:rPr>
                <a:t>ux gens</a:t>
              </a:r>
              <a:endPar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9" name="Titre 1"/>
          <p:cNvSpPr>
            <a:spLocks noGrp="1"/>
          </p:cNvSpPr>
          <p:nvPr>
            <p:ph type="title"/>
          </p:nvPr>
        </p:nvSpPr>
        <p:spPr>
          <a:xfrm>
            <a:off x="841828" y="586096"/>
            <a:ext cx="9303657" cy="793263"/>
          </a:xfrm>
        </p:spPr>
        <p:txBody>
          <a:bodyPr>
            <a:noAutofit/>
          </a:bodyPr>
          <a:lstStyle/>
          <a:p>
            <a:pPr algn="ctr"/>
            <a:r>
              <a:rPr lang="fr-FR" b="1" dirty="0">
                <a:solidFill>
                  <a:srgbClr val="0070C0"/>
                </a:solidFill>
              </a:rPr>
              <a:t>JÉSUS A MONTRÉ LA </a:t>
            </a:r>
            <a:r>
              <a:rPr lang="fr-FR" b="1" dirty="0" smtClean="0">
                <a:solidFill>
                  <a:srgbClr val="0070C0"/>
                </a:solidFill>
              </a:rPr>
              <a:t>VOIE</a:t>
            </a:r>
            <a:r>
              <a:rPr lang="fr-FR" b="1" dirty="0" smtClean="0">
                <a:solidFill>
                  <a:schemeClr val="accent1">
                    <a:lumMod val="75000"/>
                  </a:schemeClr>
                </a:solidFill>
              </a:rPr>
              <a:t>(suite)</a:t>
            </a:r>
            <a:endParaRPr lang="fr-FR" b="1" dirty="0">
              <a:solidFill>
                <a:schemeClr val="accent1">
                  <a:lumMod val="75000"/>
                </a:schemeClr>
              </a:solidFill>
            </a:endParaRPr>
          </a:p>
        </p:txBody>
      </p:sp>
      <p:pic>
        <p:nvPicPr>
          <p:cNvPr id="11" name="Picture 10">
            <a:extLst>
              <a:ext uri="{FF2B5EF4-FFF2-40B4-BE49-F238E27FC236}">
                <a16:creationId xmlns="" xmlns:a16="http://schemas.microsoft.com/office/drawing/2014/main" id="{44D00C17-8046-D54F-A83E-3216757807E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2" name="Rectangle 1"/>
          <p:cNvSpPr/>
          <p:nvPr/>
        </p:nvSpPr>
        <p:spPr>
          <a:xfrm>
            <a:off x="567507" y="5719503"/>
            <a:ext cx="2397761"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0" name="Rectangle 9"/>
          <p:cNvSpPr/>
          <p:nvPr/>
        </p:nvSpPr>
        <p:spPr>
          <a:xfrm>
            <a:off x="215131" y="5759706"/>
            <a:ext cx="3102511"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85909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91629" y="2196499"/>
            <a:ext cx="4791732" cy="2246769"/>
          </a:xfrm>
          <a:prstGeom prst="rect">
            <a:avLst/>
          </a:prstGeom>
          <a:noFill/>
          <a:ln>
            <a:solidFill>
              <a:schemeClr val="accent1"/>
            </a:solidFill>
          </a:ln>
        </p:spPr>
        <p:style>
          <a:lnRef idx="1">
            <a:schemeClr val="accent5"/>
          </a:lnRef>
          <a:fillRef idx="2">
            <a:schemeClr val="accent5"/>
          </a:fillRef>
          <a:effectRef idx="1">
            <a:schemeClr val="accent5"/>
          </a:effectRef>
          <a:fontRef idx="minor">
            <a:schemeClr val="dk1"/>
          </a:fontRef>
        </p:style>
        <p:txBody>
          <a:bodyPr wrap="square">
            <a:spAutoFit/>
          </a:bodyPr>
          <a:lstStyle/>
          <a:p>
            <a:pPr lvl="0"/>
            <a:r>
              <a:rPr lang="fr-FR" sz="2800" dirty="0" smtClean="0">
                <a:solidFill>
                  <a:prstClr val="black"/>
                </a:solidFill>
                <a:ea typeface="Times New Roman" panose="02020603050405020304" pitchFamily="18" charset="0"/>
                <a:cs typeface="Arial" panose="020B0604020202020204" pitchFamily="34" charset="0"/>
              </a:rPr>
              <a:t>« Tous </a:t>
            </a:r>
            <a:r>
              <a:rPr lang="fr-FR" sz="2800" dirty="0">
                <a:solidFill>
                  <a:prstClr val="black"/>
                </a:solidFill>
                <a:ea typeface="Times New Roman" panose="02020603050405020304" pitchFamily="18" charset="0"/>
                <a:cs typeface="Arial" panose="020B0604020202020204" pitchFamily="34" charset="0"/>
              </a:rPr>
              <a:t>les publicains et les gens de mauvaise vie s'approchaient de Jésus pour l'entendre</a:t>
            </a:r>
            <a:r>
              <a:rPr lang="fr-FR" sz="2800" dirty="0" smtClean="0">
                <a:solidFill>
                  <a:prstClr val="black"/>
                </a:solidFill>
                <a:ea typeface="Times New Roman" panose="02020603050405020304" pitchFamily="18" charset="0"/>
                <a:cs typeface="Arial" panose="020B0604020202020204" pitchFamily="34" charset="0"/>
              </a:rPr>
              <a:t>. »</a:t>
            </a:r>
          </a:p>
          <a:p>
            <a:pPr lvl="0"/>
            <a:endParaRPr lang="fr-FR" sz="2800" dirty="0" smtClean="0">
              <a:solidFill>
                <a:prstClr val="black"/>
              </a:solidFill>
              <a:ea typeface="Times New Roman" panose="02020603050405020304" pitchFamily="18" charset="0"/>
              <a:cs typeface="Arial" panose="020B0604020202020204" pitchFamily="34" charset="0"/>
            </a:endParaRPr>
          </a:p>
          <a:p>
            <a:pPr lvl="0"/>
            <a:r>
              <a:rPr kumimoji="0" lang="en-US" sz="2800" b="0" i="0" u="none" strike="noStrike" kern="1200" cap="none" spc="0" normalizeH="0" baseline="0" noProof="0" dirty="0" smtClean="0">
                <a:ln>
                  <a:noFill/>
                </a:ln>
                <a:solidFill>
                  <a:srgbClr val="4472C4"/>
                </a:solidFill>
                <a:effectLst/>
                <a:uLnTx/>
                <a:uFillTx/>
                <a:latin typeface="Calibri" panose="020F0502020204030204"/>
                <a:ea typeface="+mn-ea"/>
                <a:cs typeface="+mn-cs"/>
              </a:rPr>
              <a:t>Luc 15:1</a:t>
            </a:r>
            <a:endParaRPr kumimoji="0" lang="en-US" sz="2800" b="0" i="0" u="none" strike="noStrike" kern="1200" cap="none" spc="0" normalizeH="0" baseline="0" noProof="0" dirty="0">
              <a:ln>
                <a:noFill/>
              </a:ln>
              <a:solidFill>
                <a:srgbClr val="4472C4"/>
              </a:solidFill>
              <a:effectLst/>
              <a:uLnTx/>
              <a:uFillTx/>
              <a:latin typeface="Calibri" panose="020F0502020204030204"/>
              <a:ea typeface="+mn-ea"/>
              <a:cs typeface="+mn-cs"/>
            </a:endParaRPr>
          </a:p>
        </p:txBody>
      </p:sp>
      <p:sp>
        <p:nvSpPr>
          <p:cNvPr id="7" name="Titre 1"/>
          <p:cNvSpPr>
            <a:spLocks noGrp="1"/>
          </p:cNvSpPr>
          <p:nvPr>
            <p:ph type="title"/>
          </p:nvPr>
        </p:nvSpPr>
        <p:spPr>
          <a:xfrm>
            <a:off x="841828" y="485160"/>
            <a:ext cx="9303657" cy="793263"/>
          </a:xfrm>
        </p:spPr>
        <p:txBody>
          <a:bodyPr>
            <a:noAutofit/>
          </a:bodyPr>
          <a:lstStyle/>
          <a:p>
            <a:pPr algn="ctr"/>
            <a:r>
              <a:rPr lang="fr-FR" b="1" dirty="0">
                <a:solidFill>
                  <a:srgbClr val="0070C0"/>
                </a:solidFill>
              </a:rPr>
              <a:t>JÉSUS A MONTRÉ LA VOIE</a:t>
            </a:r>
            <a:r>
              <a:rPr lang="fr-FR" b="1" dirty="0">
                <a:solidFill>
                  <a:srgbClr val="4472C4">
                    <a:lumMod val="75000"/>
                  </a:srgbClr>
                </a:solidFill>
              </a:rPr>
              <a:t>(suite)</a:t>
            </a:r>
            <a:endParaRPr lang="fr-FR" b="1" dirty="0">
              <a:solidFill>
                <a:schemeClr val="accent1"/>
              </a:solidFill>
            </a:endParaRPr>
          </a:p>
        </p:txBody>
      </p:sp>
      <p:grpSp>
        <p:nvGrpSpPr>
          <p:cNvPr id="16" name="Groupe 15"/>
          <p:cNvGrpSpPr/>
          <p:nvPr/>
        </p:nvGrpSpPr>
        <p:grpSpPr>
          <a:xfrm>
            <a:off x="1062065" y="1774664"/>
            <a:ext cx="3723608" cy="2380830"/>
            <a:chOff x="703250" y="2561742"/>
            <a:chExt cx="3723608" cy="2380830"/>
          </a:xfrm>
        </p:grpSpPr>
        <p:grpSp>
          <p:nvGrpSpPr>
            <p:cNvPr id="11" name="Groupe 10"/>
            <p:cNvGrpSpPr/>
            <p:nvPr/>
          </p:nvGrpSpPr>
          <p:grpSpPr>
            <a:xfrm>
              <a:off x="703250" y="2561742"/>
              <a:ext cx="3723608" cy="2380830"/>
              <a:chOff x="330200" y="2699656"/>
              <a:chExt cx="3879849" cy="1436917"/>
            </a:xfrm>
          </p:grpSpPr>
          <p:sp>
            <p:nvSpPr>
              <p:cNvPr id="12" name="Rectangle à coins arrondis 11"/>
              <p:cNvSpPr/>
              <p:nvPr/>
            </p:nvSpPr>
            <p:spPr>
              <a:xfrm rot="16200000">
                <a:off x="1382483" y="1647373"/>
                <a:ext cx="1436917"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ZoneTexte 12"/>
              <p:cNvSpPr txBox="1"/>
              <p:nvPr/>
            </p:nvSpPr>
            <p:spPr>
              <a:xfrm>
                <a:off x="398234" y="2756395"/>
                <a:ext cx="3811815" cy="3957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grpSp>
        <p:sp>
          <p:nvSpPr>
            <p:cNvPr id="14" name="Rectangle 13"/>
            <p:cNvSpPr/>
            <p:nvPr/>
          </p:nvSpPr>
          <p:spPr>
            <a:xfrm>
              <a:off x="909205" y="3151992"/>
              <a:ext cx="3192914" cy="1200329"/>
            </a:xfrm>
            <a:prstGeom prst="rect">
              <a:avLst/>
            </a:prstGeom>
          </p:spPr>
          <p:txBody>
            <a:bodyPr wrap="square">
              <a:spAutoFit/>
            </a:bodyPr>
            <a:lstStyle/>
            <a:p>
              <a:pPr lvl="0"/>
              <a:r>
                <a:rPr lang="fr-FR" sz="3600" b="1" dirty="0">
                  <a:solidFill>
                    <a:prstClr val="white"/>
                  </a:solidFill>
                </a:rPr>
                <a:t>Il </a:t>
              </a:r>
              <a:r>
                <a:rPr lang="fr-FR" sz="3600" b="1" dirty="0" smtClean="0">
                  <a:solidFill>
                    <a:prstClr val="white"/>
                  </a:solidFill>
                </a:rPr>
                <a:t>gagnait </a:t>
              </a:r>
              <a:r>
                <a:rPr lang="fr-FR" sz="3600" b="1" dirty="0">
                  <a:solidFill>
                    <a:prstClr val="white"/>
                  </a:solidFill>
                </a:rPr>
                <a:t>leur confiance</a:t>
              </a:r>
              <a:endParaRPr kumimoji="0" lang="fr-FR"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pic>
        <p:nvPicPr>
          <p:cNvPr id="10" name="Picture 9">
            <a:extLst>
              <a:ext uri="{FF2B5EF4-FFF2-40B4-BE49-F238E27FC236}">
                <a16:creationId xmlns="" xmlns:a16="http://schemas.microsoft.com/office/drawing/2014/main" id="{957A06B8-F083-274F-AA49-FB9EA36E34A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2" name="Rectangle 1"/>
          <p:cNvSpPr/>
          <p:nvPr/>
        </p:nvSpPr>
        <p:spPr>
          <a:xfrm>
            <a:off x="592896" y="5699973"/>
            <a:ext cx="2215617"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5" name="Rectangle 14"/>
          <p:cNvSpPr/>
          <p:nvPr/>
        </p:nvSpPr>
        <p:spPr>
          <a:xfrm>
            <a:off x="254643" y="5712525"/>
            <a:ext cx="3259266"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164363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00941" y="103867"/>
            <a:ext cx="6593115" cy="1057275"/>
          </a:xfrm>
        </p:spPr>
        <p:txBody>
          <a:bodyPr>
            <a:normAutofit/>
          </a:bodyPr>
          <a:lstStyle/>
          <a:p>
            <a:pPr algn="ctr"/>
            <a:r>
              <a:rPr lang="fr-FR" b="1" dirty="0" smtClean="0">
                <a:solidFill>
                  <a:schemeClr val="accent1"/>
                </a:solidFill>
              </a:rPr>
              <a:t>EXEMPLE DE PAUL</a:t>
            </a:r>
            <a:endParaRPr lang="fr-FR" b="1" dirty="0">
              <a:solidFill>
                <a:schemeClr val="accent1"/>
              </a:solidFill>
            </a:endParaRPr>
          </a:p>
        </p:txBody>
      </p:sp>
      <p:sp>
        <p:nvSpPr>
          <p:cNvPr id="5" name="ZoneTexte 4"/>
          <p:cNvSpPr txBox="1"/>
          <p:nvPr/>
        </p:nvSpPr>
        <p:spPr>
          <a:xfrm>
            <a:off x="4110860" y="1240509"/>
            <a:ext cx="6065154" cy="4770537"/>
          </a:xfrm>
          <a:prstGeom prst="rect">
            <a:avLst/>
          </a:prstGeom>
          <a:noFill/>
          <a:ln>
            <a:solidFill>
              <a:schemeClr val="accent1"/>
            </a:solidFill>
          </a:ln>
        </p:spPr>
        <p:txBody>
          <a:bodyPr wrap="square" rtlCol="0">
            <a:spAutoFit/>
          </a:bodyPr>
          <a:lstStyle/>
          <a:p>
            <a:r>
              <a:rPr lang="fr-FR" sz="2800" dirty="0" smtClean="0">
                <a:solidFill>
                  <a:srgbClr val="000000"/>
                </a:solidFill>
                <a:latin typeface="Calibri" panose="020F0502020204030204"/>
                <a:cs typeface="Arial" panose="020B0604020202020204" pitchFamily="34" charset="0"/>
              </a:rPr>
              <a:t>« </a:t>
            </a:r>
            <a:r>
              <a:rPr lang="fr-FR" sz="2800" dirty="0" smtClean="0"/>
              <a:t>Avec les Juifs, j'ai été comme Juif, afin de gagner les Juifs; avec ceux qui sont sous la loi, comme sous ….  Avec ceux qui sont sans loi, comme sans loi (quoique je ne sois point sans la loi de Dieu…)  J'ai été faible avec les faibles... Je me suis fait tout à  tous, afin d'en sauver de toute manière quelques-uns. »</a:t>
            </a:r>
            <a:r>
              <a:rPr kumimoji="0" lang="fr-FR" sz="2800" b="0" i="0" u="none" strike="noStrike" kern="1200" cap="none" spc="0" normalizeH="0" baseline="0" noProof="0" dirty="0" smtClean="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a:t>
            </a:r>
          </a:p>
          <a:p>
            <a:endParaRPr kumimoji="0" lang="en-US" sz="2800" b="0" i="0" u="none" strike="noStrike" kern="120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2400" b="0" i="0" u="none" strike="noStrike" kern="1200" cap="none" spc="0" normalizeH="0" baseline="0" dirty="0" smtClean="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(1 Corinthiens 9:20-22).</a:t>
            </a:r>
            <a:endParaRPr kumimoji="0" lang="fr-FR" sz="2400" b="0" i="0" u="none" strike="noStrike" kern="1200" cap="none" spc="0" normalizeH="0" baseline="0" dirty="0">
              <a:ln>
                <a:noFill/>
              </a:ln>
              <a:solidFill>
                <a:srgbClr val="000000"/>
              </a:solidFill>
              <a:effectLst/>
              <a:uLnTx/>
              <a:uFillTx/>
              <a:latin typeface="Calibri" panose="020F0502020204030204"/>
              <a:cs typeface="Arial" panose="020B0604020202020204" pitchFamily="34" charset="0"/>
            </a:endParaRPr>
          </a:p>
        </p:txBody>
      </p:sp>
      <p:grpSp>
        <p:nvGrpSpPr>
          <p:cNvPr id="6" name="Groupe 5"/>
          <p:cNvGrpSpPr/>
          <p:nvPr/>
        </p:nvGrpSpPr>
        <p:grpSpPr>
          <a:xfrm>
            <a:off x="608163" y="2006156"/>
            <a:ext cx="3414300" cy="2044707"/>
            <a:chOff x="330200" y="2699656"/>
            <a:chExt cx="3912904" cy="1436917"/>
          </a:xfrm>
        </p:grpSpPr>
        <p:sp>
          <p:nvSpPr>
            <p:cNvPr id="7" name="Rectangle à coins arrondis 6"/>
            <p:cNvSpPr/>
            <p:nvPr/>
          </p:nvSpPr>
          <p:spPr>
            <a:xfrm rot="16200000">
              <a:off x="1382483" y="1647373"/>
              <a:ext cx="1436917"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ZoneTexte 7"/>
            <p:cNvSpPr txBox="1"/>
            <p:nvPr/>
          </p:nvSpPr>
          <p:spPr>
            <a:xfrm>
              <a:off x="769655" y="2756395"/>
              <a:ext cx="3473449" cy="1362626"/>
            </a:xfrm>
            <a:prstGeom prst="rect">
              <a:avLst/>
            </a:prstGeom>
            <a:noFill/>
          </p:spPr>
          <p:txBody>
            <a:bodyPr wrap="square" rtlCol="0">
              <a:spAutoFit/>
            </a:bodyPr>
            <a:lstStyle/>
            <a:p>
              <a:pPr lvl="0"/>
              <a:r>
                <a:rPr lang="fr-FR" sz="4000" b="1" dirty="0" smtClean="0">
                  <a:solidFill>
                    <a:prstClr val="white"/>
                  </a:solidFill>
                </a:rPr>
                <a:t>Pour gagner des âmes à Christ</a:t>
              </a:r>
              <a:endParaRPr kumimoji="0" lang="fr-FR" sz="2400" b="1" i="0" u="none" strike="noStrike" kern="1200" cap="none" spc="0" normalizeH="0" baseline="0" noProof="0" dirty="0">
                <a:ln>
                  <a:noFill/>
                </a:ln>
                <a:solidFill>
                  <a:prstClr val="white"/>
                </a:solidFill>
                <a:effectLst/>
                <a:uLnTx/>
                <a:uFillTx/>
                <a:latin typeface="Calibri" panose="020F0502020204030204"/>
              </a:endParaRPr>
            </a:p>
          </p:txBody>
        </p:sp>
      </p:grpSp>
      <p:pic>
        <p:nvPicPr>
          <p:cNvPr id="10" name="Picture 9">
            <a:extLst>
              <a:ext uri="{FF2B5EF4-FFF2-40B4-BE49-F238E27FC236}">
                <a16:creationId xmlns="" xmlns:a16="http://schemas.microsoft.com/office/drawing/2014/main" id="{253B5252-7079-8E48-9B2C-3B31A07D345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4" name="Rectangle 3"/>
          <p:cNvSpPr/>
          <p:nvPr/>
        </p:nvSpPr>
        <p:spPr>
          <a:xfrm>
            <a:off x="608162" y="5705715"/>
            <a:ext cx="2169591"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1" name="Rectangle 10"/>
          <p:cNvSpPr/>
          <p:nvPr/>
        </p:nvSpPr>
        <p:spPr>
          <a:xfrm>
            <a:off x="73742" y="5796141"/>
            <a:ext cx="3233140"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553978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8338" y="147411"/>
            <a:ext cx="9552633" cy="1325563"/>
          </a:xfrm>
        </p:spPr>
        <p:txBody>
          <a:bodyPr>
            <a:normAutofit/>
          </a:bodyPr>
          <a:lstStyle/>
          <a:p>
            <a:pPr algn="ctr"/>
            <a:r>
              <a:rPr lang="en-US" b="1" dirty="0">
                <a:solidFill>
                  <a:srgbClr val="0070C0"/>
                </a:solidFill>
              </a:rPr>
              <a:t>TIRÉ </a:t>
            </a:r>
            <a:r>
              <a:rPr lang="en-US" b="1" dirty="0" smtClean="0">
                <a:solidFill>
                  <a:schemeClr val="accent1"/>
                </a:solidFill>
              </a:rPr>
              <a:t>DE </a:t>
            </a:r>
            <a:r>
              <a:rPr lang="en-US" b="1" dirty="0">
                <a:solidFill>
                  <a:schemeClr val="accent1"/>
                </a:solidFill>
              </a:rPr>
              <a:t>L'ESPRIT DE PROPHÉTIE</a:t>
            </a:r>
          </a:p>
        </p:txBody>
      </p:sp>
      <p:sp>
        <p:nvSpPr>
          <p:cNvPr id="5" name="ZoneTexte 4"/>
          <p:cNvSpPr txBox="1"/>
          <p:nvPr/>
        </p:nvSpPr>
        <p:spPr>
          <a:xfrm>
            <a:off x="3994808" y="1654494"/>
            <a:ext cx="6023428" cy="2985433"/>
          </a:xfrm>
          <a:prstGeom prst="rect">
            <a:avLst/>
          </a:prstGeom>
          <a:noFill/>
          <a:ln>
            <a:solidFill>
              <a:schemeClr val="accent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800" noProof="0" dirty="0" smtClean="0">
                <a:solidFill>
                  <a:prstClr val="black"/>
                </a:solidFill>
                <a:latin typeface="Calibri" panose="020F0502020204030204"/>
                <a:ea typeface="Times New Roman" panose="02020603050405020304" pitchFamily="18" charset="0"/>
                <a:cs typeface="Arial" panose="020B0604020202020204" pitchFamily="34" charset="0"/>
              </a:rPr>
              <a:t>« </a:t>
            </a:r>
            <a:r>
              <a:rPr kumimoji="0" lang="fr-FR" sz="2800" b="0" i="0" u="none" strike="noStrike" kern="1200" cap="none" spc="0" normalizeH="0" baseline="0" noProof="0" dirty="0" smtClean="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rPr>
              <a:t>La</a:t>
            </a:r>
            <a:r>
              <a:rPr kumimoji="0" lang="fr-FR" sz="2800" b="0" i="0" u="none" strike="noStrike" kern="1200" cap="none" spc="0" normalizeH="0" noProof="0" dirty="0" smtClean="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rPr>
              <a:t> méthode du Sauveur pour sauver les âmes est la seule qui réussisse</a:t>
            </a:r>
            <a:r>
              <a:rPr lang="fr-FR" sz="2800" dirty="0" smtClean="0">
                <a:solidFill>
                  <a:prstClr val="black"/>
                </a:solidFill>
                <a:latin typeface="Calibri" panose="020F0502020204030204"/>
                <a:ea typeface="Times New Roman" panose="02020603050405020304" pitchFamily="18" charset="0"/>
                <a:cs typeface="Arial" panose="020B0604020202020204" pitchFamily="34" charset="0"/>
              </a:rPr>
              <a:t>. Il se mêlait aux hommes pour leur faire du bien, leur témoignant sa sympathie, les soulageant et gagnant leur confiance. Puis il leur disait: « Suivez-moi » »</a:t>
            </a:r>
            <a:r>
              <a:rPr kumimoji="0" lang="fr-FR" sz="2800" b="0" i="0" u="none" strike="noStrike" kern="1200" cap="none" spc="0" normalizeH="0" baseline="0" noProof="0" dirty="0" smtClean="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rPr>
              <a:t>(Service Chrétien, </a:t>
            </a:r>
            <a:r>
              <a:rPr kumimoji="0" lang="en-US" sz="20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rPr>
              <a:t>p. </a:t>
            </a:r>
            <a:r>
              <a:rPr kumimoji="0" lang="en-US" sz="2000" b="0" i="0" u="none" strike="noStrike" kern="1200" cap="none" spc="0" normalizeH="0" baseline="0" noProof="0" dirty="0" smtClean="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rPr>
              <a:t>146).</a:t>
            </a:r>
            <a:endPar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6" name="Groupe 5"/>
          <p:cNvGrpSpPr/>
          <p:nvPr/>
        </p:nvGrpSpPr>
        <p:grpSpPr>
          <a:xfrm>
            <a:off x="363831" y="1950482"/>
            <a:ext cx="3630977" cy="2044707"/>
            <a:chOff x="330200" y="2699656"/>
            <a:chExt cx="4161225" cy="1436917"/>
          </a:xfrm>
        </p:grpSpPr>
        <p:sp>
          <p:nvSpPr>
            <p:cNvPr id="7" name="Rectangle à coins arrondis 6"/>
            <p:cNvSpPr/>
            <p:nvPr/>
          </p:nvSpPr>
          <p:spPr>
            <a:xfrm rot="16200000">
              <a:off x="1382483" y="1647373"/>
              <a:ext cx="1436917"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ZoneTexte 7"/>
            <p:cNvSpPr txBox="1"/>
            <p:nvPr/>
          </p:nvSpPr>
          <p:spPr>
            <a:xfrm>
              <a:off x="679610" y="2773947"/>
              <a:ext cx="3811815" cy="1362626"/>
            </a:xfrm>
            <a:prstGeom prst="rect">
              <a:avLst/>
            </a:prstGeom>
            <a:noFill/>
          </p:spPr>
          <p:txBody>
            <a:bodyPr wrap="square" rtlCol="0">
              <a:spAutoFit/>
            </a:bodyPr>
            <a:lstStyle/>
            <a:p>
              <a:pPr lvl="0"/>
              <a:r>
                <a:rPr lang="fr-FR" sz="4000" b="1" dirty="0" smtClean="0">
                  <a:solidFill>
                    <a:prstClr val="white"/>
                  </a:solidFill>
                </a:rPr>
                <a:t>Utiliser la </a:t>
              </a:r>
              <a:r>
                <a:rPr lang="fr-FR" sz="4000" b="1" dirty="0">
                  <a:solidFill>
                    <a:prstClr val="white"/>
                  </a:solidFill>
                </a:rPr>
                <a:t>méthode du Christ</a:t>
              </a:r>
              <a:endParaRPr kumimoji="0" lang="fr-FR"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pic>
        <p:nvPicPr>
          <p:cNvPr id="10" name="Picture 9">
            <a:extLst>
              <a:ext uri="{FF2B5EF4-FFF2-40B4-BE49-F238E27FC236}">
                <a16:creationId xmlns="" xmlns:a16="http://schemas.microsoft.com/office/drawing/2014/main" id="{B39DF689-2FFB-DB49-9446-DB1A362AD49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3" name="Rectangle 2"/>
          <p:cNvSpPr/>
          <p:nvPr/>
        </p:nvSpPr>
        <p:spPr>
          <a:xfrm>
            <a:off x="484721" y="5759706"/>
            <a:ext cx="2336856"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9" name="Rectangle 8"/>
          <p:cNvSpPr/>
          <p:nvPr/>
        </p:nvSpPr>
        <p:spPr>
          <a:xfrm>
            <a:off x="254643" y="5712525"/>
            <a:ext cx="3199396"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rgbClr val="0070C0"/>
                </a:solidFill>
              </a:rPr>
              <a:t>Ministères de la Jeunesse Adventiste</a:t>
            </a:r>
            <a:endParaRPr lang="fr-FR" sz="2000" b="1" dirty="0">
              <a:solidFill>
                <a:srgbClr val="0070C0"/>
              </a:solidFill>
            </a:endParaRPr>
          </a:p>
        </p:txBody>
      </p:sp>
    </p:spTree>
    <p:extLst>
      <p:ext uri="{BB962C8B-B14F-4D97-AF65-F5344CB8AC3E}">
        <p14:creationId xmlns:p14="http://schemas.microsoft.com/office/powerpoint/2010/main" val="140029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5875</TotalTime>
  <Words>956</Words>
  <Application>Microsoft Office PowerPoint</Application>
  <PresentationFormat>Grand écran</PresentationFormat>
  <Paragraphs>161</Paragraphs>
  <Slides>22</Slides>
  <Notes>0</Notes>
  <HiddenSlides>0</HiddenSlides>
  <MMClips>0</MMClips>
  <ScaleCrop>false</ScaleCrop>
  <HeadingPairs>
    <vt:vector size="6" baseType="variant">
      <vt:variant>
        <vt:lpstr>Polices utilisées</vt:lpstr>
      </vt:variant>
      <vt:variant>
        <vt:i4>12</vt:i4>
      </vt:variant>
      <vt:variant>
        <vt:lpstr>Thème</vt:lpstr>
      </vt:variant>
      <vt:variant>
        <vt:i4>4</vt:i4>
      </vt:variant>
      <vt:variant>
        <vt:lpstr>Titres des diapositives</vt:lpstr>
      </vt:variant>
      <vt:variant>
        <vt:i4>22</vt:i4>
      </vt:variant>
    </vt:vector>
  </HeadingPairs>
  <TitlesOfParts>
    <vt:vector size="38" baseType="lpstr">
      <vt:lpstr>Arial</vt:lpstr>
      <vt:lpstr>Arial Narrow</vt:lpstr>
      <vt:lpstr>Bree Serif</vt:lpstr>
      <vt:lpstr>Calibri</vt:lpstr>
      <vt:lpstr>Calibri Light</vt:lpstr>
      <vt:lpstr>Forte</vt:lpstr>
      <vt:lpstr>Franklin Gothic Medium Cond</vt:lpstr>
      <vt:lpstr>Rockwell</vt:lpstr>
      <vt:lpstr>Script MT Bold</vt:lpstr>
      <vt:lpstr>Tahoma</vt:lpstr>
      <vt:lpstr>Times New Roman</vt:lpstr>
      <vt:lpstr>Wingdings</vt:lpstr>
      <vt:lpstr>Office Theme</vt:lpstr>
      <vt:lpstr>2_Custom Design</vt:lpstr>
      <vt:lpstr>1_Custom Design</vt:lpstr>
      <vt:lpstr>Custom Design</vt:lpstr>
      <vt:lpstr>Séminaire 2: Développement de la jeunesse Comprendre les jeunes</vt:lpstr>
      <vt:lpstr>INTRODUCTION</vt:lpstr>
      <vt:lpstr>OBJECTIF DU SEMINAIRE</vt:lpstr>
      <vt:lpstr>CERVEAUX DIFFÉRENTS</vt:lpstr>
      <vt:lpstr>JÉSUS A MONTRÉ LA VOIE</vt:lpstr>
      <vt:lpstr>JÉSUS A MONTRÉ LA VOIE(suite)</vt:lpstr>
      <vt:lpstr>JÉSUS A MONTRÉ LA VOIE(suite)</vt:lpstr>
      <vt:lpstr>EXEMPLE DE PAUL</vt:lpstr>
      <vt:lpstr>TIRÉ DE L'ESPRIT DE PROPHÉTIE</vt:lpstr>
      <vt:lpstr>TIRÉ DE L'ESPRIT DE PROPHÉTIE (SUITE)</vt:lpstr>
      <vt:lpstr>L'ENVIRONNEMENT DES JEUNES</vt:lpstr>
      <vt:lpstr>L'ENVIRONNEMENT DES JEUNES (suite)</vt:lpstr>
      <vt:lpstr>SOURCES D'INFLUENCE SUR LES JEUNES</vt:lpstr>
      <vt:lpstr>CE QUE LES JEUNES DESIRENT</vt:lpstr>
      <vt:lpstr>CE QUE LES JEUNES DESIRENT (suite)</vt:lpstr>
      <vt:lpstr>DEUX ÉTAPES À SUIVRE</vt:lpstr>
      <vt:lpstr>Présentation PowerPoint</vt:lpstr>
      <vt:lpstr>Présentation PowerPoint</vt:lpstr>
      <vt:lpstr>Présentation PowerPoint</vt:lpstr>
      <vt:lpstr>ETRE COMME JESUS... </vt:lpstr>
      <vt:lpstr>Activités: Partie 1</vt:lpstr>
      <vt:lpstr>Activités: Partie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Emmanuel KRA</cp:lastModifiedBy>
  <cp:revision>163</cp:revision>
  <dcterms:created xsi:type="dcterms:W3CDTF">2018-05-31T05:51:27Z</dcterms:created>
  <dcterms:modified xsi:type="dcterms:W3CDTF">2020-09-15T19:25:54Z</dcterms:modified>
</cp:coreProperties>
</file>