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87" r:id="rId2"/>
    <p:sldMasterId id="2147483674" r:id="rId3"/>
    <p:sldMasterId id="2147483661" r:id="rId4"/>
  </p:sldMasterIdLst>
  <p:notesMasterIdLst>
    <p:notesMasterId r:id="rId34"/>
  </p:notesMasterIdLst>
  <p:handoutMasterIdLst>
    <p:handoutMasterId r:id="rId35"/>
  </p:handoutMasterIdLst>
  <p:sldIdLst>
    <p:sldId id="290" r:id="rId5"/>
    <p:sldId id="291" r:id="rId6"/>
    <p:sldId id="292" r:id="rId7"/>
    <p:sldId id="293" r:id="rId8"/>
    <p:sldId id="294" r:id="rId9"/>
    <p:sldId id="295" r:id="rId10"/>
    <p:sldId id="296" r:id="rId11"/>
    <p:sldId id="297" r:id="rId12"/>
    <p:sldId id="298" r:id="rId13"/>
    <p:sldId id="299" r:id="rId14"/>
    <p:sldId id="300" r:id="rId15"/>
    <p:sldId id="301" r:id="rId16"/>
    <p:sldId id="302" r:id="rId17"/>
    <p:sldId id="303" r:id="rId18"/>
    <p:sldId id="304" r:id="rId19"/>
    <p:sldId id="305" r:id="rId20"/>
    <p:sldId id="306" r:id="rId21"/>
    <p:sldId id="307" r:id="rId22"/>
    <p:sldId id="308" r:id="rId23"/>
    <p:sldId id="309" r:id="rId24"/>
    <p:sldId id="310" r:id="rId25"/>
    <p:sldId id="311" r:id="rId26"/>
    <p:sldId id="312" r:id="rId27"/>
    <p:sldId id="313" r:id="rId28"/>
    <p:sldId id="314" r:id="rId29"/>
    <p:sldId id="315" r:id="rId30"/>
    <p:sldId id="316" r:id="rId31"/>
    <p:sldId id="317" r:id="rId32"/>
    <p:sldId id="318"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0820E36-C96D-8A46-B326-9CBA8DE68E42}">
          <p14:sldIdLst>
            <p14:sldId id="290"/>
            <p14:sldId id="291"/>
            <p14:sldId id="292"/>
            <p14:sldId id="293"/>
            <p14:sldId id="294"/>
            <p14:sldId id="295"/>
            <p14:sldId id="296"/>
            <p14:sldId id="297"/>
            <p14:sldId id="298"/>
            <p14:sldId id="299"/>
            <p14:sldId id="300"/>
            <p14:sldId id="301"/>
            <p14:sldId id="302"/>
            <p14:sldId id="303"/>
            <p14:sldId id="304"/>
            <p14:sldId id="305"/>
            <p14:sldId id="306"/>
            <p14:sldId id="307"/>
            <p14:sldId id="308"/>
            <p14:sldId id="309"/>
            <p14:sldId id="310"/>
            <p14:sldId id="311"/>
            <p14:sldId id="312"/>
            <p14:sldId id="313"/>
            <p14:sldId id="314"/>
            <p14:sldId id="315"/>
            <p14:sldId id="316"/>
            <p14:sldId id="317"/>
            <p14:sldId id="318"/>
          </p14:sldIdLst>
        </p14:section>
        <p14:section name="Untitled Section" id="{94477824-1078-8C46-945F-3B8A573AC76B}">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97"/>
    <p:restoredTop sz="94674"/>
  </p:normalViewPr>
  <p:slideViewPr>
    <p:cSldViewPr snapToGrid="0" snapToObjects="1">
      <p:cViewPr varScale="1">
        <p:scale>
          <a:sx n="74" d="100"/>
          <a:sy n="74" d="100"/>
        </p:scale>
        <p:origin x="552" y="72"/>
      </p:cViewPr>
      <p:guideLst>
        <p:guide orient="horz" pos="2160"/>
        <p:guide pos="3840"/>
      </p:guideLst>
    </p:cSldViewPr>
  </p:slideViewPr>
  <p:notesTextViewPr>
    <p:cViewPr>
      <p:scale>
        <a:sx n="1" d="1"/>
        <a:sy n="1" d="1"/>
      </p:scale>
      <p:origin x="0" y="0"/>
    </p:cViewPr>
  </p:notesTextViewPr>
  <p:notesViewPr>
    <p:cSldViewPr snapToGrid="0" snapToObjects="1">
      <p:cViewPr varScale="1">
        <p:scale>
          <a:sx n="146" d="100"/>
          <a:sy n="146" d="100"/>
        </p:scale>
        <p:origin x="4152"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81200757-3EAA-6646-8780-0FECAB34593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 xmlns:a16="http://schemas.microsoft.com/office/drawing/2014/main" id="{7952BA13-8550-474B-A91E-D724DF63966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11BC235-2459-264C-8858-1C3188AD5348}" type="datetimeFigureOut">
              <a:rPr lang="en-US" smtClean="0"/>
              <a:t>9/16/2020</a:t>
            </a:fld>
            <a:endParaRPr lang="en-US"/>
          </a:p>
        </p:txBody>
      </p:sp>
      <p:sp>
        <p:nvSpPr>
          <p:cNvPr id="4" name="Footer Placeholder 3">
            <a:extLst>
              <a:ext uri="{FF2B5EF4-FFF2-40B4-BE49-F238E27FC236}">
                <a16:creationId xmlns="" xmlns:a16="http://schemas.microsoft.com/office/drawing/2014/main" id="{FB6A7454-B891-624A-A350-3B662924B6A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 xmlns:a16="http://schemas.microsoft.com/office/drawing/2014/main" id="{52A4547A-E22A-2F4E-A561-0233970BB60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A58EC65-90FA-1743-A13B-409402AF0898}" type="slidenum">
              <a:rPr lang="en-US" smtClean="0"/>
              <a:t>‹N°›</a:t>
            </a:fld>
            <a:endParaRPr lang="en-US"/>
          </a:p>
        </p:txBody>
      </p:sp>
    </p:spTree>
    <p:extLst>
      <p:ext uri="{BB962C8B-B14F-4D97-AF65-F5344CB8AC3E}">
        <p14:creationId xmlns:p14="http://schemas.microsoft.com/office/powerpoint/2010/main" val="28257956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E3D297-4040-5A4B-8421-CF2430CAB508}" type="datetimeFigureOut">
              <a:rPr lang="en-US" smtClean="0"/>
              <a:t>9/16/2020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DE1EA7-A93D-BA49-BDA3-4E42378B748F}" type="slidenum">
              <a:rPr lang="en-US" smtClean="0"/>
              <a:t>‹N°›</a:t>
            </a:fld>
            <a:endParaRPr lang="en-US"/>
          </a:p>
        </p:txBody>
      </p:sp>
    </p:spTree>
    <p:extLst>
      <p:ext uri="{BB962C8B-B14F-4D97-AF65-F5344CB8AC3E}">
        <p14:creationId xmlns:p14="http://schemas.microsoft.com/office/powerpoint/2010/main" val="2669856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4158" y="1122363"/>
            <a:ext cx="9123904"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864158" y="3602038"/>
            <a:ext cx="9123904"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925316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4804874" cy="458855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5185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478DA99-1ED3-F944-BC99-F7C71722FEC6}" type="datetimeFigureOut">
              <a:rPr lang="en-US" smtClean="0"/>
              <a:t>9/16/2020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1534867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4804874" cy="45210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45103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478DA99-1ED3-F944-BC99-F7C71722FEC6}" type="datetimeFigureOut">
              <a:rPr lang="en-US" smtClean="0"/>
              <a:t>9/16/2020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9455635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838200" y="1825625"/>
            <a:ext cx="9149862" cy="387009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78DA99-1ED3-F944-BC99-F7C71722FEC6}"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7080508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242579" y="365125"/>
            <a:ext cx="1745483" cy="528652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315200" cy="528652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78DA99-1ED3-F944-BC99-F7C71722FEC6}"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10035630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E71357C-11C5-F64B-80A1-179A53FEAC0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D2C514C5-717E-FA42-924E-41A15677D7AD}"/>
              </a:ext>
            </a:extLst>
          </p:cNvPr>
          <p:cNvSpPr>
            <a:spLocks noGrp="1"/>
          </p:cNvSpPr>
          <p:nvPr>
            <p:ph type="dt" sz="half" idx="10"/>
          </p:nvPr>
        </p:nvSpPr>
        <p:spPr/>
        <p:txBody>
          <a:bodyPr/>
          <a:lstStyle/>
          <a:p>
            <a:fld id="{9478DA99-1ED3-F944-BC99-F7C71722FEC6}" type="datetimeFigureOut">
              <a:rPr lang="en-US" smtClean="0"/>
              <a:t>9/16/2020</a:t>
            </a:fld>
            <a:endParaRPr lang="en-US"/>
          </a:p>
        </p:txBody>
      </p:sp>
      <p:sp>
        <p:nvSpPr>
          <p:cNvPr id="4" name="Footer Placeholder 3">
            <a:extLst>
              <a:ext uri="{FF2B5EF4-FFF2-40B4-BE49-F238E27FC236}">
                <a16:creationId xmlns="" xmlns:a16="http://schemas.microsoft.com/office/drawing/2014/main" id="{FC2BF8D1-F08C-4B4B-8FBD-B9A51D893F6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20D2542C-15C0-7F4E-A2EC-156AC0625D09}"/>
              </a:ext>
            </a:extLst>
          </p:cNvPr>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20833000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1ABB1F3-2F79-F846-A1CB-992303CE7D8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E3980858-259F-AC40-B14C-3FF49C2F85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CE069594-5E57-5342-B30C-6783C97FD337}"/>
              </a:ext>
            </a:extLst>
          </p:cNvPr>
          <p:cNvSpPr>
            <a:spLocks noGrp="1"/>
          </p:cNvSpPr>
          <p:nvPr>
            <p:ph type="dt" sz="half" idx="10"/>
          </p:nvPr>
        </p:nvSpPr>
        <p:spPr/>
        <p:txBody>
          <a:bodyPr/>
          <a:lstStyle/>
          <a:p>
            <a:fld id="{3AC56663-F467-724F-9C4A-7CBA8A3563E3}" type="datetimeFigureOut">
              <a:rPr lang="en-US" smtClean="0"/>
              <a:t>9/16/2020</a:t>
            </a:fld>
            <a:endParaRPr lang="en-US"/>
          </a:p>
        </p:txBody>
      </p:sp>
      <p:sp>
        <p:nvSpPr>
          <p:cNvPr id="5" name="Footer Placeholder 4">
            <a:extLst>
              <a:ext uri="{FF2B5EF4-FFF2-40B4-BE49-F238E27FC236}">
                <a16:creationId xmlns="" xmlns:a16="http://schemas.microsoft.com/office/drawing/2014/main" id="{42B66AEB-FBD4-6746-86B8-78B4F52AEB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7623BA5E-E67C-0B4C-9238-6B242BCDA18E}"/>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33818658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AFB99D2-C797-0F48-9ABD-171893FE58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02F4318D-0359-3C4B-9D07-B5EC6CE85F8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C1CA1F22-3F23-2A45-8242-4E20BB979C4E}"/>
              </a:ext>
            </a:extLst>
          </p:cNvPr>
          <p:cNvSpPr>
            <a:spLocks noGrp="1"/>
          </p:cNvSpPr>
          <p:nvPr>
            <p:ph type="dt" sz="half" idx="10"/>
          </p:nvPr>
        </p:nvSpPr>
        <p:spPr/>
        <p:txBody>
          <a:bodyPr/>
          <a:lstStyle/>
          <a:p>
            <a:fld id="{3AC56663-F467-724F-9C4A-7CBA8A3563E3}" type="datetimeFigureOut">
              <a:rPr lang="en-US" smtClean="0"/>
              <a:t>9/16/2020</a:t>
            </a:fld>
            <a:endParaRPr lang="en-US"/>
          </a:p>
        </p:txBody>
      </p:sp>
      <p:sp>
        <p:nvSpPr>
          <p:cNvPr id="5" name="Footer Placeholder 4">
            <a:extLst>
              <a:ext uri="{FF2B5EF4-FFF2-40B4-BE49-F238E27FC236}">
                <a16:creationId xmlns="" xmlns:a16="http://schemas.microsoft.com/office/drawing/2014/main" id="{7D8EDDB2-8821-814A-AFCB-FB011EA766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6EE04ADE-8591-D54D-82C0-8CA9A835C3C2}"/>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36909010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E4B65A4-CD34-E542-AA3B-410F99F5C0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70336E2E-A226-6E4B-A0BF-59936A9113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6B76ECF6-06B1-1042-9703-D25028AEBCA1}"/>
              </a:ext>
            </a:extLst>
          </p:cNvPr>
          <p:cNvSpPr>
            <a:spLocks noGrp="1"/>
          </p:cNvSpPr>
          <p:nvPr>
            <p:ph type="dt" sz="half" idx="10"/>
          </p:nvPr>
        </p:nvSpPr>
        <p:spPr/>
        <p:txBody>
          <a:bodyPr/>
          <a:lstStyle/>
          <a:p>
            <a:fld id="{3AC56663-F467-724F-9C4A-7CBA8A3563E3}" type="datetimeFigureOut">
              <a:rPr lang="en-US" smtClean="0"/>
              <a:t>9/16/2020</a:t>
            </a:fld>
            <a:endParaRPr lang="en-US"/>
          </a:p>
        </p:txBody>
      </p:sp>
      <p:sp>
        <p:nvSpPr>
          <p:cNvPr id="5" name="Footer Placeholder 4">
            <a:extLst>
              <a:ext uri="{FF2B5EF4-FFF2-40B4-BE49-F238E27FC236}">
                <a16:creationId xmlns="" xmlns:a16="http://schemas.microsoft.com/office/drawing/2014/main" id="{2F574429-843C-AE4C-879F-09208EB68B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D713CF58-EB45-EE45-AB88-CE542A8C9D48}"/>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35958386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DC7590B-D6EA-2843-A98D-0BF4416D27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A8C0711A-2741-5245-BFBE-542A2F566CF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B01226C9-E965-3748-B951-5540808692A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58453920-1A77-3441-B716-C87809F2197A}"/>
              </a:ext>
            </a:extLst>
          </p:cNvPr>
          <p:cNvSpPr>
            <a:spLocks noGrp="1"/>
          </p:cNvSpPr>
          <p:nvPr>
            <p:ph type="dt" sz="half" idx="10"/>
          </p:nvPr>
        </p:nvSpPr>
        <p:spPr/>
        <p:txBody>
          <a:bodyPr/>
          <a:lstStyle/>
          <a:p>
            <a:fld id="{3AC56663-F467-724F-9C4A-7CBA8A3563E3}" type="datetimeFigureOut">
              <a:rPr lang="en-US" smtClean="0"/>
              <a:t>9/16/2020</a:t>
            </a:fld>
            <a:endParaRPr lang="en-US"/>
          </a:p>
        </p:txBody>
      </p:sp>
      <p:sp>
        <p:nvSpPr>
          <p:cNvPr id="6" name="Footer Placeholder 5">
            <a:extLst>
              <a:ext uri="{FF2B5EF4-FFF2-40B4-BE49-F238E27FC236}">
                <a16:creationId xmlns="" xmlns:a16="http://schemas.microsoft.com/office/drawing/2014/main" id="{8580F5CA-0C05-DF49-8CFB-0F7715D6E7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E2B5DE6D-D58D-6246-8560-6B48561FACB5}"/>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13773922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65C120D-9C98-7541-A4D1-ECDDBCE362C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1081D796-17A2-6D43-9454-BAD3FEB1F1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67166ED1-50C0-D648-B865-172DA5AA275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5E61E471-E208-3546-857E-10892FC3C6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1C319FF5-6763-2047-B0CB-67E2B432419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51B036FF-1BB5-614A-AB87-E9F39D61E0AC}"/>
              </a:ext>
            </a:extLst>
          </p:cNvPr>
          <p:cNvSpPr>
            <a:spLocks noGrp="1"/>
          </p:cNvSpPr>
          <p:nvPr>
            <p:ph type="dt" sz="half" idx="10"/>
          </p:nvPr>
        </p:nvSpPr>
        <p:spPr/>
        <p:txBody>
          <a:bodyPr/>
          <a:lstStyle/>
          <a:p>
            <a:fld id="{3AC56663-F467-724F-9C4A-7CBA8A3563E3}" type="datetimeFigureOut">
              <a:rPr lang="en-US" smtClean="0"/>
              <a:t>9/16/2020</a:t>
            </a:fld>
            <a:endParaRPr lang="en-US"/>
          </a:p>
        </p:txBody>
      </p:sp>
      <p:sp>
        <p:nvSpPr>
          <p:cNvPr id="8" name="Footer Placeholder 7">
            <a:extLst>
              <a:ext uri="{FF2B5EF4-FFF2-40B4-BE49-F238E27FC236}">
                <a16:creationId xmlns="" xmlns:a16="http://schemas.microsoft.com/office/drawing/2014/main" id="{08FA02C5-07EA-A94F-8E2E-932EC50AA11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0E1B4373-3B73-AD43-AAAC-28A7D836113A}"/>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1513757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18639325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34ED90F-BA98-264C-A85A-FA17BB104EC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9E997709-99BE-384F-AF93-DB01D29AD36E}"/>
              </a:ext>
            </a:extLst>
          </p:cNvPr>
          <p:cNvSpPr>
            <a:spLocks noGrp="1"/>
          </p:cNvSpPr>
          <p:nvPr>
            <p:ph type="dt" sz="half" idx="10"/>
          </p:nvPr>
        </p:nvSpPr>
        <p:spPr/>
        <p:txBody>
          <a:bodyPr/>
          <a:lstStyle/>
          <a:p>
            <a:fld id="{3AC56663-F467-724F-9C4A-7CBA8A3563E3}" type="datetimeFigureOut">
              <a:rPr lang="en-US" smtClean="0"/>
              <a:t>9/16/2020</a:t>
            </a:fld>
            <a:endParaRPr lang="en-US"/>
          </a:p>
        </p:txBody>
      </p:sp>
      <p:sp>
        <p:nvSpPr>
          <p:cNvPr id="4" name="Footer Placeholder 3">
            <a:extLst>
              <a:ext uri="{FF2B5EF4-FFF2-40B4-BE49-F238E27FC236}">
                <a16:creationId xmlns="" xmlns:a16="http://schemas.microsoft.com/office/drawing/2014/main" id="{E1418142-6FC2-7443-A565-C33D93A7BBA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2246F0CE-1BB1-7747-8F15-75898CB4A040}"/>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42730790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9E855655-5E02-734C-8B17-5354E364B15C}"/>
              </a:ext>
            </a:extLst>
          </p:cNvPr>
          <p:cNvSpPr>
            <a:spLocks noGrp="1"/>
          </p:cNvSpPr>
          <p:nvPr>
            <p:ph type="dt" sz="half" idx="10"/>
          </p:nvPr>
        </p:nvSpPr>
        <p:spPr/>
        <p:txBody>
          <a:bodyPr/>
          <a:lstStyle/>
          <a:p>
            <a:fld id="{3AC56663-F467-724F-9C4A-7CBA8A3563E3}" type="datetimeFigureOut">
              <a:rPr lang="en-US" smtClean="0"/>
              <a:t>9/16/2020</a:t>
            </a:fld>
            <a:endParaRPr lang="en-US"/>
          </a:p>
        </p:txBody>
      </p:sp>
      <p:sp>
        <p:nvSpPr>
          <p:cNvPr id="3" name="Footer Placeholder 2">
            <a:extLst>
              <a:ext uri="{FF2B5EF4-FFF2-40B4-BE49-F238E27FC236}">
                <a16:creationId xmlns="" xmlns:a16="http://schemas.microsoft.com/office/drawing/2014/main" id="{820B04DA-AB26-D94B-BC45-36F3609B834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6D98A3A1-20D2-074B-AFFF-E88912E453A0}"/>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27131677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0E3A0B5-B39D-2A45-A906-F7C4462195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47F896DB-D884-D547-8A87-1C4B132539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0BB1E257-B35C-B941-8052-F0A6552FE0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319EFA63-6AE3-9B4B-8A64-B5725176B0A7}"/>
              </a:ext>
            </a:extLst>
          </p:cNvPr>
          <p:cNvSpPr>
            <a:spLocks noGrp="1"/>
          </p:cNvSpPr>
          <p:nvPr>
            <p:ph type="dt" sz="half" idx="10"/>
          </p:nvPr>
        </p:nvSpPr>
        <p:spPr/>
        <p:txBody>
          <a:bodyPr/>
          <a:lstStyle/>
          <a:p>
            <a:fld id="{3AC56663-F467-724F-9C4A-7CBA8A3563E3}" type="datetimeFigureOut">
              <a:rPr lang="en-US" smtClean="0"/>
              <a:t>9/16/2020</a:t>
            </a:fld>
            <a:endParaRPr lang="en-US"/>
          </a:p>
        </p:txBody>
      </p:sp>
      <p:sp>
        <p:nvSpPr>
          <p:cNvPr id="6" name="Footer Placeholder 5">
            <a:extLst>
              <a:ext uri="{FF2B5EF4-FFF2-40B4-BE49-F238E27FC236}">
                <a16:creationId xmlns="" xmlns:a16="http://schemas.microsoft.com/office/drawing/2014/main" id="{D3ED90D7-192D-E34A-A129-603DA2806B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F4E2F575-0AB5-ED40-B5A7-8443E9F80F64}"/>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14069689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5F9253A-1B2D-7542-9B6F-FA42D86134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A497BB3B-A3FF-F442-BA29-C194E7F395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1CC1370F-B2CB-984E-9BEA-F72D0F7113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D1938331-EB46-A241-945E-A9E29C5A87BD}"/>
              </a:ext>
            </a:extLst>
          </p:cNvPr>
          <p:cNvSpPr>
            <a:spLocks noGrp="1"/>
          </p:cNvSpPr>
          <p:nvPr>
            <p:ph type="dt" sz="half" idx="10"/>
          </p:nvPr>
        </p:nvSpPr>
        <p:spPr/>
        <p:txBody>
          <a:bodyPr/>
          <a:lstStyle/>
          <a:p>
            <a:fld id="{3AC56663-F467-724F-9C4A-7CBA8A3563E3}" type="datetimeFigureOut">
              <a:rPr lang="en-US" smtClean="0"/>
              <a:t>9/16/2020</a:t>
            </a:fld>
            <a:endParaRPr lang="en-US"/>
          </a:p>
        </p:txBody>
      </p:sp>
      <p:sp>
        <p:nvSpPr>
          <p:cNvPr id="6" name="Footer Placeholder 5">
            <a:extLst>
              <a:ext uri="{FF2B5EF4-FFF2-40B4-BE49-F238E27FC236}">
                <a16:creationId xmlns="" xmlns:a16="http://schemas.microsoft.com/office/drawing/2014/main" id="{9E3BF304-2F66-0D4A-A0C9-740E3F5871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25082B4A-2276-9647-AE95-D82B839ADC56}"/>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38527465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6A41937-BF20-1646-BBD2-3DD84A9B65D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1B408E7C-DC3E-BA43-90E0-7C30EEDE1BA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F7319338-EAE0-7A40-ABC4-13A8A4D6E5F3}"/>
              </a:ext>
            </a:extLst>
          </p:cNvPr>
          <p:cNvSpPr>
            <a:spLocks noGrp="1"/>
          </p:cNvSpPr>
          <p:nvPr>
            <p:ph type="dt" sz="half" idx="10"/>
          </p:nvPr>
        </p:nvSpPr>
        <p:spPr/>
        <p:txBody>
          <a:bodyPr/>
          <a:lstStyle/>
          <a:p>
            <a:fld id="{3AC56663-F467-724F-9C4A-7CBA8A3563E3}" type="datetimeFigureOut">
              <a:rPr lang="en-US" smtClean="0"/>
              <a:t>9/16/2020</a:t>
            </a:fld>
            <a:endParaRPr lang="en-US"/>
          </a:p>
        </p:txBody>
      </p:sp>
      <p:sp>
        <p:nvSpPr>
          <p:cNvPr id="5" name="Footer Placeholder 4">
            <a:extLst>
              <a:ext uri="{FF2B5EF4-FFF2-40B4-BE49-F238E27FC236}">
                <a16:creationId xmlns="" xmlns:a16="http://schemas.microsoft.com/office/drawing/2014/main" id="{5AAC90C6-4159-024A-93C1-DC92D77C3C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37A47F38-1C00-1A43-8EE6-78C364B37339}"/>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40455920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7423120A-C540-014D-A196-81DC0AE1947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16E69A46-BF32-C540-A37E-7711961970C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9BCE7306-3DCD-794D-8DEC-0C27A7C08CA3}"/>
              </a:ext>
            </a:extLst>
          </p:cNvPr>
          <p:cNvSpPr>
            <a:spLocks noGrp="1"/>
          </p:cNvSpPr>
          <p:nvPr>
            <p:ph type="dt" sz="half" idx="10"/>
          </p:nvPr>
        </p:nvSpPr>
        <p:spPr/>
        <p:txBody>
          <a:bodyPr/>
          <a:lstStyle/>
          <a:p>
            <a:fld id="{3AC56663-F467-724F-9C4A-7CBA8A3563E3}" type="datetimeFigureOut">
              <a:rPr lang="en-US" smtClean="0"/>
              <a:t>9/16/2020</a:t>
            </a:fld>
            <a:endParaRPr lang="en-US"/>
          </a:p>
        </p:txBody>
      </p:sp>
      <p:sp>
        <p:nvSpPr>
          <p:cNvPr id="5" name="Footer Placeholder 4">
            <a:extLst>
              <a:ext uri="{FF2B5EF4-FFF2-40B4-BE49-F238E27FC236}">
                <a16:creationId xmlns="" xmlns:a16="http://schemas.microsoft.com/office/drawing/2014/main" id="{71D85206-AC06-CE4A-A628-FAFFF43D62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EE8BA3D5-9294-F940-B031-FD487FB58BAA}"/>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69149162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1AB2E44-36DA-4743-803D-A0C615B5C2C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88E14E84-EAA2-0943-970C-C978FC4775D4}"/>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E30744B4-977F-524D-98D3-5F8270BA84E9}"/>
              </a:ext>
            </a:extLst>
          </p:cNvPr>
          <p:cNvSpPr>
            <a:spLocks noGrp="1"/>
          </p:cNvSpPr>
          <p:nvPr>
            <p:ph type="dt" sz="half" idx="10"/>
          </p:nvPr>
        </p:nvSpPr>
        <p:spPr/>
        <p:txBody>
          <a:bodyPr/>
          <a:lstStyle/>
          <a:p>
            <a:fld id="{6134A85A-F517-B84D-9214-7EC82D2BC1FC}" type="datetimeFigureOut">
              <a:rPr lang="en-US" smtClean="0"/>
              <a:t>9/16/2020</a:t>
            </a:fld>
            <a:endParaRPr lang="en-US"/>
          </a:p>
        </p:txBody>
      </p:sp>
      <p:sp>
        <p:nvSpPr>
          <p:cNvPr id="5" name="Footer Placeholder 4">
            <a:extLst>
              <a:ext uri="{FF2B5EF4-FFF2-40B4-BE49-F238E27FC236}">
                <a16:creationId xmlns="" xmlns:a16="http://schemas.microsoft.com/office/drawing/2014/main" id="{85D3C28C-5E07-F041-8436-A1A6AF5D5B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F5A61D60-843C-CA49-BA6D-C4FFE484E6EF}"/>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26729469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A0138C7-0795-CB4E-995F-0C7059F9A8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651BD73C-200E-464F-86B0-3B878E416A69}"/>
              </a:ext>
            </a:extLst>
          </p:cNvPr>
          <p:cNvSpPr>
            <a:spLocks noGrp="1"/>
          </p:cNvSpPr>
          <p:nvPr>
            <p:ph idx="1"/>
          </p:nvPr>
        </p:nvSpPr>
        <p:spPr>
          <a:xfrm>
            <a:off x="838200" y="1825625"/>
            <a:ext cx="10515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C46AD399-A317-EA4F-BB28-D4C07E700560}"/>
              </a:ext>
            </a:extLst>
          </p:cNvPr>
          <p:cNvSpPr>
            <a:spLocks noGrp="1"/>
          </p:cNvSpPr>
          <p:nvPr>
            <p:ph type="dt" sz="half" idx="10"/>
          </p:nvPr>
        </p:nvSpPr>
        <p:spPr/>
        <p:txBody>
          <a:bodyPr/>
          <a:lstStyle/>
          <a:p>
            <a:fld id="{6134A85A-F517-B84D-9214-7EC82D2BC1FC}" type="datetimeFigureOut">
              <a:rPr lang="en-US" smtClean="0"/>
              <a:t>9/16/2020</a:t>
            </a:fld>
            <a:endParaRPr lang="en-US"/>
          </a:p>
        </p:txBody>
      </p:sp>
      <p:sp>
        <p:nvSpPr>
          <p:cNvPr id="5" name="Footer Placeholder 4">
            <a:extLst>
              <a:ext uri="{FF2B5EF4-FFF2-40B4-BE49-F238E27FC236}">
                <a16:creationId xmlns="" xmlns:a16="http://schemas.microsoft.com/office/drawing/2014/main" id="{9DA4670C-6D8A-5746-B623-9E521F602D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F2813A48-745C-5947-950A-E72406D272DE}"/>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271454542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8A5B10A-60AE-EB49-98E1-D957426E5CF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C9F78C1C-9F0D-034A-AFCE-15B725192D9A}"/>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613AE335-518E-D744-A806-4CEAED111D49}"/>
              </a:ext>
            </a:extLst>
          </p:cNvPr>
          <p:cNvSpPr>
            <a:spLocks noGrp="1"/>
          </p:cNvSpPr>
          <p:nvPr>
            <p:ph type="dt" sz="half" idx="10"/>
          </p:nvPr>
        </p:nvSpPr>
        <p:spPr/>
        <p:txBody>
          <a:bodyPr/>
          <a:lstStyle/>
          <a:p>
            <a:fld id="{6134A85A-F517-B84D-9214-7EC82D2BC1FC}" type="datetimeFigureOut">
              <a:rPr lang="en-US" smtClean="0"/>
              <a:t>9/16/2020</a:t>
            </a:fld>
            <a:endParaRPr lang="en-US"/>
          </a:p>
        </p:txBody>
      </p:sp>
      <p:sp>
        <p:nvSpPr>
          <p:cNvPr id="5" name="Footer Placeholder 4">
            <a:extLst>
              <a:ext uri="{FF2B5EF4-FFF2-40B4-BE49-F238E27FC236}">
                <a16:creationId xmlns="" xmlns:a16="http://schemas.microsoft.com/office/drawing/2014/main" id="{50307580-6999-9640-BE6D-5328398E19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5DDAB0F4-4663-3844-B795-6568E0E5D326}"/>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9647167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5DCEB2-EAAE-2E48-8AE9-747A0C350E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03041903-8308-514C-80B9-443CF2BDBCEC}"/>
              </a:ext>
            </a:extLst>
          </p:cNvPr>
          <p:cNvSpPr>
            <a:spLocks noGrp="1"/>
          </p:cNvSpPr>
          <p:nvPr>
            <p:ph sz="half" idx="1"/>
          </p:nvPr>
        </p:nvSpPr>
        <p:spPr>
          <a:xfrm>
            <a:off x="838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237814B1-0E8C-D547-8CDD-98A742DE32C7}"/>
              </a:ext>
            </a:extLst>
          </p:cNvPr>
          <p:cNvSpPr>
            <a:spLocks noGrp="1"/>
          </p:cNvSpPr>
          <p:nvPr>
            <p:ph sz="half" idx="2"/>
          </p:nvPr>
        </p:nvSpPr>
        <p:spPr>
          <a:xfrm>
            <a:off x="6172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4E6EDF7C-3A62-3B46-83A9-0097A852537D}"/>
              </a:ext>
            </a:extLst>
          </p:cNvPr>
          <p:cNvSpPr>
            <a:spLocks noGrp="1"/>
          </p:cNvSpPr>
          <p:nvPr>
            <p:ph type="dt" sz="half" idx="10"/>
          </p:nvPr>
        </p:nvSpPr>
        <p:spPr/>
        <p:txBody>
          <a:bodyPr/>
          <a:lstStyle/>
          <a:p>
            <a:fld id="{6134A85A-F517-B84D-9214-7EC82D2BC1FC}" type="datetimeFigureOut">
              <a:rPr lang="en-US" smtClean="0"/>
              <a:t>9/16/2020</a:t>
            </a:fld>
            <a:endParaRPr lang="en-US"/>
          </a:p>
        </p:txBody>
      </p:sp>
      <p:sp>
        <p:nvSpPr>
          <p:cNvPr id="6" name="Footer Placeholder 5">
            <a:extLst>
              <a:ext uri="{FF2B5EF4-FFF2-40B4-BE49-F238E27FC236}">
                <a16:creationId xmlns="" xmlns:a16="http://schemas.microsoft.com/office/drawing/2014/main" id="{FCCA6D9A-F34D-9145-A6E1-E71CE6F49B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AF86A584-920A-2E47-9098-CA1C7D4D2700}"/>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1077721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9085873"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9085873"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478DA99-1ED3-F944-BC99-F7C71722FEC6}"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177111495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92CAF7D-9335-7044-81B5-F1A113C50EC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FC2FA63E-7181-624C-857B-1B56214FE2B8}"/>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EF829E0D-A137-DD47-8B7C-785487385744}"/>
              </a:ext>
            </a:extLst>
          </p:cNvPr>
          <p:cNvSpPr>
            <a:spLocks noGrp="1"/>
          </p:cNvSpPr>
          <p:nvPr>
            <p:ph sz="half" idx="2"/>
          </p:nvPr>
        </p:nvSpPr>
        <p:spPr>
          <a:xfrm>
            <a:off x="839788" y="2505075"/>
            <a:ext cx="515778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8CA01913-C7BB-DC43-A030-D88B3AF8E533}"/>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9FCE15A7-A0FF-F840-A145-60B40D0C7EAB}"/>
              </a:ext>
            </a:extLst>
          </p:cNvPr>
          <p:cNvSpPr>
            <a:spLocks noGrp="1"/>
          </p:cNvSpPr>
          <p:nvPr>
            <p:ph sz="quarter" idx="4"/>
          </p:nvPr>
        </p:nvSpPr>
        <p:spPr>
          <a:xfrm>
            <a:off x="6172200" y="2505075"/>
            <a:ext cx="51831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9F6704BD-3FD1-F347-B63B-0213B2250A94}"/>
              </a:ext>
            </a:extLst>
          </p:cNvPr>
          <p:cNvSpPr>
            <a:spLocks noGrp="1"/>
          </p:cNvSpPr>
          <p:nvPr>
            <p:ph type="dt" sz="half" idx="10"/>
          </p:nvPr>
        </p:nvSpPr>
        <p:spPr/>
        <p:txBody>
          <a:bodyPr/>
          <a:lstStyle/>
          <a:p>
            <a:fld id="{6134A85A-F517-B84D-9214-7EC82D2BC1FC}" type="datetimeFigureOut">
              <a:rPr lang="en-US" smtClean="0"/>
              <a:t>9/16/2020</a:t>
            </a:fld>
            <a:endParaRPr lang="en-US"/>
          </a:p>
        </p:txBody>
      </p:sp>
      <p:sp>
        <p:nvSpPr>
          <p:cNvPr id="8" name="Footer Placeholder 7">
            <a:extLst>
              <a:ext uri="{FF2B5EF4-FFF2-40B4-BE49-F238E27FC236}">
                <a16:creationId xmlns="" xmlns:a16="http://schemas.microsoft.com/office/drawing/2014/main" id="{630A167C-807D-FF49-939E-C6F2C67E05F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37699041-3DA0-E042-8338-BE17C8AB7ED9}"/>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267369739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AB5BF22-797A-0E42-A2B4-7616EF9739C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3A907525-F63E-BC4D-9FAF-9CAB1B6ECA27}"/>
              </a:ext>
            </a:extLst>
          </p:cNvPr>
          <p:cNvSpPr>
            <a:spLocks noGrp="1"/>
          </p:cNvSpPr>
          <p:nvPr>
            <p:ph type="dt" sz="half" idx="10"/>
          </p:nvPr>
        </p:nvSpPr>
        <p:spPr/>
        <p:txBody>
          <a:bodyPr/>
          <a:lstStyle/>
          <a:p>
            <a:fld id="{6134A85A-F517-B84D-9214-7EC82D2BC1FC}" type="datetimeFigureOut">
              <a:rPr lang="en-US" smtClean="0"/>
              <a:t>9/16/2020</a:t>
            </a:fld>
            <a:endParaRPr lang="en-US"/>
          </a:p>
        </p:txBody>
      </p:sp>
      <p:sp>
        <p:nvSpPr>
          <p:cNvPr id="4" name="Footer Placeholder 3">
            <a:extLst>
              <a:ext uri="{FF2B5EF4-FFF2-40B4-BE49-F238E27FC236}">
                <a16:creationId xmlns="" xmlns:a16="http://schemas.microsoft.com/office/drawing/2014/main" id="{55B0DAF4-7A33-E942-AD94-FFBC78E449E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F57115B0-7B7D-C347-81FC-FBBDE7EE8928}"/>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85802952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DA952BBB-52A2-BD4B-A650-63066A27C605}"/>
              </a:ext>
            </a:extLst>
          </p:cNvPr>
          <p:cNvSpPr>
            <a:spLocks noGrp="1"/>
          </p:cNvSpPr>
          <p:nvPr>
            <p:ph type="dt" sz="half" idx="10"/>
          </p:nvPr>
        </p:nvSpPr>
        <p:spPr/>
        <p:txBody>
          <a:bodyPr/>
          <a:lstStyle/>
          <a:p>
            <a:fld id="{6134A85A-F517-B84D-9214-7EC82D2BC1FC}" type="datetimeFigureOut">
              <a:rPr lang="en-US" smtClean="0"/>
              <a:t>9/16/2020</a:t>
            </a:fld>
            <a:endParaRPr lang="en-US"/>
          </a:p>
        </p:txBody>
      </p:sp>
      <p:sp>
        <p:nvSpPr>
          <p:cNvPr id="3" name="Footer Placeholder 2">
            <a:extLst>
              <a:ext uri="{FF2B5EF4-FFF2-40B4-BE49-F238E27FC236}">
                <a16:creationId xmlns="" xmlns:a16="http://schemas.microsoft.com/office/drawing/2014/main" id="{823FAFAF-7055-8C45-8986-D313F043253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B1F3315E-3604-9940-A45C-CBD3E949654D}"/>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68026321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243DF9F-03E4-2D4A-8C73-CD9EB1FA93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BEAAA636-196C-B34E-8E36-12C7626710C4}"/>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2D03DB71-D964-1A46-88EB-6AB4CAE8305C}"/>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EE711710-A939-F84B-8683-D705642BD454}"/>
              </a:ext>
            </a:extLst>
          </p:cNvPr>
          <p:cNvSpPr>
            <a:spLocks noGrp="1"/>
          </p:cNvSpPr>
          <p:nvPr>
            <p:ph type="dt" sz="half" idx="10"/>
          </p:nvPr>
        </p:nvSpPr>
        <p:spPr/>
        <p:txBody>
          <a:bodyPr/>
          <a:lstStyle/>
          <a:p>
            <a:fld id="{6134A85A-F517-B84D-9214-7EC82D2BC1FC}" type="datetimeFigureOut">
              <a:rPr lang="en-US" smtClean="0"/>
              <a:t>9/16/2020</a:t>
            </a:fld>
            <a:endParaRPr lang="en-US"/>
          </a:p>
        </p:txBody>
      </p:sp>
      <p:sp>
        <p:nvSpPr>
          <p:cNvPr id="6" name="Footer Placeholder 5">
            <a:extLst>
              <a:ext uri="{FF2B5EF4-FFF2-40B4-BE49-F238E27FC236}">
                <a16:creationId xmlns="" xmlns:a16="http://schemas.microsoft.com/office/drawing/2014/main" id="{4DC4CD12-B6BA-B74D-9975-6567C6D5E0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31A894F0-A094-EB45-B854-AC2CE568835A}"/>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332658849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2323784-3503-DB46-90AD-920C280BEA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311A924F-C866-FA4F-81F5-986CD8DC4B1F}"/>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CA0913A9-EF05-5649-A644-8DACEFEC57B1}"/>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4A61A965-8549-F843-B612-179E96B3A686}"/>
              </a:ext>
            </a:extLst>
          </p:cNvPr>
          <p:cNvSpPr>
            <a:spLocks noGrp="1"/>
          </p:cNvSpPr>
          <p:nvPr>
            <p:ph type="dt" sz="half" idx="10"/>
          </p:nvPr>
        </p:nvSpPr>
        <p:spPr/>
        <p:txBody>
          <a:bodyPr/>
          <a:lstStyle/>
          <a:p>
            <a:fld id="{6134A85A-F517-B84D-9214-7EC82D2BC1FC}" type="datetimeFigureOut">
              <a:rPr lang="en-US" smtClean="0"/>
              <a:t>9/16/2020</a:t>
            </a:fld>
            <a:endParaRPr lang="en-US"/>
          </a:p>
        </p:txBody>
      </p:sp>
      <p:sp>
        <p:nvSpPr>
          <p:cNvPr id="6" name="Footer Placeholder 5">
            <a:extLst>
              <a:ext uri="{FF2B5EF4-FFF2-40B4-BE49-F238E27FC236}">
                <a16:creationId xmlns="" xmlns:a16="http://schemas.microsoft.com/office/drawing/2014/main" id="{9BDA3CF1-CD91-C545-9FD1-EBB9EDE2C4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978F200D-E0C3-FB42-A1DF-04C09CC92902}"/>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370535847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EA6F4E8-F804-874B-9E68-F54835CA217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B3BF5CF5-A071-764F-8C6B-48CB0A79A3CD}"/>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F307B74B-AB68-2045-99A1-E8B257896CEE}"/>
              </a:ext>
            </a:extLst>
          </p:cNvPr>
          <p:cNvSpPr>
            <a:spLocks noGrp="1"/>
          </p:cNvSpPr>
          <p:nvPr>
            <p:ph type="dt" sz="half" idx="10"/>
          </p:nvPr>
        </p:nvSpPr>
        <p:spPr/>
        <p:txBody>
          <a:bodyPr/>
          <a:lstStyle/>
          <a:p>
            <a:fld id="{6134A85A-F517-B84D-9214-7EC82D2BC1FC}" type="datetimeFigureOut">
              <a:rPr lang="en-US" smtClean="0"/>
              <a:t>9/16/2020</a:t>
            </a:fld>
            <a:endParaRPr lang="en-US"/>
          </a:p>
        </p:txBody>
      </p:sp>
      <p:sp>
        <p:nvSpPr>
          <p:cNvPr id="5" name="Footer Placeholder 4">
            <a:extLst>
              <a:ext uri="{FF2B5EF4-FFF2-40B4-BE49-F238E27FC236}">
                <a16:creationId xmlns="" xmlns:a16="http://schemas.microsoft.com/office/drawing/2014/main" id="{041C3105-9829-6F43-BE60-D98DAC434F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A18B794E-1320-FA42-917A-2541BF860959}"/>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138987426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6009B6CE-2456-1249-8C68-424B406C898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FEF72CC3-927E-7441-B8F7-46FB76753540}"/>
              </a:ext>
            </a:extLst>
          </p:cNvPr>
          <p:cNvSpPr>
            <a:spLocks noGrp="1"/>
          </p:cNvSpPr>
          <p:nvPr>
            <p:ph type="body" orient="vert" idx="1"/>
          </p:nvPr>
        </p:nvSpPr>
        <p:spPr>
          <a:xfrm>
            <a:off x="838200" y="365125"/>
            <a:ext cx="7734300"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D4C4C5B6-C1ED-A549-BD3D-D07FC4B6F89E}"/>
              </a:ext>
            </a:extLst>
          </p:cNvPr>
          <p:cNvSpPr>
            <a:spLocks noGrp="1"/>
          </p:cNvSpPr>
          <p:nvPr>
            <p:ph type="dt" sz="half" idx="10"/>
          </p:nvPr>
        </p:nvSpPr>
        <p:spPr/>
        <p:txBody>
          <a:bodyPr/>
          <a:lstStyle/>
          <a:p>
            <a:fld id="{6134A85A-F517-B84D-9214-7EC82D2BC1FC}" type="datetimeFigureOut">
              <a:rPr lang="en-US" smtClean="0"/>
              <a:t>9/16/2020</a:t>
            </a:fld>
            <a:endParaRPr lang="en-US"/>
          </a:p>
        </p:txBody>
      </p:sp>
      <p:sp>
        <p:nvSpPr>
          <p:cNvPr id="5" name="Footer Placeholder 4">
            <a:extLst>
              <a:ext uri="{FF2B5EF4-FFF2-40B4-BE49-F238E27FC236}">
                <a16:creationId xmlns="" xmlns:a16="http://schemas.microsoft.com/office/drawing/2014/main" id="{AEE65298-2108-3047-95A6-75A51769A2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90D47221-4CDC-8E41-B068-74C6425F95F8}"/>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384594858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B9FB34B-5C59-7E45-B149-91B0EB7D243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3FED5BB3-1B6F-F94E-8365-6F338F63D3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6B42DD81-683F-184F-8DE6-5BFDD5280D6A}"/>
              </a:ext>
            </a:extLst>
          </p:cNvPr>
          <p:cNvSpPr>
            <a:spLocks noGrp="1"/>
          </p:cNvSpPr>
          <p:nvPr>
            <p:ph type="dt" sz="half" idx="10"/>
          </p:nvPr>
        </p:nvSpPr>
        <p:spPr/>
        <p:txBody>
          <a:bodyPr/>
          <a:lstStyle/>
          <a:p>
            <a:fld id="{AE41076E-769D-994D-AD12-AED9E0FB0F75}" type="datetimeFigureOut">
              <a:rPr lang="en-US" smtClean="0"/>
              <a:t>9/16/2020</a:t>
            </a:fld>
            <a:endParaRPr lang="en-US"/>
          </a:p>
        </p:txBody>
      </p:sp>
      <p:sp>
        <p:nvSpPr>
          <p:cNvPr id="5" name="Footer Placeholder 4">
            <a:extLst>
              <a:ext uri="{FF2B5EF4-FFF2-40B4-BE49-F238E27FC236}">
                <a16:creationId xmlns="" xmlns:a16="http://schemas.microsoft.com/office/drawing/2014/main" id="{CD32C1F1-5711-1246-A682-95FB94050C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2D6D14F5-F8BF-4E49-99A4-631A7CE14020}"/>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361476817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458E500-26A4-BF4F-A737-D527D1476E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733B1977-3A19-9F4B-9D72-F14AC6501FF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EB89315B-8C77-6045-9642-3852233C89BC}"/>
              </a:ext>
            </a:extLst>
          </p:cNvPr>
          <p:cNvSpPr>
            <a:spLocks noGrp="1"/>
          </p:cNvSpPr>
          <p:nvPr>
            <p:ph type="dt" sz="half" idx="10"/>
          </p:nvPr>
        </p:nvSpPr>
        <p:spPr/>
        <p:txBody>
          <a:bodyPr/>
          <a:lstStyle/>
          <a:p>
            <a:fld id="{AE41076E-769D-994D-AD12-AED9E0FB0F75}" type="datetimeFigureOut">
              <a:rPr lang="en-US" smtClean="0"/>
              <a:t>9/16/2020</a:t>
            </a:fld>
            <a:endParaRPr lang="en-US"/>
          </a:p>
        </p:txBody>
      </p:sp>
      <p:sp>
        <p:nvSpPr>
          <p:cNvPr id="5" name="Footer Placeholder 4">
            <a:extLst>
              <a:ext uri="{FF2B5EF4-FFF2-40B4-BE49-F238E27FC236}">
                <a16:creationId xmlns="" xmlns:a16="http://schemas.microsoft.com/office/drawing/2014/main" id="{D376156D-E3F5-CB4E-BD60-305930FA7B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E230D8C6-0F64-6F4B-A792-8B2C378721D1}"/>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27676853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456DE52-1EA5-3643-AE0D-AE2268B1980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4FFD3437-7A68-AB4C-9F06-D398519560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46D76892-DD3E-4845-BEE5-54E46F8D2BAB}"/>
              </a:ext>
            </a:extLst>
          </p:cNvPr>
          <p:cNvSpPr>
            <a:spLocks noGrp="1"/>
          </p:cNvSpPr>
          <p:nvPr>
            <p:ph type="dt" sz="half" idx="10"/>
          </p:nvPr>
        </p:nvSpPr>
        <p:spPr/>
        <p:txBody>
          <a:bodyPr/>
          <a:lstStyle/>
          <a:p>
            <a:fld id="{AE41076E-769D-994D-AD12-AED9E0FB0F75}" type="datetimeFigureOut">
              <a:rPr lang="en-US" smtClean="0"/>
              <a:t>9/16/2020</a:t>
            </a:fld>
            <a:endParaRPr lang="en-US"/>
          </a:p>
        </p:txBody>
      </p:sp>
      <p:sp>
        <p:nvSpPr>
          <p:cNvPr id="5" name="Footer Placeholder 4">
            <a:extLst>
              <a:ext uri="{FF2B5EF4-FFF2-40B4-BE49-F238E27FC236}">
                <a16:creationId xmlns="" xmlns:a16="http://schemas.microsoft.com/office/drawing/2014/main" id="{12D591A1-A767-AC49-A16C-3F3C9E9479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F70272BC-724E-F341-A4FC-941E8745DC54}"/>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1010492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4497475"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3815862"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478DA99-1ED3-F944-BC99-F7C71722FEC6}" type="datetimeFigureOut">
              <a:rPr lang="en-US" smtClean="0"/>
              <a:t>9/16/2020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85821761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E0933AE-6685-1348-AEC6-F1848186B9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FA295CBB-BDDB-584B-B414-5F581123061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92724C79-869E-7C4C-8756-EA02DA39DD8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EBA54D99-9257-1B46-A005-DFB653607D73}"/>
              </a:ext>
            </a:extLst>
          </p:cNvPr>
          <p:cNvSpPr>
            <a:spLocks noGrp="1"/>
          </p:cNvSpPr>
          <p:nvPr>
            <p:ph type="dt" sz="half" idx="10"/>
          </p:nvPr>
        </p:nvSpPr>
        <p:spPr/>
        <p:txBody>
          <a:bodyPr/>
          <a:lstStyle/>
          <a:p>
            <a:fld id="{AE41076E-769D-994D-AD12-AED9E0FB0F75}" type="datetimeFigureOut">
              <a:rPr lang="en-US" smtClean="0"/>
              <a:t>9/16/2020</a:t>
            </a:fld>
            <a:endParaRPr lang="en-US"/>
          </a:p>
        </p:txBody>
      </p:sp>
      <p:sp>
        <p:nvSpPr>
          <p:cNvPr id="6" name="Footer Placeholder 5">
            <a:extLst>
              <a:ext uri="{FF2B5EF4-FFF2-40B4-BE49-F238E27FC236}">
                <a16:creationId xmlns="" xmlns:a16="http://schemas.microsoft.com/office/drawing/2014/main" id="{F5850664-35B1-B047-B5D7-C90877EBC3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27FB4789-7BC4-034E-BFF7-CB4F5745318A}"/>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277932150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99FE63B-2C5C-1C44-9BB2-A00C4A79296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523E7CB3-DCBF-3143-A630-196FE83CF06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F7DDF094-D769-004E-9C71-EF9FC1F9577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9D5BA426-1A7D-6D4C-ACF1-9E6D0EE625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C989A5B4-ADC1-4E42-88AB-5E7B2574C98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91F52982-232C-0C4F-9261-13021D491B67}"/>
              </a:ext>
            </a:extLst>
          </p:cNvPr>
          <p:cNvSpPr>
            <a:spLocks noGrp="1"/>
          </p:cNvSpPr>
          <p:nvPr>
            <p:ph type="dt" sz="half" idx="10"/>
          </p:nvPr>
        </p:nvSpPr>
        <p:spPr/>
        <p:txBody>
          <a:bodyPr/>
          <a:lstStyle/>
          <a:p>
            <a:fld id="{AE41076E-769D-994D-AD12-AED9E0FB0F75}" type="datetimeFigureOut">
              <a:rPr lang="en-US" smtClean="0"/>
              <a:t>9/16/2020</a:t>
            </a:fld>
            <a:endParaRPr lang="en-US"/>
          </a:p>
        </p:txBody>
      </p:sp>
      <p:sp>
        <p:nvSpPr>
          <p:cNvPr id="8" name="Footer Placeholder 7">
            <a:extLst>
              <a:ext uri="{FF2B5EF4-FFF2-40B4-BE49-F238E27FC236}">
                <a16:creationId xmlns="" xmlns:a16="http://schemas.microsoft.com/office/drawing/2014/main" id="{1705F16B-0731-3348-8178-EE39154FE87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36220632-D22D-7445-B873-201B8F629A77}"/>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104564758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8D0C4A9-F0A8-6A40-9CB8-1124CAC3ED7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5EA5B138-8849-A84D-B966-9DF1E94FED86}"/>
              </a:ext>
            </a:extLst>
          </p:cNvPr>
          <p:cNvSpPr>
            <a:spLocks noGrp="1"/>
          </p:cNvSpPr>
          <p:nvPr>
            <p:ph type="dt" sz="half" idx="10"/>
          </p:nvPr>
        </p:nvSpPr>
        <p:spPr/>
        <p:txBody>
          <a:bodyPr/>
          <a:lstStyle/>
          <a:p>
            <a:fld id="{AE41076E-769D-994D-AD12-AED9E0FB0F75}" type="datetimeFigureOut">
              <a:rPr lang="en-US" smtClean="0"/>
              <a:t>9/16/2020</a:t>
            </a:fld>
            <a:endParaRPr lang="en-US"/>
          </a:p>
        </p:txBody>
      </p:sp>
      <p:sp>
        <p:nvSpPr>
          <p:cNvPr id="4" name="Footer Placeholder 3">
            <a:extLst>
              <a:ext uri="{FF2B5EF4-FFF2-40B4-BE49-F238E27FC236}">
                <a16:creationId xmlns="" xmlns:a16="http://schemas.microsoft.com/office/drawing/2014/main" id="{A0C1E746-A580-3A49-A4C0-FBB9C3B774B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28485002-354D-3147-A2CB-3BEDFCDF676C}"/>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180149554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D15B674F-B1BD-DA40-A3B1-AD8CFF1C3B7F}"/>
              </a:ext>
            </a:extLst>
          </p:cNvPr>
          <p:cNvSpPr>
            <a:spLocks noGrp="1"/>
          </p:cNvSpPr>
          <p:nvPr>
            <p:ph type="dt" sz="half" idx="10"/>
          </p:nvPr>
        </p:nvSpPr>
        <p:spPr/>
        <p:txBody>
          <a:bodyPr/>
          <a:lstStyle/>
          <a:p>
            <a:fld id="{AE41076E-769D-994D-AD12-AED9E0FB0F75}" type="datetimeFigureOut">
              <a:rPr lang="en-US" smtClean="0"/>
              <a:t>9/16/2020</a:t>
            </a:fld>
            <a:endParaRPr lang="en-US"/>
          </a:p>
        </p:txBody>
      </p:sp>
      <p:sp>
        <p:nvSpPr>
          <p:cNvPr id="3" name="Footer Placeholder 2">
            <a:extLst>
              <a:ext uri="{FF2B5EF4-FFF2-40B4-BE49-F238E27FC236}">
                <a16:creationId xmlns="" xmlns:a16="http://schemas.microsoft.com/office/drawing/2014/main" id="{A388047D-DD3C-A24E-81B1-ECA252FDA4F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8434987D-AB8F-6B41-8A85-19B75E7EF2B6}"/>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296466587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9171AC9-9FCD-E547-88D9-0D094C19AC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1628DEFD-AA86-5E40-BEED-B07B024AC6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E82EA183-3F13-A14B-BD5B-F62D5A2941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3CAD7809-EFDD-E44E-B686-B3036990DB7C}"/>
              </a:ext>
            </a:extLst>
          </p:cNvPr>
          <p:cNvSpPr>
            <a:spLocks noGrp="1"/>
          </p:cNvSpPr>
          <p:nvPr>
            <p:ph type="dt" sz="half" idx="10"/>
          </p:nvPr>
        </p:nvSpPr>
        <p:spPr/>
        <p:txBody>
          <a:bodyPr/>
          <a:lstStyle/>
          <a:p>
            <a:fld id="{AE41076E-769D-994D-AD12-AED9E0FB0F75}" type="datetimeFigureOut">
              <a:rPr lang="en-US" smtClean="0"/>
              <a:t>9/16/2020</a:t>
            </a:fld>
            <a:endParaRPr lang="en-US"/>
          </a:p>
        </p:txBody>
      </p:sp>
      <p:sp>
        <p:nvSpPr>
          <p:cNvPr id="6" name="Footer Placeholder 5">
            <a:extLst>
              <a:ext uri="{FF2B5EF4-FFF2-40B4-BE49-F238E27FC236}">
                <a16:creationId xmlns="" xmlns:a16="http://schemas.microsoft.com/office/drawing/2014/main" id="{F9304834-14F4-4641-8484-CFEBBB33BF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D7185205-C7A1-C64A-BC8F-B33E8216DC94}"/>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119594305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7603BCB-0634-7145-8E29-751A605BA8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B9C88CA3-19F4-B04C-B305-D1D587DC48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6D56B339-520D-7A44-A611-AFCDE7DBB0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C13516B3-49BE-644D-B2AD-37D31EE60949}"/>
              </a:ext>
            </a:extLst>
          </p:cNvPr>
          <p:cNvSpPr>
            <a:spLocks noGrp="1"/>
          </p:cNvSpPr>
          <p:nvPr>
            <p:ph type="dt" sz="half" idx="10"/>
          </p:nvPr>
        </p:nvSpPr>
        <p:spPr/>
        <p:txBody>
          <a:bodyPr/>
          <a:lstStyle/>
          <a:p>
            <a:fld id="{AE41076E-769D-994D-AD12-AED9E0FB0F75}" type="datetimeFigureOut">
              <a:rPr lang="en-US" smtClean="0"/>
              <a:t>9/16/2020</a:t>
            </a:fld>
            <a:endParaRPr lang="en-US"/>
          </a:p>
        </p:txBody>
      </p:sp>
      <p:sp>
        <p:nvSpPr>
          <p:cNvPr id="6" name="Footer Placeholder 5">
            <a:extLst>
              <a:ext uri="{FF2B5EF4-FFF2-40B4-BE49-F238E27FC236}">
                <a16:creationId xmlns="" xmlns:a16="http://schemas.microsoft.com/office/drawing/2014/main" id="{C314D71E-144F-5146-9B99-6F6C57BD92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A1FE1F07-9E19-D84B-8B07-44C71D701ECA}"/>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87687707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4C8FCA7-8049-5944-BC40-899EC310BA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ABA5B9E7-F084-E446-977D-A714F4044AC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3DB3506D-C34A-BD4B-B2C9-09835248AB8F}"/>
              </a:ext>
            </a:extLst>
          </p:cNvPr>
          <p:cNvSpPr>
            <a:spLocks noGrp="1"/>
          </p:cNvSpPr>
          <p:nvPr>
            <p:ph type="dt" sz="half" idx="10"/>
          </p:nvPr>
        </p:nvSpPr>
        <p:spPr/>
        <p:txBody>
          <a:bodyPr/>
          <a:lstStyle/>
          <a:p>
            <a:fld id="{AE41076E-769D-994D-AD12-AED9E0FB0F75}" type="datetimeFigureOut">
              <a:rPr lang="en-US" smtClean="0"/>
              <a:t>9/16/2020</a:t>
            </a:fld>
            <a:endParaRPr lang="en-US"/>
          </a:p>
        </p:txBody>
      </p:sp>
      <p:sp>
        <p:nvSpPr>
          <p:cNvPr id="5" name="Footer Placeholder 4">
            <a:extLst>
              <a:ext uri="{FF2B5EF4-FFF2-40B4-BE49-F238E27FC236}">
                <a16:creationId xmlns="" xmlns:a16="http://schemas.microsoft.com/office/drawing/2014/main" id="{19348CAB-F026-1944-8450-22FB8AEF5B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EA0AC33F-A3A2-A041-A466-194880C1187A}"/>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98029909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BCCE98BF-17AF-6D44-860E-84A164CC959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F6759389-EC9F-4F4D-B304-D1C6DA50E86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DFFF43E0-90FA-324A-986B-08FC997C943F}"/>
              </a:ext>
            </a:extLst>
          </p:cNvPr>
          <p:cNvSpPr>
            <a:spLocks noGrp="1"/>
          </p:cNvSpPr>
          <p:nvPr>
            <p:ph type="dt" sz="half" idx="10"/>
          </p:nvPr>
        </p:nvSpPr>
        <p:spPr/>
        <p:txBody>
          <a:bodyPr/>
          <a:lstStyle/>
          <a:p>
            <a:fld id="{AE41076E-769D-994D-AD12-AED9E0FB0F75}" type="datetimeFigureOut">
              <a:rPr lang="en-US" smtClean="0"/>
              <a:t>9/16/2020</a:t>
            </a:fld>
            <a:endParaRPr lang="en-US"/>
          </a:p>
        </p:txBody>
      </p:sp>
      <p:sp>
        <p:nvSpPr>
          <p:cNvPr id="5" name="Footer Placeholder 4">
            <a:extLst>
              <a:ext uri="{FF2B5EF4-FFF2-40B4-BE49-F238E27FC236}">
                <a16:creationId xmlns="" xmlns:a16="http://schemas.microsoft.com/office/drawing/2014/main" id="{D1C5A636-47EE-BA40-AE36-BEEDDD6F4C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27CC01C5-F166-5E4B-84F0-C33D55B49B9E}"/>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3097185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9148274"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443559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443559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619538" y="1681163"/>
            <a:ext cx="4368524"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19538" y="2505075"/>
            <a:ext cx="4368524"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478DA99-1ED3-F944-BC99-F7C71722FEC6}" type="datetimeFigureOut">
              <a:rPr lang="en-US" smtClean="0"/>
              <a:t>9/16/2020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1563332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478DA99-1ED3-F944-BC99-F7C71722FEC6}" type="datetimeFigureOut">
              <a:rPr lang="en-US" smtClean="0"/>
              <a:t>9/16/2020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466469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78DA99-1ED3-F944-BC99-F7C71722FEC6}" type="datetimeFigureOut">
              <a:rPr lang="en-US" smtClean="0"/>
              <a:t>9/16/2020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1637121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942B613-51B8-EF49-801F-A9C1E5F10D2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1B41070F-DAFA-AC48-96DC-8C2A8EC5C0EA}"/>
              </a:ext>
            </a:extLst>
          </p:cNvPr>
          <p:cNvSpPr>
            <a:spLocks noGrp="1"/>
          </p:cNvSpPr>
          <p:nvPr>
            <p:ph type="dt" sz="half" idx="10"/>
          </p:nvPr>
        </p:nvSpPr>
        <p:spPr/>
        <p:txBody>
          <a:bodyPr/>
          <a:lstStyle/>
          <a:p>
            <a:fld id="{9478DA99-1ED3-F944-BC99-F7C71722FEC6}" type="datetimeFigureOut">
              <a:rPr lang="en-US" smtClean="0"/>
              <a:t>9/16/2020</a:t>
            </a:fld>
            <a:endParaRPr lang="en-US"/>
          </a:p>
        </p:txBody>
      </p:sp>
      <p:sp>
        <p:nvSpPr>
          <p:cNvPr id="4" name="Footer Placeholder 3">
            <a:extLst>
              <a:ext uri="{FF2B5EF4-FFF2-40B4-BE49-F238E27FC236}">
                <a16:creationId xmlns="" xmlns:a16="http://schemas.microsoft.com/office/drawing/2014/main" id="{B3C6356E-C245-B24B-8035-3237210E9E2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CF4A1AEB-EEEB-0C47-9ED3-85824FCBADAE}"/>
              </a:ext>
            </a:extLst>
          </p:cNvPr>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1021952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B24DF4F-20C9-8B4B-AB57-B9656C2DCDF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5DE629DB-5AFB-314F-8E99-CA7CF304A073}"/>
              </a:ext>
            </a:extLst>
          </p:cNvPr>
          <p:cNvSpPr>
            <a:spLocks noGrp="1"/>
          </p:cNvSpPr>
          <p:nvPr>
            <p:ph type="dt" sz="half" idx="10"/>
          </p:nvPr>
        </p:nvSpPr>
        <p:spPr/>
        <p:txBody>
          <a:bodyPr/>
          <a:lstStyle/>
          <a:p>
            <a:fld id="{9478DA99-1ED3-F944-BC99-F7C71722FEC6}" type="datetimeFigureOut">
              <a:rPr lang="en-US" smtClean="0"/>
              <a:t>9/16/2020</a:t>
            </a:fld>
            <a:endParaRPr lang="en-US"/>
          </a:p>
        </p:txBody>
      </p:sp>
      <p:sp>
        <p:nvSpPr>
          <p:cNvPr id="4" name="Footer Placeholder 3">
            <a:extLst>
              <a:ext uri="{FF2B5EF4-FFF2-40B4-BE49-F238E27FC236}">
                <a16:creationId xmlns="" xmlns:a16="http://schemas.microsoft.com/office/drawing/2014/main" id="{0B9AD1C8-12BC-7643-8934-5D5ED5A99D9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D66B42E7-4C66-734D-A8C1-531DF6B2A609}"/>
              </a:ext>
            </a:extLst>
          </p:cNvPr>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1640281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4.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9149862"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9149862"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78DA99-1ED3-F944-BC99-F7C71722FEC6}" type="datetimeFigureOut">
              <a:rPr lang="en-US" smtClean="0"/>
              <a:t>9/16/2020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137746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8FAA5A-C444-814B-AFD0-86E9B49918DA}" type="slidenum">
              <a:rPr lang="en-US" smtClean="0"/>
              <a:t>‹N°›</a:t>
            </a:fld>
            <a:endParaRPr lang="en-US"/>
          </a:p>
        </p:txBody>
      </p:sp>
      <p:sp>
        <p:nvSpPr>
          <p:cNvPr id="13" name="Rectangle 12">
            <a:extLst>
              <a:ext uri="{FF2B5EF4-FFF2-40B4-BE49-F238E27FC236}">
                <a16:creationId xmlns="" xmlns:a16="http://schemas.microsoft.com/office/drawing/2014/main" id="{67FAC88F-3079-6C41-B97E-AB507D54E544}"/>
              </a:ext>
            </a:extLst>
          </p:cNvPr>
          <p:cNvSpPr/>
          <p:nvPr userDrawn="1"/>
        </p:nvSpPr>
        <p:spPr>
          <a:xfrm>
            <a:off x="10451364" y="0"/>
            <a:ext cx="1740635" cy="6858000"/>
          </a:xfrm>
          <a:prstGeom prst="rect">
            <a:avLst/>
          </a:prstGeom>
          <a:solidFill>
            <a:srgbClr val="2E557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 xmlns:a16="http://schemas.microsoft.com/office/drawing/2014/main" id="{B75AAFAF-2663-1B4A-953A-5BDE35D35E62}"/>
              </a:ext>
            </a:extLst>
          </p:cNvPr>
          <p:cNvPicPr>
            <a:picLocks noChangeAspect="1"/>
          </p:cNvPicPr>
          <p:nvPr userDrawn="1"/>
        </p:nvPicPr>
        <p:blipFill>
          <a:blip r:embed="rId16"/>
          <a:stretch>
            <a:fillRect/>
          </a:stretch>
        </p:blipFill>
        <p:spPr>
          <a:xfrm>
            <a:off x="10800248" y="5441186"/>
            <a:ext cx="1042868" cy="1042868"/>
          </a:xfrm>
          <a:prstGeom prst="rect">
            <a:avLst/>
          </a:prstGeom>
        </p:spPr>
      </p:pic>
      <p:pic>
        <p:nvPicPr>
          <p:cNvPr id="8" name="Picture 7">
            <a:extLst>
              <a:ext uri="{FF2B5EF4-FFF2-40B4-BE49-F238E27FC236}">
                <a16:creationId xmlns="" xmlns:a16="http://schemas.microsoft.com/office/drawing/2014/main" id="{3ECEC7F7-E76D-BA4C-9E1D-7856473E0BC1}"/>
              </a:ext>
            </a:extLst>
          </p:cNvPr>
          <p:cNvPicPr>
            <a:picLocks noChangeAspect="1"/>
          </p:cNvPicPr>
          <p:nvPr userDrawn="1"/>
        </p:nvPicPr>
        <p:blipFill>
          <a:blip r:embed="rId17"/>
          <a:stretch>
            <a:fillRect/>
          </a:stretch>
        </p:blipFill>
        <p:spPr>
          <a:xfrm>
            <a:off x="750064" y="5749111"/>
            <a:ext cx="2225407" cy="734943"/>
          </a:xfrm>
          <a:prstGeom prst="rect">
            <a:avLst/>
          </a:prstGeom>
        </p:spPr>
      </p:pic>
    </p:spTree>
    <p:extLst>
      <p:ext uri="{BB962C8B-B14F-4D97-AF65-F5344CB8AC3E}">
        <p14:creationId xmlns:p14="http://schemas.microsoft.com/office/powerpoint/2010/main" val="10325900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86" r:id="rId8"/>
    <p:sldLayoutId id="2147483673" r:id="rId9"/>
    <p:sldLayoutId id="2147483656" r:id="rId10"/>
    <p:sldLayoutId id="2147483657" r:id="rId11"/>
    <p:sldLayoutId id="2147483658" r:id="rId12"/>
    <p:sldLayoutId id="2147483659" r:id="rId13"/>
    <p:sldLayoutId id="2147483660"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942FE335-DF36-EC49-AEB9-1F17E90F6F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8D9C8947-963D-5A43-83DE-6AEA3F6005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C433340A-C86D-194E-AA81-2891DF2200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C56663-F467-724F-9C4A-7CBA8A3563E3}" type="datetimeFigureOut">
              <a:rPr lang="en-US" smtClean="0"/>
              <a:t>9/16/2020</a:t>
            </a:fld>
            <a:endParaRPr lang="en-US"/>
          </a:p>
        </p:txBody>
      </p:sp>
      <p:sp>
        <p:nvSpPr>
          <p:cNvPr id="5" name="Footer Placeholder 4">
            <a:extLst>
              <a:ext uri="{FF2B5EF4-FFF2-40B4-BE49-F238E27FC236}">
                <a16:creationId xmlns="" xmlns:a16="http://schemas.microsoft.com/office/drawing/2014/main" id="{86989F4A-AF3F-7945-B25B-38FA0354FA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753EE52A-4F22-4F49-86EE-7AC85B3CFA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8BBED7-DA09-AB4F-934B-FB262E64A154}" type="slidenum">
              <a:rPr lang="en-US" smtClean="0"/>
              <a:t>‹N°›</a:t>
            </a:fld>
            <a:endParaRPr lang="en-US"/>
          </a:p>
        </p:txBody>
      </p:sp>
    </p:spTree>
    <p:extLst>
      <p:ext uri="{BB962C8B-B14F-4D97-AF65-F5344CB8AC3E}">
        <p14:creationId xmlns:p14="http://schemas.microsoft.com/office/powerpoint/2010/main" val="391095117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3D5C23F2-2025-A948-A822-6DF144B15F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4" name="Date Placeholder 3">
            <a:extLst>
              <a:ext uri="{FF2B5EF4-FFF2-40B4-BE49-F238E27FC236}">
                <a16:creationId xmlns="" xmlns:a16="http://schemas.microsoft.com/office/drawing/2014/main" id="{1A0F2833-791A-5449-92AD-C8EAF61BB4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34A85A-F517-B84D-9214-7EC82D2BC1FC}" type="datetimeFigureOut">
              <a:rPr lang="en-US" smtClean="0"/>
              <a:t>9/16/2020</a:t>
            </a:fld>
            <a:endParaRPr lang="en-US"/>
          </a:p>
        </p:txBody>
      </p:sp>
      <p:sp>
        <p:nvSpPr>
          <p:cNvPr id="5" name="Footer Placeholder 4">
            <a:extLst>
              <a:ext uri="{FF2B5EF4-FFF2-40B4-BE49-F238E27FC236}">
                <a16:creationId xmlns="" xmlns:a16="http://schemas.microsoft.com/office/drawing/2014/main" id="{0FE07BAE-4438-9347-900A-30D5B7185B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742726F4-93B9-9446-8A73-FC80042A33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48D0EC-F8CB-074B-BC4C-8EBF90199937}" type="slidenum">
              <a:rPr lang="en-US" smtClean="0"/>
              <a:t>‹N°›</a:t>
            </a:fld>
            <a:endParaRPr lang="en-US"/>
          </a:p>
        </p:txBody>
      </p:sp>
      <p:sp>
        <p:nvSpPr>
          <p:cNvPr id="7" name="Text Placeholder 6">
            <a:extLst>
              <a:ext uri="{FF2B5EF4-FFF2-40B4-BE49-F238E27FC236}">
                <a16:creationId xmlns="" xmlns:a16="http://schemas.microsoft.com/office/drawing/2014/main" id="{CA7BE19C-4919-1944-BC61-CC284F92EB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3375235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340065B8-E642-2C45-BEC2-BA06987F46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7D7E7E25-6EC5-B14A-8805-206FBEEB1DD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3BC329F1-DD7D-934E-8EF4-0A2C3FCFD3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41076E-769D-994D-AD12-AED9E0FB0F75}" type="datetimeFigureOut">
              <a:rPr lang="en-US" smtClean="0"/>
              <a:t>9/16/2020</a:t>
            </a:fld>
            <a:endParaRPr lang="en-US"/>
          </a:p>
        </p:txBody>
      </p:sp>
      <p:sp>
        <p:nvSpPr>
          <p:cNvPr id="5" name="Footer Placeholder 4">
            <a:extLst>
              <a:ext uri="{FF2B5EF4-FFF2-40B4-BE49-F238E27FC236}">
                <a16:creationId xmlns="" xmlns:a16="http://schemas.microsoft.com/office/drawing/2014/main" id="{452D288B-85DB-3249-BFAB-8630C92CEC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E2272F85-E71C-8B4E-A8FC-E4236B4274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F9E08D-064C-0A4F-8FFD-E8BE5DD9573B}" type="slidenum">
              <a:rPr lang="en-US" smtClean="0"/>
              <a:t>‹N°›</a:t>
            </a:fld>
            <a:endParaRPr lang="en-US"/>
          </a:p>
        </p:txBody>
      </p:sp>
    </p:spTree>
    <p:extLst>
      <p:ext uri="{BB962C8B-B14F-4D97-AF65-F5344CB8AC3E}">
        <p14:creationId xmlns:p14="http://schemas.microsoft.com/office/powerpoint/2010/main" val="384191099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8" Type="http://schemas.openxmlformats.org/officeDocument/2006/relationships/hyperlink" Target="http://biblia.com/bible/esv/2%20Cor%206.14-7.1" TargetMode="External"/><Relationship Id="rId13" Type="http://schemas.openxmlformats.org/officeDocument/2006/relationships/hyperlink" Target="http://biblia.com/bible/esv/Lev.%2011.1-47" TargetMode="External"/><Relationship Id="rId3" Type="http://schemas.openxmlformats.org/officeDocument/2006/relationships/hyperlink" Target="http://biblia.com/bible/esv/Rom%2012.2" TargetMode="External"/><Relationship Id="rId7" Type="http://schemas.openxmlformats.org/officeDocument/2006/relationships/hyperlink" Target="http://biblia.com/bible/esv/2%20Cor.%2010.5" TargetMode="External"/><Relationship Id="rId12" Type="http://schemas.openxmlformats.org/officeDocument/2006/relationships/hyperlink" Target="http://biblia.com/bible/esv/1%20Cor%2010.31" TargetMode="External"/><Relationship Id="rId2" Type="http://schemas.openxmlformats.org/officeDocument/2006/relationships/hyperlink" Target="http://biblia.com/bible/esv/Rom.%2012.1" TargetMode="External"/><Relationship Id="rId1" Type="http://schemas.openxmlformats.org/officeDocument/2006/relationships/slideLayout" Target="../slideLayouts/slideLayout9.xml"/><Relationship Id="rId6" Type="http://schemas.openxmlformats.org/officeDocument/2006/relationships/hyperlink" Target="http://biblia.com/bible/esv/Phil.%204.8" TargetMode="External"/><Relationship Id="rId11" Type="http://schemas.openxmlformats.org/officeDocument/2006/relationships/hyperlink" Target="http://biblia.com/bible/esv/1%20Cor%206.20" TargetMode="External"/><Relationship Id="rId5" Type="http://schemas.openxmlformats.org/officeDocument/2006/relationships/hyperlink" Target="http://biblia.com/bible/esv/Eph.%205.1-21" TargetMode="External"/><Relationship Id="rId10" Type="http://schemas.openxmlformats.org/officeDocument/2006/relationships/hyperlink" Target="http://biblia.com/bible/esv/1%20Cor.%206.19" TargetMode="External"/><Relationship Id="rId4" Type="http://schemas.openxmlformats.org/officeDocument/2006/relationships/hyperlink" Target="http://biblia.com/bible/esv/1%20John%202.6" TargetMode="External"/><Relationship Id="rId9" Type="http://schemas.openxmlformats.org/officeDocument/2006/relationships/hyperlink" Target="http://biblia.com/bible/esv/1%20Peter%203.1-4" TargetMode="External"/><Relationship Id="rId14" Type="http://schemas.openxmlformats.org/officeDocument/2006/relationships/image" Target="../media/image3.PNG"/></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xmlns="" id="{543E13FB-1FCD-B44C-9150-B69B8D1448EC}"/>
              </a:ext>
            </a:extLst>
          </p:cNvPr>
          <p:cNvSpPr>
            <a:spLocks noGrp="1"/>
          </p:cNvSpPr>
          <p:nvPr>
            <p:ph type="title"/>
          </p:nvPr>
        </p:nvSpPr>
        <p:spPr>
          <a:xfrm>
            <a:off x="666038" y="1318700"/>
            <a:ext cx="9149862" cy="2116470"/>
          </a:xfrm>
        </p:spPr>
        <p:txBody>
          <a:bodyPr>
            <a:normAutofit fontScale="90000"/>
          </a:bodyPr>
          <a:lstStyle/>
          <a:p>
            <a:pPr algn="ctr"/>
            <a:r>
              <a:rPr lang="fr-FR" sz="6000" dirty="0">
                <a:solidFill>
                  <a:schemeClr val="accent1"/>
                </a:solidFill>
              </a:rPr>
              <a:t>Séminaire 10 : Ministère du numérique </a:t>
            </a:r>
            <a:br>
              <a:rPr lang="fr-FR" sz="6000" dirty="0">
                <a:solidFill>
                  <a:schemeClr val="accent1"/>
                </a:solidFill>
              </a:rPr>
            </a:br>
            <a:r>
              <a:rPr lang="fr-FR" sz="3600" i="1" dirty="0"/>
              <a:t>Maximiser les opportunités offertes par les </a:t>
            </a:r>
            <a:r>
              <a:rPr lang="fr-FR" sz="3600" i="1" dirty="0" smtClean="0"/>
              <a:t>médias</a:t>
            </a:r>
            <a:r>
              <a:rPr lang="fr-FR" sz="3600" i="1" dirty="0" smtClean="0"/>
              <a:t> </a:t>
            </a:r>
            <a:r>
              <a:rPr lang="fr-FR" sz="3600" i="1" dirty="0" smtClean="0"/>
              <a:t>sociaux </a:t>
            </a:r>
            <a:r>
              <a:rPr lang="fr-FR" sz="3600" i="1" dirty="0"/>
              <a:t>tout en contournant leurs dangers</a:t>
            </a:r>
            <a:endParaRPr lang="en-US" sz="3600" i="1" dirty="0"/>
          </a:p>
        </p:txBody>
      </p:sp>
      <p:grpSp>
        <p:nvGrpSpPr>
          <p:cNvPr id="2" name="Groupe 1"/>
          <p:cNvGrpSpPr/>
          <p:nvPr/>
        </p:nvGrpSpPr>
        <p:grpSpPr>
          <a:xfrm>
            <a:off x="54231" y="4454073"/>
            <a:ext cx="2965268" cy="2011354"/>
            <a:chOff x="54231" y="4454073"/>
            <a:chExt cx="2965268" cy="2011354"/>
          </a:xfrm>
        </p:grpSpPr>
        <p:pic>
          <p:nvPicPr>
            <p:cNvPr id="6" name="Picture 5">
              <a:extLst>
                <a:ext uri="{FF2B5EF4-FFF2-40B4-BE49-F238E27FC236}">
                  <a16:creationId xmlns:a16="http://schemas.microsoft.com/office/drawing/2014/main" xmlns="" id="{C183EAE0-9B79-7442-AED4-FC9800A26F9F}"/>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4" name="Rectangle 3"/>
            <p:cNvSpPr/>
            <p:nvPr/>
          </p:nvSpPr>
          <p:spPr>
            <a:xfrm>
              <a:off x="54231" y="5819096"/>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grpSp>
    </p:spTree>
    <p:extLst>
      <p:ext uri="{BB962C8B-B14F-4D97-AF65-F5344CB8AC3E}">
        <p14:creationId xmlns:p14="http://schemas.microsoft.com/office/powerpoint/2010/main" val="31047585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69396"/>
            <a:ext cx="9149862" cy="967074"/>
          </a:xfrm>
        </p:spPr>
        <p:txBody>
          <a:bodyPr>
            <a:normAutofit fontScale="90000"/>
          </a:bodyPr>
          <a:lstStyle/>
          <a:p>
            <a:pPr algn="ctr"/>
            <a:r>
              <a:rPr lang="fr-FR" sz="4000" b="1" dirty="0">
                <a:solidFill>
                  <a:schemeClr val="accent1"/>
                </a:solidFill>
              </a:rPr>
              <a:t>Règles </a:t>
            </a:r>
            <a:r>
              <a:rPr lang="fr-FR" sz="4000" b="1" dirty="0" smtClean="0">
                <a:solidFill>
                  <a:schemeClr val="accent1"/>
                </a:solidFill>
              </a:rPr>
              <a:t>de sécurité relatives à l’utilisation des  réseaux </a:t>
            </a:r>
            <a:r>
              <a:rPr lang="fr-FR" sz="4000" b="1" dirty="0">
                <a:solidFill>
                  <a:schemeClr val="accent1"/>
                </a:solidFill>
              </a:rPr>
              <a:t>sociaux</a:t>
            </a:r>
            <a:endParaRPr lang="en-US" sz="4000" dirty="0">
              <a:solidFill>
                <a:schemeClr val="accent1"/>
              </a:solidFill>
            </a:endParaRPr>
          </a:p>
        </p:txBody>
      </p:sp>
      <p:sp>
        <p:nvSpPr>
          <p:cNvPr id="3" name="Rectangle 2"/>
          <p:cNvSpPr/>
          <p:nvPr/>
        </p:nvSpPr>
        <p:spPr>
          <a:xfrm>
            <a:off x="838199" y="1136470"/>
            <a:ext cx="9573491" cy="3785652"/>
          </a:xfrm>
          <a:prstGeom prst="rect">
            <a:avLst/>
          </a:prstGeom>
        </p:spPr>
        <p:txBody>
          <a:bodyPr wrap="square">
            <a:spAutoFit/>
          </a:bodyPr>
          <a:lstStyle/>
          <a:p>
            <a:pPr marL="342900" lvl="0" indent="-342900">
              <a:buFontTx/>
              <a:buAutoNum type="arabicPeriod"/>
            </a:pPr>
            <a:r>
              <a:rPr lang="fr-FR" sz="2000" b="1" dirty="0">
                <a:solidFill>
                  <a:prstClr val="black"/>
                </a:solidFill>
              </a:rPr>
              <a:t>Ne donnez jamais votre véritable nom, adresse ou numéro de téléphone. </a:t>
            </a:r>
            <a:r>
              <a:rPr lang="fr-FR" sz="2000" dirty="0">
                <a:solidFill>
                  <a:prstClr val="black"/>
                </a:solidFill>
              </a:rPr>
              <a:t>À moins de les connaître déjà personnellement, gardez vos amitiés en ligne ; ne prévoyez pas de vous rencontrer dans la vie réelle. Faites attention à ne donner aucune information d'identification telles que votre ville natale, le nom de votre école, le nom d'une équipe dans laquelle vous jouez, etc. qui pourrait permettre à un harceleur de vous identifier. Vous pouvez partager ce qui se passe dans votre vie avec vos amis en ligne sans avoir à donner beaucoup de détails.</a:t>
            </a:r>
            <a:r>
              <a:rPr lang="fr-FR" sz="2000" b="1" dirty="0">
                <a:solidFill>
                  <a:prstClr val="black"/>
                </a:solidFill>
              </a:rPr>
              <a:t> </a:t>
            </a:r>
          </a:p>
          <a:p>
            <a:pPr marL="342900" lvl="0" indent="-342900">
              <a:buFontTx/>
              <a:buAutoNum type="arabicPeriod"/>
            </a:pPr>
            <a:r>
              <a:rPr lang="fr-FR" sz="2000" b="1" dirty="0">
                <a:solidFill>
                  <a:prstClr val="black"/>
                </a:solidFill>
              </a:rPr>
              <a:t>Ne commettez </a:t>
            </a:r>
            <a:r>
              <a:rPr lang="fr-FR" sz="2000" b="1" dirty="0" smtClean="0">
                <a:solidFill>
                  <a:prstClr val="black"/>
                </a:solidFill>
              </a:rPr>
              <a:t>pas des maladresses, </a:t>
            </a:r>
            <a:r>
              <a:rPr lang="fr-FR" sz="2000" b="1" dirty="0">
                <a:solidFill>
                  <a:prstClr val="black"/>
                </a:solidFill>
              </a:rPr>
              <a:t>ne vous moquez pas de quelqu'un en ligne et ne l'intimidez pas </a:t>
            </a:r>
            <a:r>
              <a:rPr lang="fr-FR" sz="2000" dirty="0">
                <a:solidFill>
                  <a:prstClr val="black"/>
                </a:solidFill>
              </a:rPr>
              <a:t>! Non seulement ce comportement est inapproprié dans tous les environnements de médias sociaux, mais il est également contraire à la loi et carrément immoral ! Jésus a clairement indiqué que nous devrions toujours chercher à traiter les autres comme nous voudrions être traités nous-mêmes (Matt. 7:12).</a:t>
            </a:r>
            <a:endParaRPr kumimoji="0" lang="en-US" sz="2000" i="0" u="none" strike="noStrike" kern="1200" cap="none" spc="0" normalizeH="0" baseline="0" noProof="0" dirty="0">
              <a:ln>
                <a:noFill/>
              </a:ln>
              <a:solidFill>
                <a:prstClr val="black"/>
              </a:solidFill>
              <a:effectLst/>
              <a:uLnTx/>
              <a:uFillTx/>
              <a:latin typeface="Calibri"/>
            </a:endParaRPr>
          </a:p>
        </p:txBody>
      </p:sp>
      <p:pic>
        <p:nvPicPr>
          <p:cNvPr id="4" name="Picture 3">
            <a:extLst>
              <a:ext uri="{FF2B5EF4-FFF2-40B4-BE49-F238E27FC236}">
                <a16:creationId xmlns:a16="http://schemas.microsoft.com/office/drawing/2014/main" xmlns="" id="{7973D3ED-C487-C248-B389-929D368109EC}"/>
              </a:ext>
            </a:extLst>
          </p:cNvPr>
          <p:cNvPicPr>
            <a:picLocks noChangeAspect="1"/>
          </p:cNvPicPr>
          <p:nvPr/>
        </p:nvPicPr>
        <p:blipFill rotWithShape="1">
          <a:blip r:embed="rId2"/>
          <a:srcRect t="21186" b="22987"/>
          <a:stretch/>
        </p:blipFill>
        <p:spPr>
          <a:xfrm>
            <a:off x="3709684" y="5381535"/>
            <a:ext cx="1513282" cy="1305633"/>
          </a:xfrm>
          <a:prstGeom prst="rect">
            <a:avLst/>
          </a:prstGeom>
        </p:spPr>
      </p:pic>
      <p:sp>
        <p:nvSpPr>
          <p:cNvPr id="5" name="Rectangle 4"/>
          <p:cNvSpPr/>
          <p:nvPr/>
        </p:nvSpPr>
        <p:spPr>
          <a:xfrm>
            <a:off x="54231" y="5819096"/>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23229378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808F0597-A693-7544-A684-8D3ECA8AFEB7}"/>
              </a:ext>
            </a:extLst>
          </p:cNvPr>
          <p:cNvSpPr/>
          <p:nvPr/>
        </p:nvSpPr>
        <p:spPr>
          <a:xfrm>
            <a:off x="838200" y="1526692"/>
            <a:ext cx="9149862" cy="2677656"/>
          </a:xfrm>
          <a:prstGeom prst="rect">
            <a:avLst/>
          </a:prstGeom>
        </p:spPr>
        <p:txBody>
          <a:bodyPr wrap="square">
            <a:spAutoFit/>
          </a:bodyPr>
          <a:lstStyle/>
          <a:p>
            <a:pPr lvl="0"/>
            <a:r>
              <a:rPr lang="fr-FR" sz="2400" b="1" dirty="0">
                <a:solidFill>
                  <a:prstClr val="black"/>
                </a:solidFill>
              </a:rPr>
              <a:t>3. Fixer des délais personnels raisonnables. </a:t>
            </a:r>
            <a:r>
              <a:rPr lang="fr-FR" sz="2400" dirty="0">
                <a:solidFill>
                  <a:prstClr val="black"/>
                </a:solidFill>
              </a:rPr>
              <a:t>L'apôtre Paul disait ceci à propos des choses à faire - même les bonnes choses - trop : Vous dites : </a:t>
            </a:r>
            <a:r>
              <a:rPr lang="fr-FR" sz="2400" dirty="0" smtClean="0">
                <a:solidFill>
                  <a:prstClr val="black"/>
                </a:solidFill>
              </a:rPr>
              <a:t>« J'ai </a:t>
            </a:r>
            <a:r>
              <a:rPr lang="fr-FR" sz="2400" dirty="0">
                <a:solidFill>
                  <a:prstClr val="black"/>
                </a:solidFill>
              </a:rPr>
              <a:t>le droit de faire n'importe </a:t>
            </a:r>
            <a:r>
              <a:rPr lang="fr-FR" sz="2400" dirty="0" smtClean="0">
                <a:solidFill>
                  <a:prstClr val="black"/>
                </a:solidFill>
              </a:rPr>
              <a:t>quoi », </a:t>
            </a:r>
            <a:r>
              <a:rPr lang="fr-FR" sz="2400" dirty="0">
                <a:solidFill>
                  <a:prstClr val="black"/>
                </a:solidFill>
              </a:rPr>
              <a:t>mais tout n'est pas bon pour vous. Vous dites : </a:t>
            </a:r>
            <a:r>
              <a:rPr lang="fr-FR" sz="2400" dirty="0" smtClean="0">
                <a:solidFill>
                  <a:prstClr val="black"/>
                </a:solidFill>
              </a:rPr>
              <a:t>« Il </a:t>
            </a:r>
            <a:r>
              <a:rPr lang="fr-FR" sz="2400" dirty="0">
                <a:solidFill>
                  <a:prstClr val="black"/>
                </a:solidFill>
              </a:rPr>
              <a:t>m'est permis de faire n'importe </a:t>
            </a:r>
            <a:r>
              <a:rPr lang="fr-FR" sz="2400" dirty="0" smtClean="0">
                <a:solidFill>
                  <a:prstClr val="black"/>
                </a:solidFill>
              </a:rPr>
              <a:t>quoi », « mais </a:t>
            </a:r>
            <a:r>
              <a:rPr lang="fr-FR" sz="2400" dirty="0">
                <a:solidFill>
                  <a:prstClr val="black"/>
                </a:solidFill>
              </a:rPr>
              <a:t>tout n'est pas </a:t>
            </a:r>
            <a:r>
              <a:rPr lang="fr-FR" sz="2400" dirty="0" smtClean="0">
                <a:solidFill>
                  <a:prstClr val="black"/>
                </a:solidFill>
              </a:rPr>
              <a:t>utile ». </a:t>
            </a:r>
            <a:r>
              <a:rPr lang="fr-FR" sz="2400" dirty="0">
                <a:solidFill>
                  <a:prstClr val="black"/>
                </a:solidFill>
              </a:rPr>
              <a:t>(1 Corinthiens 10:23, NLT). La réalité est que la majeure partie du temps passé en ligne par les jeunes sera consacrée aux médias sociaux ; si vous avez un problème avec </a:t>
            </a:r>
            <a:r>
              <a:rPr lang="fr-FR" sz="2400" dirty="0" smtClean="0">
                <a:solidFill>
                  <a:prstClr val="black"/>
                </a:solidFill>
              </a:rPr>
              <a:t>cela ..., restreignez-vous…</a:t>
            </a:r>
            <a:endParaRPr kumimoji="0" lang="en-US" sz="2400" i="0" u="none" strike="noStrike" kern="1200" cap="none" spc="0" normalizeH="0" baseline="0" noProof="0" dirty="0">
              <a:ln>
                <a:noFill/>
              </a:ln>
              <a:solidFill>
                <a:prstClr val="black"/>
              </a:solidFill>
              <a:effectLst/>
              <a:uLnTx/>
              <a:uFillTx/>
              <a:latin typeface="Calibri"/>
            </a:endParaRPr>
          </a:p>
        </p:txBody>
      </p:sp>
      <p:pic>
        <p:nvPicPr>
          <p:cNvPr id="4" name="Picture 3">
            <a:extLst>
              <a:ext uri="{FF2B5EF4-FFF2-40B4-BE49-F238E27FC236}">
                <a16:creationId xmlns:a16="http://schemas.microsoft.com/office/drawing/2014/main" xmlns="" id="{9BB00994-D019-7D4D-8F13-E030AFD0C2BC}"/>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5" name="Rectangle 4"/>
          <p:cNvSpPr/>
          <p:nvPr/>
        </p:nvSpPr>
        <p:spPr>
          <a:xfrm>
            <a:off x="54231" y="5819096"/>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41159683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8209"/>
            <a:ext cx="9149862" cy="1325563"/>
          </a:xfrm>
        </p:spPr>
        <p:txBody>
          <a:bodyPr/>
          <a:lstStyle/>
          <a:p>
            <a:pPr algn="ctr"/>
            <a:r>
              <a:rPr lang="fr-FR" b="1" dirty="0"/>
              <a:t>Règles de sécurité relatives à l’utilisation des  réseaux sociaux</a:t>
            </a:r>
            <a:endParaRPr lang="en-US" b="1" dirty="0"/>
          </a:p>
        </p:txBody>
      </p:sp>
      <p:sp>
        <p:nvSpPr>
          <p:cNvPr id="3" name="Rectangle 2"/>
          <p:cNvSpPr/>
          <p:nvPr/>
        </p:nvSpPr>
        <p:spPr>
          <a:xfrm>
            <a:off x="806152" y="1314752"/>
            <a:ext cx="9552709" cy="3477875"/>
          </a:xfrm>
          <a:prstGeom prst="rect">
            <a:avLst/>
          </a:prstGeom>
        </p:spPr>
        <p:txBody>
          <a:bodyPr wrap="square">
            <a:spAutoFit/>
          </a:bodyPr>
          <a:lstStyle/>
          <a:p>
            <a:pPr lvl="0"/>
            <a:r>
              <a:rPr lang="fr-FR" sz="2200" b="1" dirty="0">
                <a:solidFill>
                  <a:prstClr val="black"/>
                </a:solidFill>
              </a:rPr>
              <a:t>4. Marchez avec les sages</a:t>
            </a:r>
            <a:r>
              <a:rPr lang="fr-FR" sz="2200" dirty="0">
                <a:solidFill>
                  <a:prstClr val="black"/>
                </a:solidFill>
              </a:rPr>
              <a:t>. Salomon, dans Proverbes 13:20, écrit : </a:t>
            </a:r>
            <a:r>
              <a:rPr lang="fr-FR" sz="2200" dirty="0" smtClean="0">
                <a:solidFill>
                  <a:prstClr val="black"/>
                </a:solidFill>
              </a:rPr>
              <a:t>« Celui </a:t>
            </a:r>
            <a:r>
              <a:rPr lang="fr-FR" sz="2200" dirty="0">
                <a:solidFill>
                  <a:prstClr val="black"/>
                </a:solidFill>
              </a:rPr>
              <a:t>qui fréquente les sages devient sage, Mais celui qui se plaît avec les insensés s'en trouve mal</a:t>
            </a:r>
            <a:r>
              <a:rPr lang="fr-FR" sz="2200" dirty="0" smtClean="0">
                <a:solidFill>
                  <a:prstClr val="black"/>
                </a:solidFill>
              </a:rPr>
              <a:t>. »  </a:t>
            </a:r>
            <a:r>
              <a:rPr lang="fr-FR" sz="2200" dirty="0">
                <a:solidFill>
                  <a:prstClr val="black"/>
                </a:solidFill>
              </a:rPr>
              <a:t>Si vous avez des amis qui choisissent d'utiliser l'internet sans discernement, vous risquez alors d'être victime de la pression négative de vos pairs. Choisissez vos amis avec sagesse. Ils vous aideront ou vous feront du mal.</a:t>
            </a:r>
          </a:p>
          <a:p>
            <a:pPr lvl="0"/>
            <a:endParaRPr lang="fr-FR" sz="2200" b="1" dirty="0">
              <a:solidFill>
                <a:prstClr val="black"/>
              </a:solidFill>
            </a:endParaRPr>
          </a:p>
          <a:p>
            <a:pPr lvl="0"/>
            <a:r>
              <a:rPr lang="fr-FR" sz="2200" b="1" dirty="0" smtClean="0">
                <a:solidFill>
                  <a:prstClr val="black"/>
                </a:solidFill>
              </a:rPr>
              <a:t>5. Prenez </a:t>
            </a:r>
            <a:r>
              <a:rPr lang="fr-FR" sz="2200" b="1" dirty="0">
                <a:solidFill>
                  <a:prstClr val="black"/>
                </a:solidFill>
              </a:rPr>
              <a:t>un engagement devant une personne adulte et attentionnée</a:t>
            </a:r>
            <a:r>
              <a:rPr lang="fr-FR" sz="2200" dirty="0">
                <a:solidFill>
                  <a:prstClr val="black"/>
                </a:solidFill>
              </a:rPr>
              <a:t>. Parlez à un parent, un professeur, un pasteur de jeunes, un dirigeant des éclaireurs ou un conseiller. Tout adulte qui se soucie vraiment de vous sera plus qu'heureux de vous aider à trouver un équilibre dans votre vie en ce qui concerne les médias sociaux.</a:t>
            </a:r>
            <a:endParaRPr kumimoji="0" lang="en-US" sz="2200" i="0" u="none" strike="noStrike" kern="1200" cap="none" spc="0" normalizeH="0" baseline="0" noProof="0" dirty="0">
              <a:ln>
                <a:noFill/>
              </a:ln>
              <a:solidFill>
                <a:prstClr val="black"/>
              </a:solidFill>
              <a:effectLst/>
              <a:uLnTx/>
              <a:uFillTx/>
              <a:latin typeface="Calibri"/>
            </a:endParaRPr>
          </a:p>
        </p:txBody>
      </p:sp>
      <p:pic>
        <p:nvPicPr>
          <p:cNvPr id="4" name="Picture 3">
            <a:extLst>
              <a:ext uri="{FF2B5EF4-FFF2-40B4-BE49-F238E27FC236}">
                <a16:creationId xmlns:a16="http://schemas.microsoft.com/office/drawing/2014/main" xmlns="" id="{1D7F986E-52BA-0741-8C8B-096B00590A8C}"/>
              </a:ext>
            </a:extLst>
          </p:cNvPr>
          <p:cNvPicPr>
            <a:picLocks noChangeAspect="1"/>
          </p:cNvPicPr>
          <p:nvPr/>
        </p:nvPicPr>
        <p:blipFill rotWithShape="1">
          <a:blip r:embed="rId2"/>
          <a:srcRect t="21186" b="22987"/>
          <a:stretch/>
        </p:blipFill>
        <p:spPr>
          <a:xfrm>
            <a:off x="3631306" y="5380646"/>
            <a:ext cx="1513282" cy="1305633"/>
          </a:xfrm>
          <a:prstGeom prst="rect">
            <a:avLst/>
          </a:prstGeom>
        </p:spPr>
      </p:pic>
      <p:sp>
        <p:nvSpPr>
          <p:cNvPr id="5" name="Rectangle 4"/>
          <p:cNvSpPr/>
          <p:nvPr/>
        </p:nvSpPr>
        <p:spPr>
          <a:xfrm>
            <a:off x="54231" y="5819096"/>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33159466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08043"/>
            <a:ext cx="9149862" cy="1325563"/>
          </a:xfrm>
        </p:spPr>
        <p:txBody>
          <a:bodyPr/>
          <a:lstStyle/>
          <a:p>
            <a:r>
              <a:rPr lang="en-US" b="1" dirty="0" smtClean="0">
                <a:solidFill>
                  <a:schemeClr val="accent1"/>
                </a:solidFill>
              </a:rPr>
              <a:t>5-ADDICTION </a:t>
            </a:r>
            <a:r>
              <a:rPr lang="en-US" b="1" dirty="0">
                <a:solidFill>
                  <a:schemeClr val="accent1"/>
                </a:solidFill>
              </a:rPr>
              <a:t>AUX </a:t>
            </a:r>
            <a:r>
              <a:rPr lang="en-US" b="1" dirty="0" smtClean="0">
                <a:solidFill>
                  <a:schemeClr val="accent1"/>
                </a:solidFill>
              </a:rPr>
              <a:t>MEDIAS </a:t>
            </a:r>
            <a:r>
              <a:rPr lang="en-US" b="1" dirty="0">
                <a:solidFill>
                  <a:schemeClr val="accent1"/>
                </a:solidFill>
              </a:rPr>
              <a:t>SOCIAUX</a:t>
            </a:r>
            <a:endParaRPr lang="en-US" dirty="0">
              <a:solidFill>
                <a:schemeClr val="accent1"/>
              </a:solidFill>
            </a:endParaRPr>
          </a:p>
        </p:txBody>
      </p:sp>
      <p:sp>
        <p:nvSpPr>
          <p:cNvPr id="3" name="Rectangle 2"/>
          <p:cNvSpPr/>
          <p:nvPr/>
        </p:nvSpPr>
        <p:spPr>
          <a:xfrm>
            <a:off x="838200" y="2033606"/>
            <a:ext cx="9490364" cy="1569660"/>
          </a:xfrm>
          <a:prstGeom prst="rect">
            <a:avLst/>
          </a:prstGeom>
        </p:spPr>
        <p:txBody>
          <a:bodyPr wrap="square">
            <a:spAutoFit/>
          </a:bodyPr>
          <a:lstStyle/>
          <a:p>
            <a:pPr lvl="0"/>
            <a:r>
              <a:rPr lang="fr-FR" sz="2400" dirty="0">
                <a:solidFill>
                  <a:prstClr val="black"/>
                </a:solidFill>
              </a:rPr>
              <a:t>Pour de nombreux jeunes, l'internet et les médias sociaux sont d'excellents moyens d'accéder à l'information, de se divertir et de rester en contact avec leurs amis et leur famille, mais pour certains - un nombre étonnamment important - l'internet peut créer une dépendance.</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pic>
        <p:nvPicPr>
          <p:cNvPr id="4" name="Picture 3">
            <a:extLst>
              <a:ext uri="{FF2B5EF4-FFF2-40B4-BE49-F238E27FC236}">
                <a16:creationId xmlns:a16="http://schemas.microsoft.com/office/drawing/2014/main" xmlns="" id="{64AD32FD-DA01-7242-997B-E6CC3CF9A637}"/>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5" name="Rectangle 4"/>
          <p:cNvSpPr/>
          <p:nvPr/>
        </p:nvSpPr>
        <p:spPr>
          <a:xfrm>
            <a:off x="54231" y="5819096"/>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1432741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42879"/>
            <a:ext cx="9149862" cy="1325563"/>
          </a:xfrm>
        </p:spPr>
        <p:txBody>
          <a:bodyPr/>
          <a:lstStyle/>
          <a:p>
            <a:r>
              <a:rPr lang="fr-FR" b="1" dirty="0">
                <a:solidFill>
                  <a:schemeClr val="accent1"/>
                </a:solidFill>
              </a:rPr>
              <a:t>Signes avant-coureurs de la dépendance</a:t>
            </a:r>
            <a:endParaRPr lang="en-US" dirty="0">
              <a:solidFill>
                <a:schemeClr val="accent1"/>
              </a:solidFill>
            </a:endParaRPr>
          </a:p>
        </p:txBody>
      </p:sp>
      <p:sp>
        <p:nvSpPr>
          <p:cNvPr id="3" name="Rectangle 2"/>
          <p:cNvSpPr/>
          <p:nvPr/>
        </p:nvSpPr>
        <p:spPr>
          <a:xfrm>
            <a:off x="3258354" y="1968442"/>
            <a:ext cx="6069155" cy="3139321"/>
          </a:xfrm>
          <a:prstGeom prst="rect">
            <a:avLst/>
          </a:prstGeom>
        </p:spPr>
        <p:txBody>
          <a:bodyPr wrap="square">
            <a:spAutoFit/>
          </a:bodyPr>
          <a:lstStyle/>
          <a:p>
            <a:pPr marL="285750" lvl="0" indent="-285750">
              <a:buFont typeface="Arial"/>
              <a:buChar char="•"/>
            </a:pPr>
            <a:r>
              <a:rPr lang="fr-FR" sz="2200" dirty="0">
                <a:solidFill>
                  <a:prstClr val="black"/>
                </a:solidFill>
              </a:rPr>
              <a:t>Diminution de l'intérêt pour les activités que les jeunes pratiquaient autrefois</a:t>
            </a:r>
          </a:p>
          <a:p>
            <a:pPr marL="285750" lvl="0" indent="-285750">
              <a:buFont typeface="Arial"/>
              <a:buChar char="•"/>
            </a:pPr>
            <a:endParaRPr lang="fr-FR" sz="2200" dirty="0">
              <a:solidFill>
                <a:prstClr val="black"/>
              </a:solidFill>
            </a:endParaRPr>
          </a:p>
          <a:p>
            <a:pPr marL="285750" lvl="0" indent="-285750">
              <a:buFont typeface="Arial"/>
              <a:buChar char="•"/>
            </a:pPr>
            <a:r>
              <a:rPr lang="fr-FR" sz="2200" dirty="0">
                <a:solidFill>
                  <a:prstClr val="black"/>
                </a:solidFill>
              </a:rPr>
              <a:t>Sentiments de détresse ou d'anxiété lorsque le jeune ne peut pas utiliser l'internet</a:t>
            </a:r>
          </a:p>
          <a:p>
            <a:pPr marL="285750" lvl="0" indent="-285750">
              <a:buFont typeface="Arial"/>
              <a:buChar char="•"/>
            </a:pPr>
            <a:endParaRPr lang="fr-FR" sz="2200" dirty="0">
              <a:solidFill>
                <a:prstClr val="black"/>
              </a:solidFill>
            </a:endParaRPr>
          </a:p>
          <a:p>
            <a:pPr marL="285750" lvl="0" indent="-285750">
              <a:buFont typeface="Arial"/>
              <a:buChar char="•"/>
            </a:pPr>
            <a:r>
              <a:rPr lang="fr-FR" sz="2200" dirty="0">
                <a:solidFill>
                  <a:prstClr val="black"/>
                </a:solidFill>
              </a:rPr>
              <a:t>Utilisation de l'Internet en </a:t>
            </a:r>
            <a:r>
              <a:rPr lang="fr-FR" sz="2200" dirty="0" smtClean="0">
                <a:solidFill>
                  <a:prstClr val="black"/>
                </a:solidFill>
              </a:rPr>
              <a:t>secret</a:t>
            </a:r>
          </a:p>
          <a:p>
            <a:pPr marL="285750" lvl="0" indent="-285750">
              <a:buFont typeface="Arial"/>
              <a:buChar char="•"/>
            </a:pPr>
            <a:endParaRPr lang="fr-FR" sz="2200" dirty="0">
              <a:solidFill>
                <a:prstClr val="black"/>
              </a:solidFill>
            </a:endParaRPr>
          </a:p>
          <a:p>
            <a:pPr marL="285750" lvl="0" indent="-285750">
              <a:buFont typeface="Arial"/>
              <a:buChar char="•"/>
            </a:pPr>
            <a:r>
              <a:rPr lang="fr-FR" sz="2200" dirty="0">
                <a:solidFill>
                  <a:prstClr val="black"/>
                </a:solidFill>
              </a:rPr>
              <a:t>Retrait des activités avec la famille et les amis</a:t>
            </a:r>
          </a:p>
        </p:txBody>
      </p:sp>
      <p:pic>
        <p:nvPicPr>
          <p:cNvPr id="4" name="Picture 3">
            <a:extLst>
              <a:ext uri="{FF2B5EF4-FFF2-40B4-BE49-F238E27FC236}">
                <a16:creationId xmlns:a16="http://schemas.microsoft.com/office/drawing/2014/main" xmlns="" id="{FD43710A-F88B-2143-91AE-51F7EE798047}"/>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5" name="Rectangle 4"/>
          <p:cNvSpPr/>
          <p:nvPr/>
        </p:nvSpPr>
        <p:spPr>
          <a:xfrm>
            <a:off x="54231" y="5819096"/>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6119457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593725"/>
            <a:ext cx="9149862" cy="1325563"/>
          </a:xfrm>
        </p:spPr>
        <p:txBody>
          <a:bodyPr/>
          <a:lstStyle/>
          <a:p>
            <a:r>
              <a:rPr lang="en-US" b="1" dirty="0" smtClean="0">
                <a:solidFill>
                  <a:schemeClr val="accent1"/>
                </a:solidFill>
              </a:rPr>
              <a:t>CE QUE DIT LA BIBLE</a:t>
            </a:r>
            <a:r>
              <a:rPr lang="en-US" dirty="0">
                <a:solidFill>
                  <a:schemeClr val="accent1"/>
                </a:solidFill>
              </a:rPr>
              <a:t/>
            </a:r>
            <a:br>
              <a:rPr lang="en-US" dirty="0">
                <a:solidFill>
                  <a:schemeClr val="accent1"/>
                </a:solidFill>
              </a:rPr>
            </a:br>
            <a:endParaRPr lang="en-US" dirty="0">
              <a:solidFill>
                <a:schemeClr val="accent1"/>
              </a:solidFill>
            </a:endParaRPr>
          </a:p>
        </p:txBody>
      </p:sp>
      <p:sp>
        <p:nvSpPr>
          <p:cNvPr id="3" name="Rectangle 2"/>
          <p:cNvSpPr/>
          <p:nvPr/>
        </p:nvSpPr>
        <p:spPr>
          <a:xfrm>
            <a:off x="838199" y="2301668"/>
            <a:ext cx="9386455" cy="2308324"/>
          </a:xfrm>
          <a:prstGeom prst="rect">
            <a:avLst/>
          </a:prstGeom>
        </p:spPr>
        <p:txBody>
          <a:bodyPr wrap="square">
            <a:spAutoFit/>
          </a:bodyPr>
          <a:lstStyle/>
          <a:p>
            <a:pPr lvl="0"/>
            <a:r>
              <a:rPr lang="fr-FR" sz="2400" dirty="0" smtClean="0">
                <a:solidFill>
                  <a:prstClr val="black"/>
                </a:solidFill>
                <a:latin typeface="Calibri"/>
              </a:rPr>
              <a:t>« </a:t>
            </a:r>
            <a:r>
              <a:rPr lang="fr-FR" sz="2400" b="0" i="0" dirty="0" smtClean="0">
                <a:solidFill>
                  <a:srgbClr val="000000"/>
                </a:solidFill>
                <a:effectLst/>
                <a:latin typeface="Helvetica Neue"/>
              </a:rPr>
              <a:t>Que tout ce qui est vrai, tout ce qui est honorable, tout ce qui est juste, tout ce qui est pur, tout ce qui est aimable, tout ce qui mérite l'approbation, ce qui est vertueux et digne de louange, soit l'objet de vos pensées.</a:t>
            </a:r>
            <a:r>
              <a:rPr lang="fr-FR" sz="2400" dirty="0" smtClean="0">
                <a:solidFill>
                  <a:prstClr val="black"/>
                </a:solidFill>
                <a:latin typeface="Calibri"/>
              </a:rPr>
              <a:t> »</a:t>
            </a:r>
            <a:r>
              <a:rPr kumimoji="0" lang="fr-FR" sz="2400" b="0" i="0" u="none" strike="noStrike" kern="1200" cap="none" spc="0" normalizeH="0" baseline="0" noProof="0" dirty="0" smtClean="0">
                <a:ln>
                  <a:noFill/>
                </a:ln>
                <a:solidFill>
                  <a:prstClr val="black"/>
                </a:solidFill>
                <a:effectLst/>
                <a:uLnTx/>
                <a:uFillTx/>
                <a:latin typeface="Calibri"/>
              </a:rPr>
              <a:t> (</a:t>
            </a:r>
            <a:r>
              <a:rPr kumimoji="0" lang="fr-FR" sz="2400" b="0" i="0" u="none" strike="noStrike" kern="1200" cap="none" spc="0" normalizeH="0" baseline="0" noProof="0" dirty="0" err="1" smtClean="0">
                <a:ln>
                  <a:noFill/>
                </a:ln>
                <a:solidFill>
                  <a:prstClr val="black"/>
                </a:solidFill>
                <a:effectLst/>
                <a:uLnTx/>
                <a:uFillTx/>
                <a:latin typeface="Calibri"/>
              </a:rPr>
              <a:t>Philippiens</a:t>
            </a:r>
            <a:r>
              <a:rPr kumimoji="0" lang="fr-FR" sz="2400" b="0" i="0" u="none" strike="noStrike" kern="1200" cap="none" spc="0" normalizeH="0" baseline="0" noProof="0" dirty="0" smtClean="0">
                <a:ln>
                  <a:noFill/>
                </a:ln>
                <a:solidFill>
                  <a:prstClr val="black"/>
                </a:solidFill>
                <a:effectLst/>
                <a:uLnTx/>
                <a:uFillTx/>
                <a:latin typeface="Calibri"/>
              </a:rPr>
              <a:t> 4:8).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4472C4"/>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4472C4"/>
              </a:solidFill>
              <a:effectLst/>
              <a:uLnTx/>
              <a:uFillTx/>
              <a:latin typeface="Calibri"/>
              <a:ea typeface="+mn-ea"/>
              <a:cs typeface="+mn-cs"/>
            </a:endParaRPr>
          </a:p>
        </p:txBody>
      </p:sp>
      <p:pic>
        <p:nvPicPr>
          <p:cNvPr id="4" name="Picture 3">
            <a:extLst>
              <a:ext uri="{FF2B5EF4-FFF2-40B4-BE49-F238E27FC236}">
                <a16:creationId xmlns:a16="http://schemas.microsoft.com/office/drawing/2014/main" xmlns="" id="{8DF05E42-B27F-C54B-9A24-35B1A8A4CC00}"/>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5" name="Rectangle 4"/>
          <p:cNvSpPr/>
          <p:nvPr/>
        </p:nvSpPr>
        <p:spPr>
          <a:xfrm>
            <a:off x="54231" y="5819096"/>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13984832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9149862" cy="891507"/>
          </a:xfrm>
        </p:spPr>
        <p:txBody>
          <a:bodyPr>
            <a:normAutofit fontScale="90000"/>
          </a:bodyPr>
          <a:lstStyle/>
          <a:p>
            <a:r>
              <a:rPr lang="fr-FR" b="1" dirty="0">
                <a:solidFill>
                  <a:schemeClr val="accent1"/>
                </a:solidFill>
              </a:rPr>
              <a:t>CE QUE DIT LA BIBLE</a:t>
            </a:r>
            <a:br>
              <a:rPr lang="fr-FR" b="1" dirty="0">
                <a:solidFill>
                  <a:schemeClr val="accent1"/>
                </a:solidFill>
              </a:rPr>
            </a:br>
            <a:endParaRPr lang="en-US" b="1" dirty="0">
              <a:solidFill>
                <a:schemeClr val="accent1"/>
              </a:solidFill>
            </a:endParaRPr>
          </a:p>
        </p:txBody>
      </p:sp>
      <p:sp>
        <p:nvSpPr>
          <p:cNvPr id="3" name="Rectangle 2"/>
          <p:cNvSpPr/>
          <p:nvPr/>
        </p:nvSpPr>
        <p:spPr>
          <a:xfrm>
            <a:off x="838200" y="1624246"/>
            <a:ext cx="9511145" cy="2800767"/>
          </a:xfrm>
          <a:prstGeom prst="rect">
            <a:avLst/>
          </a:prstGeom>
        </p:spPr>
        <p:txBody>
          <a:bodyPr wrap="square">
            <a:spAutoFit/>
          </a:bodyPr>
          <a:lstStyle/>
          <a:p>
            <a:pPr lvl="0"/>
            <a:r>
              <a:rPr kumimoji="0" lang="fr-FR" sz="2200" b="0" i="0" u="none" strike="noStrike" kern="1200" cap="none" spc="0" normalizeH="0" baseline="0" noProof="0" dirty="0" smtClean="0">
                <a:ln>
                  <a:noFill/>
                </a:ln>
                <a:solidFill>
                  <a:prstClr val="black"/>
                </a:solidFill>
                <a:effectLst/>
                <a:uLnTx/>
                <a:uFillTx/>
                <a:latin typeface="Calibri"/>
              </a:rPr>
              <a:t>Dieu</a:t>
            </a:r>
            <a:r>
              <a:rPr kumimoji="0" lang="fr-FR" sz="2200" b="0" i="0" u="none" strike="noStrike" kern="1200" cap="none" spc="0" normalizeH="0" noProof="0" dirty="0" smtClean="0">
                <a:ln>
                  <a:noFill/>
                </a:ln>
                <a:solidFill>
                  <a:prstClr val="black"/>
                </a:solidFill>
                <a:effectLst/>
                <a:uLnTx/>
                <a:uFillTx/>
                <a:latin typeface="Calibri"/>
              </a:rPr>
              <a:t> désire que le jeune </a:t>
            </a:r>
            <a:r>
              <a:rPr lang="fr-FR" sz="2200" dirty="0" smtClean="0">
                <a:solidFill>
                  <a:prstClr val="black"/>
                </a:solidFill>
                <a:latin typeface="Calibri"/>
              </a:rPr>
              <a:t>« </a:t>
            </a:r>
            <a:r>
              <a:rPr lang="fr-FR" sz="2200" dirty="0" smtClean="0">
                <a:solidFill>
                  <a:prstClr val="black"/>
                </a:solidFill>
              </a:rPr>
              <a:t>Fuis les passions de la jeunesse, et recherche la justice, la foi, la charité, la paix, avec ceux qui invoquent le Seigneur d'un cœur pur »</a:t>
            </a:r>
            <a:r>
              <a:rPr kumimoji="0" lang="fr-FR" sz="2200" b="0" i="0" u="none" strike="noStrike" kern="1200" cap="none" spc="0" normalizeH="0" baseline="0" noProof="0" dirty="0" smtClean="0">
                <a:ln>
                  <a:noFill/>
                </a:ln>
                <a:solidFill>
                  <a:prstClr val="black"/>
                </a:solidFill>
                <a:effectLst/>
                <a:uLnTx/>
                <a:uFillTx/>
                <a:latin typeface="Calibri"/>
              </a:rPr>
              <a:t> (2 Timothée 2:22).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2200" b="0" i="0" u="none" strike="noStrike" kern="1200" cap="none" spc="0" normalizeH="0" baseline="0" noProof="0" dirty="0" smtClean="0">
              <a:ln>
                <a:noFill/>
              </a:ln>
              <a:solidFill>
                <a:prstClr val="black"/>
              </a:solidFill>
              <a:effectLst/>
              <a:uLnTx/>
              <a:uFillTx/>
              <a:latin typeface="Calibri"/>
            </a:endParaRPr>
          </a:p>
          <a:p>
            <a:pPr lvl="0"/>
            <a:r>
              <a:rPr lang="fr-FR" sz="2200" dirty="0" smtClean="0">
                <a:solidFill>
                  <a:prstClr val="black"/>
                </a:solidFill>
              </a:rPr>
              <a:t>Certains devront peut-être s'accorder des « vacances » quant à  Internet ou aux réseaux sociaux jusqu'à ce que leurs priorités soient mieux définies. Moïse, dans le Psaume 90:12, écrit avec sagesse : « Apprends-nous à bien compter nos jours, afin que nous appliquions nos cœurs à la sagesse</a:t>
            </a:r>
            <a:r>
              <a:rPr lang="fr-FR" sz="2200" dirty="0" smtClean="0">
                <a:solidFill>
                  <a:prstClr val="black"/>
                </a:solidFill>
                <a:latin typeface="Calibri"/>
              </a:rPr>
              <a:t> »</a:t>
            </a:r>
            <a:r>
              <a:rPr kumimoji="0" lang="fr-FR" sz="2200" b="0" i="0" u="none" strike="noStrike" kern="1200" cap="none" spc="0" normalizeH="0" baseline="0" noProof="0" dirty="0" smtClean="0">
                <a:ln>
                  <a:noFill/>
                </a:ln>
                <a:solidFill>
                  <a:prstClr val="black"/>
                </a:solidFill>
                <a:effectLst/>
                <a:uLnTx/>
                <a:uFillTx/>
                <a:latin typeface="Calibri"/>
              </a:rPr>
              <a:t> .</a:t>
            </a:r>
            <a:endParaRPr kumimoji="0" lang="fr-FR" sz="2200" b="0" i="0" u="none" strike="noStrike" kern="1200" cap="none" spc="0" normalizeH="0" baseline="0" noProof="0" dirty="0">
              <a:ln>
                <a:noFill/>
              </a:ln>
              <a:solidFill>
                <a:prstClr val="black"/>
              </a:solidFill>
              <a:effectLst/>
              <a:uLnTx/>
              <a:uFillTx/>
              <a:latin typeface="Calibri"/>
            </a:endParaRPr>
          </a:p>
        </p:txBody>
      </p:sp>
      <p:pic>
        <p:nvPicPr>
          <p:cNvPr id="4" name="Picture 3">
            <a:extLst>
              <a:ext uri="{FF2B5EF4-FFF2-40B4-BE49-F238E27FC236}">
                <a16:creationId xmlns:a16="http://schemas.microsoft.com/office/drawing/2014/main" xmlns="" id="{2FA36478-C2BB-DB4F-BF0E-B70EF7FDD907}"/>
              </a:ext>
            </a:extLst>
          </p:cNvPr>
          <p:cNvPicPr>
            <a:picLocks noChangeAspect="1"/>
          </p:cNvPicPr>
          <p:nvPr/>
        </p:nvPicPr>
        <p:blipFill rotWithShape="1">
          <a:blip r:embed="rId2"/>
          <a:srcRect t="21186" b="22987"/>
          <a:stretch/>
        </p:blipFill>
        <p:spPr>
          <a:xfrm>
            <a:off x="679101" y="4609867"/>
            <a:ext cx="1513282" cy="1305633"/>
          </a:xfrm>
          <a:prstGeom prst="rect">
            <a:avLst/>
          </a:prstGeom>
        </p:spPr>
      </p:pic>
      <p:sp>
        <p:nvSpPr>
          <p:cNvPr id="5" name="Rectangle 4"/>
          <p:cNvSpPr/>
          <p:nvPr/>
        </p:nvSpPr>
        <p:spPr>
          <a:xfrm>
            <a:off x="54231" y="5819096"/>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31167088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b="1" dirty="0">
                <a:solidFill>
                  <a:schemeClr val="accent1"/>
                </a:solidFill>
              </a:rPr>
              <a:t>CE QUE DIT LA BIBLE</a:t>
            </a:r>
            <a:br>
              <a:rPr lang="fr-FR" b="1" dirty="0">
                <a:solidFill>
                  <a:schemeClr val="accent1"/>
                </a:solidFill>
              </a:rPr>
            </a:br>
            <a:endParaRPr lang="en-US" b="1" dirty="0">
              <a:solidFill>
                <a:schemeClr val="accent1"/>
              </a:solidFill>
            </a:endParaRPr>
          </a:p>
        </p:txBody>
      </p:sp>
      <p:sp>
        <p:nvSpPr>
          <p:cNvPr id="3" name="Rectangle 2"/>
          <p:cNvSpPr/>
          <p:nvPr/>
        </p:nvSpPr>
        <p:spPr>
          <a:xfrm>
            <a:off x="838200" y="1591751"/>
            <a:ext cx="9490364" cy="2862322"/>
          </a:xfrm>
          <a:prstGeom prst="rect">
            <a:avLst/>
          </a:prstGeom>
        </p:spPr>
        <p:txBody>
          <a:bodyPr wrap="square">
            <a:spAutoFit/>
          </a:bodyPr>
          <a:lstStyle/>
          <a:p>
            <a:pPr lvl="0"/>
            <a:r>
              <a:rPr lang="fr-FR" sz="2000" dirty="0">
                <a:solidFill>
                  <a:prstClr val="black"/>
                </a:solidFill>
              </a:rPr>
              <a:t>De nombreux jeunes tombent dans le piège du diable lorsqu'il s'agit de faire des choix en ligne, mais Dieu dit : </a:t>
            </a:r>
            <a:r>
              <a:rPr lang="fr-FR" sz="2000" dirty="0" smtClean="0">
                <a:solidFill>
                  <a:prstClr val="black"/>
                </a:solidFill>
              </a:rPr>
              <a:t>« Ne </a:t>
            </a:r>
            <a:r>
              <a:rPr lang="fr-FR" sz="2000" dirty="0">
                <a:solidFill>
                  <a:prstClr val="black"/>
                </a:solidFill>
              </a:rPr>
              <a:t>vous conformez pas au siècle présent, mais soyez transformés par le renouvellement de l'intelligence, afin que vous discerniez quelle est la volonté de Dieu, ce qui est bon, agréable et parfait</a:t>
            </a:r>
            <a:r>
              <a:rPr lang="fr-FR" sz="2000" dirty="0" smtClean="0">
                <a:solidFill>
                  <a:prstClr val="black"/>
                </a:solidFill>
              </a:rPr>
              <a:t>. » </a:t>
            </a:r>
            <a:r>
              <a:rPr lang="fr-FR" sz="2000" dirty="0">
                <a:solidFill>
                  <a:prstClr val="black"/>
                </a:solidFill>
              </a:rPr>
              <a:t>(Romains 12:2 </a:t>
            </a:r>
            <a:r>
              <a:rPr lang="fr-FR" sz="2000" dirty="0" smtClean="0">
                <a:solidFill>
                  <a:prstClr val="black"/>
                </a:solidFill>
              </a:rPr>
              <a:t>).</a:t>
            </a:r>
            <a:endParaRPr lang="fr-FR" sz="2000" dirty="0">
              <a:solidFill>
                <a:prstClr val="black"/>
              </a:solidFill>
            </a:endParaRPr>
          </a:p>
          <a:p>
            <a:pPr lvl="0"/>
            <a:endParaRPr lang="fr-FR" sz="2000" dirty="0">
              <a:solidFill>
                <a:prstClr val="black"/>
              </a:solidFill>
            </a:endParaRPr>
          </a:p>
          <a:p>
            <a:pPr lvl="0"/>
            <a:r>
              <a:rPr lang="fr-FR" sz="2000" dirty="0">
                <a:solidFill>
                  <a:prstClr val="black"/>
                </a:solidFill>
              </a:rPr>
              <a:t>Ce qui peut aider le plus, c'est simplement se souvenir que notre esprit et notre corps appartiennent à Dieu et constituent un lieu saint où Il vit (1 Cor. 6:19-20). En créant des activités qui contribuent à renforcer ce sentiment, vous aurez tendance à chasser toutes les obsessions malsaines, en ligne ou non.</a:t>
            </a:r>
            <a:endParaRPr kumimoji="0" lang="en-US" sz="2000" b="0" i="0" u="none" strike="noStrike" kern="1200" cap="none" spc="0" normalizeH="0" baseline="0" noProof="0" dirty="0">
              <a:ln>
                <a:noFill/>
              </a:ln>
              <a:solidFill>
                <a:prstClr val="black"/>
              </a:solidFill>
              <a:effectLst/>
              <a:uLnTx/>
              <a:uFillTx/>
              <a:latin typeface="Calibri"/>
              <a:ea typeface="+mn-ea"/>
              <a:cs typeface="+mn-cs"/>
            </a:endParaRPr>
          </a:p>
        </p:txBody>
      </p:sp>
      <p:pic>
        <p:nvPicPr>
          <p:cNvPr id="4" name="Picture 3">
            <a:extLst>
              <a:ext uri="{FF2B5EF4-FFF2-40B4-BE49-F238E27FC236}">
                <a16:creationId xmlns:a16="http://schemas.microsoft.com/office/drawing/2014/main" xmlns="" id="{3449548F-F000-964A-879C-4DBD415BE565}"/>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5" name="Rectangle 4"/>
          <p:cNvSpPr/>
          <p:nvPr/>
        </p:nvSpPr>
        <p:spPr>
          <a:xfrm>
            <a:off x="54231" y="5819096"/>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13882824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62943" y="317919"/>
            <a:ext cx="4844142" cy="596481"/>
          </a:xfrm>
        </p:spPr>
        <p:txBody>
          <a:bodyPr>
            <a:normAutofit fontScale="90000"/>
          </a:bodyPr>
          <a:lstStyle/>
          <a:p>
            <a:r>
              <a:rPr lang="en-US" sz="4000" b="1" dirty="0" smtClean="0">
                <a:solidFill>
                  <a:schemeClr val="accent1"/>
                </a:solidFill>
              </a:rPr>
              <a:t>CE QUE DIT L’EGLISE</a:t>
            </a:r>
            <a:endParaRPr lang="en-US" sz="4000" dirty="0">
              <a:solidFill>
                <a:schemeClr val="accent1"/>
              </a:solidFill>
            </a:endParaRPr>
          </a:p>
        </p:txBody>
      </p:sp>
      <p:sp>
        <p:nvSpPr>
          <p:cNvPr id="3" name="Rectangle 2"/>
          <p:cNvSpPr/>
          <p:nvPr/>
        </p:nvSpPr>
        <p:spPr>
          <a:xfrm>
            <a:off x="2423159" y="603096"/>
            <a:ext cx="8036063" cy="5632311"/>
          </a:xfrm>
          <a:prstGeom prst="rect">
            <a:avLst/>
          </a:prstGeom>
        </p:spPr>
        <p:txBody>
          <a:bodyPr wrap="square">
            <a:spAutoFit/>
          </a:bodyPr>
          <a:lstStyle/>
          <a:p>
            <a:pPr lvl="0"/>
            <a:endParaRPr kumimoji="0" lang="en-US" sz="2000" b="0" i="0" u="none" strike="noStrike" kern="1200" cap="none" spc="0" normalizeH="0" baseline="0" noProof="0" dirty="0" smtClean="0">
              <a:ln>
                <a:noFill/>
              </a:ln>
              <a:solidFill>
                <a:prstClr val="black"/>
              </a:solidFill>
              <a:effectLst/>
              <a:uLnTx/>
              <a:uFillTx/>
              <a:latin typeface="Calibri"/>
            </a:endParaRPr>
          </a:p>
          <a:p>
            <a:pPr lvl="0"/>
            <a:r>
              <a:rPr lang="fr-FR" sz="2000" dirty="0" smtClean="0">
                <a:solidFill>
                  <a:prstClr val="black"/>
                </a:solidFill>
              </a:rPr>
              <a:t>« Dieu </a:t>
            </a:r>
            <a:r>
              <a:rPr lang="fr-FR" sz="2000" dirty="0">
                <a:solidFill>
                  <a:prstClr val="black"/>
                </a:solidFill>
              </a:rPr>
              <a:t>nous appelle à vivre à la lumière de sa grâce, sachant le coût infini qui a été payé pour nous sauver. A travers le Saint-Esprit, nous glorifions Dieu dans le corps, notre esprit et notre âme. Nous sommes appelés à être un peuple pieux qui pense, ressent et agit en harmonie avec les principes du ciel. Pour que le Saint-Esprit recrée en nous le caractère de notre Seigneur, nous devons nous impliquer uniquement dans ce qui produira une pureté, une santé et une joie semblables à celles du Christ dans nos vies. </a:t>
            </a:r>
          </a:p>
          <a:p>
            <a:pPr lvl="0"/>
            <a:endParaRPr lang="fr-FR" sz="2000" dirty="0">
              <a:solidFill>
                <a:prstClr val="black"/>
              </a:solidFill>
            </a:endParaRPr>
          </a:p>
          <a:p>
            <a:pPr lvl="0"/>
            <a:r>
              <a:rPr lang="fr-FR" sz="2000" dirty="0">
                <a:solidFill>
                  <a:prstClr val="black"/>
                </a:solidFill>
              </a:rPr>
              <a:t>Cela signifie que nos loisirs et nos divertissements doivent répondre aux normes les plus élevées de la beauté et du style chrétien. . . Cela signifie également que, parce que notre corps est le temple du Saint-Esprit, nous devons en prendre soin de manière intelligente. En plus d'un exercice et d'un repos adéquats, nous devons... nous engager dans tout ce qui conduit notre pensée et notre corps à la discipline du Christ, qui désire que nous soyons en bonne santé, joyeux et bienveillants</a:t>
            </a:r>
            <a:r>
              <a:rPr lang="fr-FR" sz="2000" dirty="0" smtClean="0">
                <a:solidFill>
                  <a:prstClr val="black"/>
                </a:solidFill>
              </a:rPr>
              <a:t>. » </a:t>
            </a:r>
            <a:endParaRPr lang="fr-FR" sz="2000" dirty="0">
              <a:solidFill>
                <a:prstClr val="black"/>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smtClean="0">
                <a:ln>
                  <a:noFill/>
                </a:ln>
                <a:solidFill>
                  <a:prstClr val="black"/>
                </a:solidFill>
                <a:effectLst/>
                <a:uLnTx/>
                <a:uFillTx/>
                <a:latin typeface="Calibri"/>
              </a:rPr>
              <a:t>. </a:t>
            </a:r>
            <a:r>
              <a:rPr kumimoji="0" lang="en-US" sz="2000" b="0" i="0" u="none" strike="noStrike" kern="1200" cap="none" spc="0" normalizeH="0" baseline="0" noProof="0" dirty="0">
                <a:ln>
                  <a:noFill/>
                </a:ln>
                <a:solidFill>
                  <a:prstClr val="black"/>
                </a:solidFill>
                <a:effectLst/>
                <a:uLnTx/>
                <a:uFillTx/>
                <a:latin typeface="Calibri"/>
              </a:rPr>
              <a:t>(</a:t>
            </a:r>
            <a:r>
              <a:rPr kumimoji="0" lang="en-US" sz="2000" b="0" i="0" u="none" strike="noStrike" kern="1200" cap="none" spc="0" normalizeH="0" baseline="0" noProof="0" dirty="0">
                <a:ln>
                  <a:noFill/>
                </a:ln>
                <a:solidFill>
                  <a:prstClr val="black"/>
                </a:solidFill>
                <a:effectLst/>
                <a:uLnTx/>
                <a:uFillTx/>
                <a:latin typeface="Calibri"/>
                <a:hlinkClick r:id="rId2"/>
              </a:rPr>
              <a:t>Rom. 12:1</a:t>
            </a:r>
            <a:r>
              <a:rPr kumimoji="0" lang="en-US" sz="2000" b="0" i="0" u="none" strike="noStrike" kern="1200" cap="none" spc="0" normalizeH="0" baseline="0" noProof="0" dirty="0">
                <a:ln>
                  <a:noFill/>
                </a:ln>
                <a:solidFill>
                  <a:prstClr val="black"/>
                </a:solidFill>
                <a:effectLst/>
                <a:uLnTx/>
                <a:uFillTx/>
                <a:latin typeface="Calibri"/>
              </a:rPr>
              <a:t>, </a:t>
            </a:r>
            <a:r>
              <a:rPr kumimoji="0" lang="en-US" sz="2000" b="0" i="0" u="none" strike="noStrike" kern="1200" cap="none" spc="0" normalizeH="0" baseline="0" noProof="0" dirty="0">
                <a:ln>
                  <a:noFill/>
                </a:ln>
                <a:solidFill>
                  <a:prstClr val="black"/>
                </a:solidFill>
                <a:effectLst/>
                <a:uLnTx/>
                <a:uFillTx/>
                <a:latin typeface="Calibri"/>
                <a:hlinkClick r:id="rId3"/>
              </a:rPr>
              <a:t>2</a:t>
            </a:r>
            <a:r>
              <a:rPr kumimoji="0" lang="en-US" sz="2000" b="0" i="0" u="none" strike="noStrike" kern="1200" cap="none" spc="0" normalizeH="0" baseline="0" noProof="0" dirty="0">
                <a:ln>
                  <a:noFill/>
                </a:ln>
                <a:solidFill>
                  <a:prstClr val="black"/>
                </a:solidFill>
                <a:effectLst/>
                <a:uLnTx/>
                <a:uFillTx/>
                <a:latin typeface="Calibri"/>
              </a:rPr>
              <a:t>; </a:t>
            </a:r>
            <a:r>
              <a:rPr kumimoji="0" lang="en-US" sz="2000" b="0" i="0" u="none" strike="noStrike" kern="1200" cap="none" spc="0" normalizeH="0" baseline="0" noProof="0" dirty="0">
                <a:ln>
                  <a:noFill/>
                </a:ln>
                <a:solidFill>
                  <a:prstClr val="black"/>
                </a:solidFill>
                <a:effectLst/>
                <a:uLnTx/>
                <a:uFillTx/>
                <a:latin typeface="Calibri"/>
                <a:hlinkClick r:id="rId4"/>
              </a:rPr>
              <a:t>1 </a:t>
            </a:r>
            <a:r>
              <a:rPr kumimoji="0" lang="en-US" sz="2000" b="0" i="0" u="none" strike="noStrike" kern="1200" cap="none" spc="0" normalizeH="0" baseline="0" noProof="0" dirty="0" smtClean="0">
                <a:ln>
                  <a:noFill/>
                </a:ln>
                <a:solidFill>
                  <a:prstClr val="black"/>
                </a:solidFill>
                <a:effectLst/>
                <a:uLnTx/>
                <a:uFillTx/>
                <a:latin typeface="Calibri"/>
                <a:hlinkClick r:id="rId4"/>
              </a:rPr>
              <a:t>Jean </a:t>
            </a:r>
            <a:r>
              <a:rPr kumimoji="0" lang="en-US" sz="2000" b="0" i="0" u="none" strike="noStrike" kern="1200" cap="none" spc="0" normalizeH="0" baseline="0" noProof="0" dirty="0">
                <a:ln>
                  <a:noFill/>
                </a:ln>
                <a:solidFill>
                  <a:prstClr val="black"/>
                </a:solidFill>
                <a:effectLst/>
                <a:uLnTx/>
                <a:uFillTx/>
                <a:latin typeface="Calibri"/>
                <a:hlinkClick r:id="rId4"/>
              </a:rPr>
              <a:t>2:6</a:t>
            </a:r>
            <a:r>
              <a:rPr kumimoji="0" lang="en-US" sz="2000" b="0" i="0" u="none" strike="noStrike" kern="1200" cap="none" spc="0" normalizeH="0" baseline="0" noProof="0" dirty="0">
                <a:ln>
                  <a:noFill/>
                </a:ln>
                <a:solidFill>
                  <a:prstClr val="black"/>
                </a:solidFill>
                <a:effectLst/>
                <a:uLnTx/>
                <a:uFillTx/>
                <a:latin typeface="Calibri"/>
              </a:rPr>
              <a:t>; </a:t>
            </a:r>
            <a:r>
              <a:rPr kumimoji="0" lang="en-US" sz="2000" b="0" i="0" u="none" strike="noStrike" kern="1200" cap="none" spc="0" normalizeH="0" baseline="0" noProof="0" dirty="0">
                <a:ln>
                  <a:noFill/>
                </a:ln>
                <a:solidFill>
                  <a:prstClr val="black"/>
                </a:solidFill>
                <a:effectLst/>
                <a:uLnTx/>
                <a:uFillTx/>
                <a:latin typeface="Calibri"/>
                <a:hlinkClick r:id="rId5"/>
              </a:rPr>
              <a:t>Eph. 5:1-21</a:t>
            </a:r>
            <a:r>
              <a:rPr kumimoji="0" lang="en-US" sz="2000" b="0" i="0" u="none" strike="noStrike" kern="1200" cap="none" spc="0" normalizeH="0" baseline="0" noProof="0" dirty="0">
                <a:ln>
                  <a:noFill/>
                </a:ln>
                <a:solidFill>
                  <a:prstClr val="black"/>
                </a:solidFill>
                <a:effectLst/>
                <a:uLnTx/>
                <a:uFillTx/>
                <a:latin typeface="Calibri"/>
              </a:rPr>
              <a:t>; </a:t>
            </a:r>
            <a:r>
              <a:rPr kumimoji="0" lang="en-US" sz="2000" b="0" i="0" u="none" strike="noStrike" kern="1200" cap="none" spc="0" normalizeH="0" baseline="0" noProof="0" dirty="0">
                <a:ln>
                  <a:noFill/>
                </a:ln>
                <a:solidFill>
                  <a:prstClr val="black"/>
                </a:solidFill>
                <a:effectLst/>
                <a:uLnTx/>
                <a:uFillTx/>
                <a:latin typeface="Calibri"/>
                <a:hlinkClick r:id="rId6"/>
              </a:rPr>
              <a:t>Phil. 4:8</a:t>
            </a:r>
            <a:r>
              <a:rPr kumimoji="0" lang="en-US" sz="2000" b="0" i="0" u="none" strike="noStrike" kern="1200" cap="none" spc="0" normalizeH="0" baseline="0" noProof="0" dirty="0">
                <a:ln>
                  <a:noFill/>
                </a:ln>
                <a:solidFill>
                  <a:prstClr val="black"/>
                </a:solidFill>
                <a:effectLst/>
                <a:uLnTx/>
                <a:uFillTx/>
                <a:latin typeface="Calibri"/>
              </a:rPr>
              <a:t>; </a:t>
            </a:r>
            <a:r>
              <a:rPr kumimoji="0" lang="en-US" sz="2000" b="0" i="0" u="none" strike="noStrike" kern="1200" cap="none" spc="0" normalizeH="0" baseline="0" noProof="0" dirty="0">
                <a:ln>
                  <a:noFill/>
                </a:ln>
                <a:solidFill>
                  <a:prstClr val="black"/>
                </a:solidFill>
                <a:effectLst/>
                <a:uLnTx/>
                <a:uFillTx/>
                <a:latin typeface="Calibri"/>
                <a:hlinkClick r:id="rId7"/>
              </a:rPr>
              <a:t>2 Cor. 10:5</a:t>
            </a:r>
            <a:r>
              <a:rPr kumimoji="0" lang="en-US" sz="2000" b="0" i="0" u="none" strike="noStrike" kern="1200" cap="none" spc="0" normalizeH="0" baseline="0" noProof="0" dirty="0">
                <a:ln>
                  <a:noFill/>
                </a:ln>
                <a:solidFill>
                  <a:prstClr val="black"/>
                </a:solidFill>
                <a:effectLst/>
                <a:uLnTx/>
                <a:uFillTx/>
                <a:latin typeface="Calibri"/>
              </a:rPr>
              <a:t>; </a:t>
            </a:r>
            <a:r>
              <a:rPr kumimoji="0" lang="en-US" sz="2000" b="0" i="0" u="none" strike="noStrike" kern="1200" cap="none" spc="0" normalizeH="0" baseline="0" noProof="0" dirty="0">
                <a:ln>
                  <a:noFill/>
                </a:ln>
                <a:solidFill>
                  <a:prstClr val="black"/>
                </a:solidFill>
                <a:effectLst/>
                <a:uLnTx/>
                <a:uFillTx/>
                <a:latin typeface="Calibri"/>
                <a:hlinkClick r:id="rId8"/>
              </a:rPr>
              <a:t>6:14-7:1</a:t>
            </a:r>
            <a:r>
              <a:rPr kumimoji="0" lang="en-US" sz="2000" b="0" i="0" u="none" strike="noStrike" kern="1200" cap="none" spc="0" normalizeH="0" baseline="0" noProof="0" dirty="0">
                <a:ln>
                  <a:noFill/>
                </a:ln>
                <a:solidFill>
                  <a:prstClr val="black"/>
                </a:solidFill>
                <a:effectLst/>
                <a:uLnTx/>
                <a:uFillTx/>
                <a:latin typeface="Calibri"/>
              </a:rPr>
              <a:t>; </a:t>
            </a:r>
            <a:r>
              <a:rPr kumimoji="0" lang="en-US" sz="2000" b="0" i="0" u="none" strike="noStrike" kern="1200" cap="none" spc="0" normalizeH="0" baseline="0" noProof="0" dirty="0">
                <a:ln>
                  <a:noFill/>
                </a:ln>
                <a:solidFill>
                  <a:prstClr val="black"/>
                </a:solidFill>
                <a:effectLst/>
                <a:uLnTx/>
                <a:uFillTx/>
                <a:latin typeface="Calibri"/>
                <a:hlinkClick r:id="rId9"/>
              </a:rPr>
              <a:t>1 </a:t>
            </a:r>
            <a:r>
              <a:rPr kumimoji="0" lang="en-US" sz="2000" b="0" i="0" u="none" strike="noStrike" kern="1200" cap="none" spc="0" normalizeH="0" baseline="0" noProof="0" dirty="0" smtClean="0">
                <a:ln>
                  <a:noFill/>
                </a:ln>
                <a:solidFill>
                  <a:prstClr val="black"/>
                </a:solidFill>
                <a:effectLst/>
                <a:uLnTx/>
                <a:uFillTx/>
                <a:latin typeface="Calibri"/>
                <a:hlinkClick r:id="rId9"/>
              </a:rPr>
              <a:t>Pierre </a:t>
            </a:r>
            <a:r>
              <a:rPr kumimoji="0" lang="en-US" sz="2000" b="0" i="0" u="none" strike="noStrike" kern="1200" cap="none" spc="0" normalizeH="0" baseline="0" noProof="0" dirty="0">
                <a:ln>
                  <a:noFill/>
                </a:ln>
                <a:solidFill>
                  <a:prstClr val="black"/>
                </a:solidFill>
                <a:effectLst/>
                <a:uLnTx/>
                <a:uFillTx/>
                <a:latin typeface="Calibri"/>
                <a:hlinkClick r:id="rId9"/>
              </a:rPr>
              <a:t>3:1-4</a:t>
            </a:r>
            <a:r>
              <a:rPr kumimoji="0" lang="en-US" sz="2000" b="0" i="0" u="none" strike="noStrike" kern="1200" cap="none" spc="0" normalizeH="0" baseline="0" noProof="0" dirty="0">
                <a:ln>
                  <a:noFill/>
                </a:ln>
                <a:solidFill>
                  <a:prstClr val="black"/>
                </a:solidFill>
                <a:effectLst/>
                <a:uLnTx/>
                <a:uFillTx/>
                <a:latin typeface="Calibri"/>
              </a:rPr>
              <a:t>; </a:t>
            </a:r>
            <a:r>
              <a:rPr kumimoji="0" lang="en-US" sz="2000" b="0" i="0" u="none" strike="noStrike" kern="1200" cap="none" spc="0" normalizeH="0" baseline="0" noProof="0" dirty="0">
                <a:ln>
                  <a:noFill/>
                </a:ln>
                <a:solidFill>
                  <a:prstClr val="black"/>
                </a:solidFill>
                <a:effectLst/>
                <a:uLnTx/>
                <a:uFillTx/>
                <a:latin typeface="Calibri"/>
                <a:hlinkClick r:id="rId10"/>
              </a:rPr>
              <a:t>1 Cor. 6:19</a:t>
            </a:r>
            <a:r>
              <a:rPr kumimoji="0" lang="en-US" sz="2000" b="0" i="0" u="none" strike="noStrike" kern="1200" cap="none" spc="0" normalizeH="0" baseline="0" noProof="0" dirty="0">
                <a:ln>
                  <a:noFill/>
                </a:ln>
                <a:solidFill>
                  <a:prstClr val="black"/>
                </a:solidFill>
                <a:effectLst/>
                <a:uLnTx/>
                <a:uFillTx/>
                <a:latin typeface="Calibri"/>
              </a:rPr>
              <a:t>, </a:t>
            </a:r>
            <a:r>
              <a:rPr kumimoji="0" lang="en-US" sz="2000" b="0" i="0" u="none" strike="noStrike" kern="1200" cap="none" spc="0" normalizeH="0" baseline="0" noProof="0" dirty="0">
                <a:ln>
                  <a:noFill/>
                </a:ln>
                <a:solidFill>
                  <a:prstClr val="black"/>
                </a:solidFill>
                <a:effectLst/>
                <a:uLnTx/>
                <a:uFillTx/>
                <a:latin typeface="Calibri"/>
                <a:hlinkClick r:id="rId11"/>
              </a:rPr>
              <a:t>20</a:t>
            </a:r>
            <a:r>
              <a:rPr kumimoji="0" lang="en-US" sz="2000" b="0" i="0" u="none" strike="noStrike" kern="1200" cap="none" spc="0" normalizeH="0" baseline="0" noProof="0" dirty="0">
                <a:ln>
                  <a:noFill/>
                </a:ln>
                <a:solidFill>
                  <a:prstClr val="black"/>
                </a:solidFill>
                <a:effectLst/>
                <a:uLnTx/>
                <a:uFillTx/>
                <a:latin typeface="Calibri"/>
              </a:rPr>
              <a:t>; </a:t>
            </a:r>
            <a:r>
              <a:rPr kumimoji="0" lang="en-US" sz="2000" b="0" i="0" u="none" strike="noStrike" kern="1200" cap="none" spc="0" normalizeH="0" baseline="0" noProof="0" dirty="0">
                <a:ln>
                  <a:noFill/>
                </a:ln>
                <a:solidFill>
                  <a:prstClr val="black"/>
                </a:solidFill>
                <a:effectLst/>
                <a:uLnTx/>
                <a:uFillTx/>
                <a:latin typeface="Calibri"/>
                <a:hlinkClick r:id="rId12"/>
              </a:rPr>
              <a:t>10:31</a:t>
            </a:r>
            <a:r>
              <a:rPr kumimoji="0" lang="en-US" sz="2000" b="0" i="0" u="none" strike="noStrike" kern="1200" cap="none" spc="0" normalizeH="0" baseline="0" noProof="0" dirty="0">
                <a:ln>
                  <a:noFill/>
                </a:ln>
                <a:solidFill>
                  <a:prstClr val="black"/>
                </a:solidFill>
                <a:effectLst/>
                <a:uLnTx/>
                <a:uFillTx/>
                <a:latin typeface="Calibri"/>
              </a:rPr>
              <a:t>; </a:t>
            </a:r>
            <a:r>
              <a:rPr kumimoji="0" lang="en-US" sz="2000" b="0" i="0" u="none" strike="noStrike" kern="1200" cap="none" spc="0" normalizeH="0" baseline="0" noProof="0" dirty="0">
                <a:ln>
                  <a:noFill/>
                </a:ln>
                <a:solidFill>
                  <a:prstClr val="black"/>
                </a:solidFill>
                <a:effectLst/>
                <a:uLnTx/>
                <a:uFillTx/>
                <a:latin typeface="Calibri"/>
                <a:hlinkClick r:id="rId13"/>
              </a:rPr>
              <a:t>Lev. 11:1-47</a:t>
            </a:r>
            <a:r>
              <a:rPr kumimoji="0" lang="en-US" sz="2000" b="0" i="0" u="none" strike="noStrike" kern="1200" cap="none" spc="0" normalizeH="0" baseline="0" noProof="0" dirty="0">
                <a:ln>
                  <a:noFill/>
                </a:ln>
                <a:solidFill>
                  <a:prstClr val="black"/>
                </a:solidFill>
                <a:effectLst/>
                <a:uLnTx/>
                <a:uFillTx/>
                <a:latin typeface="Calibri"/>
              </a:rPr>
              <a:t>; 3 </a:t>
            </a:r>
            <a:r>
              <a:rPr kumimoji="0" lang="en-US" sz="2000" b="0" i="0" u="none" strike="noStrike" kern="1200" cap="none" spc="0" normalizeH="0" baseline="0" noProof="0" dirty="0" smtClean="0">
                <a:ln>
                  <a:noFill/>
                </a:ln>
                <a:solidFill>
                  <a:prstClr val="black"/>
                </a:solidFill>
                <a:effectLst/>
                <a:uLnTx/>
                <a:uFillTx/>
                <a:latin typeface="Calibri"/>
              </a:rPr>
              <a:t>Jean </a:t>
            </a:r>
            <a:r>
              <a:rPr kumimoji="0" lang="en-US" sz="2000" b="0" i="0" u="none" strike="noStrike" kern="1200" cap="none" spc="0" normalizeH="0" baseline="0" noProof="0" dirty="0">
                <a:ln>
                  <a:noFill/>
                </a:ln>
                <a:solidFill>
                  <a:prstClr val="black"/>
                </a:solidFill>
                <a:effectLst/>
                <a:uLnTx/>
                <a:uFillTx/>
                <a:latin typeface="Calibri"/>
              </a:rPr>
              <a:t>2.)”</a:t>
            </a:r>
          </a:p>
        </p:txBody>
      </p:sp>
      <p:pic>
        <p:nvPicPr>
          <p:cNvPr id="4" name="Picture 3">
            <a:extLst>
              <a:ext uri="{FF2B5EF4-FFF2-40B4-BE49-F238E27FC236}">
                <a16:creationId xmlns:a16="http://schemas.microsoft.com/office/drawing/2014/main" xmlns="" id="{8DCF95EA-F828-0C43-B5E2-FE9BC775E8C9}"/>
              </a:ext>
            </a:extLst>
          </p:cNvPr>
          <p:cNvPicPr>
            <a:picLocks noChangeAspect="1"/>
          </p:cNvPicPr>
          <p:nvPr/>
        </p:nvPicPr>
        <p:blipFill rotWithShape="1">
          <a:blip r:embed="rId14"/>
          <a:srcRect t="21186" b="22987"/>
          <a:stretch/>
        </p:blipFill>
        <p:spPr>
          <a:xfrm>
            <a:off x="514528" y="4376023"/>
            <a:ext cx="1513282" cy="1305633"/>
          </a:xfrm>
          <a:prstGeom prst="rect">
            <a:avLst/>
          </a:prstGeom>
        </p:spPr>
      </p:pic>
      <p:sp>
        <p:nvSpPr>
          <p:cNvPr id="5" name="Rectangle 4"/>
          <p:cNvSpPr/>
          <p:nvPr/>
        </p:nvSpPr>
        <p:spPr>
          <a:xfrm>
            <a:off x="54231" y="5819096"/>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26169959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1160" y="613685"/>
            <a:ext cx="7430589" cy="514837"/>
          </a:xfrm>
        </p:spPr>
        <p:txBody>
          <a:bodyPr>
            <a:normAutofit fontScale="90000"/>
          </a:bodyPr>
          <a:lstStyle/>
          <a:p>
            <a:r>
              <a:rPr lang="en-US" b="1" dirty="0">
                <a:solidFill>
                  <a:schemeClr val="accent1"/>
                </a:solidFill>
              </a:rPr>
              <a:t>8 LIGNES DIRECTRICES PRATIQUES</a:t>
            </a:r>
            <a:r>
              <a:rPr lang="en-US" dirty="0">
                <a:solidFill>
                  <a:schemeClr val="accent1"/>
                </a:solidFill>
              </a:rPr>
              <a:t/>
            </a:r>
            <a:br>
              <a:rPr lang="en-US" dirty="0">
                <a:solidFill>
                  <a:schemeClr val="accent1"/>
                </a:solidFill>
              </a:rPr>
            </a:br>
            <a:endParaRPr lang="en-US" dirty="0">
              <a:solidFill>
                <a:schemeClr val="accent1"/>
              </a:solidFill>
            </a:endParaRPr>
          </a:p>
        </p:txBody>
      </p:sp>
      <p:sp>
        <p:nvSpPr>
          <p:cNvPr id="3" name="Rectangle 2"/>
          <p:cNvSpPr/>
          <p:nvPr/>
        </p:nvSpPr>
        <p:spPr>
          <a:xfrm>
            <a:off x="864937" y="-6419069"/>
            <a:ext cx="8559800" cy="2862323"/>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It is important to understand the key difference between the internet and social media. The internet is a kind of super-highway, and social media—things like Facebook, </a:t>
            </a:r>
            <a:r>
              <a:rPr kumimoji="0" lang="en-US" sz="1800" b="0" i="0" u="none" strike="noStrike" kern="1200" cap="none" spc="0" normalizeH="0" baseline="0" noProof="0" dirty="0" err="1">
                <a:ln>
                  <a:noFill/>
                </a:ln>
                <a:solidFill>
                  <a:prstClr val="black"/>
                </a:solidFill>
                <a:effectLst/>
                <a:uLnTx/>
                <a:uFillTx/>
                <a:latin typeface="Calibri"/>
                <a:ea typeface="+mn-ea"/>
                <a:cs typeface="+mn-cs"/>
              </a:rPr>
              <a:t>SnapChat</a:t>
            </a:r>
            <a:r>
              <a:rPr kumimoji="0" lang="en-US" sz="1800" b="0" i="0" u="none" strike="noStrike" kern="1200" cap="none" spc="0" normalizeH="0" baseline="0" noProof="0" dirty="0">
                <a:ln>
                  <a:noFill/>
                </a:ln>
                <a:solidFill>
                  <a:prstClr val="black"/>
                </a:solidFill>
                <a:effectLst/>
                <a:uLnTx/>
                <a:uFillTx/>
                <a:latin typeface="Calibri"/>
                <a:ea typeface="+mn-ea"/>
                <a:cs typeface="+mn-cs"/>
              </a:rPr>
              <a:t>, Twitter, YouTube, Vine, </a:t>
            </a:r>
            <a:r>
              <a:rPr kumimoji="0" lang="en-US" sz="1800" b="0" i="0" u="none" strike="noStrike" kern="1200" cap="none" spc="0" normalizeH="0" baseline="0" noProof="0" dirty="0" err="1">
                <a:ln>
                  <a:noFill/>
                </a:ln>
                <a:solidFill>
                  <a:prstClr val="black"/>
                </a:solidFill>
                <a:effectLst/>
                <a:uLnTx/>
                <a:uFillTx/>
                <a:latin typeface="Calibri"/>
                <a:ea typeface="+mn-ea"/>
                <a:cs typeface="+mn-cs"/>
              </a:rPr>
              <a:t>Tumblr</a:t>
            </a:r>
            <a:r>
              <a:rPr kumimoji="0" lang="en-US" sz="1800" b="0" i="0" u="none" strike="noStrike" kern="1200" cap="none" spc="0" normalizeH="0" baseline="0" noProof="0" dirty="0">
                <a:ln>
                  <a:noFill/>
                </a:ln>
                <a:solidFill>
                  <a:prstClr val="black"/>
                </a:solidFill>
                <a:effectLst/>
                <a:uLnTx/>
                <a:uFillTx/>
                <a:latin typeface="Calibri"/>
                <a:ea typeface="+mn-ea"/>
                <a:cs typeface="+mn-cs"/>
              </a:rPr>
              <a:t>, Medium, </a:t>
            </a:r>
            <a:r>
              <a:rPr kumimoji="0" lang="en-US" sz="1800" b="0" i="0" u="none" strike="noStrike" kern="1200" cap="none" spc="0" normalizeH="0" baseline="0" noProof="0" dirty="0" err="1">
                <a:ln>
                  <a:noFill/>
                </a:ln>
                <a:solidFill>
                  <a:prstClr val="black"/>
                </a:solidFill>
                <a:effectLst/>
                <a:uLnTx/>
                <a:uFillTx/>
                <a:latin typeface="Calibri"/>
                <a:ea typeface="+mn-ea"/>
                <a:cs typeface="+mn-cs"/>
              </a:rPr>
              <a:t>Kik</a:t>
            </a:r>
            <a:r>
              <a:rPr kumimoji="0" lang="en-US" sz="1800" b="0" i="0" u="none" strike="noStrike" kern="1200" cap="none" spc="0" normalizeH="0" baseline="0" noProof="0" dirty="0">
                <a:ln>
                  <a:noFill/>
                </a:ln>
                <a:solidFill>
                  <a:prstClr val="black"/>
                </a:solidFill>
                <a:effectLst/>
                <a:uLnTx/>
                <a:uFillTx/>
                <a:latin typeface="Calibri"/>
                <a:ea typeface="+mn-ea"/>
                <a:cs typeface="+mn-cs"/>
              </a:rPr>
              <a:t>, and </a:t>
            </a:r>
            <a:r>
              <a:rPr kumimoji="0" lang="en-US" sz="1800" b="0" i="0" u="none" strike="noStrike" kern="1200" cap="none" spc="0" normalizeH="0" baseline="0" noProof="0" dirty="0" err="1">
                <a:ln>
                  <a:noFill/>
                </a:ln>
                <a:solidFill>
                  <a:prstClr val="black"/>
                </a:solidFill>
                <a:effectLst/>
                <a:uLnTx/>
                <a:uFillTx/>
                <a:latin typeface="Calibri"/>
                <a:ea typeface="+mn-ea"/>
                <a:cs typeface="+mn-cs"/>
              </a:rPr>
              <a:t>Instagram</a:t>
            </a:r>
            <a:r>
              <a:rPr kumimoji="0" lang="en-US" sz="1800" b="0" i="0" u="none" strike="noStrike" kern="1200" cap="none" spc="0" normalizeH="0" baseline="0" noProof="0" dirty="0">
                <a:ln>
                  <a:noFill/>
                </a:ln>
                <a:solidFill>
                  <a:prstClr val="black"/>
                </a:solidFill>
                <a:effectLst/>
                <a:uLnTx/>
                <a:uFillTx/>
                <a:latin typeface="Calibri"/>
                <a:ea typeface="+mn-ea"/>
                <a:cs typeface="+mn-cs"/>
              </a:rPr>
              <a:t>—are all different side-roads that can be used on that superhighway.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As we have studied, we can help our youth make wise choices about which apps to use and how to use them by filtering all choices through God and His Word, the Bible.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It is fine for them to use the web to stay in contact with friends and family who are miles away. Whether they send letters by email, arrange to meet in a (private) </a:t>
            </a:r>
            <a:r>
              <a:rPr kumimoji="0" lang="en-US" sz="1800" b="0" i="0" u="none" strike="noStrike" kern="1200" cap="none" spc="0" normalizeH="0" baseline="0" noProof="0" dirty="0" err="1">
                <a:ln>
                  <a:noFill/>
                </a:ln>
                <a:solidFill>
                  <a:prstClr val="black"/>
                </a:solidFill>
                <a:effectLst/>
                <a:uLnTx/>
                <a:uFillTx/>
                <a:latin typeface="Calibri"/>
                <a:ea typeface="+mn-ea"/>
                <a:cs typeface="+mn-cs"/>
              </a:rPr>
              <a:t>chatroom</a:t>
            </a:r>
            <a:r>
              <a:rPr kumimoji="0" lang="en-US" sz="1800" b="0" i="0" u="none" strike="noStrike" kern="1200" cap="none" spc="0" normalizeH="0" baseline="0" noProof="0" dirty="0">
                <a:ln>
                  <a:noFill/>
                </a:ln>
                <a:solidFill>
                  <a:prstClr val="black"/>
                </a:solidFill>
                <a:effectLst/>
                <a:uLnTx/>
                <a:uFillTx/>
                <a:latin typeface="Calibri"/>
                <a:ea typeface="+mn-ea"/>
                <a:cs typeface="+mn-cs"/>
              </a:rPr>
              <a:t>, or post family pictures on a website for grandma to view, they can use the web to strengthen the relationships they already have.</a:t>
            </a:r>
          </a:p>
        </p:txBody>
      </p:sp>
      <p:sp>
        <p:nvSpPr>
          <p:cNvPr id="4" name="Rectangle 3"/>
          <p:cNvSpPr/>
          <p:nvPr/>
        </p:nvSpPr>
        <p:spPr>
          <a:xfrm>
            <a:off x="838200" y="986093"/>
            <a:ext cx="9567536" cy="3785652"/>
          </a:xfrm>
          <a:prstGeom prst="rect">
            <a:avLst/>
          </a:prstGeom>
        </p:spPr>
        <p:txBody>
          <a:bodyPr wrap="square">
            <a:spAutoFit/>
          </a:bodyPr>
          <a:lstStyle/>
          <a:p>
            <a:pPr lvl="0"/>
            <a:r>
              <a:rPr lang="fr-FR" sz="2000" dirty="0">
                <a:solidFill>
                  <a:prstClr val="black"/>
                </a:solidFill>
              </a:rPr>
              <a:t>Il est important de comprendre la différence essentielle entre l'internet et les médias sociaux. L'internet est une sorte d'autoroute, et les médias sociaux - tels que Facebook, </a:t>
            </a:r>
            <a:r>
              <a:rPr lang="fr-FR" sz="2000" dirty="0" err="1">
                <a:solidFill>
                  <a:prstClr val="black"/>
                </a:solidFill>
              </a:rPr>
              <a:t>SnapChat</a:t>
            </a:r>
            <a:r>
              <a:rPr lang="fr-FR" sz="2000" dirty="0">
                <a:solidFill>
                  <a:prstClr val="black"/>
                </a:solidFill>
              </a:rPr>
              <a:t>, Twitter, YouTube, Vine, </a:t>
            </a:r>
            <a:r>
              <a:rPr lang="fr-FR" sz="2000" dirty="0" err="1">
                <a:solidFill>
                  <a:prstClr val="black"/>
                </a:solidFill>
              </a:rPr>
              <a:t>Tumblr</a:t>
            </a:r>
            <a:r>
              <a:rPr lang="fr-FR" sz="2000" dirty="0">
                <a:solidFill>
                  <a:prstClr val="black"/>
                </a:solidFill>
              </a:rPr>
              <a:t>, Medium, </a:t>
            </a:r>
            <a:r>
              <a:rPr lang="fr-FR" sz="2000" dirty="0" err="1">
                <a:solidFill>
                  <a:prstClr val="black"/>
                </a:solidFill>
              </a:rPr>
              <a:t>Kik</a:t>
            </a:r>
            <a:r>
              <a:rPr lang="fr-FR" sz="2000" dirty="0">
                <a:solidFill>
                  <a:prstClr val="black"/>
                </a:solidFill>
              </a:rPr>
              <a:t> et </a:t>
            </a:r>
            <a:r>
              <a:rPr lang="fr-FR" sz="2000" dirty="0" err="1">
                <a:solidFill>
                  <a:prstClr val="black"/>
                </a:solidFill>
              </a:rPr>
              <a:t>Instagram</a:t>
            </a:r>
            <a:r>
              <a:rPr lang="fr-FR" sz="2000" dirty="0">
                <a:solidFill>
                  <a:prstClr val="black"/>
                </a:solidFill>
              </a:rPr>
              <a:t> - sont tous des voies secondaires différentes qui permettent d'utiliser cette autoroute.</a:t>
            </a:r>
          </a:p>
          <a:p>
            <a:pPr lvl="0"/>
            <a:endParaRPr lang="fr-FR" sz="2000" dirty="0">
              <a:solidFill>
                <a:prstClr val="black"/>
              </a:solidFill>
            </a:endParaRPr>
          </a:p>
          <a:p>
            <a:pPr lvl="0"/>
            <a:r>
              <a:rPr lang="fr-FR" sz="2000" dirty="0">
                <a:solidFill>
                  <a:prstClr val="black"/>
                </a:solidFill>
              </a:rPr>
              <a:t>Comme nous l'avons étudié, nous pouvons aider nos jeunes à faire des choix judicieux quant aux applications à utiliser et à la manière de les utiliser en filtrant tous les choix à travers Dieu et Sa Parole, la Bible. Il est bon qu'ils utilisent le web pour rester en contact avec leurs amis et leur famille qui sont à des kilomètres. Qu'ils envoient des lettres par courrier électronique, organisent des rencontres dans un salon de discussion (privé) ou publient des photos de famille sur un site web pour que grand-mère puisse les voir, ils peuvent utiliser le web pour renforcer les relations qu'ils ont déjà.</a:t>
            </a:r>
          </a:p>
        </p:txBody>
      </p:sp>
      <p:pic>
        <p:nvPicPr>
          <p:cNvPr id="5" name="Picture 4">
            <a:extLst>
              <a:ext uri="{FF2B5EF4-FFF2-40B4-BE49-F238E27FC236}">
                <a16:creationId xmlns:a16="http://schemas.microsoft.com/office/drawing/2014/main" xmlns="" id="{B6C42413-5E31-6248-AF83-AE575FD9DA10}"/>
              </a:ext>
            </a:extLst>
          </p:cNvPr>
          <p:cNvPicPr>
            <a:picLocks noChangeAspect="1"/>
          </p:cNvPicPr>
          <p:nvPr/>
        </p:nvPicPr>
        <p:blipFill rotWithShape="1">
          <a:blip r:embed="rId2"/>
          <a:srcRect t="21186" b="22987"/>
          <a:stretch/>
        </p:blipFill>
        <p:spPr>
          <a:xfrm>
            <a:off x="4108686" y="5552367"/>
            <a:ext cx="1513282" cy="1305633"/>
          </a:xfrm>
          <a:prstGeom prst="rect">
            <a:avLst/>
          </a:prstGeom>
        </p:spPr>
      </p:pic>
      <p:sp>
        <p:nvSpPr>
          <p:cNvPr id="6" name="Rectangle 5"/>
          <p:cNvSpPr/>
          <p:nvPr/>
        </p:nvSpPr>
        <p:spPr>
          <a:xfrm>
            <a:off x="54231" y="5819096"/>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37589380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1"/>
                </a:solidFill>
              </a:rPr>
              <a:t>INTRODUCTION</a:t>
            </a:r>
            <a:r>
              <a:rPr lang="en-US" dirty="0"/>
              <a:t/>
            </a:r>
            <a:br>
              <a:rPr lang="en-US" dirty="0"/>
            </a:br>
            <a:endParaRPr lang="en-US" dirty="0"/>
          </a:p>
        </p:txBody>
      </p:sp>
      <p:sp>
        <p:nvSpPr>
          <p:cNvPr id="3" name="Rectangle 2"/>
          <p:cNvSpPr/>
          <p:nvPr/>
        </p:nvSpPr>
        <p:spPr>
          <a:xfrm>
            <a:off x="838199" y="1548887"/>
            <a:ext cx="9573491" cy="3416320"/>
          </a:xfrm>
          <a:prstGeom prst="rect">
            <a:avLst/>
          </a:prstGeom>
        </p:spPr>
        <p:txBody>
          <a:bodyPr wrap="square">
            <a:spAutoFit/>
          </a:bodyPr>
          <a:lstStyle/>
          <a:p>
            <a:r>
              <a:rPr lang="fr-FR" sz="2400" dirty="0" smtClean="0"/>
              <a:t>La première langue de nombreux jeunes aujourd'hui n'est pas le français, le portugais, le tswana, le swahili ou l'anglais, mais les médias sociaux. Généralement, les amitiés sont personnelles, mais depuis l'avènement des médias sociaux, elles sont devenues, dans une large mesure, numériques. Nous ne pouvons pas ignorer le pouvoir et l'influence des médias sociaux sur nos jeunes, c'est pourquoi nous devons les éduquer sur les opportunités et les dangers qu'ils représentent. Le dirigeant doit aider les jeunes à devenir des intendants en matière de médias sociaux.</a:t>
            </a:r>
          </a:p>
          <a:p>
            <a:endParaRPr lang="en-US" sz="2400" dirty="0"/>
          </a:p>
        </p:txBody>
      </p:sp>
      <p:pic>
        <p:nvPicPr>
          <p:cNvPr id="4" name="Picture 3">
            <a:extLst>
              <a:ext uri="{FF2B5EF4-FFF2-40B4-BE49-F238E27FC236}">
                <a16:creationId xmlns:a16="http://schemas.microsoft.com/office/drawing/2014/main" xmlns="" id="{7415ACD1-54FE-D447-96E0-827F553A2576}"/>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5" name="Rectangle 4"/>
          <p:cNvSpPr/>
          <p:nvPr/>
        </p:nvSpPr>
        <p:spPr>
          <a:xfrm>
            <a:off x="54231" y="5819096"/>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3839438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6038" y="88007"/>
            <a:ext cx="9149862" cy="1325563"/>
          </a:xfrm>
        </p:spPr>
        <p:txBody>
          <a:bodyPr/>
          <a:lstStyle/>
          <a:p>
            <a:r>
              <a:rPr lang="en-US" b="1" dirty="0">
                <a:solidFill>
                  <a:schemeClr val="accent1"/>
                </a:solidFill>
              </a:rPr>
              <a:t>LIGNES DIRECTRICES PRATIQUES</a:t>
            </a:r>
          </a:p>
        </p:txBody>
      </p:sp>
      <p:sp>
        <p:nvSpPr>
          <p:cNvPr id="4" name="Rectangle 3"/>
          <p:cNvSpPr/>
          <p:nvPr/>
        </p:nvSpPr>
        <p:spPr>
          <a:xfrm>
            <a:off x="757478" y="1413570"/>
            <a:ext cx="9787217" cy="3785652"/>
          </a:xfrm>
          <a:prstGeom prst="rect">
            <a:avLst/>
          </a:prstGeom>
        </p:spPr>
        <p:txBody>
          <a:bodyPr wrap="square">
            <a:spAutoFit/>
          </a:bodyPr>
          <a:lstStyle/>
          <a:p>
            <a:pPr lvl="0"/>
            <a:r>
              <a:rPr lang="fr-FR" sz="2000" dirty="0">
                <a:solidFill>
                  <a:prstClr val="black"/>
                </a:solidFill>
              </a:rPr>
              <a:t>Mais ce qui est beaucoup plus intrigant et controversé, c'est l'utilisation du web pour nouer de nouvelles amitiés. Il existe de nombreuses façons de le faire. L'une des plus courantes est le chat, où les gens se rencontrent pour parler de leurs intérêts communs. Les </a:t>
            </a:r>
            <a:r>
              <a:rPr lang="fr-FR" sz="2000" dirty="0" err="1">
                <a:solidFill>
                  <a:prstClr val="black"/>
                </a:solidFill>
              </a:rPr>
              <a:t>chatrooms</a:t>
            </a:r>
            <a:r>
              <a:rPr lang="fr-FR" sz="2000" dirty="0">
                <a:solidFill>
                  <a:prstClr val="black"/>
                </a:solidFill>
              </a:rPr>
              <a:t> varient de lieux où les chrétiens se rencontrent pour des études bibliques en ligne, à des lieux où les gens se réunissent pour discuter de sujets carrément pervers. Les jeunes sont naturellement curieux, et en plus, le fait d'être "invisible" en ligne peut donner un sentiment de puissance trompeuse et de sécurité. Ils prendront des risques qu'ils n'auraient pas pris dans la vie réelle. Ils doivent apprendre à faire preuve de choix et de discrétion lorsqu'ils décident où et avec qui discuter. Les gens se rencontrent également en ligne sur des forums de discussion et des groupes de discussion, où l'on peut poster un message sur un sujet qui nous intéresse et vérifier plus tard si quelqu'un a répondu au message. Voici où les règles de sécurité ci-dessus s'appliquent tout particulièrement.</a:t>
            </a:r>
            <a:endParaRPr kumimoji="0" lang="en-US" sz="2000" b="0" i="0" u="none" strike="noStrike" kern="1200" cap="none" spc="0" normalizeH="0" baseline="0" noProof="0" dirty="0">
              <a:ln>
                <a:noFill/>
              </a:ln>
              <a:solidFill>
                <a:prstClr val="black"/>
              </a:solidFill>
              <a:effectLst/>
              <a:uLnTx/>
              <a:uFillTx/>
              <a:latin typeface="Calibri"/>
              <a:ea typeface="+mn-ea"/>
              <a:cs typeface="+mn-cs"/>
            </a:endParaRPr>
          </a:p>
        </p:txBody>
      </p:sp>
      <p:pic>
        <p:nvPicPr>
          <p:cNvPr id="5" name="Picture 4">
            <a:extLst>
              <a:ext uri="{FF2B5EF4-FFF2-40B4-BE49-F238E27FC236}">
                <a16:creationId xmlns:a16="http://schemas.microsoft.com/office/drawing/2014/main" xmlns="" id="{648EDA31-3D85-5F41-AD5E-B70553C38833}"/>
              </a:ext>
            </a:extLst>
          </p:cNvPr>
          <p:cNvPicPr>
            <a:picLocks noChangeAspect="1"/>
          </p:cNvPicPr>
          <p:nvPr/>
        </p:nvPicPr>
        <p:blipFill rotWithShape="1">
          <a:blip r:embed="rId2"/>
          <a:srcRect t="21186" b="22987"/>
          <a:stretch/>
        </p:blipFill>
        <p:spPr>
          <a:xfrm>
            <a:off x="4284449" y="5379526"/>
            <a:ext cx="1513282" cy="1305633"/>
          </a:xfrm>
          <a:prstGeom prst="rect">
            <a:avLst/>
          </a:prstGeom>
        </p:spPr>
      </p:pic>
      <p:sp>
        <p:nvSpPr>
          <p:cNvPr id="6" name="Rectangle 5"/>
          <p:cNvSpPr/>
          <p:nvPr/>
        </p:nvSpPr>
        <p:spPr>
          <a:xfrm>
            <a:off x="54231" y="5819096"/>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22952644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1358" y="365125"/>
            <a:ext cx="9149862" cy="851401"/>
          </a:xfrm>
        </p:spPr>
        <p:txBody>
          <a:bodyPr/>
          <a:lstStyle/>
          <a:p>
            <a:r>
              <a:rPr lang="en-US" b="1" dirty="0">
                <a:solidFill>
                  <a:schemeClr val="accent1"/>
                </a:solidFill>
              </a:rPr>
              <a:t>LIGNES DIRECTRICES PRATIQUES</a:t>
            </a:r>
          </a:p>
        </p:txBody>
      </p:sp>
      <p:sp>
        <p:nvSpPr>
          <p:cNvPr id="3" name="Rectangle 2"/>
          <p:cNvSpPr/>
          <p:nvPr/>
        </p:nvSpPr>
        <p:spPr>
          <a:xfrm>
            <a:off x="349746" y="1216526"/>
            <a:ext cx="9993085" cy="3970318"/>
          </a:xfrm>
          <a:prstGeom prst="rect">
            <a:avLst/>
          </a:prstGeom>
        </p:spPr>
        <p:txBody>
          <a:bodyPr wrap="square">
            <a:spAutoFit/>
          </a:bodyPr>
          <a:lstStyle/>
          <a:p>
            <a:pPr lvl="0"/>
            <a:r>
              <a:rPr lang="fr-FR" dirty="0"/>
              <a:t>Les </a:t>
            </a:r>
            <a:r>
              <a:rPr lang="fr-FR" dirty="0" err="1"/>
              <a:t>chatrooms</a:t>
            </a:r>
            <a:r>
              <a:rPr lang="fr-FR" dirty="0"/>
              <a:t>, les forums de discussion et les groupes de discussion peuvent tous devenir des lieux de rencontre, car ce sont les mêmes personnes qui les utilisent et qui apprennent à se connaître. Les gens peuvent soit poster des questions et des informations en tapant, mais ils peuvent aussi se connecter face à face avec des outils tels que Google </a:t>
            </a:r>
            <a:r>
              <a:rPr lang="fr-FR" dirty="0" err="1"/>
              <a:t>Hangouts</a:t>
            </a:r>
            <a:r>
              <a:rPr lang="fr-FR" dirty="0"/>
              <a:t>, Skype, Facebook et </a:t>
            </a:r>
            <a:r>
              <a:rPr lang="fr-FR" dirty="0" err="1"/>
              <a:t>FaceTime</a:t>
            </a:r>
            <a:r>
              <a:rPr lang="fr-FR" dirty="0"/>
              <a:t>. </a:t>
            </a:r>
          </a:p>
          <a:p>
            <a:pPr lvl="0"/>
            <a:endParaRPr lang="fr-FR" dirty="0"/>
          </a:p>
          <a:p>
            <a:pPr lvl="0"/>
            <a:r>
              <a:rPr lang="fr-FR" dirty="0"/>
              <a:t>Comme on peut s'y attendre, des amitiés (et des liaisons / aventures) se forment en ligne. On peut discuter d'un passe-temps qui nous intéresse, partager des préoccupations et des problèmes de notre vie quotidienne et même (sur de nombreux sites chrétiens) demander la prière et l'encouragement de nos coreligionnaires. </a:t>
            </a:r>
          </a:p>
          <a:p>
            <a:pPr lvl="0"/>
            <a:endParaRPr lang="fr-FR" dirty="0"/>
          </a:p>
          <a:p>
            <a:pPr lvl="0"/>
            <a:r>
              <a:rPr lang="fr-FR" dirty="0"/>
              <a:t>Ce sentiment communautaire - celui de connaître et d'être connu - peut être très fort. Il peut également être trompeur et dangereux</a:t>
            </a:r>
            <a:r>
              <a:rPr lang="fr-FR" dirty="0" smtClean="0"/>
              <a:t>. Rappelez-le à vos jeunes : Les amitiés en ligne peuvent être merveilleuses. Cependant, elles s'accompagnent d'un danger majeur : en général, vous ne voyez pas ces personnes. Vous ne savez rien d'eux, si ce n'est ce qu'ils choisissent de révéler sur leur ordinateur. </a:t>
            </a:r>
            <a:r>
              <a:rPr lang="fr-FR" dirty="0" smtClean="0">
                <a:solidFill>
                  <a:prstClr val="black"/>
                </a:solidFill>
              </a:rPr>
              <a:t> </a:t>
            </a:r>
            <a:endParaRPr lang="fr-FR" dirty="0">
              <a:solidFill>
                <a:prstClr val="black"/>
              </a:solidFill>
            </a:endParaRPr>
          </a:p>
        </p:txBody>
      </p:sp>
      <p:sp>
        <p:nvSpPr>
          <p:cNvPr id="4" name="Rectangle 3"/>
          <p:cNvSpPr/>
          <p:nvPr/>
        </p:nvSpPr>
        <p:spPr>
          <a:xfrm>
            <a:off x="54231" y="5819096"/>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21002688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84572"/>
            <a:ext cx="9149862" cy="1325563"/>
          </a:xfrm>
        </p:spPr>
        <p:txBody>
          <a:bodyPr/>
          <a:lstStyle/>
          <a:p>
            <a:r>
              <a:rPr lang="en-US" b="1" dirty="0">
                <a:solidFill>
                  <a:schemeClr val="accent1"/>
                </a:solidFill>
              </a:rPr>
              <a:t>LIGNES DIRECTRICES PRATIQUES</a:t>
            </a:r>
          </a:p>
        </p:txBody>
      </p:sp>
      <p:sp>
        <p:nvSpPr>
          <p:cNvPr id="3" name="Rectangle 2"/>
          <p:cNvSpPr/>
          <p:nvPr/>
        </p:nvSpPr>
        <p:spPr>
          <a:xfrm>
            <a:off x="838199" y="1064750"/>
            <a:ext cx="9469583" cy="378565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Calibri"/>
              <a:ea typeface="+mn-ea"/>
              <a:cs typeface="+mn-cs"/>
            </a:endParaRPr>
          </a:p>
          <a:p>
            <a:pPr lvl="0"/>
            <a:r>
              <a:rPr lang="fr-FR" sz="2000" dirty="0">
                <a:solidFill>
                  <a:prstClr val="black"/>
                </a:solidFill>
              </a:rPr>
              <a:t>Soyez toujours prudent avec les personnes avec lesquelles vous discutez en ligne. N'oubliez pas que quelqu'un dans votre </a:t>
            </a:r>
            <a:r>
              <a:rPr lang="fr-FR" sz="2000" dirty="0" err="1">
                <a:solidFill>
                  <a:prstClr val="black"/>
                </a:solidFill>
              </a:rPr>
              <a:t>chatroom</a:t>
            </a:r>
            <a:r>
              <a:rPr lang="fr-FR" sz="2000" dirty="0">
                <a:solidFill>
                  <a:prstClr val="black"/>
                </a:solidFill>
              </a:rPr>
              <a:t> peut ne pas être celui qu'il prétend être. Il est triste, mais vrai, qu'il y a des gens malsains qui rôdent dans les </a:t>
            </a:r>
            <a:r>
              <a:rPr lang="fr-FR" sz="2000" dirty="0" err="1">
                <a:solidFill>
                  <a:prstClr val="black"/>
                </a:solidFill>
              </a:rPr>
              <a:t>chatrooms</a:t>
            </a:r>
            <a:r>
              <a:rPr lang="fr-FR" sz="2000" dirty="0">
                <a:solidFill>
                  <a:prstClr val="black"/>
                </a:solidFill>
              </a:rPr>
              <a:t> de jeunes à la recherche de jeunes dont ils peuvent tirer profit : blessures, abus, kidnapping, viol ou même meurtre !</a:t>
            </a:r>
          </a:p>
          <a:p>
            <a:pPr lvl="0"/>
            <a:endParaRPr lang="fr-FR" sz="2000" dirty="0">
              <a:solidFill>
                <a:prstClr val="black"/>
              </a:solidFill>
            </a:endParaRPr>
          </a:p>
          <a:p>
            <a:pPr lvl="0"/>
            <a:r>
              <a:rPr lang="fr-FR" sz="2000" dirty="0">
                <a:solidFill>
                  <a:prstClr val="black"/>
                </a:solidFill>
              </a:rPr>
              <a:t>Cela signifie-t-il qu'ils ne devraient jamais chatter, poster des messages ou faire connaissance avec des personnes en ligne ? Non, cela signifie simplement qu'ils doivent rester vigilants et suivre les règles de sécurité. Il existe une grande sécurité qui est la même que dans la vie quotidienne et personnelle : celle des adultes en qui on a confiance. </a:t>
            </a:r>
            <a:endParaRPr kumimoji="0" lang="en-US" sz="2000" b="0" i="0" u="none" strike="noStrike" kern="1200" cap="none" spc="0" normalizeH="0" baseline="0" noProof="0" dirty="0">
              <a:ln>
                <a:noFill/>
              </a:ln>
              <a:solidFill>
                <a:prstClr val="black"/>
              </a:solidFill>
              <a:effectLst/>
              <a:uLnTx/>
              <a:uFillTx/>
              <a:latin typeface="Calibri"/>
              <a:ea typeface="+mn-ea"/>
              <a:cs typeface="+mn-cs"/>
            </a:endParaRPr>
          </a:p>
        </p:txBody>
      </p:sp>
      <p:pic>
        <p:nvPicPr>
          <p:cNvPr id="4" name="Picture 3">
            <a:extLst>
              <a:ext uri="{FF2B5EF4-FFF2-40B4-BE49-F238E27FC236}">
                <a16:creationId xmlns:a16="http://schemas.microsoft.com/office/drawing/2014/main" xmlns="" id="{5DDB8173-7BC4-5C47-B867-8EBC91BAA497}"/>
              </a:ext>
            </a:extLst>
          </p:cNvPr>
          <p:cNvPicPr>
            <a:picLocks noChangeAspect="1"/>
          </p:cNvPicPr>
          <p:nvPr/>
        </p:nvPicPr>
        <p:blipFill rotWithShape="1">
          <a:blip r:embed="rId2"/>
          <a:srcRect t="21186" b="22987"/>
          <a:stretch/>
        </p:blipFill>
        <p:spPr>
          <a:xfrm>
            <a:off x="4258324" y="5316222"/>
            <a:ext cx="1513282" cy="1305633"/>
          </a:xfrm>
          <a:prstGeom prst="rect">
            <a:avLst/>
          </a:prstGeom>
        </p:spPr>
      </p:pic>
      <p:sp>
        <p:nvSpPr>
          <p:cNvPr id="5" name="Rectangle 4"/>
          <p:cNvSpPr/>
          <p:nvPr/>
        </p:nvSpPr>
        <p:spPr>
          <a:xfrm>
            <a:off x="54231" y="5819096"/>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13648689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9149862" cy="1325563"/>
          </a:xfrm>
        </p:spPr>
        <p:txBody>
          <a:bodyPr/>
          <a:lstStyle/>
          <a:p>
            <a:r>
              <a:rPr lang="en-US" b="1" dirty="0">
                <a:solidFill>
                  <a:schemeClr val="accent1"/>
                </a:solidFill>
              </a:rPr>
              <a:t>LIGNES DIRECTRICES PRATIQUES</a:t>
            </a:r>
          </a:p>
        </p:txBody>
      </p:sp>
      <p:sp>
        <p:nvSpPr>
          <p:cNvPr id="3" name="Rectangle 2"/>
          <p:cNvSpPr/>
          <p:nvPr/>
        </p:nvSpPr>
        <p:spPr>
          <a:xfrm>
            <a:off x="838200" y="1116552"/>
            <a:ext cx="9490364" cy="3647152"/>
          </a:xfrm>
          <a:prstGeom prst="rect">
            <a:avLst/>
          </a:prstGeom>
        </p:spPr>
        <p:txBody>
          <a:bodyPr wrap="square">
            <a:spAutoFit/>
          </a:bodyPr>
          <a:lstStyle/>
          <a:p>
            <a:pPr lvl="0"/>
            <a:r>
              <a:rPr lang="fr-FR" sz="2100" dirty="0">
                <a:solidFill>
                  <a:prstClr val="black"/>
                </a:solidFill>
              </a:rPr>
              <a:t>Rappelez à vos jeunes que, tout comme les parents (ou d'autres adultes de confiance) aimeraient rencontrer et connaître les amis qu'ils amènent à la maison, ils doivent être invités à </a:t>
            </a:r>
            <a:r>
              <a:rPr lang="fr-FR" sz="2100" dirty="0" smtClean="0">
                <a:solidFill>
                  <a:prstClr val="black"/>
                </a:solidFill>
              </a:rPr>
              <a:t>« rencontrer » </a:t>
            </a:r>
            <a:r>
              <a:rPr lang="fr-FR" sz="2100" dirty="0">
                <a:solidFill>
                  <a:prstClr val="black"/>
                </a:solidFill>
              </a:rPr>
              <a:t>des amis en ligne. Si vous avez fait preuve à leur égard de bonnes qualités de leadership, de compassion, d'attention et d'ouverture, ils seront plus enclins à croire que vous en savez peut-être plus qu'eux sur les personnes de confiance en ligne. </a:t>
            </a:r>
          </a:p>
          <a:p>
            <a:pPr lvl="0"/>
            <a:endParaRPr lang="fr-FR" sz="2100" dirty="0">
              <a:solidFill>
                <a:prstClr val="black"/>
              </a:solidFill>
            </a:endParaRPr>
          </a:p>
          <a:p>
            <a:pPr lvl="0"/>
            <a:r>
              <a:rPr lang="fr-FR" sz="2100" dirty="0">
                <a:solidFill>
                  <a:prstClr val="black"/>
                </a:solidFill>
              </a:rPr>
              <a:t>Bien entendu, vous savez que tous vos jeunes n'ont pas de parents dignes de confiance. Certains ont des parents en qui ils pourraient en fait avoir confiance, mais pour une raison ou une autre, ils n'en ont pas. Ils doivent pouvoir se tourner vers vous pour obtenir des conseils.</a:t>
            </a:r>
          </a:p>
        </p:txBody>
      </p:sp>
      <p:pic>
        <p:nvPicPr>
          <p:cNvPr id="4" name="Picture 3">
            <a:extLst>
              <a:ext uri="{FF2B5EF4-FFF2-40B4-BE49-F238E27FC236}">
                <a16:creationId xmlns:a16="http://schemas.microsoft.com/office/drawing/2014/main" xmlns="" id="{22C3DD3B-027F-054A-94A8-45ED835DCDC8}"/>
              </a:ext>
            </a:extLst>
          </p:cNvPr>
          <p:cNvPicPr>
            <a:picLocks noChangeAspect="1"/>
          </p:cNvPicPr>
          <p:nvPr/>
        </p:nvPicPr>
        <p:blipFill rotWithShape="1">
          <a:blip r:embed="rId2"/>
          <a:srcRect t="21186" b="22987"/>
          <a:stretch/>
        </p:blipFill>
        <p:spPr>
          <a:xfrm>
            <a:off x="3142203" y="5410035"/>
            <a:ext cx="1513282" cy="1305633"/>
          </a:xfrm>
          <a:prstGeom prst="rect">
            <a:avLst/>
          </a:prstGeom>
        </p:spPr>
      </p:pic>
      <p:sp>
        <p:nvSpPr>
          <p:cNvPr id="5" name="Rectangle 4"/>
          <p:cNvSpPr/>
          <p:nvPr/>
        </p:nvSpPr>
        <p:spPr>
          <a:xfrm>
            <a:off x="54231" y="5819096"/>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5191491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603749"/>
            <a:ext cx="9531927" cy="593059"/>
          </a:xfrm>
        </p:spPr>
        <p:txBody>
          <a:bodyPr>
            <a:noAutofit/>
          </a:bodyPr>
          <a:lstStyle/>
          <a:p>
            <a:r>
              <a:rPr lang="fr-FR" sz="3600" b="1" dirty="0">
                <a:solidFill>
                  <a:schemeClr val="accent1"/>
                </a:solidFill>
              </a:rPr>
              <a:t>Autres suggestions </a:t>
            </a:r>
            <a:r>
              <a:rPr lang="fr-FR" sz="3600" b="1" dirty="0" smtClean="0">
                <a:solidFill>
                  <a:schemeClr val="accent1"/>
                </a:solidFill>
              </a:rPr>
              <a:t>venant du </a:t>
            </a:r>
            <a:r>
              <a:rPr lang="fr-FR" sz="3600" b="1" dirty="0">
                <a:solidFill>
                  <a:schemeClr val="accent1"/>
                </a:solidFill>
              </a:rPr>
              <a:t>psychologue, conférencier et auteur populaire, Dr. Tim </a:t>
            </a:r>
            <a:r>
              <a:rPr lang="fr-FR" sz="3600" b="1" dirty="0" err="1">
                <a:solidFill>
                  <a:schemeClr val="accent1"/>
                </a:solidFill>
              </a:rPr>
              <a:t>Elmore</a:t>
            </a:r>
            <a:r>
              <a:rPr lang="en-US" sz="3600" b="1" dirty="0" smtClean="0">
                <a:solidFill>
                  <a:schemeClr val="accent1"/>
                </a:solidFill>
              </a:rPr>
              <a:t>:</a:t>
            </a:r>
            <a:r>
              <a:rPr lang="en-US" sz="3600" dirty="0" smtClean="0">
                <a:solidFill>
                  <a:schemeClr val="accent1"/>
                </a:solidFill>
              </a:rPr>
              <a:t> </a:t>
            </a:r>
            <a:r>
              <a:rPr lang="en-US" sz="3600" dirty="0">
                <a:solidFill>
                  <a:schemeClr val="accent1"/>
                </a:solidFill>
              </a:rPr>
              <a:t/>
            </a:r>
            <a:br>
              <a:rPr lang="en-US" sz="3600" dirty="0">
                <a:solidFill>
                  <a:schemeClr val="accent1"/>
                </a:solidFill>
              </a:rPr>
            </a:br>
            <a:endParaRPr lang="en-US" sz="3600" dirty="0">
              <a:solidFill>
                <a:schemeClr val="accent1"/>
              </a:solidFill>
            </a:endParaRPr>
          </a:p>
        </p:txBody>
      </p:sp>
      <p:pic>
        <p:nvPicPr>
          <p:cNvPr id="4" name="Picture 3">
            <a:extLst>
              <a:ext uri="{FF2B5EF4-FFF2-40B4-BE49-F238E27FC236}">
                <a16:creationId xmlns:a16="http://schemas.microsoft.com/office/drawing/2014/main" xmlns="" id="{484CBF46-A338-6941-93C6-5BBE87E6B516}"/>
              </a:ext>
            </a:extLst>
          </p:cNvPr>
          <p:cNvPicPr>
            <a:picLocks noChangeAspect="1"/>
          </p:cNvPicPr>
          <p:nvPr/>
        </p:nvPicPr>
        <p:blipFill rotWithShape="1">
          <a:blip r:embed="rId2"/>
          <a:srcRect t="21186" b="22987"/>
          <a:stretch/>
        </p:blipFill>
        <p:spPr>
          <a:xfrm>
            <a:off x="4090880" y="5342348"/>
            <a:ext cx="1513282" cy="1305633"/>
          </a:xfrm>
          <a:prstGeom prst="rect">
            <a:avLst/>
          </a:prstGeom>
        </p:spPr>
      </p:pic>
      <p:sp>
        <p:nvSpPr>
          <p:cNvPr id="5" name="Rectangle 4"/>
          <p:cNvSpPr/>
          <p:nvPr/>
        </p:nvSpPr>
        <p:spPr>
          <a:xfrm>
            <a:off x="629193" y="1231022"/>
            <a:ext cx="9296796" cy="3693319"/>
          </a:xfrm>
          <a:prstGeom prst="rect">
            <a:avLst/>
          </a:prstGeom>
        </p:spPr>
        <p:txBody>
          <a:bodyPr wrap="square">
            <a:spAutoFit/>
          </a:bodyPr>
          <a:lstStyle/>
          <a:p>
            <a:r>
              <a:rPr lang="fr-FR" dirty="0"/>
              <a:t>Apprenez à vos jeunes à équilibrer le </a:t>
            </a:r>
            <a:r>
              <a:rPr lang="fr-FR" dirty="0" smtClean="0"/>
              <a:t>« temps </a:t>
            </a:r>
            <a:r>
              <a:rPr lang="fr-FR" dirty="0"/>
              <a:t>à </a:t>
            </a:r>
            <a:r>
              <a:rPr lang="fr-FR" dirty="0" smtClean="0"/>
              <a:t>l'écran » </a:t>
            </a:r>
            <a:r>
              <a:rPr lang="fr-FR" dirty="0"/>
              <a:t>et le </a:t>
            </a:r>
            <a:r>
              <a:rPr lang="fr-FR" dirty="0" smtClean="0"/>
              <a:t>« temps </a:t>
            </a:r>
            <a:r>
              <a:rPr lang="fr-FR" dirty="0"/>
              <a:t>en </a:t>
            </a:r>
            <a:r>
              <a:rPr lang="fr-FR" dirty="0" smtClean="0"/>
              <a:t>tête-à-tête ». </a:t>
            </a:r>
            <a:r>
              <a:rPr lang="fr-FR" dirty="0"/>
              <a:t>Pour chaque heure passée devant un écran, ils devraient passer autant d'heures en face à face avec des gens. Cela les aidera à maintenir leurs compétences relationnelles à un niveau élevé lorsqu'ils trouveront un emploi.</a:t>
            </a:r>
          </a:p>
          <a:p>
            <a:endParaRPr lang="fr-FR" dirty="0"/>
          </a:p>
          <a:p>
            <a:r>
              <a:rPr lang="fr-FR" dirty="0" smtClean="0"/>
              <a:t>Mettez </a:t>
            </a:r>
            <a:r>
              <a:rPr lang="fr-FR" dirty="0"/>
              <a:t>vos enfants en groupes et posez-leur deux questions pour susciter la discussion :</a:t>
            </a:r>
          </a:p>
          <a:p>
            <a:r>
              <a:rPr lang="fr-FR" dirty="0"/>
              <a:t>Quels sont les avantages des nouvelles technologies dans notre vie ?</a:t>
            </a:r>
          </a:p>
          <a:p>
            <a:r>
              <a:rPr lang="fr-FR" dirty="0"/>
              <a:t>Quels sont les inconvénients des nouvelles technologies dans notre vie ?</a:t>
            </a:r>
          </a:p>
          <a:p>
            <a:endParaRPr lang="fr-FR" dirty="0"/>
          </a:p>
          <a:p>
            <a:r>
              <a:rPr lang="fr-FR" dirty="0"/>
              <a:t>Lorsque vous passez du temps dans des conversations en tête-à-tête, donnez toujours la priorité à ces personnes.  Mettez votre téléphone en mode silencieux et regardez les personnes qui se trouvent devant vous. Cela communique qu'elles sont la priorité et que vous pouvez répondre aux messages plus tard.</a:t>
            </a:r>
          </a:p>
        </p:txBody>
      </p:sp>
      <p:sp>
        <p:nvSpPr>
          <p:cNvPr id="7" name="Rectangle 6"/>
          <p:cNvSpPr/>
          <p:nvPr/>
        </p:nvSpPr>
        <p:spPr>
          <a:xfrm>
            <a:off x="54231" y="5819096"/>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24380385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120493"/>
            <a:ext cx="7260772" cy="950661"/>
          </a:xfrm>
        </p:spPr>
        <p:txBody>
          <a:bodyPr/>
          <a:lstStyle/>
          <a:p>
            <a:r>
              <a:rPr lang="en-US" b="1" dirty="0" smtClean="0">
                <a:solidFill>
                  <a:schemeClr val="accent1"/>
                </a:solidFill>
              </a:rPr>
              <a:t>Suggestions du </a:t>
            </a:r>
            <a:r>
              <a:rPr lang="en-US" b="1" dirty="0">
                <a:solidFill>
                  <a:schemeClr val="accent1"/>
                </a:solidFill>
              </a:rPr>
              <a:t>Dr. Tim </a:t>
            </a:r>
            <a:r>
              <a:rPr lang="en-US" b="1" dirty="0" smtClean="0">
                <a:solidFill>
                  <a:schemeClr val="accent1"/>
                </a:solidFill>
              </a:rPr>
              <a:t>Elmore</a:t>
            </a:r>
            <a:endParaRPr lang="en-US" b="1" dirty="0">
              <a:solidFill>
                <a:schemeClr val="accent1"/>
              </a:solidFill>
            </a:endParaRPr>
          </a:p>
        </p:txBody>
      </p:sp>
      <p:sp>
        <p:nvSpPr>
          <p:cNvPr id="3" name="Rectangle 2"/>
          <p:cNvSpPr/>
          <p:nvPr/>
        </p:nvSpPr>
        <p:spPr>
          <a:xfrm>
            <a:off x="851262" y="1219236"/>
            <a:ext cx="9531927" cy="4401205"/>
          </a:xfrm>
          <a:prstGeom prst="rect">
            <a:avLst/>
          </a:prstGeom>
        </p:spPr>
        <p:txBody>
          <a:bodyPr wrap="square">
            <a:spAutoFit/>
          </a:bodyPr>
          <a:lstStyle/>
          <a:p>
            <a:pPr lvl="0"/>
            <a:r>
              <a:rPr lang="fr-FR" sz="2000" dirty="0">
                <a:solidFill>
                  <a:prstClr val="black"/>
                </a:solidFill>
              </a:rPr>
              <a:t>Donnez des tâches qui obligent les jeunes à interagir avec des personnes de générations plus ou moins jeunes. Chaque fois que nous conversons avec des personnes différentes de nous, nous développons notre intelligence émotionnelle et nos compétences en matière de communication.</a:t>
            </a:r>
          </a:p>
          <a:p>
            <a:pPr lvl="0"/>
            <a:endParaRPr lang="fr-FR" sz="2000" dirty="0">
              <a:solidFill>
                <a:prstClr val="black"/>
              </a:solidFill>
            </a:endParaRPr>
          </a:p>
          <a:p>
            <a:pPr lvl="0"/>
            <a:r>
              <a:rPr lang="fr-FR" sz="2000" dirty="0">
                <a:solidFill>
                  <a:prstClr val="black"/>
                </a:solidFill>
              </a:rPr>
              <a:t>Apprenez à vos jeunes qu'à chaque fois qu'ils ont l'impression de glisser vers une dépendance ou une addiction à quelque chose, il est toujours utile de prendre des </a:t>
            </a:r>
            <a:r>
              <a:rPr lang="fr-FR" sz="2000" dirty="0" smtClean="0">
                <a:solidFill>
                  <a:prstClr val="black"/>
                </a:solidFill>
              </a:rPr>
              <a:t>congés. Ensemble</a:t>
            </a:r>
            <a:r>
              <a:rPr lang="fr-FR" sz="2000" dirty="0">
                <a:solidFill>
                  <a:prstClr val="black"/>
                </a:solidFill>
              </a:rPr>
              <a:t>, vous et vos jeunes pouvez faire un </a:t>
            </a:r>
            <a:r>
              <a:rPr lang="fr-FR" sz="2000" dirty="0" smtClean="0">
                <a:solidFill>
                  <a:prstClr val="black"/>
                </a:solidFill>
              </a:rPr>
              <a:t>« jeûne technologique » </a:t>
            </a:r>
            <a:r>
              <a:rPr lang="fr-FR" sz="2000" dirty="0">
                <a:solidFill>
                  <a:prstClr val="black"/>
                </a:solidFill>
              </a:rPr>
              <a:t>et ranger vos téléphones, tablettes ou ordinateurs portables pendant un certain temps. Vous vous sentirez tous libérés.</a:t>
            </a:r>
          </a:p>
          <a:p>
            <a:pPr lvl="0"/>
            <a:endParaRPr lang="fr-FR" sz="2000" dirty="0">
              <a:solidFill>
                <a:prstClr val="black"/>
              </a:solidFill>
            </a:endParaRPr>
          </a:p>
          <a:p>
            <a:pPr lvl="0"/>
            <a:r>
              <a:rPr lang="fr-FR" sz="2000" dirty="0">
                <a:solidFill>
                  <a:prstClr val="black"/>
                </a:solidFill>
              </a:rPr>
              <a:t>Encouragez les parents à discuter de ces questions avec leurs enfants, au moins avant l'université. Ils devraient surveiller le téléphone portable et la page Facebook de leurs enfants, tant qu'ils vivent encore à la maison. </a:t>
            </a:r>
          </a:p>
        </p:txBody>
      </p:sp>
      <p:sp>
        <p:nvSpPr>
          <p:cNvPr id="4" name="Rectangle 3"/>
          <p:cNvSpPr/>
          <p:nvPr/>
        </p:nvSpPr>
        <p:spPr>
          <a:xfrm>
            <a:off x="54231" y="5819096"/>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41522903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4277" y="109841"/>
            <a:ext cx="6863151" cy="681654"/>
          </a:xfrm>
        </p:spPr>
        <p:txBody>
          <a:bodyPr>
            <a:normAutofit fontScale="90000"/>
          </a:bodyPr>
          <a:lstStyle/>
          <a:p>
            <a:r>
              <a:rPr lang="fr-FR" b="1" dirty="0">
                <a:solidFill>
                  <a:schemeClr val="accent1"/>
                </a:solidFill>
              </a:rPr>
              <a:t>Suggestions du Dr. Tim </a:t>
            </a:r>
            <a:r>
              <a:rPr lang="fr-FR" b="1" dirty="0" err="1">
                <a:solidFill>
                  <a:schemeClr val="accent1"/>
                </a:solidFill>
              </a:rPr>
              <a:t>Elmore</a:t>
            </a:r>
            <a:endParaRPr lang="en-US" b="1" dirty="0">
              <a:solidFill>
                <a:schemeClr val="accent1"/>
              </a:solidFill>
            </a:endParaRPr>
          </a:p>
        </p:txBody>
      </p:sp>
      <p:sp>
        <p:nvSpPr>
          <p:cNvPr id="3" name="Rectangle 2"/>
          <p:cNvSpPr/>
          <p:nvPr/>
        </p:nvSpPr>
        <p:spPr>
          <a:xfrm>
            <a:off x="1001220" y="756172"/>
            <a:ext cx="9475902" cy="4770537"/>
          </a:xfrm>
          <a:prstGeom prst="rect">
            <a:avLst/>
          </a:prstGeom>
        </p:spPr>
        <p:txBody>
          <a:bodyPr wrap="square">
            <a:spAutoFit/>
          </a:bodyPr>
          <a:lstStyle/>
          <a:p>
            <a:pPr lvl="0"/>
            <a:r>
              <a:rPr lang="fr-FR" sz="1900" dirty="0">
                <a:solidFill>
                  <a:prstClr val="black"/>
                </a:solidFill>
              </a:rPr>
              <a:t>Parlez-en pour que ce ne soit pas un secret, mais rappelez-leur que la responsabilisation est une bonne chose, et qu'elle permet d'éviter les préjudices. Faites-leur voir vos pages, pour les aider à voir que vous aussi, vous suivez de bonnes règles de sécurité sur Internet.</a:t>
            </a:r>
          </a:p>
          <a:p>
            <a:pPr lvl="0"/>
            <a:endParaRPr lang="fr-FR" sz="1900" dirty="0">
              <a:solidFill>
                <a:prstClr val="black"/>
              </a:solidFill>
            </a:endParaRPr>
          </a:p>
          <a:p>
            <a:pPr lvl="0"/>
            <a:r>
              <a:rPr lang="fr-FR" sz="1900" dirty="0">
                <a:solidFill>
                  <a:prstClr val="black"/>
                </a:solidFill>
              </a:rPr>
              <a:t>Travaillez avec des établissements scolaires pour leur faire savoir que les </a:t>
            </a:r>
            <a:r>
              <a:rPr lang="fr-FR" sz="1900" dirty="0" err="1">
                <a:solidFill>
                  <a:prstClr val="black"/>
                </a:solidFill>
              </a:rPr>
              <a:t>sextos</a:t>
            </a:r>
            <a:r>
              <a:rPr lang="fr-FR" sz="1900" dirty="0">
                <a:solidFill>
                  <a:prstClr val="black"/>
                </a:solidFill>
              </a:rPr>
              <a:t> sont illégaux/immoraux. Les </a:t>
            </a:r>
            <a:r>
              <a:rPr lang="fr-FR" sz="1900" dirty="0" err="1">
                <a:solidFill>
                  <a:prstClr val="black"/>
                </a:solidFill>
              </a:rPr>
              <a:t>sextos</a:t>
            </a:r>
            <a:r>
              <a:rPr lang="fr-FR" sz="1900" dirty="0">
                <a:solidFill>
                  <a:prstClr val="black"/>
                </a:solidFill>
              </a:rPr>
              <a:t> pour adolescents entraînent des poursuites pénales ; et lorsque des photos sont envoyées dans un autre État, il s'agit d'un délit fédéral".</a:t>
            </a:r>
          </a:p>
          <a:p>
            <a:pPr lvl="0"/>
            <a:endParaRPr lang="fr-FR" sz="1900" dirty="0">
              <a:solidFill>
                <a:prstClr val="black"/>
              </a:solidFill>
            </a:endParaRPr>
          </a:p>
          <a:p>
            <a:pPr lvl="0"/>
            <a:r>
              <a:rPr lang="fr-FR" sz="1900" dirty="0">
                <a:solidFill>
                  <a:prstClr val="black"/>
                </a:solidFill>
              </a:rPr>
              <a:t>Enseignez l'étiquette sociale avec les téléphones portables (voir </a:t>
            </a:r>
            <a:r>
              <a:rPr lang="fr-FR" sz="1900" dirty="0" smtClean="0">
                <a:solidFill>
                  <a:prstClr val="black"/>
                </a:solidFill>
              </a:rPr>
              <a:t>« Ressources supplémentaires » </a:t>
            </a:r>
            <a:r>
              <a:rPr lang="fr-FR" sz="1900" dirty="0">
                <a:solidFill>
                  <a:prstClr val="black"/>
                </a:solidFill>
              </a:rPr>
              <a:t>pour le lien)</a:t>
            </a:r>
          </a:p>
          <a:p>
            <a:pPr lvl="0"/>
            <a:endParaRPr lang="fr-FR" sz="1900" dirty="0">
              <a:solidFill>
                <a:prstClr val="black"/>
              </a:solidFill>
            </a:endParaRPr>
          </a:p>
          <a:p>
            <a:pPr lvl="0"/>
            <a:r>
              <a:rPr lang="fr-FR" sz="1900" dirty="0">
                <a:solidFill>
                  <a:prstClr val="black"/>
                </a:solidFill>
              </a:rPr>
              <a:t>Apprenez-leur que les choix ont des conséquences</a:t>
            </a:r>
          </a:p>
          <a:p>
            <a:pPr lvl="0"/>
            <a:endParaRPr lang="fr-FR" sz="1900" dirty="0">
              <a:solidFill>
                <a:prstClr val="black"/>
              </a:solidFill>
            </a:endParaRPr>
          </a:p>
          <a:p>
            <a:pPr lvl="0"/>
            <a:r>
              <a:rPr lang="fr-FR" sz="1900" dirty="0">
                <a:solidFill>
                  <a:prstClr val="black"/>
                </a:solidFill>
              </a:rPr>
              <a:t>Apprenez-leur à réfléchir avant d'agir</a:t>
            </a:r>
          </a:p>
          <a:p>
            <a:pPr lvl="0"/>
            <a:endParaRPr lang="fr-FR" sz="1900" dirty="0">
              <a:solidFill>
                <a:prstClr val="black"/>
              </a:solidFill>
            </a:endParaRPr>
          </a:p>
          <a:p>
            <a:pPr lvl="0"/>
            <a:r>
              <a:rPr lang="fr-FR" sz="1900" dirty="0">
                <a:solidFill>
                  <a:prstClr val="black"/>
                </a:solidFill>
              </a:rPr>
              <a:t>Apprenez-leur que ce qui est mis en ligne, reste en ligne... pour toujours </a:t>
            </a:r>
            <a:endParaRPr kumimoji="0" lang="en-US" sz="19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Rectangle 3"/>
          <p:cNvSpPr/>
          <p:nvPr/>
        </p:nvSpPr>
        <p:spPr>
          <a:xfrm>
            <a:off x="54231" y="5819096"/>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4123350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9651"/>
            <a:ext cx="9149862" cy="1325563"/>
          </a:xfrm>
        </p:spPr>
        <p:txBody>
          <a:bodyPr/>
          <a:lstStyle/>
          <a:p>
            <a:r>
              <a:rPr lang="en-US" b="1" dirty="0" smtClean="0">
                <a:solidFill>
                  <a:schemeClr val="accent1"/>
                </a:solidFill>
              </a:rPr>
              <a:t>9-ACTIVITES</a:t>
            </a:r>
            <a:r>
              <a:rPr lang="en-US" dirty="0"/>
              <a:t/>
            </a:r>
            <a:br>
              <a:rPr lang="en-US" dirty="0"/>
            </a:br>
            <a:endParaRPr lang="en-US" dirty="0"/>
          </a:p>
        </p:txBody>
      </p:sp>
      <p:sp>
        <p:nvSpPr>
          <p:cNvPr id="3" name="Rectangle 2"/>
          <p:cNvSpPr/>
          <p:nvPr/>
        </p:nvSpPr>
        <p:spPr>
          <a:xfrm>
            <a:off x="838200" y="1027906"/>
            <a:ext cx="9635836" cy="4093428"/>
          </a:xfrm>
          <a:prstGeom prst="rect">
            <a:avLst/>
          </a:prstGeom>
        </p:spPr>
        <p:txBody>
          <a:bodyPr wrap="square">
            <a:spAutoFit/>
          </a:bodyPr>
          <a:lstStyle/>
          <a:p>
            <a:pPr lvl="0"/>
            <a:r>
              <a:rPr lang="fr-FR" sz="2000" dirty="0" smtClean="0">
                <a:solidFill>
                  <a:prstClr val="black"/>
                </a:solidFill>
              </a:rPr>
              <a:t>Discutez </a:t>
            </a:r>
            <a:r>
              <a:rPr lang="fr-FR" sz="2000" dirty="0">
                <a:solidFill>
                  <a:prstClr val="black"/>
                </a:solidFill>
              </a:rPr>
              <a:t>: À cause des dangers, certains parents hésitent à octroyer des privilèges Internet à leurs adolescents. D'autres laissent à leurs adolescents une liberté totale pour surfer sur le net à leur guise.</a:t>
            </a:r>
          </a:p>
          <a:p>
            <a:pPr lvl="0"/>
            <a:endParaRPr lang="fr-FR" sz="2000" dirty="0">
              <a:solidFill>
                <a:prstClr val="black"/>
              </a:solidFill>
            </a:endParaRPr>
          </a:p>
          <a:p>
            <a:pPr lvl="0"/>
            <a:r>
              <a:rPr lang="fr-FR" sz="2000" dirty="0">
                <a:solidFill>
                  <a:prstClr val="black"/>
                </a:solidFill>
              </a:rPr>
              <a:t>Selon vous, quelle liberté ou quelle restriction les adolescents devraient-ils avoir sur l'internet ? </a:t>
            </a:r>
          </a:p>
          <a:p>
            <a:pPr lvl="0"/>
            <a:endParaRPr lang="fr-FR" sz="2000" dirty="0">
              <a:solidFill>
                <a:prstClr val="black"/>
              </a:solidFill>
            </a:endParaRPr>
          </a:p>
          <a:p>
            <a:pPr lvl="0"/>
            <a:r>
              <a:rPr lang="fr-FR" sz="2000" dirty="0">
                <a:solidFill>
                  <a:prstClr val="black"/>
                </a:solidFill>
              </a:rPr>
              <a:t>Énumérez au moins quatre règles de sécurité sur l'internet. </a:t>
            </a:r>
          </a:p>
          <a:p>
            <a:pPr lvl="0"/>
            <a:endParaRPr lang="fr-FR" sz="2000" dirty="0">
              <a:solidFill>
                <a:prstClr val="black"/>
              </a:solidFill>
            </a:endParaRPr>
          </a:p>
          <a:p>
            <a:pPr lvl="0"/>
            <a:r>
              <a:rPr lang="fr-FR" sz="2000" dirty="0">
                <a:solidFill>
                  <a:prstClr val="black"/>
                </a:solidFill>
              </a:rPr>
              <a:t>Lisez 1 Corinthiens 9:19-23 et discutez : comment un jeune chrétien pourrait-il utiliser l'internet et les médias sociaux pour aider à répandre l'Évangile ? </a:t>
            </a:r>
          </a:p>
          <a:p>
            <a:pPr lvl="0"/>
            <a:endParaRPr lang="fr-FR" sz="2000" dirty="0">
              <a:solidFill>
                <a:prstClr val="black"/>
              </a:solidFill>
            </a:endParaRPr>
          </a:p>
          <a:p>
            <a:pPr lvl="0"/>
            <a:r>
              <a:rPr lang="fr-FR" sz="2000" dirty="0">
                <a:solidFill>
                  <a:prstClr val="black"/>
                </a:solidFill>
              </a:rPr>
              <a:t>Comment les médias sociaux peuvent-ils être intégrés dans le ministère de la jeunesse ?</a:t>
            </a:r>
          </a:p>
        </p:txBody>
      </p:sp>
      <p:pic>
        <p:nvPicPr>
          <p:cNvPr id="4" name="Picture 3">
            <a:extLst>
              <a:ext uri="{FF2B5EF4-FFF2-40B4-BE49-F238E27FC236}">
                <a16:creationId xmlns:a16="http://schemas.microsoft.com/office/drawing/2014/main" xmlns="" id="{2D7AE5E9-A847-E142-B8E0-A6635D44AAEE}"/>
              </a:ext>
            </a:extLst>
          </p:cNvPr>
          <p:cNvPicPr>
            <a:picLocks noChangeAspect="1"/>
          </p:cNvPicPr>
          <p:nvPr/>
        </p:nvPicPr>
        <p:blipFill rotWithShape="1">
          <a:blip r:embed="rId2"/>
          <a:srcRect t="21186" b="22987"/>
          <a:stretch/>
        </p:blipFill>
        <p:spPr>
          <a:xfrm>
            <a:off x="2912850" y="5303159"/>
            <a:ext cx="1513282" cy="1305633"/>
          </a:xfrm>
          <a:prstGeom prst="rect">
            <a:avLst/>
          </a:prstGeom>
        </p:spPr>
      </p:pic>
      <p:sp>
        <p:nvSpPr>
          <p:cNvPr id="5" name="Rectangle 4"/>
          <p:cNvSpPr/>
          <p:nvPr/>
        </p:nvSpPr>
        <p:spPr>
          <a:xfrm>
            <a:off x="54231" y="5819096"/>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10169203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540815"/>
            <a:ext cx="9149862" cy="1325563"/>
          </a:xfrm>
        </p:spPr>
        <p:txBody>
          <a:bodyPr/>
          <a:lstStyle/>
          <a:p>
            <a:r>
              <a:rPr lang="en-US" b="1" dirty="0">
                <a:solidFill>
                  <a:schemeClr val="accent1"/>
                </a:solidFill>
              </a:rPr>
              <a:t>10-CONCLUSION</a:t>
            </a:r>
            <a:br>
              <a:rPr lang="en-US" b="1" dirty="0">
                <a:solidFill>
                  <a:schemeClr val="accent1"/>
                </a:solidFill>
              </a:rPr>
            </a:br>
            <a:endParaRPr lang="en-US" b="1" dirty="0">
              <a:solidFill>
                <a:schemeClr val="accent1"/>
              </a:solidFill>
            </a:endParaRPr>
          </a:p>
        </p:txBody>
      </p:sp>
      <p:sp>
        <p:nvSpPr>
          <p:cNvPr id="3" name="Rectangle 2"/>
          <p:cNvSpPr/>
          <p:nvPr/>
        </p:nvSpPr>
        <p:spPr>
          <a:xfrm>
            <a:off x="929639" y="1407085"/>
            <a:ext cx="9552710" cy="3046988"/>
          </a:xfrm>
          <a:prstGeom prst="rect">
            <a:avLst/>
          </a:prstGeom>
        </p:spPr>
        <p:txBody>
          <a:bodyPr wrap="square">
            <a:spAutoFit/>
          </a:bodyPr>
          <a:lstStyle/>
          <a:p>
            <a:pPr lvl="0"/>
            <a:r>
              <a:rPr lang="fr-FR" sz="2400" dirty="0">
                <a:solidFill>
                  <a:prstClr val="black"/>
                </a:solidFill>
              </a:rPr>
              <a:t>Les jeunes d'aujourd'hui utilisent la technologie comme un élément naturel de leur vie. Ils sont nés et ont grandi dans un monde qui en est imprégné. Les téléphones portables, l'internet et les médias sociaux peuvent être pour eux une aide ou un obstacle de taille. Tout dépend de la façon dont vous, en tant que leader de la jeunesse, vous vous êtes préparé à les former, eux et leurs parents, sur les aspects positifs et négatifs de la technologie. Ne manquez pas de vous inspirer des résultats positifs obtenus grâce aux médias sociaux.</a:t>
            </a:r>
          </a:p>
        </p:txBody>
      </p:sp>
      <p:pic>
        <p:nvPicPr>
          <p:cNvPr id="4" name="Picture 3">
            <a:extLst>
              <a:ext uri="{FF2B5EF4-FFF2-40B4-BE49-F238E27FC236}">
                <a16:creationId xmlns:a16="http://schemas.microsoft.com/office/drawing/2014/main" xmlns="" id="{C7BE95D1-8F68-BA45-9A8B-FC2220A5C76B}"/>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5" name="Rectangle 4"/>
          <p:cNvSpPr/>
          <p:nvPr/>
        </p:nvSpPr>
        <p:spPr>
          <a:xfrm>
            <a:off x="54231" y="5819096"/>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3585277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93572" y="0"/>
            <a:ext cx="5209903" cy="904875"/>
          </a:xfrm>
        </p:spPr>
        <p:txBody>
          <a:bodyPr/>
          <a:lstStyle/>
          <a:p>
            <a:r>
              <a:rPr lang="en-US" b="1" dirty="0">
                <a:solidFill>
                  <a:schemeClr val="accent1"/>
                </a:solidFill>
              </a:rPr>
              <a:t>Matériel à distribuer</a:t>
            </a:r>
          </a:p>
        </p:txBody>
      </p:sp>
      <p:sp>
        <p:nvSpPr>
          <p:cNvPr id="3" name="Rectangle 2"/>
          <p:cNvSpPr/>
          <p:nvPr/>
        </p:nvSpPr>
        <p:spPr>
          <a:xfrm>
            <a:off x="641823" y="630555"/>
            <a:ext cx="9490364" cy="4708981"/>
          </a:xfrm>
          <a:prstGeom prst="rect">
            <a:avLst/>
          </a:prstGeom>
        </p:spPr>
        <p:txBody>
          <a:bodyPr wrap="square">
            <a:spAutoFit/>
          </a:bodyPr>
          <a:lstStyle/>
          <a:p>
            <a:pPr lvl="0"/>
            <a:r>
              <a:rPr lang="fr-FR" sz="2000" dirty="0" smtClean="0">
                <a:solidFill>
                  <a:prstClr val="black"/>
                </a:solidFill>
              </a:rPr>
              <a:t>Internet</a:t>
            </a:r>
            <a:r>
              <a:rPr lang="fr-FR" sz="2000" dirty="0">
                <a:solidFill>
                  <a:prstClr val="black"/>
                </a:solidFill>
              </a:rPr>
              <a:t>, les </a:t>
            </a:r>
            <a:r>
              <a:rPr lang="fr-FR" sz="2000" dirty="0" smtClean="0">
                <a:solidFill>
                  <a:prstClr val="black"/>
                </a:solidFill>
              </a:rPr>
              <a:t>réseaux sociaux </a:t>
            </a:r>
            <a:r>
              <a:rPr lang="fr-FR" sz="2000" dirty="0">
                <a:solidFill>
                  <a:prstClr val="black"/>
                </a:solidFill>
              </a:rPr>
              <a:t>et les téléphones portables peuvent être des bénédictions incroyables, mais ils peuvent aussi rapidement devenir une véritable malédiction s'ils ne sont pas utilisés avec </a:t>
            </a:r>
            <a:r>
              <a:rPr lang="fr-FR" sz="2000" dirty="0" smtClean="0"/>
              <a:t>prudence </a:t>
            </a:r>
            <a:r>
              <a:rPr lang="fr-FR" sz="2000" dirty="0"/>
              <a:t>et équilibre</a:t>
            </a:r>
            <a:r>
              <a:rPr lang="fr-FR" sz="2000" dirty="0">
                <a:solidFill>
                  <a:prstClr val="black"/>
                </a:solidFill>
              </a:rPr>
              <a:t>. NE PERMETTEZ PAS à la technologie de </a:t>
            </a:r>
            <a:r>
              <a:rPr lang="fr-FR" sz="2000" dirty="0" smtClean="0">
                <a:solidFill>
                  <a:prstClr val="black"/>
                </a:solidFill>
              </a:rPr>
              <a:t>faire une « victime de la circulation » sur l’immense  </a:t>
            </a:r>
            <a:r>
              <a:rPr lang="fr-FR" sz="2000" dirty="0">
                <a:solidFill>
                  <a:prstClr val="black"/>
                </a:solidFill>
              </a:rPr>
              <a:t>l'autoroute de l'information.</a:t>
            </a:r>
          </a:p>
          <a:p>
            <a:pPr lvl="0"/>
            <a:r>
              <a:rPr lang="fr-FR" sz="2000" dirty="0" smtClean="0">
                <a:solidFill>
                  <a:prstClr val="black"/>
                </a:solidFill>
              </a:rPr>
              <a:t>Si </a:t>
            </a:r>
            <a:r>
              <a:rPr lang="fr-FR" sz="2000" dirty="0">
                <a:solidFill>
                  <a:prstClr val="black"/>
                </a:solidFill>
              </a:rPr>
              <a:t>vous avez l'impression d'avoir un problème :</a:t>
            </a:r>
          </a:p>
          <a:p>
            <a:pPr marL="457200" indent="-457200">
              <a:buFont typeface="+mj-lt"/>
              <a:buAutoNum type="arabicPeriod"/>
            </a:pPr>
            <a:r>
              <a:rPr lang="fr-FR" sz="2000" dirty="0" smtClean="0">
                <a:solidFill>
                  <a:prstClr val="black"/>
                </a:solidFill>
              </a:rPr>
              <a:t>Passez </a:t>
            </a:r>
            <a:r>
              <a:rPr lang="fr-FR" sz="2000" dirty="0">
                <a:solidFill>
                  <a:prstClr val="black"/>
                </a:solidFill>
              </a:rPr>
              <a:t>le test de </a:t>
            </a:r>
            <a:r>
              <a:rPr lang="fr-FR" sz="2000" dirty="0" smtClean="0">
                <a:solidFill>
                  <a:prstClr val="black"/>
                </a:solidFill>
              </a:rPr>
              <a:t>dépendance/addiction à </a:t>
            </a:r>
            <a:r>
              <a:rPr lang="fr-FR" sz="2000" dirty="0">
                <a:solidFill>
                  <a:prstClr val="black"/>
                </a:solidFill>
              </a:rPr>
              <a:t>Internet (consultez le manuel </a:t>
            </a:r>
            <a:r>
              <a:rPr lang="fr-FR" sz="2000" dirty="0" smtClean="0">
                <a:solidFill>
                  <a:prstClr val="black"/>
                </a:solidFill>
              </a:rPr>
              <a:t>MJA sur ce </a:t>
            </a:r>
            <a:r>
              <a:rPr lang="fr-FR" sz="2000" dirty="0">
                <a:solidFill>
                  <a:prstClr val="black"/>
                </a:solidFill>
              </a:rPr>
              <a:t>sujet). </a:t>
            </a:r>
            <a:endParaRPr lang="fr-FR" sz="2000" dirty="0" smtClean="0">
              <a:solidFill>
                <a:prstClr val="black"/>
              </a:solidFill>
            </a:endParaRPr>
          </a:p>
          <a:p>
            <a:pPr marL="457200" indent="-457200">
              <a:buFont typeface="+mj-lt"/>
              <a:buAutoNum type="arabicPeriod"/>
            </a:pPr>
            <a:r>
              <a:rPr lang="fr-FR" sz="2000" dirty="0" smtClean="0">
                <a:solidFill>
                  <a:prstClr val="black"/>
                </a:solidFill>
              </a:rPr>
              <a:t>Confessez </a:t>
            </a:r>
            <a:r>
              <a:rPr lang="fr-FR" sz="2000" dirty="0">
                <a:solidFill>
                  <a:prstClr val="black"/>
                </a:solidFill>
              </a:rPr>
              <a:t>votre dépendance/addiction à Dieu et demandez son pardon </a:t>
            </a:r>
            <a:r>
              <a:rPr lang="fr-FR" sz="2000" dirty="0" smtClean="0">
                <a:solidFill>
                  <a:prstClr val="black"/>
                </a:solidFill>
              </a:rPr>
              <a:t>et </a:t>
            </a:r>
            <a:r>
              <a:rPr lang="fr-FR" sz="2000" dirty="0">
                <a:solidFill>
                  <a:prstClr val="black"/>
                </a:solidFill>
              </a:rPr>
              <a:t>la force de </a:t>
            </a:r>
            <a:r>
              <a:rPr lang="fr-FR" sz="2000" dirty="0" smtClean="0">
                <a:solidFill>
                  <a:prstClr val="black"/>
                </a:solidFill>
              </a:rPr>
              <a:t>l'arrêter.</a:t>
            </a:r>
          </a:p>
          <a:p>
            <a:pPr marL="457200" indent="-457200">
              <a:buFont typeface="+mj-lt"/>
              <a:buAutoNum type="arabicPeriod"/>
            </a:pPr>
            <a:r>
              <a:rPr lang="fr-FR" sz="2000" dirty="0" smtClean="0">
                <a:solidFill>
                  <a:prstClr val="black"/>
                </a:solidFill>
              </a:rPr>
              <a:t>Demandez </a:t>
            </a:r>
            <a:r>
              <a:rPr lang="fr-FR" sz="2000" dirty="0">
                <a:solidFill>
                  <a:prstClr val="black"/>
                </a:solidFill>
              </a:rPr>
              <a:t>immédiatement l'aide d'un parent ou d'un </a:t>
            </a:r>
            <a:r>
              <a:rPr lang="fr-FR" sz="2000" dirty="0" smtClean="0">
                <a:solidFill>
                  <a:prstClr val="black"/>
                </a:solidFill>
              </a:rPr>
              <a:t>tuteur.</a:t>
            </a:r>
          </a:p>
          <a:p>
            <a:pPr marL="457200" indent="-457200">
              <a:buFont typeface="+mj-lt"/>
              <a:buAutoNum type="arabicPeriod"/>
            </a:pPr>
            <a:r>
              <a:rPr lang="fr-FR" sz="2000" dirty="0" smtClean="0">
                <a:solidFill>
                  <a:prstClr val="black"/>
                </a:solidFill>
              </a:rPr>
              <a:t>Faites-vous </a:t>
            </a:r>
            <a:r>
              <a:rPr lang="fr-FR" sz="2000" dirty="0">
                <a:solidFill>
                  <a:prstClr val="black"/>
                </a:solidFill>
              </a:rPr>
              <a:t>soigner à l'hôpital si nécessaire. Engagez-vous à </a:t>
            </a:r>
            <a:r>
              <a:rPr lang="fr-FR" sz="2000" dirty="0" smtClean="0">
                <a:solidFill>
                  <a:prstClr val="black"/>
                </a:solidFill>
              </a:rPr>
              <a:t>poursuivre la thérapie.</a:t>
            </a:r>
            <a:endParaRPr lang="fr-FR" sz="2000" dirty="0">
              <a:solidFill>
                <a:prstClr val="black"/>
              </a:solidFill>
            </a:endParaRPr>
          </a:p>
          <a:p>
            <a:pPr marL="457200" indent="-457200">
              <a:buFont typeface="+mj-lt"/>
              <a:buAutoNum type="arabicPeriod"/>
            </a:pPr>
            <a:r>
              <a:rPr lang="fr-FR" sz="2000" dirty="0" smtClean="0">
                <a:solidFill>
                  <a:prstClr val="black"/>
                </a:solidFill>
              </a:rPr>
              <a:t>Une </a:t>
            </a:r>
            <a:r>
              <a:rPr lang="fr-FR" sz="2000" dirty="0">
                <a:solidFill>
                  <a:prstClr val="black"/>
                </a:solidFill>
              </a:rPr>
              <a:t>fois que </a:t>
            </a:r>
            <a:r>
              <a:rPr lang="fr-FR" sz="2000" dirty="0" smtClean="0">
                <a:solidFill>
                  <a:prstClr val="black"/>
                </a:solidFill>
              </a:rPr>
              <a:t>vous allez mieux</a:t>
            </a:r>
            <a:r>
              <a:rPr lang="fr-FR" sz="2000" dirty="0">
                <a:solidFill>
                  <a:prstClr val="black"/>
                </a:solidFill>
              </a:rPr>
              <a:t>, </a:t>
            </a:r>
            <a:r>
              <a:rPr lang="fr-FR" sz="2000" dirty="0" smtClean="0">
                <a:solidFill>
                  <a:prstClr val="black"/>
                </a:solidFill>
              </a:rPr>
              <a:t>demandez  </a:t>
            </a:r>
            <a:r>
              <a:rPr lang="fr-FR" sz="2000" dirty="0">
                <a:solidFill>
                  <a:prstClr val="black"/>
                </a:solidFill>
              </a:rPr>
              <a:t>délibérément à un adulte de </a:t>
            </a:r>
            <a:r>
              <a:rPr lang="fr-FR" sz="2000" dirty="0" smtClean="0">
                <a:solidFill>
                  <a:prstClr val="black"/>
                </a:solidFill>
              </a:rPr>
              <a:t>confiance d’être votre tuteur.</a:t>
            </a:r>
            <a:endParaRPr lang="fr-FR" sz="2000" dirty="0">
              <a:solidFill>
                <a:prstClr val="black"/>
              </a:solidFill>
            </a:endParaRPr>
          </a:p>
          <a:p>
            <a:pPr marL="457200" indent="-457200">
              <a:buFont typeface="+mj-lt"/>
              <a:buAutoNum type="arabicPeriod"/>
            </a:pPr>
            <a:r>
              <a:rPr lang="fr-FR" sz="2000" dirty="0" smtClean="0">
                <a:solidFill>
                  <a:prstClr val="black"/>
                </a:solidFill>
              </a:rPr>
              <a:t>Rencontrez </a:t>
            </a:r>
            <a:r>
              <a:rPr lang="fr-FR" sz="2000" dirty="0">
                <a:solidFill>
                  <a:prstClr val="black"/>
                </a:solidFill>
              </a:rPr>
              <a:t>régulièrement </a:t>
            </a:r>
            <a:r>
              <a:rPr lang="fr-FR" sz="2000" dirty="0" smtClean="0">
                <a:solidFill>
                  <a:prstClr val="black"/>
                </a:solidFill>
              </a:rPr>
              <a:t>votre tuteur pour vous protéger </a:t>
            </a:r>
            <a:r>
              <a:rPr lang="fr-FR" sz="2000" dirty="0">
                <a:solidFill>
                  <a:prstClr val="black"/>
                </a:solidFill>
              </a:rPr>
              <a:t>et éviter que </a:t>
            </a:r>
            <a:r>
              <a:rPr lang="fr-FR" sz="2000" dirty="0" smtClean="0">
                <a:solidFill>
                  <a:prstClr val="black"/>
                </a:solidFill>
              </a:rPr>
              <a:t>vous ne redeveniez </a:t>
            </a:r>
            <a:r>
              <a:rPr lang="fr-FR" sz="2000" dirty="0">
                <a:solidFill>
                  <a:prstClr val="black"/>
                </a:solidFill>
              </a:rPr>
              <a:t>dépendant.</a:t>
            </a:r>
          </a:p>
        </p:txBody>
      </p:sp>
      <p:sp>
        <p:nvSpPr>
          <p:cNvPr id="4" name="Rectangle 3"/>
          <p:cNvSpPr/>
          <p:nvPr/>
        </p:nvSpPr>
        <p:spPr>
          <a:xfrm>
            <a:off x="54231" y="5819096"/>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2063669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5288"/>
            <a:ext cx="9149862" cy="1325563"/>
          </a:xfrm>
        </p:spPr>
        <p:txBody>
          <a:bodyPr/>
          <a:lstStyle/>
          <a:p>
            <a:r>
              <a:rPr lang="en-US" b="1" dirty="0" smtClean="0">
                <a:solidFill>
                  <a:schemeClr val="accent1"/>
                </a:solidFill>
              </a:rPr>
              <a:t>2-OBJECTIFS DE SEMINAIRE</a:t>
            </a:r>
            <a:r>
              <a:rPr lang="en-US" dirty="0">
                <a:solidFill>
                  <a:schemeClr val="accent1"/>
                </a:solidFill>
              </a:rPr>
              <a:t/>
            </a:r>
            <a:br>
              <a:rPr lang="en-US" dirty="0">
                <a:solidFill>
                  <a:schemeClr val="accent1"/>
                </a:solidFill>
              </a:rPr>
            </a:br>
            <a:endParaRPr lang="en-US" dirty="0">
              <a:solidFill>
                <a:schemeClr val="accent1"/>
              </a:solidFill>
            </a:endParaRPr>
          </a:p>
        </p:txBody>
      </p:sp>
      <p:sp>
        <p:nvSpPr>
          <p:cNvPr id="3" name="Rectangle 2"/>
          <p:cNvSpPr/>
          <p:nvPr/>
        </p:nvSpPr>
        <p:spPr>
          <a:xfrm>
            <a:off x="838200" y="1960851"/>
            <a:ext cx="9149862" cy="1938992"/>
          </a:xfrm>
          <a:prstGeom prst="rect">
            <a:avLst/>
          </a:prstGeom>
        </p:spPr>
        <p:txBody>
          <a:bodyPr wrap="square">
            <a:spAutoFit/>
          </a:bodyPr>
          <a:lstStyle/>
          <a:p>
            <a:r>
              <a:rPr lang="fr-FR" sz="2400" dirty="0" smtClean="0"/>
              <a:t>Dans ce module, </a:t>
            </a:r>
            <a:r>
              <a:rPr lang="fr-FR" sz="2400" dirty="0"/>
              <a:t>nous étudierons comment Internet, les médias sociaux et l'utilisation du téléphone portable affectent les jeunes et leur monde. Nous examinerons la Bible et les enseignements de notre église pour trouver des idées sur la manière de fournir des conseils, un leadership et une assistance aux jeunes dans la résolution de ces problèmes.</a:t>
            </a:r>
          </a:p>
        </p:txBody>
      </p:sp>
      <p:pic>
        <p:nvPicPr>
          <p:cNvPr id="4" name="Picture 3">
            <a:extLst>
              <a:ext uri="{FF2B5EF4-FFF2-40B4-BE49-F238E27FC236}">
                <a16:creationId xmlns:a16="http://schemas.microsoft.com/office/drawing/2014/main" xmlns="" id="{8447F573-10CD-DB46-9190-F3CDFD4663C0}"/>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5" name="Rectangle 4"/>
          <p:cNvSpPr/>
          <p:nvPr/>
        </p:nvSpPr>
        <p:spPr>
          <a:xfrm>
            <a:off x="54231" y="5819096"/>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1453898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9320" y="2395806"/>
            <a:ext cx="6871231" cy="1325563"/>
          </a:xfrm>
        </p:spPr>
        <p:txBody>
          <a:bodyPr/>
          <a:lstStyle/>
          <a:p>
            <a:pPr marL="742950" indent="-742950">
              <a:buFont typeface="+mj-lt"/>
              <a:buAutoNum type="arabicPeriod"/>
            </a:pPr>
            <a:r>
              <a:rPr lang="fr-FR" b="1" dirty="0" smtClean="0">
                <a:solidFill>
                  <a:schemeClr val="accent1"/>
                </a:solidFill>
              </a:rPr>
              <a:t>Internet/Réseaux sociaux</a:t>
            </a:r>
            <a:br>
              <a:rPr lang="fr-FR" b="1" dirty="0" smtClean="0">
                <a:solidFill>
                  <a:schemeClr val="accent1"/>
                </a:solidFill>
              </a:rPr>
            </a:br>
            <a:endParaRPr lang="fr-FR" b="1" dirty="0">
              <a:solidFill>
                <a:schemeClr val="accent1"/>
              </a:solidFill>
            </a:endParaRPr>
          </a:p>
        </p:txBody>
      </p:sp>
      <p:pic>
        <p:nvPicPr>
          <p:cNvPr id="3" name="Picture 2">
            <a:extLst>
              <a:ext uri="{FF2B5EF4-FFF2-40B4-BE49-F238E27FC236}">
                <a16:creationId xmlns:a16="http://schemas.microsoft.com/office/drawing/2014/main" xmlns="" id="{A2568D4F-7685-8440-B809-CCFADE6DCDC7}"/>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4" name="Rectangle 3"/>
          <p:cNvSpPr/>
          <p:nvPr/>
        </p:nvSpPr>
        <p:spPr>
          <a:xfrm>
            <a:off x="54231" y="5819096"/>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3720764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7616" y="561703"/>
            <a:ext cx="6163491" cy="509451"/>
          </a:xfrm>
        </p:spPr>
        <p:txBody>
          <a:bodyPr>
            <a:normAutofit fontScale="90000"/>
          </a:bodyPr>
          <a:lstStyle/>
          <a:p>
            <a:r>
              <a:rPr lang="en-US" sz="4000" b="1" dirty="0" smtClean="0">
                <a:solidFill>
                  <a:schemeClr val="accent1"/>
                </a:solidFill>
              </a:rPr>
              <a:t>3-QUEL EST LE PROBLEME?</a:t>
            </a:r>
            <a:r>
              <a:rPr lang="en-US" sz="4000" dirty="0">
                <a:solidFill>
                  <a:schemeClr val="accent1"/>
                </a:solidFill>
              </a:rPr>
              <a:t/>
            </a:r>
            <a:br>
              <a:rPr lang="en-US" sz="4000" dirty="0">
                <a:solidFill>
                  <a:schemeClr val="accent1"/>
                </a:solidFill>
              </a:rPr>
            </a:br>
            <a:endParaRPr lang="en-US" sz="4000" dirty="0">
              <a:solidFill>
                <a:schemeClr val="accent1"/>
              </a:solidFill>
            </a:endParaRPr>
          </a:p>
        </p:txBody>
      </p:sp>
      <p:sp>
        <p:nvSpPr>
          <p:cNvPr id="3" name="Rectangle 2"/>
          <p:cNvSpPr/>
          <p:nvPr/>
        </p:nvSpPr>
        <p:spPr>
          <a:xfrm>
            <a:off x="681446" y="1195251"/>
            <a:ext cx="9495832" cy="4093428"/>
          </a:xfrm>
          <a:prstGeom prst="rect">
            <a:avLst/>
          </a:prstGeom>
        </p:spPr>
        <p:txBody>
          <a:bodyPr wrap="square">
            <a:spAutoFit/>
          </a:bodyPr>
          <a:lstStyle/>
          <a:p>
            <a:pPr lvl="0"/>
            <a:r>
              <a:rPr lang="fr-FR" sz="2000" dirty="0">
                <a:solidFill>
                  <a:prstClr val="black"/>
                </a:solidFill>
              </a:rPr>
              <a:t>L'internet est une incroyable merveille technologique. Comme la plupart des merveilles de la technologie, il possède également un incroyable potentiel tant pour le bien que pour le </a:t>
            </a:r>
            <a:r>
              <a:rPr lang="fr-FR" sz="2000" dirty="0" smtClean="0">
                <a:solidFill>
                  <a:prstClr val="black"/>
                </a:solidFill>
              </a:rPr>
              <a:t>mal.</a:t>
            </a:r>
            <a:endParaRPr kumimoji="0" lang="en-US" sz="2000" b="0" i="0" u="none" strike="noStrike" kern="1200" cap="none" spc="0" normalizeH="0" baseline="0" noProof="0" dirty="0">
              <a:ln>
                <a:noFill/>
              </a:ln>
              <a:solidFill>
                <a:prstClr val="black"/>
              </a:solidFill>
              <a:effectLst/>
              <a:uLnTx/>
              <a:uFillTx/>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smtClean="0">
              <a:ln>
                <a:noFill/>
              </a:ln>
              <a:solidFill>
                <a:prstClr val="black"/>
              </a:solidFill>
              <a:effectLst/>
              <a:uLnTx/>
              <a:uFillTx/>
              <a:latin typeface="Calibri"/>
            </a:endParaRPr>
          </a:p>
          <a:p>
            <a:pPr lvl="0"/>
            <a:r>
              <a:rPr lang="fr-FR" sz="2000" dirty="0">
                <a:solidFill>
                  <a:prstClr val="black"/>
                </a:solidFill>
              </a:rPr>
              <a:t>Avez-vous eu de mauvaises expériences ? Avez-vous entendu parler de mauvaises expériences ? </a:t>
            </a:r>
            <a:r>
              <a:rPr lang="fr-FR" sz="2000" dirty="0" smtClean="0">
                <a:solidFill>
                  <a:prstClr val="black"/>
                </a:solidFill>
              </a:rPr>
              <a:t>Partagez-les.</a:t>
            </a:r>
          </a:p>
          <a:p>
            <a:pPr lvl="0"/>
            <a:endParaRPr lang="fr-FR" sz="2000" dirty="0" smtClean="0">
              <a:solidFill>
                <a:prstClr val="black"/>
              </a:solidFill>
            </a:endParaRPr>
          </a:p>
          <a:p>
            <a:pPr lvl="0"/>
            <a:r>
              <a:rPr lang="fr-FR" sz="2000" dirty="0">
                <a:solidFill>
                  <a:prstClr val="black"/>
                </a:solidFill>
              </a:rPr>
              <a:t>Toutefois, le web ne se limite pas aux ordinateurs. Il concerne les gens, les médias et les choix, qui sont tous des enjeux importants pour tout chrétien. Ainsi, il est possible de choisir d'utiliser le courrier électronique pour rester en contact avec ses amis, faire des recherches pour des projets scolaires ou professionnels, consulter et soutenir ses artistes de musique chrétiens préférés, et discuter de ses loisirs avec des personnes du monde entier, sans parler de sujets spirituels. Le web a un grand potentiel pour le bien.</a:t>
            </a:r>
            <a:endParaRPr kumimoji="0" lang="en-US" sz="2000" b="0" i="0" u="none" strike="noStrike" kern="1200" cap="none" spc="0" normalizeH="0" baseline="0" noProof="0" dirty="0">
              <a:ln>
                <a:noFill/>
              </a:ln>
              <a:solidFill>
                <a:prstClr val="black"/>
              </a:solidFill>
              <a:effectLst/>
              <a:uLnTx/>
              <a:uFillTx/>
              <a:latin typeface="Calibri"/>
            </a:endParaRPr>
          </a:p>
        </p:txBody>
      </p:sp>
      <p:sp>
        <p:nvSpPr>
          <p:cNvPr id="4" name="Rectangle 3"/>
          <p:cNvSpPr/>
          <p:nvPr/>
        </p:nvSpPr>
        <p:spPr>
          <a:xfrm>
            <a:off x="54231" y="5819096"/>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1404875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9149862" cy="1325563"/>
          </a:xfrm>
        </p:spPr>
        <p:txBody>
          <a:bodyPr/>
          <a:lstStyle/>
          <a:p>
            <a:r>
              <a:rPr lang="en-US" dirty="0">
                <a:solidFill>
                  <a:schemeClr val="accent1"/>
                </a:solidFill>
              </a:rPr>
              <a:t>Statistiques alarmantes (USA)</a:t>
            </a:r>
          </a:p>
        </p:txBody>
      </p:sp>
      <p:sp>
        <p:nvSpPr>
          <p:cNvPr id="3" name="Rectangle 2"/>
          <p:cNvSpPr/>
          <p:nvPr/>
        </p:nvSpPr>
        <p:spPr>
          <a:xfrm>
            <a:off x="838200" y="819444"/>
            <a:ext cx="9407236" cy="440120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Calibri"/>
              <a:ea typeface="+mn-ea"/>
              <a:cs typeface="+mn-cs"/>
            </a:endParaRPr>
          </a:p>
          <a:p>
            <a:pPr lvl="0"/>
            <a:r>
              <a:rPr lang="fr-FR" sz="2000" dirty="0"/>
              <a:t>Les adolescents d’aujourd’hui consacrent plus de sept heures et demie par jour à l’utilisation des médias: regarder la télévision, écouter de la musique, surfer sur le Web, sur les réseaux sociaux et jouer à des jeux vidéo.</a:t>
            </a:r>
          </a:p>
          <a:p>
            <a:pPr lvl="0"/>
            <a:endParaRPr lang="fr-FR" sz="2000" dirty="0" smtClean="0"/>
          </a:p>
          <a:p>
            <a:pPr lvl="0"/>
            <a:r>
              <a:rPr lang="fr-FR" sz="2000" dirty="0" smtClean="0"/>
              <a:t>93</a:t>
            </a:r>
            <a:r>
              <a:rPr lang="fr-FR" sz="2000" dirty="0"/>
              <a:t>% des adolescents de 12 à 17 ans se connectent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smtClean="0">
              <a:ln>
                <a:noFill/>
              </a:ln>
              <a:solidFill>
                <a:prstClr val="black"/>
              </a:solidFill>
              <a:effectLst/>
              <a:uLnTx/>
              <a:uFillTx/>
              <a:latin typeface="Calibri"/>
              <a:ea typeface="+mn-ea"/>
              <a:cs typeface="+mn-cs"/>
            </a:endParaRPr>
          </a:p>
          <a:p>
            <a:pPr lvl="0"/>
            <a:r>
              <a:rPr lang="fr-FR" sz="2000" dirty="0">
                <a:solidFill>
                  <a:prstClr val="black"/>
                </a:solidFill>
              </a:rPr>
              <a:t>38 % des adolescents de 12 à 17 ans envoient des SMS quotidiennement, tandis qu'un quart d'entre eux envoient des messages quotidiens via les réseaux sociaux</a:t>
            </a:r>
            <a:r>
              <a:rPr lang="fr-FR" sz="2000" dirty="0" smtClean="0">
                <a:solidFill>
                  <a:prstClr val="black"/>
                </a:solidFill>
              </a:rPr>
              <a:t>.</a:t>
            </a:r>
            <a:endParaRPr kumimoji="0" lang="en-US" sz="20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Calibri"/>
              <a:ea typeface="+mn-ea"/>
              <a:cs typeface="+mn-cs"/>
            </a:endParaRPr>
          </a:p>
          <a:p>
            <a:pPr lvl="0"/>
            <a:r>
              <a:rPr lang="fr-FR" sz="2000" dirty="0">
                <a:solidFill>
                  <a:prstClr val="black"/>
                </a:solidFill>
              </a:rPr>
              <a:t>Un adolescent sur 25 a une "utilisation problématique d'Internet" et ces jeunes ont également tendance à être plus dépressifs et à se bagarrer plus souvent. De plus, les garçons de cette catégorie présentent des taux plus élevés de tabagisme et de consommation de drogues.  </a:t>
            </a:r>
          </a:p>
        </p:txBody>
      </p:sp>
      <p:pic>
        <p:nvPicPr>
          <p:cNvPr id="4" name="Picture 3">
            <a:extLst>
              <a:ext uri="{FF2B5EF4-FFF2-40B4-BE49-F238E27FC236}">
                <a16:creationId xmlns:a16="http://schemas.microsoft.com/office/drawing/2014/main" xmlns="" id="{B312379F-C26D-A340-B1D6-48E99C7639F0}"/>
              </a:ext>
            </a:extLst>
          </p:cNvPr>
          <p:cNvPicPr>
            <a:picLocks noChangeAspect="1"/>
          </p:cNvPicPr>
          <p:nvPr/>
        </p:nvPicPr>
        <p:blipFill rotWithShape="1">
          <a:blip r:embed="rId2"/>
          <a:srcRect t="21186" b="22987"/>
          <a:stretch/>
        </p:blipFill>
        <p:spPr>
          <a:xfrm>
            <a:off x="4027364" y="5286729"/>
            <a:ext cx="1513282" cy="1305633"/>
          </a:xfrm>
          <a:prstGeom prst="rect">
            <a:avLst/>
          </a:prstGeom>
        </p:spPr>
      </p:pic>
      <p:sp>
        <p:nvSpPr>
          <p:cNvPr id="5" name="Rectangle 4"/>
          <p:cNvSpPr/>
          <p:nvPr/>
        </p:nvSpPr>
        <p:spPr>
          <a:xfrm>
            <a:off x="210985" y="5858285"/>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7458396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98210"/>
            <a:ext cx="9149862" cy="633526"/>
          </a:xfrm>
        </p:spPr>
        <p:txBody>
          <a:bodyPr>
            <a:normAutofit fontScale="90000"/>
          </a:bodyPr>
          <a:lstStyle/>
          <a:p>
            <a:r>
              <a:rPr lang="en-US" b="1" dirty="0">
                <a:solidFill>
                  <a:schemeClr val="accent1"/>
                </a:solidFill>
              </a:rPr>
              <a:t>Téléphones portables</a:t>
            </a:r>
          </a:p>
        </p:txBody>
      </p:sp>
      <p:sp>
        <p:nvSpPr>
          <p:cNvPr id="3" name="Rectangle 2"/>
          <p:cNvSpPr/>
          <p:nvPr/>
        </p:nvSpPr>
        <p:spPr>
          <a:xfrm>
            <a:off x="838199" y="731735"/>
            <a:ext cx="9573491" cy="3693319"/>
          </a:xfrm>
          <a:prstGeom prst="rect">
            <a:avLst/>
          </a:prstGeom>
        </p:spPr>
        <p:txBody>
          <a:bodyPr wrap="square">
            <a:spAutoFit/>
          </a:bodyPr>
          <a:lstStyle/>
          <a:p>
            <a:pPr lvl="0"/>
            <a:r>
              <a:rPr lang="fr-FR" dirty="0">
                <a:solidFill>
                  <a:prstClr val="black"/>
                </a:solidFill>
              </a:rPr>
              <a:t>L'utilisateur moyen d'un téléphone portable a dans sa paume plus de capacité de calcul que ce qu'il a fallu pour faire atterrir les hommes sur la lune en 1969... la technologie a vraiment fait du chemin.</a:t>
            </a:r>
          </a:p>
          <a:p>
            <a:pPr lvl="0"/>
            <a:endParaRPr lang="fr-FR" dirty="0">
              <a:solidFill>
                <a:prstClr val="black"/>
              </a:solidFill>
            </a:endParaRPr>
          </a:p>
          <a:p>
            <a:pPr lvl="0"/>
            <a:r>
              <a:rPr lang="fr-FR" dirty="0">
                <a:solidFill>
                  <a:prstClr val="black"/>
                </a:solidFill>
              </a:rPr>
              <a:t>Les téléphones portables sont une véritable bénédiction ; ils nous permettent d'accomplir plusieurs tâches à la fois et de travailler plus intelligemment, et non plus durement, ainsi que d'accéder à des informations à la vitesse de l'éclair ; ou de contacter quelqu'un rapidement et efficacement en cas d'urgence ; ou encore de partager l'amour de Jésus à travers un verset, un témoignage, un poème, etc. En outre, nous avons le choix entre pratiquement tous les types de jeux, d'applications ou de divertissements souhaités.</a:t>
            </a:r>
          </a:p>
          <a:p>
            <a:pPr lvl="0"/>
            <a:endParaRPr lang="fr-FR" dirty="0">
              <a:solidFill>
                <a:prstClr val="black"/>
              </a:solidFill>
            </a:endParaRPr>
          </a:p>
          <a:p>
            <a:pPr lvl="0"/>
            <a:r>
              <a:rPr lang="fr-FR" dirty="0">
                <a:solidFill>
                  <a:prstClr val="black"/>
                </a:solidFill>
              </a:rPr>
              <a:t>Mais comme pour tout ce qui nous offre des bénédictions, il y a des malédictions déguisées et avec l'incroyable pouvoir que les téléphones portables donnent aux jeunes, il faut faire preuve de beaucoup de responsabilité et de prudence dans la façon dont ils sont utilisés. </a:t>
            </a:r>
            <a:r>
              <a:rPr lang="fr-FR" dirty="0" smtClean="0">
                <a:solidFill>
                  <a:prstClr val="black"/>
                </a:solidFill>
              </a:rPr>
              <a:t> </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pic>
        <p:nvPicPr>
          <p:cNvPr id="4" name="Picture 3">
            <a:extLst>
              <a:ext uri="{FF2B5EF4-FFF2-40B4-BE49-F238E27FC236}">
                <a16:creationId xmlns:a16="http://schemas.microsoft.com/office/drawing/2014/main" xmlns="" id="{052535A7-FDA4-8F42-A4E8-D2C30B7C27CE}"/>
              </a:ext>
            </a:extLst>
          </p:cNvPr>
          <p:cNvPicPr>
            <a:picLocks noChangeAspect="1"/>
          </p:cNvPicPr>
          <p:nvPr/>
        </p:nvPicPr>
        <p:blipFill rotWithShape="1">
          <a:blip r:embed="rId2"/>
          <a:srcRect t="21186" b="22987"/>
          <a:stretch/>
        </p:blipFill>
        <p:spPr>
          <a:xfrm>
            <a:off x="679101" y="4607758"/>
            <a:ext cx="1513282" cy="1305633"/>
          </a:xfrm>
          <a:prstGeom prst="rect">
            <a:avLst/>
          </a:prstGeom>
        </p:spPr>
      </p:pic>
      <p:sp>
        <p:nvSpPr>
          <p:cNvPr id="5" name="Rectangle 4"/>
          <p:cNvSpPr/>
          <p:nvPr/>
        </p:nvSpPr>
        <p:spPr>
          <a:xfrm>
            <a:off x="54231" y="5819096"/>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2870161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9803"/>
            <a:ext cx="9149862" cy="1325563"/>
          </a:xfrm>
        </p:spPr>
        <p:txBody>
          <a:bodyPr/>
          <a:lstStyle/>
          <a:p>
            <a:r>
              <a:rPr lang="en-US" b="1" dirty="0">
                <a:solidFill>
                  <a:schemeClr val="accent1"/>
                </a:solidFill>
              </a:rPr>
              <a:t>4-TROUVER DES SOLUTIONS</a:t>
            </a:r>
            <a:endParaRPr lang="en-US" dirty="0">
              <a:solidFill>
                <a:schemeClr val="accent1"/>
              </a:solidFill>
            </a:endParaRPr>
          </a:p>
        </p:txBody>
      </p:sp>
      <p:sp>
        <p:nvSpPr>
          <p:cNvPr id="4" name="Rectangle 3"/>
          <p:cNvSpPr/>
          <p:nvPr/>
        </p:nvSpPr>
        <p:spPr>
          <a:xfrm>
            <a:off x="2614411" y="1407660"/>
            <a:ext cx="7797280" cy="4524315"/>
          </a:xfrm>
          <a:prstGeom prst="rect">
            <a:avLst/>
          </a:prstGeom>
        </p:spPr>
        <p:txBody>
          <a:bodyPr wrap="square">
            <a:spAutoFit/>
          </a:bodyPr>
          <a:lstStyle/>
          <a:p>
            <a:r>
              <a:rPr lang="fr-FR" sz="2400" dirty="0"/>
              <a:t>Nous devons aider nos jeunes à comprendre que la technologie n’est pas un complot effrayant et pervers pour détruire leurs esprits et leurs âmes, ni la réponse céleste à tous les problèmes de la Terre. C’est simplement un outil, et il peut être utilisé pour le bien ou pour le mal. Comme tout le reste de la vie, tout dépend des choix que nous faisons. Comme tout ce qui se passe dans la vie, elle se résume aux choix que nous faisons. Comme nous l'avons étudié tout au long de ce séminaire, une partie très importante de notre leadership consiste à modeler le meilleur choix en matière de médias sociaux dans notre propre vie. Si nous ne le faisons pas, ce que nous leur dirons n'aura aucune importance.</a:t>
            </a:r>
          </a:p>
        </p:txBody>
      </p:sp>
      <p:pic>
        <p:nvPicPr>
          <p:cNvPr id="5" name="Picture 4">
            <a:extLst>
              <a:ext uri="{FF2B5EF4-FFF2-40B4-BE49-F238E27FC236}">
                <a16:creationId xmlns:a16="http://schemas.microsoft.com/office/drawing/2014/main" xmlns="" id="{361B7594-64A3-6745-9FBC-92F83C4D608B}"/>
              </a:ext>
            </a:extLst>
          </p:cNvPr>
          <p:cNvPicPr>
            <a:picLocks noChangeAspect="1"/>
          </p:cNvPicPr>
          <p:nvPr/>
        </p:nvPicPr>
        <p:blipFill rotWithShape="1">
          <a:blip r:embed="rId2"/>
          <a:srcRect t="21186" b="22987"/>
          <a:stretch/>
        </p:blipFill>
        <p:spPr>
          <a:xfrm>
            <a:off x="979547" y="4597771"/>
            <a:ext cx="1513282" cy="1305633"/>
          </a:xfrm>
          <a:prstGeom prst="rect">
            <a:avLst/>
          </a:prstGeom>
        </p:spPr>
      </p:pic>
      <p:sp>
        <p:nvSpPr>
          <p:cNvPr id="6" name="Rectangle 5"/>
          <p:cNvSpPr/>
          <p:nvPr/>
        </p:nvSpPr>
        <p:spPr>
          <a:xfrm>
            <a:off x="54231" y="5819096"/>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1722718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6039" y="365125"/>
            <a:ext cx="9745652" cy="1325563"/>
          </a:xfrm>
        </p:spPr>
        <p:txBody>
          <a:bodyPr>
            <a:normAutofit fontScale="90000"/>
          </a:bodyPr>
          <a:lstStyle/>
          <a:p>
            <a:r>
              <a:rPr lang="fr-FR" b="1" dirty="0" smtClean="0">
                <a:solidFill>
                  <a:schemeClr val="accent1"/>
                </a:solidFill>
              </a:rPr>
              <a:t>Voici des </a:t>
            </a:r>
            <a:r>
              <a:rPr lang="fr-FR" b="1" dirty="0">
                <a:solidFill>
                  <a:schemeClr val="accent1"/>
                </a:solidFill>
              </a:rPr>
              <a:t>choses que vos jeunes doivent savoir</a:t>
            </a:r>
            <a:r>
              <a:rPr lang="en-US" dirty="0">
                <a:solidFill>
                  <a:schemeClr val="accent1"/>
                </a:solidFill>
              </a:rPr>
              <a:t/>
            </a:r>
            <a:br>
              <a:rPr lang="en-US" dirty="0">
                <a:solidFill>
                  <a:schemeClr val="accent1"/>
                </a:solidFill>
              </a:rPr>
            </a:br>
            <a:endParaRPr lang="en-US" dirty="0">
              <a:solidFill>
                <a:schemeClr val="accent1"/>
              </a:solidFill>
            </a:endParaRPr>
          </a:p>
        </p:txBody>
      </p:sp>
      <p:sp>
        <p:nvSpPr>
          <p:cNvPr id="3" name="Rectangle 2"/>
          <p:cNvSpPr/>
          <p:nvPr/>
        </p:nvSpPr>
        <p:spPr>
          <a:xfrm>
            <a:off x="2179320" y="1127220"/>
            <a:ext cx="8146290" cy="4093428"/>
          </a:xfrm>
          <a:prstGeom prst="rect">
            <a:avLst/>
          </a:prstGeom>
        </p:spPr>
        <p:txBody>
          <a:bodyPr wrap="square">
            <a:spAutoFit/>
          </a:bodyPr>
          <a:lstStyle/>
          <a:p>
            <a:pPr lvl="0"/>
            <a:r>
              <a:rPr lang="fr-FR" sz="2000" dirty="0"/>
              <a:t>Tout le monde peut créer un site Web, il est donc de notre responsabilité de nous assurer que les informations que nous obtenons proviennent d'une source fiable. Apprenez aux jeunes à comparer différentes sources fiables avant de croire tout ce qu'ils lisent.</a:t>
            </a:r>
          </a:p>
          <a:p>
            <a:pPr lvl="0"/>
            <a:endParaRPr lang="fr-FR" sz="2000" dirty="0"/>
          </a:p>
          <a:p>
            <a:pPr lvl="0"/>
            <a:r>
              <a:rPr lang="fr-FR" sz="2000" dirty="0"/>
              <a:t>Utiliser le Web à des fins de divertissement est aussi légitime que </a:t>
            </a:r>
            <a:r>
              <a:rPr lang="fr-FR" sz="2000" dirty="0" smtClean="0"/>
              <a:t>prendre </a:t>
            </a:r>
            <a:r>
              <a:rPr lang="fr-FR" sz="2000" dirty="0"/>
              <a:t>un livre, </a:t>
            </a:r>
            <a:r>
              <a:rPr lang="fr-FR" sz="2000" dirty="0" smtClean="0"/>
              <a:t>allumer </a:t>
            </a:r>
            <a:r>
              <a:rPr lang="fr-FR" sz="2000" dirty="0"/>
              <a:t>la télévision ou </a:t>
            </a:r>
            <a:r>
              <a:rPr lang="fr-FR" sz="2000" dirty="0" smtClean="0"/>
              <a:t> </a:t>
            </a:r>
            <a:r>
              <a:rPr lang="fr-FR" sz="2000" dirty="0"/>
              <a:t>mettre un CD dans l’appareil stéréo. </a:t>
            </a:r>
            <a:r>
              <a:rPr lang="fr-FR" sz="2000" dirty="0" smtClean="0"/>
              <a:t>Nous  devons donc suivre </a:t>
            </a:r>
            <a:r>
              <a:rPr lang="fr-FR" sz="2000" dirty="0"/>
              <a:t>les mêmes directives.</a:t>
            </a:r>
          </a:p>
          <a:p>
            <a:pPr lvl="0"/>
            <a:endParaRPr lang="fr-FR" sz="2000" dirty="0"/>
          </a:p>
          <a:p>
            <a:pPr lvl="0"/>
            <a:r>
              <a:rPr lang="fr-FR" sz="2000" dirty="0"/>
              <a:t>Posez-vous la question à savoir : Est-ce que Jésus regarderait / écouterait </a:t>
            </a:r>
            <a:r>
              <a:rPr lang="fr-FR" sz="2000" dirty="0" smtClean="0"/>
              <a:t>ceci </a:t>
            </a:r>
            <a:r>
              <a:rPr lang="fr-FR" sz="2000" dirty="0"/>
              <a:t>joyeusement avec vous?</a:t>
            </a:r>
          </a:p>
          <a:p>
            <a:pPr lvl="0"/>
            <a:endParaRPr lang="fr-FR" sz="2000" dirty="0"/>
          </a:p>
          <a:p>
            <a:pPr lvl="0"/>
            <a:r>
              <a:rPr lang="fr-FR" sz="2000" dirty="0"/>
              <a:t>N’oubliez pas de toujours suivre les règles de </a:t>
            </a:r>
            <a:r>
              <a:rPr lang="fr-FR" sz="2000" dirty="0" smtClean="0"/>
              <a:t>sécurité.</a:t>
            </a:r>
            <a:endParaRPr lang="fr-FR" sz="2000" dirty="0"/>
          </a:p>
        </p:txBody>
      </p:sp>
      <p:pic>
        <p:nvPicPr>
          <p:cNvPr id="4" name="Picture 3">
            <a:extLst>
              <a:ext uri="{FF2B5EF4-FFF2-40B4-BE49-F238E27FC236}">
                <a16:creationId xmlns:a16="http://schemas.microsoft.com/office/drawing/2014/main" xmlns="" id="{2BAF3C70-1C3A-E449-8D17-31069A05ADF7}"/>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5" name="Rectangle 4"/>
          <p:cNvSpPr/>
          <p:nvPr/>
        </p:nvSpPr>
        <p:spPr>
          <a:xfrm>
            <a:off x="54231" y="5819096"/>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25885459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generic" id="{ACA73D23-0390-324A-B1A6-F777AECDA15E}" vid="{28BE8ECC-1DC8-0F49-9095-E8E2529F670D}"/>
    </a:ext>
  </a:ext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generic" id="{ACA73D23-0390-324A-B1A6-F777AECDA15E}" vid="{ABFD6636-1C50-484E-97FF-B60211784245}"/>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generic" id="{ACA73D23-0390-324A-B1A6-F777AECDA15E}" vid="{537D9AF6-9B68-4D41-B70E-B8DC8B398F0D}"/>
    </a:ext>
  </a:ext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generic" id="{ACA73D23-0390-324A-B1A6-F777AECDA15E}" vid="{24BF3B4B-8A4E-FA47-8C38-69038A088F7D}"/>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1999</TotalTime>
  <Words>2801</Words>
  <Application>Microsoft Office PowerPoint</Application>
  <PresentationFormat>Grand écran</PresentationFormat>
  <Paragraphs>200</Paragraphs>
  <Slides>29</Slides>
  <Notes>0</Notes>
  <HiddenSlides>0</HiddenSlides>
  <MMClips>0</MMClips>
  <ScaleCrop>false</ScaleCrop>
  <HeadingPairs>
    <vt:vector size="6" baseType="variant">
      <vt:variant>
        <vt:lpstr>Polices utilisées</vt:lpstr>
      </vt:variant>
      <vt:variant>
        <vt:i4>4</vt:i4>
      </vt:variant>
      <vt:variant>
        <vt:lpstr>Thème</vt:lpstr>
      </vt:variant>
      <vt:variant>
        <vt:i4>4</vt:i4>
      </vt:variant>
      <vt:variant>
        <vt:lpstr>Titres des diapositives</vt:lpstr>
      </vt:variant>
      <vt:variant>
        <vt:i4>29</vt:i4>
      </vt:variant>
    </vt:vector>
  </HeadingPairs>
  <TitlesOfParts>
    <vt:vector size="37" baseType="lpstr">
      <vt:lpstr>Arial</vt:lpstr>
      <vt:lpstr>Calibri</vt:lpstr>
      <vt:lpstr>Calibri Light</vt:lpstr>
      <vt:lpstr>Helvetica Neue</vt:lpstr>
      <vt:lpstr>Office Theme</vt:lpstr>
      <vt:lpstr>2_Custom Design</vt:lpstr>
      <vt:lpstr>1_Custom Design</vt:lpstr>
      <vt:lpstr>Custom Design</vt:lpstr>
      <vt:lpstr>Séminaire 10 : Ministère du numérique  Maximiser les opportunités offertes par les médias sociaux tout en contournant leurs dangers</vt:lpstr>
      <vt:lpstr>INTRODUCTION </vt:lpstr>
      <vt:lpstr>2-OBJECTIFS DE SEMINAIRE </vt:lpstr>
      <vt:lpstr>Internet/Réseaux sociaux </vt:lpstr>
      <vt:lpstr>3-QUEL EST LE PROBLEME? </vt:lpstr>
      <vt:lpstr>Statistiques alarmantes (USA)</vt:lpstr>
      <vt:lpstr>Téléphones portables</vt:lpstr>
      <vt:lpstr>4-TROUVER DES SOLUTIONS</vt:lpstr>
      <vt:lpstr>Voici des choses que vos jeunes doivent savoir </vt:lpstr>
      <vt:lpstr>Règles de sécurité relatives à l’utilisation des  réseaux sociaux</vt:lpstr>
      <vt:lpstr>Présentation PowerPoint</vt:lpstr>
      <vt:lpstr>Règles de sécurité relatives à l’utilisation des  réseaux sociaux</vt:lpstr>
      <vt:lpstr>5-ADDICTION AUX MEDIAS SOCIAUX</vt:lpstr>
      <vt:lpstr>Signes avant-coureurs de la dépendance</vt:lpstr>
      <vt:lpstr>CE QUE DIT LA BIBLE </vt:lpstr>
      <vt:lpstr>CE QUE DIT LA BIBLE </vt:lpstr>
      <vt:lpstr>CE QUE DIT LA BIBLE </vt:lpstr>
      <vt:lpstr>CE QUE DIT L’EGLISE</vt:lpstr>
      <vt:lpstr>8 LIGNES DIRECTRICES PRATIQUES </vt:lpstr>
      <vt:lpstr>LIGNES DIRECTRICES PRATIQUES</vt:lpstr>
      <vt:lpstr>LIGNES DIRECTRICES PRATIQUES</vt:lpstr>
      <vt:lpstr>LIGNES DIRECTRICES PRATIQUES</vt:lpstr>
      <vt:lpstr>LIGNES DIRECTRICES PRATIQUES</vt:lpstr>
      <vt:lpstr>Autres suggestions venant du psychologue, conférencier et auteur populaire, Dr. Tim Elmore:  </vt:lpstr>
      <vt:lpstr>Suggestions du Dr. Tim Elmore</vt:lpstr>
      <vt:lpstr>Suggestions du Dr. Tim Elmore</vt:lpstr>
      <vt:lpstr>9-ACTIVITES </vt:lpstr>
      <vt:lpstr>10-CONCLUSION </vt:lpstr>
      <vt:lpstr>Matériel à distribuer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Mokgwane, Pako</dc:creator>
  <cp:lastModifiedBy>Emmanuel KRA</cp:lastModifiedBy>
  <cp:revision>76</cp:revision>
  <dcterms:created xsi:type="dcterms:W3CDTF">2018-05-31T05:51:27Z</dcterms:created>
  <dcterms:modified xsi:type="dcterms:W3CDTF">2020-09-16T11:05:26Z</dcterms:modified>
</cp:coreProperties>
</file>