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6" r:id="rId7"/>
    <p:sldId id="265" r:id="rId8"/>
    <p:sldId id="267" r:id="rId9"/>
    <p:sldId id="292" r:id="rId10"/>
    <p:sldId id="268" r:id="rId11"/>
    <p:sldId id="284" r:id="rId12"/>
    <p:sldId id="285" r:id="rId13"/>
    <p:sldId id="286" r:id="rId14"/>
    <p:sldId id="287" r:id="rId15"/>
    <p:sldId id="289" r:id="rId16"/>
    <p:sldId id="288" r:id="rId17"/>
    <p:sldId id="291" r:id="rId18"/>
    <p:sldId id="293" r:id="rId19"/>
    <p:sldId id="294" r:id="rId20"/>
    <p:sldId id="283"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p:cViewPr varScale="1">
        <p:scale>
          <a:sx n="52" d="100"/>
          <a:sy n="52" d="100"/>
        </p:scale>
        <p:origin x="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833937" y="4536280"/>
            <a:ext cx="14716127" cy="4643439"/>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2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5" r:id="rId12"/>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362545" y="377419"/>
            <a:ext cx="1420196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Financially Wise &amp; Materialism</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8881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500" dirty="0"/>
              <a:t>Preventing debt and planning wisely are crucial to the success of young people handling the money they make.</a:t>
            </a:r>
          </a:p>
          <a:p>
            <a:pPr algn="ctr"/>
            <a:endParaRPr lang="en-US" sz="4500" dirty="0"/>
          </a:p>
          <a:p>
            <a:pPr algn="ctr"/>
            <a:r>
              <a:rPr lang="en-US" sz="4500" dirty="0"/>
              <a:t>The rate of materialism among young people grows in direct proportion to the efforts of advertisers targeting them. </a:t>
            </a:r>
          </a:p>
          <a:p>
            <a:pPr algn="ctr"/>
            <a:r>
              <a:rPr lang="en-US" sz="4500" dirty="0"/>
              <a:t>When advertisers promote products or services to consumers, the most responsive audience is young people between the ages of 15 to 25. </a:t>
            </a:r>
          </a:p>
          <a:p>
            <a:pPr algn="ctr"/>
            <a:r>
              <a:rPr lang="en-US" sz="4500" dirty="0"/>
              <a:t>Why do you think this is the case?</a:t>
            </a:r>
          </a:p>
          <a:p>
            <a:pPr algn="ctr"/>
            <a:br>
              <a:rPr lang="en-US" sz="4500" b="1" dirty="0"/>
            </a:br>
            <a:r>
              <a:rPr lang="en-US" sz="4500" b="1" dirty="0">
                <a:solidFill>
                  <a:srgbClr val="FF0000"/>
                </a:solidFill>
              </a:rPr>
              <a:t>Sessions 5 &amp; 6 explore the biblical principles of money management and the influence that materialism has on the heart and life of young people.</a:t>
            </a:r>
          </a:p>
        </p:txBody>
      </p:sp>
    </p:spTree>
    <p:extLst>
      <p:ext uri="{BB962C8B-B14F-4D97-AF65-F5344CB8AC3E}">
        <p14:creationId xmlns:p14="http://schemas.microsoft.com/office/powerpoint/2010/main" val="267491633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687443" y="377419"/>
            <a:ext cx="5552159"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Work Ethics</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570892" y="2961462"/>
            <a:ext cx="17936308" cy="7336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500" dirty="0"/>
              <a:t>It is important to presses the virtue of work into conversations about calling and vocation. That humanity should work is obvious, but why and how they should is something the Bible speaks to.</a:t>
            </a:r>
          </a:p>
          <a:p>
            <a:pPr algn="ctr"/>
            <a:endParaRPr lang="en-US" sz="4500" dirty="0"/>
          </a:p>
          <a:p>
            <a:pPr algn="ctr"/>
            <a:r>
              <a:rPr lang="en-US" sz="4500" dirty="0"/>
              <a:t>Whether launching into professional work or working to earn your way through school, your work ethic matters.</a:t>
            </a:r>
          </a:p>
          <a:p>
            <a:pPr algn="ctr"/>
            <a:endParaRPr lang="en-US" sz="4500" dirty="0"/>
          </a:p>
          <a:p>
            <a:pPr algn="ctr"/>
            <a:r>
              <a:rPr lang="en-US" sz="4500" b="1" dirty="0">
                <a:solidFill>
                  <a:srgbClr val="FF0000"/>
                </a:solidFill>
              </a:rPr>
              <a:t>In session #7 the overall goal is to inspire Ambassadors to be the kind of workers that bring glory to God.</a:t>
            </a:r>
          </a:p>
          <a:p>
            <a:pPr algn="ctr"/>
            <a:endParaRPr lang="en-US" sz="4500" dirty="0"/>
          </a:p>
        </p:txBody>
      </p:sp>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50293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205183" y="377419"/>
            <a:ext cx="16516699"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Disappointment &amp; Unemployment</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7279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500" dirty="0"/>
              <a:t>Handling unemployment is critical because we were meant to work (Genesis 1 &amp;2) and when that becomes unavailable, our sense of identity and purpose takes a blow.</a:t>
            </a:r>
          </a:p>
          <a:p>
            <a:endParaRPr lang="en-US" sz="4500" dirty="0"/>
          </a:p>
          <a:p>
            <a:pPr algn="ctr"/>
            <a:r>
              <a:rPr lang="en-US" sz="4500" dirty="0"/>
              <a:t>Inevitably roadblocks come up in life and how to keep our head, keep our faith, and keep working towards what God has called us to is most important. </a:t>
            </a:r>
          </a:p>
          <a:p>
            <a:endParaRPr lang="en-US" sz="4500" dirty="0"/>
          </a:p>
          <a:p>
            <a:pPr algn="ctr"/>
            <a:r>
              <a:rPr lang="en-US" sz="4500" b="1" dirty="0">
                <a:solidFill>
                  <a:srgbClr val="FF0000"/>
                </a:solidFill>
              </a:rPr>
              <a:t>Session #8 helps Ambassadors prepare for adversity, proceed through in faith, and proclaim God’s faithfulness in spite of the circumstances or outcome.</a:t>
            </a:r>
            <a:br>
              <a:rPr lang="en-US" sz="4500" b="1" dirty="0">
                <a:solidFill>
                  <a:srgbClr val="FF0000"/>
                </a:solidFill>
              </a:rPr>
            </a:br>
            <a:endParaRPr lang="en-US" sz="4500" b="1" dirty="0">
              <a:solidFill>
                <a:srgbClr val="FF0000"/>
              </a:solidFill>
            </a:endParaRPr>
          </a:p>
        </p:txBody>
      </p:sp>
    </p:spTree>
    <p:extLst>
      <p:ext uri="{BB962C8B-B14F-4D97-AF65-F5344CB8AC3E}">
        <p14:creationId xmlns:p14="http://schemas.microsoft.com/office/powerpoint/2010/main" val="41520410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761430" y="377419"/>
            <a:ext cx="15404215"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Honesty, Integrity, Tithing, Giving</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3523459"/>
            <a:ext cx="17576799" cy="8055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500" dirty="0"/>
              <a:t> An Ambassador of Christ ought to explore what it means to live honestly with integrity. Whatever your vocation or work, being someone who is sincere is expected of all who put on the name of Christ.</a:t>
            </a:r>
          </a:p>
          <a:p>
            <a:endParaRPr lang="en-US" sz="4500" dirty="0"/>
          </a:p>
          <a:p>
            <a:pPr algn="ctr"/>
            <a:r>
              <a:rPr lang="en-US" sz="4500" dirty="0"/>
              <a:t> What does it mean to be a generous follower of God? There is a distinction between simply giving and cultivating a generous lifestyle. </a:t>
            </a:r>
          </a:p>
          <a:p>
            <a:endParaRPr lang="en-US" sz="4500" dirty="0"/>
          </a:p>
          <a:p>
            <a:pPr algn="ctr"/>
            <a:r>
              <a:rPr lang="en-US" sz="4500" b="1" dirty="0">
                <a:solidFill>
                  <a:srgbClr val="FF0000"/>
                </a:solidFill>
              </a:rPr>
              <a:t>In sessions #9 &amp; #10 discussions will challenge Ambassadors to foster generosity as a practice instead of an emotion. The goal is to commit fully to a lifestyle and a work-practice of integrity</a:t>
            </a:r>
            <a:r>
              <a:rPr lang="en-US" sz="4500" dirty="0">
                <a:solidFill>
                  <a:srgbClr val="FF0000"/>
                </a:solidFill>
              </a:rPr>
              <a:t>.</a:t>
            </a:r>
          </a:p>
        </p:txBody>
      </p:sp>
    </p:spTree>
    <p:extLst>
      <p:ext uri="{BB962C8B-B14F-4D97-AF65-F5344CB8AC3E}">
        <p14:creationId xmlns:p14="http://schemas.microsoft.com/office/powerpoint/2010/main" val="204833968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418935" y="377419"/>
            <a:ext cx="12089205"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Discipline &amp; Peer Pressure</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7279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500" dirty="0"/>
              <a:t>As young adults plan and prepare to work as God has called them, but without self-discipline you will not succeed. God calls His people to be true even if they must stand alone.</a:t>
            </a:r>
          </a:p>
          <a:p>
            <a:endParaRPr lang="en-US" sz="4500" dirty="0"/>
          </a:p>
          <a:p>
            <a:pPr algn="ctr"/>
            <a:r>
              <a:rPr lang="en-US" sz="4500" dirty="0"/>
              <a:t>This session offers a spiritual/biblical foundation for self-discipline as well as procedures for forming good habits is critical to the success of Ambassadors.</a:t>
            </a:r>
          </a:p>
          <a:p>
            <a:endParaRPr lang="en-US" sz="4500" dirty="0"/>
          </a:p>
          <a:p>
            <a:pPr algn="ctr"/>
            <a:r>
              <a:rPr lang="en-US" sz="4500" b="1" dirty="0">
                <a:solidFill>
                  <a:srgbClr val="FF0000"/>
                </a:solidFill>
              </a:rPr>
              <a:t>In sessions #11 &amp; #12 Ambassadors should renew their commitment to God’s way versus the way of the crowd.  The key will be to challenge participants to practice self-discipline in an area of their life related to their potential work or vocation.</a:t>
            </a:r>
          </a:p>
        </p:txBody>
      </p:sp>
      <p:sp>
        <p:nvSpPr>
          <p:cNvPr id="3" name="Rectangle 1">
            <a:extLst>
              <a:ext uri="{FF2B5EF4-FFF2-40B4-BE49-F238E27FC236}">
                <a16:creationId xmlns:a16="http://schemas.microsoft.com/office/drawing/2014/main" id="{139A2754-70E0-1B4E-87FB-565C0AB0F812}"/>
              </a:ext>
            </a:extLst>
          </p:cNvPr>
          <p:cNvSpPr>
            <a:spLocks noChangeArrowheads="1"/>
          </p:cNvSpPr>
          <p:nvPr/>
        </p:nvSpPr>
        <p:spPr bwMode="auto">
          <a:xfrm>
            <a:off x="1626994" y="11970762"/>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95231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647907" y="377419"/>
            <a:ext cx="7631254"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Sabbath &amp; Work</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561171" y="2677374"/>
            <a:ext cx="18366651" cy="7343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endParaRPr lang="en-US" sz="4500" dirty="0"/>
          </a:p>
          <a:p>
            <a:pPr algn="ctr"/>
            <a:r>
              <a:rPr lang="en-US" sz="4500" dirty="0"/>
              <a:t>If we were created to work, then what is the ultimate purpose of the Sabbath? How does our need for work and our need for rest resemble the “image of God”? </a:t>
            </a:r>
          </a:p>
          <a:p>
            <a:pPr algn="ctr"/>
            <a:endParaRPr lang="en-US" sz="4500" dirty="0"/>
          </a:p>
          <a:p>
            <a:pPr algn="ctr"/>
            <a:r>
              <a:rPr lang="en-US" sz="4500" dirty="0"/>
              <a:t>Do we damage our ultimate calling by defining ourselves solely by our work? What happens when work and our calling become at odds?</a:t>
            </a:r>
          </a:p>
          <a:p>
            <a:pPr algn="ctr"/>
            <a:endParaRPr lang="en-US" sz="4500" dirty="0"/>
          </a:p>
          <a:p>
            <a:pPr algn="ctr"/>
            <a:r>
              <a:rPr lang="en-US" sz="4500" b="1" dirty="0">
                <a:solidFill>
                  <a:srgbClr val="FF0000"/>
                </a:solidFill>
              </a:rPr>
              <a:t>The goal of this session #13 is to call participants to renew their sense of identity in Christ through loyalty to Christ and faithful keeping of the Sabbath.</a:t>
            </a:r>
          </a:p>
        </p:txBody>
      </p:sp>
      <p:sp>
        <p:nvSpPr>
          <p:cNvPr id="3" name="Rectangle 1">
            <a:extLst>
              <a:ext uri="{FF2B5EF4-FFF2-40B4-BE49-F238E27FC236}">
                <a16:creationId xmlns:a16="http://schemas.microsoft.com/office/drawing/2014/main" id="{02F6CAF9-642B-1A44-82B1-CBC57ECA4FC2}"/>
              </a:ext>
            </a:extLst>
          </p:cNvPr>
          <p:cNvSpPr>
            <a:spLocks noChangeArrowheads="1"/>
          </p:cNvSpPr>
          <p:nvPr/>
        </p:nvSpPr>
        <p:spPr bwMode="auto">
          <a:xfrm>
            <a:off x="889929" y="12271781"/>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048966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973576" y="377419"/>
            <a:ext cx="10979927"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Volunteering vs Volunteerism</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489900" y="2975786"/>
            <a:ext cx="18230257" cy="7343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endParaRPr lang="en-US" sz="4500" dirty="0"/>
          </a:p>
          <a:p>
            <a:pPr algn="ctr"/>
            <a:r>
              <a:rPr lang="en-US" sz="4500" dirty="0"/>
              <a:t>We have considered the various aspects of vocational preparation from a spiritual standpoint. We call upon all Ambassadors to respond to the call to volunteer. </a:t>
            </a:r>
          </a:p>
          <a:p>
            <a:pPr algn="ctr"/>
            <a:endParaRPr lang="en-US" sz="4500" dirty="0"/>
          </a:p>
          <a:p>
            <a:pPr algn="ctr"/>
            <a:r>
              <a:rPr lang="en-US" sz="4500" dirty="0"/>
              <a:t>Whatever you choose to do for work, know that the gift of your time and service make a unique impact for God.</a:t>
            </a:r>
          </a:p>
          <a:p>
            <a:pPr algn="ctr"/>
            <a:endParaRPr lang="en-US" sz="4500" dirty="0"/>
          </a:p>
          <a:p>
            <a:pPr algn="ctr"/>
            <a:r>
              <a:rPr lang="en-US" sz="4500" b="1" dirty="0">
                <a:solidFill>
                  <a:srgbClr val="FF0000"/>
                </a:solidFill>
              </a:rPr>
              <a:t>In the final session #14 we are all called to be witness in our part of the world with deeds of kindness.</a:t>
            </a:r>
          </a:p>
        </p:txBody>
      </p:sp>
      <p:sp>
        <p:nvSpPr>
          <p:cNvPr id="3" name="Rectangle 1">
            <a:extLst>
              <a:ext uri="{FF2B5EF4-FFF2-40B4-BE49-F238E27FC236}">
                <a16:creationId xmlns:a16="http://schemas.microsoft.com/office/drawing/2014/main" id="{97B7E6DF-D083-1B48-8D16-42267871BA74}"/>
              </a:ext>
            </a:extLst>
          </p:cNvPr>
          <p:cNvSpPr>
            <a:spLocks noChangeArrowheads="1"/>
          </p:cNvSpPr>
          <p:nvPr/>
        </p:nvSpPr>
        <p:spPr bwMode="auto">
          <a:xfrm>
            <a:off x="1225550" y="7391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12ACADC-A364-F342-9483-F027F12A6AEC}"/>
              </a:ext>
            </a:extLst>
          </p:cNvPr>
          <p:cNvSpPr>
            <a:spLocks noChangeArrowheads="1"/>
          </p:cNvSpPr>
          <p:nvPr/>
        </p:nvSpPr>
        <p:spPr bwMode="auto">
          <a:xfrm>
            <a:off x="1225550" y="7391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992020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normAutofit/>
          </a:bodyPr>
          <a:lstStyle>
            <a:lvl1pPr defTabSz="616148">
              <a:defRPr sz="5250" b="1">
                <a:latin typeface="Miso"/>
                <a:ea typeface="Miso"/>
                <a:cs typeface="Miso"/>
                <a:sym typeface="Miso"/>
              </a:defRPr>
            </a:lvl1pPr>
          </a:lstStyle>
          <a:p>
            <a:r>
              <a:rPr lang="en-US" dirty="0"/>
              <a:t>Module 5 – Lifestyle &amp; Vocation</a:t>
            </a:r>
            <a:endParaRPr dirty="0"/>
          </a:p>
        </p:txBody>
      </p:sp>
      <p:sp>
        <p:nvSpPr>
          <p:cNvPr id="161" name="Title 4"/>
          <p:cNvSpPr txBox="1"/>
          <p:nvPr/>
        </p:nvSpPr>
        <p:spPr>
          <a:xfrm>
            <a:off x="9501699" y="6561309"/>
            <a:ext cx="10759890" cy="2627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en-US" dirty="0"/>
              <a:t>Tracy Wood</a:t>
            </a:r>
          </a:p>
          <a:p>
            <a:r>
              <a:rPr lang="en-US" b="1" dirty="0"/>
              <a:t>Youth &amp; Young Adult Min Director</a:t>
            </a:r>
          </a:p>
          <a:p>
            <a:r>
              <a:rPr lang="en-US" dirty="0"/>
              <a:t>NORTH AMERICAN DIVISION</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even Foundations"/>
          <p:cNvSpPr txBox="1"/>
          <p:nvPr/>
        </p:nvSpPr>
        <p:spPr>
          <a:xfrm>
            <a:off x="7122897" y="529819"/>
            <a:ext cx="668121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Seven Foundations</a:t>
            </a:r>
          </a:p>
        </p:txBody>
      </p:sp>
      <p:sp>
        <p:nvSpPr>
          <p:cNvPr id="402" name="Rectangle"/>
          <p:cNvSpPr/>
          <p:nvPr/>
        </p:nvSpPr>
        <p:spPr>
          <a:xfrm>
            <a:off x="9707563" y="24285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03" name="Ambassadors Ministry"/>
          <p:cNvSpPr txBox="1"/>
          <p:nvPr/>
        </p:nvSpPr>
        <p:spPr>
          <a:xfrm>
            <a:off x="9038723" y="16816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0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0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0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09" name="Group"/>
          <p:cNvGrpSpPr/>
          <p:nvPr/>
        </p:nvGrpSpPr>
        <p:grpSpPr>
          <a:xfrm>
            <a:off x="2259762" y="3347202"/>
            <a:ext cx="2603501" cy="2189208"/>
            <a:chOff x="0" y="0"/>
            <a:chExt cx="2603500" cy="2189207"/>
          </a:xfrm>
        </p:grpSpPr>
        <p:pic>
          <p:nvPicPr>
            <p:cNvPr id="407" name="Image" descr="Image"/>
            <p:cNvPicPr>
              <a:picLocks noChangeAspect="1"/>
            </p:cNvPicPr>
            <p:nvPr/>
          </p:nvPicPr>
          <p:blipFill>
            <a:blip r:embed="rId4"/>
            <a:stretch>
              <a:fillRect/>
            </a:stretch>
          </p:blipFill>
          <p:spPr>
            <a:xfrm>
              <a:off x="349246" y="0"/>
              <a:ext cx="1905008" cy="1905000"/>
            </a:xfrm>
            <a:prstGeom prst="rect">
              <a:avLst/>
            </a:prstGeom>
            <a:ln w="12700" cap="flat">
              <a:noFill/>
              <a:miter lim="400000"/>
            </a:ln>
            <a:effectLst/>
          </p:spPr>
        </p:pic>
        <p:sp>
          <p:nvSpPr>
            <p:cNvPr id="408" name="A Christ-centered…"/>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Christ-centered</a:t>
              </a:r>
            </a:p>
            <a:p>
              <a:pPr defTabSz="1828433">
                <a:defRPr sz="3000">
                  <a:solidFill>
                    <a:srgbClr val="445469"/>
                  </a:solidFill>
                  <a:latin typeface="Miso"/>
                  <a:ea typeface="Miso"/>
                  <a:cs typeface="Miso"/>
                  <a:sym typeface="Miso"/>
                </a:defRPr>
              </a:pPr>
              <a:r>
                <a:rPr>
                  <a:solidFill>
                    <a:srgbClr val="F6CC51"/>
                  </a:solidFill>
                </a:rPr>
                <a:t>Discipleship</a:t>
              </a:r>
              <a:r>
                <a:t> Plan</a:t>
              </a:r>
            </a:p>
          </p:txBody>
        </p:sp>
      </p:grpSp>
      <p:grpSp>
        <p:nvGrpSpPr>
          <p:cNvPr id="412" name="Group"/>
          <p:cNvGrpSpPr/>
          <p:nvPr/>
        </p:nvGrpSpPr>
        <p:grpSpPr>
          <a:xfrm>
            <a:off x="6735835" y="3347202"/>
            <a:ext cx="2603501" cy="3204869"/>
            <a:chOff x="0" y="0"/>
            <a:chExt cx="2603500" cy="3204868"/>
          </a:xfrm>
        </p:grpSpPr>
        <p:pic>
          <p:nvPicPr>
            <p:cNvPr id="410" name="Image" descr="Image"/>
            <p:cNvPicPr>
              <a:picLocks noChangeAspect="1"/>
            </p:cNvPicPr>
            <p:nvPr/>
          </p:nvPicPr>
          <p:blipFill>
            <a:blip r:embed="rId5"/>
            <a:stretch>
              <a:fillRect/>
            </a:stretch>
          </p:blipFill>
          <p:spPr>
            <a:xfrm>
              <a:off x="349260" y="0"/>
              <a:ext cx="1904981" cy="1905000"/>
            </a:xfrm>
            <a:prstGeom prst="rect">
              <a:avLst/>
            </a:prstGeom>
            <a:ln w="12700" cap="flat">
              <a:noFill/>
              <a:miter lim="400000"/>
            </a:ln>
            <a:effectLst/>
          </p:spPr>
        </p:pic>
        <p:sp>
          <p:nvSpPr>
            <p:cNvPr id="411" name="Leadership…"/>
            <p:cNvSpPr/>
            <p:nvPr/>
          </p:nvSpPr>
          <p:spPr>
            <a:xfrm>
              <a:off x="0" y="2189207"/>
              <a:ext cx="2603500" cy="1015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EA9C4B"/>
                  </a:solidFill>
                  <a:latin typeface="Miso"/>
                  <a:ea typeface="Miso"/>
                  <a:cs typeface="Miso"/>
                  <a:sym typeface="Miso"/>
                </a:defRPr>
              </a:pPr>
              <a:r>
                <a:rPr b="1" dirty="0"/>
                <a:t>Leadership</a:t>
              </a:r>
            </a:p>
            <a:p>
              <a:pPr defTabSz="1828433">
                <a:defRPr sz="3000">
                  <a:solidFill>
                    <a:srgbClr val="445469"/>
                  </a:solidFill>
                  <a:latin typeface="Miso"/>
                  <a:ea typeface="Miso"/>
                  <a:cs typeface="Miso"/>
                  <a:sym typeface="Miso"/>
                </a:defRPr>
              </a:pPr>
              <a:r>
                <a:rPr b="1" dirty="0"/>
                <a:t>Development</a:t>
              </a:r>
            </a:p>
          </p:txBody>
        </p:sp>
      </p:grpSp>
      <p:grpSp>
        <p:nvGrpSpPr>
          <p:cNvPr id="415" name="Group"/>
          <p:cNvGrpSpPr/>
          <p:nvPr/>
        </p:nvGrpSpPr>
        <p:grpSpPr>
          <a:xfrm>
            <a:off x="11211907" y="3347202"/>
            <a:ext cx="2599818" cy="2240008"/>
            <a:chOff x="0" y="0"/>
            <a:chExt cx="2599817" cy="2240007"/>
          </a:xfrm>
        </p:grpSpPr>
        <p:pic>
          <p:nvPicPr>
            <p:cNvPr id="413" name="Image" descr="Image"/>
            <p:cNvPicPr>
              <a:picLocks noChangeAspect="1"/>
            </p:cNvPicPr>
            <p:nvPr/>
          </p:nvPicPr>
          <p:blipFill>
            <a:blip r:embed="rId6"/>
            <a:stretch>
              <a:fillRect/>
            </a:stretch>
          </p:blipFill>
          <p:spPr>
            <a:xfrm>
              <a:off x="347405" y="0"/>
              <a:ext cx="1905007" cy="1905000"/>
            </a:xfrm>
            <a:prstGeom prst="rect">
              <a:avLst/>
            </a:prstGeom>
            <a:ln w="12700" cap="flat">
              <a:noFill/>
              <a:miter lim="400000"/>
            </a:ln>
            <a:effectLst/>
          </p:spPr>
        </p:pic>
        <p:sp>
          <p:nvSpPr>
            <p:cNvPr id="414" name="A Personal, Public,…"/>
            <p:cNvSpPr/>
            <p:nvPr/>
          </p:nvSpPr>
          <p:spPr>
            <a:xfrm>
              <a:off x="0" y="2240007"/>
              <a:ext cx="2599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Personal, Public,</a:t>
              </a:r>
            </a:p>
            <a:p>
              <a:pPr defTabSz="1828433">
                <a:defRPr sz="3000">
                  <a:solidFill>
                    <a:srgbClr val="445469"/>
                  </a:solidFill>
                  <a:latin typeface="Miso"/>
                  <a:ea typeface="Miso"/>
                  <a:cs typeface="Miso"/>
                  <a:sym typeface="Miso"/>
                </a:defRPr>
              </a:pPr>
              <a:r>
                <a:t>&amp; Small Group Based</a:t>
              </a:r>
            </a:p>
            <a:p>
              <a:pPr defTabSz="1828433">
                <a:defRPr sz="3000">
                  <a:solidFill>
                    <a:srgbClr val="445469"/>
                  </a:solidFill>
                  <a:latin typeface="Miso"/>
                  <a:ea typeface="Miso"/>
                  <a:cs typeface="Miso"/>
                  <a:sym typeface="Miso"/>
                </a:defRPr>
              </a:pPr>
              <a:r>
                <a:rPr>
                  <a:solidFill>
                    <a:srgbClr val="D45645"/>
                  </a:solidFill>
                </a:rPr>
                <a:t>Mission</a:t>
              </a:r>
              <a:r>
                <a:t> Lifestyle</a:t>
              </a:r>
            </a:p>
          </p:txBody>
        </p:sp>
      </p:grpSp>
      <p:grpSp>
        <p:nvGrpSpPr>
          <p:cNvPr id="418" name="Group"/>
          <p:cNvGrpSpPr/>
          <p:nvPr/>
        </p:nvGrpSpPr>
        <p:grpSpPr>
          <a:xfrm>
            <a:off x="15366798" y="3347202"/>
            <a:ext cx="3238501" cy="2221312"/>
            <a:chOff x="0" y="0"/>
            <a:chExt cx="3238500" cy="2221310"/>
          </a:xfrm>
        </p:grpSpPr>
        <p:pic>
          <p:nvPicPr>
            <p:cNvPr id="416" name="Image" descr="Image"/>
            <p:cNvPicPr>
              <a:picLocks noChangeAspect="1"/>
            </p:cNvPicPr>
            <p:nvPr/>
          </p:nvPicPr>
          <p:blipFill>
            <a:blip r:embed="rId7"/>
            <a:stretch>
              <a:fillRect/>
            </a:stretch>
          </p:blipFill>
          <p:spPr>
            <a:xfrm>
              <a:off x="666759" y="0"/>
              <a:ext cx="1904982" cy="1905000"/>
            </a:xfrm>
            <a:prstGeom prst="rect">
              <a:avLst/>
            </a:prstGeom>
            <a:ln w="12700" cap="flat">
              <a:noFill/>
              <a:miter lim="400000"/>
            </a:ln>
            <a:effectLst/>
          </p:spPr>
        </p:pic>
        <p:sp>
          <p:nvSpPr>
            <p:cNvPr id="417" name="Character &amp;…"/>
            <p:cNvSpPr/>
            <p:nvPr/>
          </p:nvSpPr>
          <p:spPr>
            <a:xfrm>
              <a:off x="0" y="2221310"/>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Character &amp;</a:t>
              </a:r>
            </a:p>
            <a:p>
              <a:pPr defTabSz="1828433">
                <a:defRPr sz="3000">
                  <a:solidFill>
                    <a:srgbClr val="445469"/>
                  </a:solidFill>
                  <a:latin typeface="Miso"/>
                  <a:ea typeface="Miso"/>
                  <a:cs typeface="Miso"/>
                  <a:sym typeface="Miso"/>
                </a:defRPr>
              </a:pPr>
              <a:r>
                <a:t>Personality Development,</a:t>
              </a:r>
            </a:p>
            <a:p>
              <a:pPr defTabSz="1828433">
                <a:defRPr sz="3000">
                  <a:solidFill>
                    <a:srgbClr val="445469"/>
                  </a:solidFill>
                  <a:latin typeface="Miso"/>
                  <a:ea typeface="Miso"/>
                  <a:cs typeface="Miso"/>
                  <a:sym typeface="Miso"/>
                </a:defRPr>
              </a:pPr>
              <a:r>
                <a:t>including </a:t>
              </a:r>
              <a:r>
                <a:rPr>
                  <a:solidFill>
                    <a:srgbClr val="913B38"/>
                  </a:solidFill>
                </a:rPr>
                <a:t>Outdoor</a:t>
              </a:r>
              <a:r>
                <a:t>,</a:t>
              </a:r>
            </a:p>
            <a:p>
              <a:pPr defTabSz="1828433">
                <a:defRPr sz="3000">
                  <a:solidFill>
                    <a:srgbClr val="445469"/>
                  </a:solidFill>
                  <a:latin typeface="Miso"/>
                  <a:ea typeface="Miso"/>
                  <a:cs typeface="Miso"/>
                  <a:sym typeface="Miso"/>
                </a:defRPr>
              </a:pPr>
              <a:r>
                <a:t>High Adventure Programming</a:t>
              </a:r>
            </a:p>
          </p:txBody>
        </p:sp>
      </p:grpSp>
      <p:grpSp>
        <p:nvGrpSpPr>
          <p:cNvPr id="421" name="Group"/>
          <p:cNvGrpSpPr/>
          <p:nvPr/>
        </p:nvGrpSpPr>
        <p:grpSpPr>
          <a:xfrm>
            <a:off x="4548682" y="8368917"/>
            <a:ext cx="2603501" cy="2206080"/>
            <a:chOff x="0" y="0"/>
            <a:chExt cx="2603500" cy="2206078"/>
          </a:xfrm>
        </p:grpSpPr>
        <p:pic>
          <p:nvPicPr>
            <p:cNvPr id="419" name="Image" descr="Image"/>
            <p:cNvPicPr>
              <a:picLocks noChangeAspect="1"/>
            </p:cNvPicPr>
            <p:nvPr/>
          </p:nvPicPr>
          <p:blipFill>
            <a:blip r:embed="rId8"/>
            <a:stretch>
              <a:fillRect/>
            </a:stretch>
          </p:blipFill>
          <p:spPr>
            <a:xfrm>
              <a:off x="349250" y="0"/>
              <a:ext cx="1905000" cy="1905000"/>
            </a:xfrm>
            <a:prstGeom prst="rect">
              <a:avLst/>
            </a:prstGeom>
            <a:ln w="12700" cap="flat">
              <a:noFill/>
              <a:miter lim="400000"/>
            </a:ln>
            <a:effectLst/>
          </p:spPr>
        </p:pic>
        <p:sp>
          <p:nvSpPr>
            <p:cNvPr id="420"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Lifestyle &amp;</a:t>
              </a:r>
            </a:p>
            <a:p>
              <a:pPr defTabSz="1828433">
                <a:defRPr sz="3000">
                  <a:solidFill>
                    <a:srgbClr val="445469"/>
                  </a:solidFill>
                  <a:latin typeface="Miso"/>
                  <a:ea typeface="Miso"/>
                  <a:cs typeface="Miso"/>
                  <a:sym typeface="Miso"/>
                </a:defRPr>
              </a:pPr>
              <a:r>
                <a:rPr>
                  <a:solidFill>
                    <a:srgbClr val="AB65A1"/>
                  </a:solidFill>
                </a:rPr>
                <a:t>Vocational</a:t>
              </a:r>
              <a:r>
                <a:t> Training</a:t>
              </a:r>
            </a:p>
          </p:txBody>
        </p:sp>
      </p:grpSp>
      <p:grpSp>
        <p:nvGrpSpPr>
          <p:cNvPr id="424" name="Group"/>
          <p:cNvGrpSpPr/>
          <p:nvPr/>
        </p:nvGrpSpPr>
        <p:grpSpPr>
          <a:xfrm>
            <a:off x="9161755" y="8368917"/>
            <a:ext cx="2603501" cy="2206080"/>
            <a:chOff x="0" y="0"/>
            <a:chExt cx="2603500" cy="2206078"/>
          </a:xfrm>
        </p:grpSpPr>
        <p:pic>
          <p:nvPicPr>
            <p:cNvPr id="422" name="Image" descr="Image"/>
            <p:cNvPicPr>
              <a:picLocks noChangeAspect="1"/>
            </p:cNvPicPr>
            <p:nvPr/>
          </p:nvPicPr>
          <p:blipFill>
            <a:blip r:embed="rId9"/>
            <a:stretch>
              <a:fillRect/>
            </a:stretch>
          </p:blipFill>
          <p:spPr>
            <a:xfrm>
              <a:off x="349263" y="0"/>
              <a:ext cx="1904976" cy="1905000"/>
            </a:xfrm>
            <a:prstGeom prst="rect">
              <a:avLst/>
            </a:prstGeom>
            <a:ln w="12700" cap="flat">
              <a:noFill/>
              <a:miter lim="400000"/>
            </a:ln>
            <a:effectLst/>
          </p:spPr>
        </p:pic>
        <p:sp>
          <p:nvSpPr>
            <p:cNvPr id="423"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Nurturing</a:t>
              </a:r>
            </a:p>
            <a:p>
              <a:pPr defTabSz="1828433">
                <a:defRPr sz="3000">
                  <a:solidFill>
                    <a:srgbClr val="445469"/>
                  </a:solidFill>
                  <a:latin typeface="Miso"/>
                  <a:ea typeface="Miso"/>
                  <a:cs typeface="Miso"/>
                  <a:sym typeface="Miso"/>
                </a:defRPr>
              </a:pPr>
              <a:r>
                <a:t>Godly </a:t>
              </a:r>
              <a:r>
                <a:rPr>
                  <a:solidFill>
                    <a:srgbClr val="7E437A"/>
                  </a:solidFill>
                </a:rPr>
                <a:t>Relationships</a:t>
              </a:r>
            </a:p>
          </p:txBody>
        </p:sp>
      </p:grpSp>
      <p:grpSp>
        <p:nvGrpSpPr>
          <p:cNvPr id="427" name="Group"/>
          <p:cNvGrpSpPr/>
          <p:nvPr/>
        </p:nvGrpSpPr>
        <p:grpSpPr>
          <a:xfrm>
            <a:off x="13457328" y="8368917"/>
            <a:ext cx="3238501" cy="2206080"/>
            <a:chOff x="0" y="0"/>
            <a:chExt cx="3238500" cy="2206078"/>
          </a:xfrm>
        </p:grpSpPr>
        <p:pic>
          <p:nvPicPr>
            <p:cNvPr id="425" name="Image" descr="Image"/>
            <p:cNvPicPr>
              <a:picLocks noChangeAspect="1"/>
            </p:cNvPicPr>
            <p:nvPr/>
          </p:nvPicPr>
          <p:blipFill>
            <a:blip r:embed="rId10"/>
            <a:stretch>
              <a:fillRect/>
            </a:stretch>
          </p:blipFill>
          <p:spPr>
            <a:xfrm>
              <a:off x="666750" y="0"/>
              <a:ext cx="1905001" cy="1905000"/>
            </a:xfrm>
            <a:prstGeom prst="rect">
              <a:avLst/>
            </a:prstGeom>
            <a:ln w="12700" cap="flat">
              <a:noFill/>
              <a:miter lim="400000"/>
            </a:ln>
            <a:effectLst/>
          </p:spPr>
        </p:pic>
        <p:sp>
          <p:nvSpPr>
            <p:cNvPr id="426" name="Community outreach development through service projects and emergency preparedness training"/>
            <p:cNvSpPr/>
            <p:nvPr/>
          </p:nvSpPr>
          <p:spPr>
            <a:xfrm>
              <a:off x="0" y="2206078"/>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a:solidFill>
                    <a:srgbClr val="54A1D4"/>
                  </a:solidFill>
                </a:rPr>
                <a:t>Community</a:t>
              </a:r>
              <a:r>
                <a:t> outreach development through service projects and emergency preparedness training</a:t>
              </a:r>
            </a:p>
          </p:txBody>
        </p:sp>
      </p:grpSp>
      <p:sp>
        <p:nvSpPr>
          <p:cNvPr id="30" name="Up Arrow 29">
            <a:extLst>
              <a:ext uri="{FF2B5EF4-FFF2-40B4-BE49-F238E27FC236}">
                <a16:creationId xmlns:a16="http://schemas.microsoft.com/office/drawing/2014/main" id="{34BDCB78-5180-3F4B-9F4F-68A62748E163}"/>
              </a:ext>
            </a:extLst>
          </p:cNvPr>
          <p:cNvSpPr/>
          <p:nvPr/>
        </p:nvSpPr>
        <p:spPr>
          <a:xfrm>
            <a:off x="5483597" y="11823700"/>
            <a:ext cx="733670" cy="10156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n Objectives"/>
          <p:cNvSpPr txBox="1"/>
          <p:nvPr/>
        </p:nvSpPr>
        <p:spPr>
          <a:xfrm>
            <a:off x="7860609" y="483016"/>
            <a:ext cx="5159046" cy="262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Ten Objectives</a:t>
            </a:r>
          </a:p>
        </p:txBody>
      </p:sp>
      <p:sp>
        <p:nvSpPr>
          <p:cNvPr id="334" name="Rectangle"/>
          <p:cNvSpPr/>
          <p:nvPr/>
        </p:nvSpPr>
        <p:spPr>
          <a:xfrm>
            <a:off x="9684161" y="23055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35" name="Ambassadors Ministry"/>
          <p:cNvSpPr txBox="1"/>
          <p:nvPr/>
        </p:nvSpPr>
        <p:spPr>
          <a:xfrm>
            <a:off x="9015322" y="1634833"/>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grpSp>
        <p:nvGrpSpPr>
          <p:cNvPr id="342" name="Group"/>
          <p:cNvGrpSpPr/>
          <p:nvPr/>
        </p:nvGrpSpPr>
        <p:grpSpPr>
          <a:xfrm>
            <a:off x="909838" y="3132018"/>
            <a:ext cx="9339683" cy="1083335"/>
            <a:chOff x="0" y="437272"/>
            <a:chExt cx="9339682" cy="1083333"/>
          </a:xfrm>
        </p:grpSpPr>
        <p:sp>
          <p:nvSpPr>
            <p:cNvPr id="336" name="Make the number-one priority of your Ambassador programming to be the personal salvation of each and every teen who is a member."/>
            <p:cNvSpPr/>
            <p:nvPr/>
          </p:nvSpPr>
          <p:spPr>
            <a:xfrm>
              <a:off x="894181"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Make the number-one priority of your Ambassador programming to be the personal salvation of each and every </a:t>
              </a:r>
              <a:r>
                <a:rPr lang="en-US" dirty="0"/>
                <a:t>youth</a:t>
              </a:r>
              <a:r>
                <a:rPr dirty="0"/>
                <a:t> who is a member. </a:t>
              </a:r>
            </a:p>
          </p:txBody>
        </p:sp>
        <p:grpSp>
          <p:nvGrpSpPr>
            <p:cNvPr id="341" name="Group"/>
            <p:cNvGrpSpPr/>
            <p:nvPr/>
          </p:nvGrpSpPr>
          <p:grpSpPr>
            <a:xfrm>
              <a:off x="0" y="439141"/>
              <a:ext cx="880243" cy="1079595"/>
              <a:chOff x="0" y="90311"/>
              <a:chExt cx="880242" cy="1079593"/>
            </a:xfrm>
          </p:grpSpPr>
          <p:grpSp>
            <p:nvGrpSpPr>
              <p:cNvPr id="339" name="Group"/>
              <p:cNvGrpSpPr/>
              <p:nvPr/>
            </p:nvGrpSpPr>
            <p:grpSpPr>
              <a:xfrm>
                <a:off x="0" y="90311"/>
                <a:ext cx="880243" cy="1079595"/>
                <a:chOff x="0" y="0"/>
                <a:chExt cx="880243" cy="1079593"/>
              </a:xfrm>
            </p:grpSpPr>
            <p:sp>
              <p:nvSpPr>
                <p:cNvPr id="337"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3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40" name="1"/>
              <p:cNvSpPr/>
              <p:nvPr/>
            </p:nvSpPr>
            <p:spPr>
              <a:xfrm>
                <a:off x="2087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1</a:t>
                </a:r>
              </a:p>
            </p:txBody>
          </p:sp>
        </p:grpSp>
      </p:grpSp>
      <p:grpSp>
        <p:nvGrpSpPr>
          <p:cNvPr id="348" name="Group"/>
          <p:cNvGrpSpPr/>
          <p:nvPr/>
        </p:nvGrpSpPr>
        <p:grpSpPr>
          <a:xfrm>
            <a:off x="909838" y="4447535"/>
            <a:ext cx="9326813" cy="1083335"/>
            <a:chOff x="0" y="437272"/>
            <a:chExt cx="9326811" cy="1083333"/>
          </a:xfrm>
        </p:grpSpPr>
        <p:sp>
          <p:nvSpPr>
            <p:cNvPr id="343" name="Encourage teens to discover their God-given talents and to use their gifts and abilities to fulfil God’s expectations for them."/>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a:t>
              </a:r>
              <a:r>
                <a:rPr lang="en-US" dirty="0"/>
                <a:t>youth</a:t>
              </a:r>
              <a:r>
                <a:rPr dirty="0"/>
                <a:t> to discover their God-given talents and to use their gifts and abilities to fulfil God’s expectations for them. </a:t>
              </a:r>
            </a:p>
          </p:txBody>
        </p:sp>
        <p:grpSp>
          <p:nvGrpSpPr>
            <p:cNvPr id="347" name="Group"/>
            <p:cNvGrpSpPr/>
            <p:nvPr/>
          </p:nvGrpSpPr>
          <p:grpSpPr>
            <a:xfrm>
              <a:off x="0" y="439141"/>
              <a:ext cx="880243" cy="1079595"/>
              <a:chOff x="0" y="74408"/>
              <a:chExt cx="880242" cy="1079593"/>
            </a:xfrm>
          </p:grpSpPr>
          <p:sp>
            <p:nvSpPr>
              <p:cNvPr id="344" name="Shape"/>
              <p:cNvSpPr/>
              <p:nvPr/>
            </p:nvSpPr>
            <p:spPr>
              <a:xfrm>
                <a:off x="0" y="7440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5" name="Shape"/>
              <p:cNvSpPr/>
              <p:nvPr/>
            </p:nvSpPr>
            <p:spPr>
              <a:xfrm>
                <a:off x="0" y="74408"/>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6" name="2"/>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2</a:t>
                </a:r>
              </a:p>
            </p:txBody>
          </p:sp>
        </p:grpSp>
      </p:grpSp>
      <p:grpSp>
        <p:nvGrpSpPr>
          <p:cNvPr id="354" name="Group"/>
          <p:cNvGrpSpPr/>
          <p:nvPr/>
        </p:nvGrpSpPr>
        <p:grpSpPr>
          <a:xfrm>
            <a:off x="909838" y="5422033"/>
            <a:ext cx="9326813" cy="1760444"/>
            <a:chOff x="0" y="576966"/>
            <a:chExt cx="9326811" cy="1760440"/>
          </a:xfrm>
        </p:grpSpPr>
        <p:sp>
          <p:nvSpPr>
            <p:cNvPr id="349" name="Teach the teens to internalize God’s love and His principles so that they will take responsibility for their walk with God and use His principles and the guidance of the Holy Spirit to make wise decisions in their lives."/>
            <p:cNvSpPr/>
            <p:nvPr/>
          </p:nvSpPr>
          <p:spPr>
            <a:xfrm>
              <a:off x="881310" y="576966"/>
              <a:ext cx="8445501" cy="176044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r>
                <a:rPr dirty="0"/>
                <a:t>Teach the </a:t>
              </a:r>
              <a:r>
                <a:rPr lang="en-US" dirty="0"/>
                <a:t>youth</a:t>
              </a:r>
              <a:r>
                <a:rPr dirty="0"/>
                <a:t> to internalize God’s love and His principles so that they will take responsibility for their walk with God and use His principles and the guidance of the Holy Spirit to make wise decisions in their lives. </a:t>
              </a:r>
            </a:p>
          </p:txBody>
        </p:sp>
        <p:grpSp>
          <p:nvGrpSpPr>
            <p:cNvPr id="353" name="Group"/>
            <p:cNvGrpSpPr/>
            <p:nvPr/>
          </p:nvGrpSpPr>
          <p:grpSpPr>
            <a:xfrm>
              <a:off x="0" y="917388"/>
              <a:ext cx="880243" cy="1079595"/>
              <a:chOff x="0" y="95059"/>
              <a:chExt cx="880242" cy="1079593"/>
            </a:xfrm>
          </p:grpSpPr>
          <p:sp>
            <p:nvSpPr>
              <p:cNvPr id="350" name="Shape"/>
              <p:cNvSpPr/>
              <p:nvPr/>
            </p:nvSpPr>
            <p:spPr>
              <a:xfrm>
                <a:off x="0" y="95059"/>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1" name="Shape"/>
              <p:cNvSpPr/>
              <p:nvPr/>
            </p:nvSpPr>
            <p:spPr>
              <a:xfrm>
                <a:off x="0" y="95059"/>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2" name="3"/>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3</a:t>
                </a:r>
              </a:p>
            </p:txBody>
          </p:sp>
        </p:grpSp>
      </p:grpSp>
      <p:grpSp>
        <p:nvGrpSpPr>
          <p:cNvPr id="360" name="Group"/>
          <p:cNvGrpSpPr/>
          <p:nvPr/>
        </p:nvGrpSpPr>
        <p:grpSpPr>
          <a:xfrm>
            <a:off x="909838" y="6302255"/>
            <a:ext cx="9326813" cy="3483992"/>
            <a:chOff x="0" y="671685"/>
            <a:chExt cx="9326811" cy="3483986"/>
          </a:xfrm>
        </p:grpSpPr>
        <p:sp>
          <p:nvSpPr>
            <p:cNvPr id="355"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671685"/>
              <a:ext cx="8445501" cy="34839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sz="4400" dirty="0"/>
            </a:p>
            <a:p>
              <a:pPr>
                <a:lnSpc>
                  <a:spcPct val="100000"/>
                </a:lnSpc>
              </a:pPr>
              <a:r>
                <a:rPr dirty="0"/>
                <a:t>Help </a:t>
              </a:r>
              <a:r>
                <a:rPr lang="en-US" dirty="0"/>
                <a:t>youth</a:t>
              </a:r>
              <a:r>
                <a:rPr dirty="0"/>
                <a:t> to realize that God and His church love them and appreciate the</a:t>
              </a:r>
              <a:r>
                <a:rPr lang="en-US" dirty="0"/>
                <a:t>m using their</a:t>
              </a:r>
              <a:r>
                <a:rPr dirty="0"/>
                <a:t> talents for the fulfilling of the gospel commission as </a:t>
              </a:r>
              <a:r>
                <a:rPr lang="en-US" dirty="0"/>
                <a:t>given to us</a:t>
              </a:r>
              <a:r>
                <a:rPr dirty="0"/>
                <a:t> in Matt. 28:18–20 and Acts 1:8. Help them find fulfillment in their life with God as they share their beliefs with those whom God brings to them. </a:t>
              </a:r>
            </a:p>
          </p:txBody>
        </p:sp>
        <p:grpSp>
          <p:nvGrpSpPr>
            <p:cNvPr id="359" name="Group"/>
            <p:cNvGrpSpPr/>
            <p:nvPr/>
          </p:nvGrpSpPr>
          <p:grpSpPr>
            <a:xfrm>
              <a:off x="0" y="1873880"/>
              <a:ext cx="880244" cy="1079598"/>
              <a:chOff x="0" y="99947"/>
              <a:chExt cx="880243" cy="1079596"/>
            </a:xfrm>
          </p:grpSpPr>
          <p:sp>
            <p:nvSpPr>
              <p:cNvPr id="356" name="Shape"/>
              <p:cNvSpPr/>
              <p:nvPr/>
            </p:nvSpPr>
            <p:spPr>
              <a:xfrm>
                <a:off x="0" y="9994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7" name="Shape"/>
              <p:cNvSpPr/>
              <p:nvPr/>
            </p:nvSpPr>
            <p:spPr>
              <a:xfrm>
                <a:off x="0" y="999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8" name="4"/>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4</a:t>
                </a:r>
              </a:p>
            </p:txBody>
          </p:sp>
        </p:grpSp>
      </p:grpSp>
      <p:grpSp>
        <p:nvGrpSpPr>
          <p:cNvPr id="366" name="Group"/>
          <p:cNvGrpSpPr/>
          <p:nvPr/>
        </p:nvGrpSpPr>
        <p:grpSpPr>
          <a:xfrm>
            <a:off x="909838" y="9057728"/>
            <a:ext cx="9347239" cy="3668658"/>
            <a:chOff x="0" y="1119152"/>
            <a:chExt cx="9347237" cy="3668650"/>
          </a:xfrm>
        </p:grpSpPr>
        <p:sp>
          <p:nvSpPr>
            <p:cNvPr id="361"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901736" y="1119152"/>
              <a:ext cx="8445501" cy="36686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dirty="0"/>
            </a:p>
            <a:p>
              <a:pPr>
                <a:lnSpc>
                  <a:spcPct val="100000"/>
                </a:lnSpc>
              </a:pPr>
              <a:endParaRPr lang="en-US" sz="2000" dirty="0"/>
            </a:p>
            <a:p>
              <a:pPr>
                <a:lnSpc>
                  <a:spcPct val="100000"/>
                </a:lnSpc>
              </a:pPr>
              <a:r>
                <a:rPr dirty="0"/>
                <a:t>Teach an understanding and love for God’s creation through programs of adventure and discovery. The young people will find their fellowship with God to be more meaningful as they </a:t>
              </a:r>
              <a:r>
                <a:rPr lang="en-US" dirty="0"/>
                <a:t>are given opportunities </a:t>
              </a:r>
              <a:r>
                <a:rPr dirty="0"/>
                <a:t>to experience that sense of wonder and worship as nature unfolds its deepest spiritual secrets</a:t>
              </a:r>
              <a:r>
                <a:rPr lang="en-US" dirty="0"/>
                <a:t>,</a:t>
              </a:r>
              <a:r>
                <a:rPr dirty="0"/>
                <a:t> as described in Romans 1:19, 20. </a:t>
              </a:r>
            </a:p>
          </p:txBody>
        </p:sp>
        <p:grpSp>
          <p:nvGrpSpPr>
            <p:cNvPr id="365" name="Group"/>
            <p:cNvGrpSpPr/>
            <p:nvPr/>
          </p:nvGrpSpPr>
          <p:grpSpPr>
            <a:xfrm>
              <a:off x="0" y="1873880"/>
              <a:ext cx="880244" cy="1079597"/>
              <a:chOff x="0" y="87247"/>
              <a:chExt cx="880243" cy="1079595"/>
            </a:xfrm>
          </p:grpSpPr>
          <p:sp>
            <p:nvSpPr>
              <p:cNvPr id="362" name="Shape"/>
              <p:cNvSpPr/>
              <p:nvPr/>
            </p:nvSpPr>
            <p:spPr>
              <a:xfrm>
                <a:off x="0" y="87247"/>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3" name="Shape"/>
              <p:cNvSpPr/>
              <p:nvPr/>
            </p:nvSpPr>
            <p:spPr>
              <a:xfrm>
                <a:off x="0" y="872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4" name="5"/>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5</a:t>
                </a:r>
              </a:p>
            </p:txBody>
          </p:sp>
        </p:grpSp>
      </p:grpSp>
      <p:sp>
        <p:nvSpPr>
          <p:cNvPr id="36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6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375" name="Group"/>
          <p:cNvGrpSpPr/>
          <p:nvPr/>
        </p:nvGrpSpPr>
        <p:grpSpPr>
          <a:xfrm>
            <a:off x="11164400" y="3132018"/>
            <a:ext cx="9326813" cy="1083335"/>
            <a:chOff x="0" y="437272"/>
            <a:chExt cx="9326811" cy="1083333"/>
          </a:xfrm>
        </p:grpSpPr>
        <p:sp>
          <p:nvSpPr>
            <p:cNvPr id="369" name="Inspire the teens to give personal expression of their love for God by teaching them how to be involved in various outreach activ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Inspire the </a:t>
              </a:r>
              <a:r>
                <a:rPr lang="en-US" dirty="0"/>
                <a:t>youth</a:t>
              </a:r>
              <a:r>
                <a:rPr dirty="0"/>
                <a:t> to give personal expression of their love for God by teaching them how to be involved in various outreach activities. </a:t>
              </a:r>
            </a:p>
          </p:txBody>
        </p:sp>
        <p:grpSp>
          <p:nvGrpSpPr>
            <p:cNvPr id="374" name="Group"/>
            <p:cNvGrpSpPr/>
            <p:nvPr/>
          </p:nvGrpSpPr>
          <p:grpSpPr>
            <a:xfrm>
              <a:off x="0" y="439141"/>
              <a:ext cx="880243" cy="1079595"/>
              <a:chOff x="0" y="83854"/>
              <a:chExt cx="880242" cy="1079593"/>
            </a:xfrm>
          </p:grpSpPr>
          <p:grpSp>
            <p:nvGrpSpPr>
              <p:cNvPr id="372" name="Group"/>
              <p:cNvGrpSpPr/>
              <p:nvPr/>
            </p:nvGrpSpPr>
            <p:grpSpPr>
              <a:xfrm>
                <a:off x="0" y="83854"/>
                <a:ext cx="880243" cy="1079595"/>
                <a:chOff x="0" y="0"/>
                <a:chExt cx="880243" cy="1079593"/>
              </a:xfrm>
            </p:grpSpPr>
            <p:sp>
              <p:nvSpPr>
                <p:cNvPr id="370"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1"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73" name="6"/>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6</a:t>
                </a:r>
              </a:p>
            </p:txBody>
          </p:sp>
        </p:grpSp>
      </p:grpSp>
      <p:grpSp>
        <p:nvGrpSpPr>
          <p:cNvPr id="381" name="Group"/>
          <p:cNvGrpSpPr/>
          <p:nvPr/>
        </p:nvGrpSpPr>
        <p:grpSpPr>
          <a:xfrm>
            <a:off x="11176055" y="4548783"/>
            <a:ext cx="9326813" cy="1083335"/>
            <a:chOff x="0" y="437272"/>
            <a:chExt cx="9326811" cy="1083333"/>
          </a:xfrm>
        </p:grpSpPr>
        <p:sp>
          <p:nvSpPr>
            <p:cNvPr id="376" name="Teach the teens specific vocational skills and hobbies that will provide them with purpose and employment opportun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Teach the </a:t>
              </a:r>
              <a:r>
                <a:rPr lang="en-US" dirty="0"/>
                <a:t>youth</a:t>
              </a:r>
              <a:r>
                <a:rPr dirty="0"/>
                <a:t> specific vocational skills and hobbies that will provide them with purpose and employment opportunities. </a:t>
              </a:r>
            </a:p>
          </p:txBody>
        </p:sp>
        <p:grpSp>
          <p:nvGrpSpPr>
            <p:cNvPr id="380" name="Group"/>
            <p:cNvGrpSpPr/>
            <p:nvPr/>
          </p:nvGrpSpPr>
          <p:grpSpPr>
            <a:xfrm>
              <a:off x="0" y="439141"/>
              <a:ext cx="880243" cy="1079595"/>
              <a:chOff x="0" y="69326"/>
              <a:chExt cx="880242" cy="1079593"/>
            </a:xfrm>
          </p:grpSpPr>
          <p:sp>
            <p:nvSpPr>
              <p:cNvPr id="377" name="Shape"/>
              <p:cNvSpPr/>
              <p:nvPr/>
            </p:nvSpPr>
            <p:spPr>
              <a:xfrm>
                <a:off x="0" y="69326"/>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8" name="Shape"/>
              <p:cNvSpPr/>
              <p:nvPr/>
            </p:nvSpPr>
            <p:spPr>
              <a:xfrm>
                <a:off x="0" y="69326"/>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9" name="7"/>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7</a:t>
                </a:r>
              </a:p>
            </p:txBody>
          </p:sp>
        </p:grpSp>
      </p:grpSp>
      <p:grpSp>
        <p:nvGrpSpPr>
          <p:cNvPr id="387" name="Group"/>
          <p:cNvGrpSpPr/>
          <p:nvPr/>
        </p:nvGrpSpPr>
        <p:grpSpPr>
          <a:xfrm>
            <a:off x="11164400" y="5935971"/>
            <a:ext cx="9326813" cy="1083335"/>
            <a:chOff x="0" y="437272"/>
            <a:chExt cx="9326811" cy="1083334"/>
          </a:xfrm>
        </p:grpSpPr>
        <p:sp>
          <p:nvSpPr>
            <p:cNvPr id="382" name="Encourage the young people to develop and maintain physical fitness through an active, energetic, drug-free lifestyle."/>
            <p:cNvSpPr/>
            <p:nvPr/>
          </p:nvSpPr>
          <p:spPr>
            <a:xfrm>
              <a:off x="881310" y="437272"/>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the young people to develop and maintain physical fitness through an active, energetic, drug-free lifestyle. </a:t>
              </a:r>
            </a:p>
          </p:txBody>
        </p:sp>
        <p:grpSp>
          <p:nvGrpSpPr>
            <p:cNvPr id="386" name="Group"/>
            <p:cNvGrpSpPr/>
            <p:nvPr/>
          </p:nvGrpSpPr>
          <p:grpSpPr>
            <a:xfrm>
              <a:off x="0" y="439141"/>
              <a:ext cx="880243" cy="1079595"/>
              <a:chOff x="0" y="87339"/>
              <a:chExt cx="880242" cy="1079593"/>
            </a:xfrm>
          </p:grpSpPr>
          <p:sp>
            <p:nvSpPr>
              <p:cNvPr id="383" name="Shape"/>
              <p:cNvSpPr/>
              <p:nvPr/>
            </p:nvSpPr>
            <p:spPr>
              <a:xfrm>
                <a:off x="0" y="87339"/>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4" name="Shape"/>
              <p:cNvSpPr/>
              <p:nvPr/>
            </p:nvSpPr>
            <p:spPr>
              <a:xfrm>
                <a:off x="0" y="87339"/>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5" name="8"/>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8</a:t>
                </a:r>
              </a:p>
            </p:txBody>
          </p:sp>
        </p:grpSp>
      </p:grpSp>
      <p:grpSp>
        <p:nvGrpSpPr>
          <p:cNvPr id="393" name="Group"/>
          <p:cNvGrpSpPr/>
          <p:nvPr/>
        </p:nvGrpSpPr>
        <p:grpSpPr>
          <a:xfrm>
            <a:off x="11164400" y="6420375"/>
            <a:ext cx="9386891" cy="2868439"/>
            <a:chOff x="0" y="305393"/>
            <a:chExt cx="9386889" cy="2868433"/>
          </a:xfrm>
        </p:grpSpPr>
        <p:sp>
          <p:nvSpPr>
            <p:cNvPr id="388"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941388" y="305393"/>
              <a:ext cx="8445501" cy="2868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US" sz="1600" dirty="0"/>
            </a:p>
            <a:p>
              <a:pPr>
                <a:lnSpc>
                  <a:spcPct val="100000"/>
                </a:lnSpc>
              </a:pPr>
              <a:endParaRPr lang="en-US" dirty="0"/>
            </a:p>
            <a:p>
              <a:pPr>
                <a:lnSpc>
                  <a:spcPct val="100000"/>
                </a:lnSpc>
              </a:pPr>
              <a:r>
                <a:rPr dirty="0"/>
                <a:t>Provide them with opportunities to develop and demonstrate their leadership abilities. They will strengthen their resolve to learn and maintain appropriate internal discipline and apply their skills of resourcefulness and understanding of the processes of group dynamics. </a:t>
              </a:r>
            </a:p>
          </p:txBody>
        </p:sp>
        <p:grpSp>
          <p:nvGrpSpPr>
            <p:cNvPr id="392" name="Group"/>
            <p:cNvGrpSpPr/>
            <p:nvPr/>
          </p:nvGrpSpPr>
          <p:grpSpPr>
            <a:xfrm>
              <a:off x="0" y="1395634"/>
              <a:ext cx="880244" cy="1079597"/>
              <a:chOff x="0" y="95231"/>
              <a:chExt cx="880243" cy="1079595"/>
            </a:xfrm>
          </p:grpSpPr>
          <p:sp>
            <p:nvSpPr>
              <p:cNvPr id="389" name="Shape"/>
              <p:cNvSpPr/>
              <p:nvPr/>
            </p:nvSpPr>
            <p:spPr>
              <a:xfrm>
                <a:off x="0" y="95231"/>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0" name="Shape"/>
              <p:cNvSpPr/>
              <p:nvPr/>
            </p:nvSpPr>
            <p:spPr>
              <a:xfrm>
                <a:off x="0" y="95231"/>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1" name="9"/>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9</a:t>
                </a:r>
              </a:p>
            </p:txBody>
          </p:sp>
        </p:grpSp>
      </p:grpSp>
      <p:grpSp>
        <p:nvGrpSpPr>
          <p:cNvPr id="399" name="Group"/>
          <p:cNvGrpSpPr/>
          <p:nvPr/>
        </p:nvGrpSpPr>
        <p:grpSpPr>
          <a:xfrm>
            <a:off x="11237200" y="9158317"/>
            <a:ext cx="9326813" cy="1791221"/>
            <a:chOff x="0" y="561578"/>
            <a:chExt cx="9326811" cy="1791218"/>
          </a:xfrm>
        </p:grpSpPr>
        <p:sp>
          <p:nvSpPr>
            <p:cNvPr id="394" name="Provide ample opportunities for teens to interact in carefully supervised activities that will lead to and strengthen life-long committed relationships."/>
            <p:cNvSpPr/>
            <p:nvPr/>
          </p:nvSpPr>
          <p:spPr>
            <a:xfrm>
              <a:off x="881310" y="561578"/>
              <a:ext cx="8445501" cy="1791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800" dirty="0"/>
            </a:p>
            <a:p>
              <a:pPr>
                <a:lnSpc>
                  <a:spcPct val="100000"/>
                </a:lnSpc>
              </a:pPr>
              <a:r>
                <a:rPr dirty="0"/>
                <a:t>Provide ample opportunities for teens to interact in carefully supervised activities that will lead </a:t>
              </a:r>
              <a:r>
                <a:rPr lang="en-US" dirty="0"/>
                <a:t>to and</a:t>
              </a:r>
              <a:r>
                <a:rPr dirty="0"/>
                <a:t> strengthen life-long committed relationships. </a:t>
              </a:r>
            </a:p>
          </p:txBody>
        </p:sp>
        <p:grpSp>
          <p:nvGrpSpPr>
            <p:cNvPr id="398" name="Group"/>
            <p:cNvGrpSpPr/>
            <p:nvPr/>
          </p:nvGrpSpPr>
          <p:grpSpPr>
            <a:xfrm>
              <a:off x="0" y="917387"/>
              <a:ext cx="880243" cy="1079595"/>
              <a:chOff x="0" y="69552"/>
              <a:chExt cx="880242" cy="1079593"/>
            </a:xfrm>
          </p:grpSpPr>
          <p:sp>
            <p:nvSpPr>
              <p:cNvPr id="395" name="Shape"/>
              <p:cNvSpPr/>
              <p:nvPr/>
            </p:nvSpPr>
            <p:spPr>
              <a:xfrm>
                <a:off x="0" y="69552"/>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6" name="Shape"/>
              <p:cNvSpPr/>
              <p:nvPr/>
            </p:nvSpPr>
            <p:spPr>
              <a:xfrm>
                <a:off x="0" y="69552"/>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7" name="10"/>
              <p:cNvSpPr/>
              <p:nvPr/>
            </p:nvSpPr>
            <p:spPr>
              <a:xfrm>
                <a:off x="145218" y="538144"/>
                <a:ext cx="5485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10</a:t>
                </a:r>
              </a:p>
            </p:txBody>
          </p:sp>
        </p:grpSp>
      </p:grpSp>
      <p:sp>
        <p:nvSpPr>
          <p:cNvPr id="2" name="Right Arrow 1">
            <a:extLst>
              <a:ext uri="{FF2B5EF4-FFF2-40B4-BE49-F238E27FC236}">
                <a16:creationId xmlns:a16="http://schemas.microsoft.com/office/drawing/2014/main" id="{F47A4A57-4749-EB47-81E3-64D339546941}"/>
              </a:ext>
            </a:extLst>
          </p:cNvPr>
          <p:cNvSpPr/>
          <p:nvPr/>
        </p:nvSpPr>
        <p:spPr>
          <a:xfrm>
            <a:off x="193977" y="4690344"/>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0" name="Right Arrow 69">
            <a:extLst>
              <a:ext uri="{FF2B5EF4-FFF2-40B4-BE49-F238E27FC236}">
                <a16:creationId xmlns:a16="http://schemas.microsoft.com/office/drawing/2014/main" id="{0C4241F3-3FC1-B049-B6C2-645687F213C8}"/>
              </a:ext>
            </a:extLst>
          </p:cNvPr>
          <p:cNvSpPr/>
          <p:nvPr/>
        </p:nvSpPr>
        <p:spPr>
          <a:xfrm>
            <a:off x="10461802" y="4734756"/>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Right Arrow 1">
            <a:extLst>
              <a:ext uri="{FF2B5EF4-FFF2-40B4-BE49-F238E27FC236}">
                <a16:creationId xmlns:a16="http://schemas.microsoft.com/office/drawing/2014/main" id="{F19048E1-A667-4934-AFE0-98C3D28399A2}"/>
              </a:ext>
            </a:extLst>
          </p:cNvPr>
          <p:cNvSpPr/>
          <p:nvPr/>
        </p:nvSpPr>
        <p:spPr>
          <a:xfrm>
            <a:off x="253595" y="7699087"/>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grpSp>
      <p:sp>
        <p:nvSpPr>
          <p:cNvPr id="435" name="Four Essential Elements"/>
          <p:cNvSpPr txBox="1"/>
          <p:nvPr/>
        </p:nvSpPr>
        <p:spPr>
          <a:xfrm>
            <a:off x="6199201" y="681634"/>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rPr dirty="0"/>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4292275" y="681634"/>
            <a:ext cx="1234248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Outcome and Evidence of Learning</a:t>
            </a:r>
            <a:endParaRPr dirty="0"/>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2" name="Table 1">
            <a:extLst>
              <a:ext uri="{FF2B5EF4-FFF2-40B4-BE49-F238E27FC236}">
                <a16:creationId xmlns:a16="http://schemas.microsoft.com/office/drawing/2014/main" id="{4F1409AF-7A2F-8E45-8B92-1921C8F87A24}"/>
              </a:ext>
            </a:extLst>
          </p:cNvPr>
          <p:cNvGraphicFramePr>
            <a:graphicFrameLocks noGrp="1"/>
          </p:cNvGraphicFramePr>
          <p:nvPr>
            <p:extLst>
              <p:ext uri="{D42A27DB-BD31-4B8C-83A1-F6EECF244321}">
                <p14:modId xmlns:p14="http://schemas.microsoft.com/office/powerpoint/2010/main" val="1819507655"/>
              </p:ext>
            </p:extLst>
          </p:nvPr>
        </p:nvGraphicFramePr>
        <p:xfrm>
          <a:off x="1429290" y="4338749"/>
          <a:ext cx="17663532" cy="7543800"/>
        </p:xfrm>
        <a:graphic>
          <a:graphicData uri="http://schemas.openxmlformats.org/drawingml/2006/table">
            <a:tbl>
              <a:tblPr/>
              <a:tblGrid>
                <a:gridCol w="5887844">
                  <a:extLst>
                    <a:ext uri="{9D8B030D-6E8A-4147-A177-3AD203B41FA5}">
                      <a16:colId xmlns:a16="http://schemas.microsoft.com/office/drawing/2014/main" val="2455783003"/>
                    </a:ext>
                  </a:extLst>
                </a:gridCol>
                <a:gridCol w="5887844">
                  <a:extLst>
                    <a:ext uri="{9D8B030D-6E8A-4147-A177-3AD203B41FA5}">
                      <a16:colId xmlns:a16="http://schemas.microsoft.com/office/drawing/2014/main" val="1021465627"/>
                    </a:ext>
                  </a:extLst>
                </a:gridCol>
                <a:gridCol w="5887844">
                  <a:extLst>
                    <a:ext uri="{9D8B030D-6E8A-4147-A177-3AD203B41FA5}">
                      <a16:colId xmlns:a16="http://schemas.microsoft.com/office/drawing/2014/main" val="2157128759"/>
                    </a:ext>
                  </a:extLst>
                </a:gridCol>
              </a:tblGrid>
              <a:tr h="853440">
                <a:tc>
                  <a:txBody>
                    <a:bodyPr/>
                    <a:lstStyle/>
                    <a:p>
                      <a:br>
                        <a:rPr lang="en-US" sz="4500" dirty="0">
                          <a:effectLst/>
                          <a:latin typeface="Times" pitchFamily="2" charset="0"/>
                        </a:rPr>
                      </a:br>
                      <a:endParaRPr lang="en-US" sz="4500" dirty="0">
                        <a:effectLst/>
                        <a:latin typeface="Times"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ctr"/>
                      <a:r>
                        <a:rPr lang="en-US" sz="4500" b="1" dirty="0">
                          <a:solidFill>
                            <a:srgbClr val="231F20"/>
                          </a:solidFill>
                          <a:effectLst/>
                          <a:latin typeface="Miso" pitchFamily="2" charset="0"/>
                        </a:rPr>
                        <a:t>Outcomes</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r>
                        <a:rPr lang="en-US" sz="4500" b="1" dirty="0">
                          <a:solidFill>
                            <a:srgbClr val="231F20"/>
                          </a:solidFill>
                          <a:effectLst/>
                          <a:latin typeface="Miso" pitchFamily="2" charset="0"/>
                        </a:rPr>
                        <a:t>Evidence of learning</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29188187"/>
                  </a:ext>
                </a:extLst>
              </a:tr>
              <a:tr h="1280160">
                <a:tc>
                  <a:txBody>
                    <a:bodyPr/>
                    <a:lstStyle/>
                    <a:p>
                      <a:r>
                        <a:rPr lang="en-US" sz="4500" b="1" dirty="0">
                          <a:solidFill>
                            <a:srgbClr val="231F20"/>
                          </a:solidFill>
                          <a:effectLst/>
                          <a:latin typeface="Miso" pitchFamily="2" charset="0"/>
                        </a:rPr>
                        <a:t>Head</a:t>
                      </a:r>
                      <a:endParaRPr lang="en-US" sz="4500" dirty="0">
                        <a:solidFill>
                          <a:srgbClr val="231F20"/>
                        </a:solidFill>
                        <a:effectLst/>
                        <a:latin typeface="Miso" pitchFamily="2" charset="0"/>
                      </a:endParaRPr>
                    </a:p>
                    <a:p>
                      <a:r>
                        <a:rPr lang="en-US" sz="4500" b="0" dirty="0">
                          <a:solidFill>
                            <a:srgbClr val="231F20"/>
                          </a:solidFill>
                          <a:effectLst/>
                          <a:latin typeface="Miso Light" pitchFamily="2" charset="0"/>
                        </a:rPr>
                        <a:t>Participants will...</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19126445"/>
                  </a:ext>
                </a:extLst>
              </a:tr>
              <a:tr h="1280160">
                <a:tc>
                  <a:txBody>
                    <a:bodyPr/>
                    <a:lstStyle/>
                    <a:p>
                      <a:r>
                        <a:rPr lang="en-US" sz="4500" b="1" dirty="0">
                          <a:solidFill>
                            <a:srgbClr val="231F20"/>
                          </a:solidFill>
                          <a:effectLst/>
                          <a:latin typeface="Miso" pitchFamily="2" charset="0"/>
                        </a:rPr>
                        <a:t>Hands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kumimoji="0" lang="en-US" sz="3200" b="0" i="0" u="none" strike="noStrike" cap="none" spc="0" normalizeH="0" baseline="0" dirty="0">
                        <a:ln>
                          <a:noFill/>
                        </a:ln>
                        <a:solidFill>
                          <a:srgbClr val="000000"/>
                        </a:solidFill>
                        <a:effectLst/>
                        <a:uFillTx/>
                        <a:latin typeface="Helvetica Neue Medium"/>
                        <a:sym typeface="Helvetica Neue Medium"/>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87131653"/>
                  </a:ext>
                </a:extLst>
              </a:tr>
              <a:tr h="1280160">
                <a:tc>
                  <a:txBody>
                    <a:bodyPr/>
                    <a:lstStyle/>
                    <a:p>
                      <a:r>
                        <a:rPr lang="en-US" sz="4500" b="1" dirty="0">
                          <a:solidFill>
                            <a:srgbClr val="231F20"/>
                          </a:solidFill>
                          <a:effectLst/>
                          <a:latin typeface="Miso" pitchFamily="2" charset="0"/>
                        </a:rPr>
                        <a:t>Heart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52944171"/>
                  </a:ext>
                </a:extLst>
              </a:tr>
            </a:tbl>
          </a:graphicData>
        </a:graphic>
      </p:graphicFrame>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60779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145874" y="377419"/>
            <a:ext cx="10635282"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Hearing Voices &amp; </a:t>
            </a:r>
          </a:p>
          <a:p>
            <a:r>
              <a:rPr lang="en-US" dirty="0"/>
              <a:t>Guidance from the Gut</a:t>
            </a:r>
            <a:endParaRPr dirty="0"/>
          </a:p>
        </p:txBody>
      </p:sp>
      <p:sp>
        <p:nvSpPr>
          <p:cNvPr id="461" name="Rectangle"/>
          <p:cNvSpPr/>
          <p:nvPr/>
        </p:nvSpPr>
        <p:spPr>
          <a:xfrm>
            <a:off x="9609907" y="389922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8941070" y="317818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425761" y="4707886"/>
            <a:ext cx="15999399" cy="6645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500" dirty="0"/>
              <a:t>Of all the questions young adults have about life, </a:t>
            </a:r>
          </a:p>
          <a:p>
            <a:pPr algn="ctr"/>
            <a:r>
              <a:rPr lang="en-US" sz="4500" dirty="0"/>
              <a:t>what God wants them to do as a vocation is found in the top five.</a:t>
            </a:r>
          </a:p>
          <a:p>
            <a:pPr algn="ctr"/>
            <a:endParaRPr lang="en-US" sz="4500" dirty="0"/>
          </a:p>
          <a:p>
            <a:pPr algn="ctr"/>
            <a:r>
              <a:rPr lang="en-US" sz="4500" dirty="0"/>
              <a:t>In today’s workforce, young adults are likely to make significant shifts in their field of work as many as 3-5 times.</a:t>
            </a:r>
          </a:p>
          <a:p>
            <a:pPr algn="ctr"/>
            <a:endParaRPr lang="en-US" sz="4500" dirty="0"/>
          </a:p>
          <a:p>
            <a:pPr algn="ctr"/>
            <a:r>
              <a:rPr lang="en-US" sz="4500" b="1" dirty="0">
                <a:solidFill>
                  <a:srgbClr val="FF0000"/>
                </a:solidFill>
              </a:rPr>
              <a:t>Session #2 explores biblical principles of hearing God’s voice.  </a:t>
            </a:r>
          </a:p>
          <a:p>
            <a:pPr algn="ctr"/>
            <a:r>
              <a:rPr lang="en-US" sz="4500" b="1" dirty="0">
                <a:solidFill>
                  <a:srgbClr val="FF0000"/>
                </a:solidFill>
              </a:rPr>
              <a:t>It also provides Bible stories of young people how followed God’s calling for them.  </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508157" y="377419"/>
            <a:ext cx="991072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As Iron Sharpens Iron</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9059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br>
              <a:rPr lang="en-US" sz="4500" dirty="0"/>
            </a:br>
            <a:r>
              <a:rPr lang="en-US" sz="4500" dirty="0"/>
              <a:t>Who are the individuals in your life you look up to?  </a:t>
            </a:r>
          </a:p>
          <a:p>
            <a:pPr algn="ctr"/>
            <a:r>
              <a:rPr lang="en-US" sz="4500" dirty="0"/>
              <a:t>Do you have any mentors that you respect in multiple areas of your life?</a:t>
            </a:r>
          </a:p>
          <a:p>
            <a:pPr algn="ctr"/>
            <a:r>
              <a:rPr lang="en-US" sz="4500" dirty="0">
                <a:solidFill>
                  <a:srgbClr val="FF0000"/>
                </a:solidFill>
              </a:rPr>
              <a:t>A spiritual mentor?</a:t>
            </a:r>
          </a:p>
          <a:p>
            <a:pPr algn="ctr"/>
            <a:r>
              <a:rPr lang="en-US" sz="4500" dirty="0">
                <a:solidFill>
                  <a:srgbClr val="FF0000"/>
                </a:solidFill>
              </a:rPr>
              <a:t>A vocational mentor?</a:t>
            </a:r>
          </a:p>
          <a:p>
            <a:pPr algn="ctr"/>
            <a:r>
              <a:rPr lang="en-US" sz="4500" dirty="0">
                <a:solidFill>
                  <a:srgbClr val="FF0000"/>
                </a:solidFill>
              </a:rPr>
              <a:t>An academic mentor?</a:t>
            </a:r>
          </a:p>
          <a:p>
            <a:pPr algn="ctr"/>
            <a:r>
              <a:rPr lang="en-US" sz="4500" dirty="0">
                <a:solidFill>
                  <a:srgbClr val="FF0000"/>
                </a:solidFill>
              </a:rPr>
              <a:t>A relationship mentor?</a:t>
            </a:r>
          </a:p>
          <a:p>
            <a:pPr algn="ctr"/>
            <a:r>
              <a:rPr lang="en-US" sz="4500" dirty="0"/>
              <a:t>What other area of life do you want a mentor to speak into or coach you?</a:t>
            </a:r>
          </a:p>
          <a:p>
            <a:endParaRPr lang="en-US" sz="4500" dirty="0"/>
          </a:p>
          <a:p>
            <a:pPr algn="ctr"/>
            <a:r>
              <a:rPr lang="en-US" sz="4500" b="1" dirty="0">
                <a:solidFill>
                  <a:srgbClr val="FF0000"/>
                </a:solidFill>
              </a:rPr>
              <a:t>In session #3 participants will consider the role wise counselors or mentors play in offering guidance, affirmation, and insight to the Ambassador’s calling.</a:t>
            </a:r>
          </a:p>
        </p:txBody>
      </p:sp>
    </p:spTree>
    <p:extLst>
      <p:ext uri="{BB962C8B-B14F-4D97-AF65-F5344CB8AC3E}">
        <p14:creationId xmlns:p14="http://schemas.microsoft.com/office/powerpoint/2010/main" val="221455420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033943" y="423139"/>
            <a:ext cx="16769973"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God-given Gifts, Talents, Tendencies</a:t>
            </a:r>
          </a:p>
          <a:p>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695680" y="3223906"/>
            <a:ext cx="17576799" cy="8040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500" dirty="0"/>
              <a:t>Some possess natural tendencies or talents that they may develop for good or evil. Then there are skills that one can learn with a degree of practice. One of the ways God can guide us to our vocational callings is through our aptitude.</a:t>
            </a:r>
          </a:p>
          <a:p>
            <a:endParaRPr lang="en-US" sz="4500" dirty="0"/>
          </a:p>
          <a:p>
            <a:pPr algn="ctr"/>
            <a:r>
              <a:rPr lang="en-US" sz="4500" dirty="0"/>
              <a:t>While it is true that just because we might be good at some things we doesn’t necessarily mean we need to do it for a living, it is helpful to explore the various qualities that we have been blessed with.</a:t>
            </a:r>
          </a:p>
          <a:p>
            <a:pPr algn="ctr"/>
            <a:endParaRPr lang="en-US" sz="4500" dirty="0"/>
          </a:p>
          <a:p>
            <a:pPr algn="ctr"/>
            <a:r>
              <a:rPr lang="en-US" sz="4500" b="1" dirty="0">
                <a:solidFill>
                  <a:srgbClr val="FF0000"/>
                </a:solidFill>
              </a:rPr>
              <a:t>Session #4 explores biblical examples of individuals and their vocations, and invites consideration of how occupations have changed over time and in what ways are they the same.</a:t>
            </a:r>
            <a:endParaRPr lang="en-US" b="1" dirty="0">
              <a:solidFill>
                <a:srgbClr val="FF0000"/>
              </a:solidFill>
            </a:endParaRPr>
          </a:p>
        </p:txBody>
      </p:sp>
      <p:sp>
        <p:nvSpPr>
          <p:cNvPr id="3" name="Rectangle 1">
            <a:extLst>
              <a:ext uri="{FF2B5EF4-FFF2-40B4-BE49-F238E27FC236}">
                <a16:creationId xmlns:a16="http://schemas.microsoft.com/office/drawing/2014/main" id="{97BEB8BD-FC52-0246-9896-444F7F6F13AD}"/>
              </a:ext>
            </a:extLst>
          </p:cNvPr>
          <p:cNvSpPr>
            <a:spLocks noChangeArrowheads="1"/>
          </p:cNvSpPr>
          <p:nvPr/>
        </p:nvSpPr>
        <p:spPr bwMode="auto">
          <a:xfrm>
            <a:off x="1500875" y="8077285"/>
            <a:ext cx="1999290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405768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8FDCCC-7042-4A67-9581-AFEBDA39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5A2E4-EB83-469E-A75B-AA7C58E0B2CB}">
  <ds:schemaRefs>
    <ds:schemaRef ds:uri="http://schemas.microsoft.com/sharepoint/v3/contenttype/forms"/>
  </ds:schemaRefs>
</ds:datastoreItem>
</file>

<file path=customXml/itemProps3.xml><?xml version="1.0" encoding="utf-8"?>
<ds:datastoreItem xmlns:ds="http://schemas.openxmlformats.org/officeDocument/2006/customXml" ds:itemID="{59CCC378-07F9-4D46-A2E5-92AAEC5BE8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3328</TotalTime>
  <Words>1454</Words>
  <Application>Microsoft Macintosh PowerPoint</Application>
  <PresentationFormat>Custom</PresentationFormat>
  <Paragraphs>169</Paragraphs>
  <Slides>17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Miso Light</vt:lpstr>
      <vt:lpstr>Times</vt:lpstr>
      <vt:lpstr>White</vt:lpstr>
      <vt:lpstr>PowerPoint Presentation</vt:lpstr>
      <vt:lpstr>Module 5 – Lifestyle &amp; Vocation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Mokgwane, Pako</cp:lastModifiedBy>
  <cp:revision>51</cp:revision>
  <cp:lastPrinted>2020-07-08T22:08:25Z</cp:lastPrinted>
  <dcterms:modified xsi:type="dcterms:W3CDTF">2020-08-12T00:17:15Z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0x0101004AFAEC837CB4F641BB3A5C758ACA25DA</vt:lpwstr>
  </property>
</Properties>
</file>