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33" r:id="rId5"/>
    <p:sldId id="256" r:id="rId6"/>
    <p:sldId id="266" r:id="rId7"/>
    <p:sldId id="328" r:id="rId8"/>
    <p:sldId id="267" r:id="rId9"/>
    <p:sldId id="292" r:id="rId10"/>
    <p:sldId id="295" r:id="rId11"/>
    <p:sldId id="329" r:id="rId12"/>
    <p:sldId id="296" r:id="rId13"/>
    <p:sldId id="336" r:id="rId14"/>
    <p:sldId id="334" r:id="rId15"/>
    <p:sldId id="298" r:id="rId16"/>
    <p:sldId id="313" r:id="rId17"/>
    <p:sldId id="300" r:id="rId18"/>
    <p:sldId id="311" r:id="rId19"/>
    <p:sldId id="301" r:id="rId20"/>
    <p:sldId id="312" r:id="rId21"/>
    <p:sldId id="310" r:id="rId22"/>
    <p:sldId id="304" r:id="rId23"/>
    <p:sldId id="337" r:id="rId24"/>
    <p:sldId id="305" r:id="rId25"/>
    <p:sldId id="338" r:id="rId26"/>
    <p:sldId id="339" r:id="rId27"/>
    <p:sldId id="320" r:id="rId28"/>
    <p:sldId id="340" r:id="rId29"/>
    <p:sldId id="341" r:id="rId30"/>
    <p:sldId id="331" r:id="rId31"/>
    <p:sldId id="342" r:id="rId32"/>
    <p:sldId id="345" r:id="rId33"/>
    <p:sldId id="283"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B26"/>
    <a:srgbClr val="A1BF66"/>
    <a:srgbClr val="1EA1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5"/>
    <p:restoredTop sz="93112"/>
  </p:normalViewPr>
  <p:slideViewPr>
    <p:cSldViewPr snapToGrid="0">
      <p:cViewPr varScale="1">
        <p:scale>
          <a:sx n="30" d="100"/>
          <a:sy n="30" d="100"/>
        </p:scale>
        <p:origin x="1408"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814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Stay focused</a:t>
            </a:r>
          </a:p>
        </p:txBody>
      </p:sp>
    </p:spTree>
    <p:extLst>
      <p:ext uri="{BB962C8B-B14F-4D97-AF65-F5344CB8AC3E}">
        <p14:creationId xmlns:p14="http://schemas.microsoft.com/office/powerpoint/2010/main" val="2757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Stay focused</a:t>
            </a:r>
          </a:p>
        </p:txBody>
      </p:sp>
    </p:spTree>
    <p:extLst>
      <p:ext uri="{BB962C8B-B14F-4D97-AF65-F5344CB8AC3E}">
        <p14:creationId xmlns:p14="http://schemas.microsoft.com/office/powerpoint/2010/main" val="545583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8"/>
            <a:ext cx="14716127" cy="4643439"/>
          </a:xfrm>
          <a:prstGeom prst="rect">
            <a:avLst/>
          </a:prstGeom>
        </p:spPr>
        <p:txBody>
          <a:bodyPr lIns="71436" tIns="71436" rIns="71436" bIns="71436" anchor="b"/>
          <a:lstStyle>
            <a:lvl1pPr algn="ctr" defTabSz="82153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12" name="Body Level One…"/>
          <p:cNvSpPr txBox="1">
            <a:spLocks noGrp="1"/>
          </p:cNvSpPr>
          <p:nvPr>
            <p:ph type="body" sz="quarter" idx="1"/>
          </p:nvPr>
        </p:nvSpPr>
        <p:spPr>
          <a:xfrm>
            <a:off x="4833937" y="7090171"/>
            <a:ext cx="14716127" cy="1589487"/>
          </a:xfrm>
          <a:prstGeom prst="rect">
            <a:avLst/>
          </a:prstGeom>
        </p:spPr>
        <p:txBody>
          <a:bodyPr lIns="71436" tIns="71436" rIns="71436" bIns="71436"/>
          <a:lstStyle>
            <a:lvl1pPr marL="0" indent="0" algn="ctr" defTabSz="821530">
              <a:lnSpc>
                <a:spcPct val="100000"/>
              </a:lnSpc>
              <a:spcBef>
                <a:spcPts val="0"/>
              </a:spcBef>
              <a:buSzTx/>
              <a:buFontTx/>
              <a:buNone/>
              <a:defRPr sz="5200">
                <a:solidFill>
                  <a:srgbClr val="000000"/>
                </a:solidFill>
                <a:latin typeface="+mj-lt"/>
                <a:ea typeface="+mj-ea"/>
                <a:cs typeface="+mj-cs"/>
                <a:sym typeface="Helvetica Neue"/>
              </a:defRPr>
            </a:lvl1pPr>
            <a:lvl2pPr marL="0" indent="0" algn="ctr" defTabSz="821530">
              <a:lnSpc>
                <a:spcPct val="100000"/>
              </a:lnSpc>
              <a:spcBef>
                <a:spcPts val="0"/>
              </a:spcBef>
              <a:buSzTx/>
              <a:buFontTx/>
              <a:buNone/>
              <a:defRPr sz="5200">
                <a:solidFill>
                  <a:srgbClr val="000000"/>
                </a:solidFill>
                <a:latin typeface="+mj-lt"/>
                <a:ea typeface="+mj-ea"/>
                <a:cs typeface="+mj-cs"/>
                <a:sym typeface="Helvetica Neue"/>
              </a:defRPr>
            </a:lvl2pPr>
            <a:lvl3pPr marL="0" indent="0" algn="ctr" defTabSz="821530">
              <a:lnSpc>
                <a:spcPct val="100000"/>
              </a:lnSpc>
              <a:spcBef>
                <a:spcPts val="0"/>
              </a:spcBef>
              <a:buSzTx/>
              <a:buFontTx/>
              <a:buNone/>
              <a:defRPr sz="5200">
                <a:solidFill>
                  <a:srgbClr val="000000"/>
                </a:solidFill>
                <a:latin typeface="+mj-lt"/>
                <a:ea typeface="+mj-ea"/>
                <a:cs typeface="+mj-cs"/>
                <a:sym typeface="Helvetica Neue"/>
              </a:defRPr>
            </a:lvl3pPr>
            <a:lvl4pPr marL="0" indent="0" algn="ctr" defTabSz="821530">
              <a:lnSpc>
                <a:spcPct val="100000"/>
              </a:lnSpc>
              <a:spcBef>
                <a:spcPts val="0"/>
              </a:spcBef>
              <a:buSzTx/>
              <a:buFontTx/>
              <a:buNone/>
              <a:defRPr sz="5200">
                <a:solidFill>
                  <a:srgbClr val="000000"/>
                </a:solidFill>
                <a:latin typeface="+mj-lt"/>
                <a:ea typeface="+mj-ea"/>
                <a:cs typeface="+mj-cs"/>
                <a:sym typeface="Helvetica Neue"/>
              </a:defRPr>
            </a:lvl4pPr>
            <a:lvl5pPr marL="0" indent="0" algn="ctr" defTabSz="821530">
              <a:lnSpc>
                <a:spcPct val="100000"/>
              </a:lnSpc>
              <a:spcBef>
                <a:spcPts val="0"/>
              </a:spcBef>
              <a:buSzTx/>
              <a:buFontTx/>
              <a:buNone/>
              <a:defRPr sz="5200">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2" name="Image"/>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93"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833937" y="4536280"/>
            <a:ext cx="14716127" cy="4643439"/>
          </a:xfrm>
          <a:prstGeom prst="rect">
            <a:avLst/>
          </a:prstGeom>
        </p:spPr>
        <p:txBody>
          <a:bodyPr lIns="71436" tIns="71436" rIns="71436" bIns="71436"/>
          <a:lstStyle>
            <a:lvl1pPr algn="ctr" defTabSz="82153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21"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8" name="Image"/>
          <p:cNvSpPr>
            <a:spLocks noGrp="1"/>
          </p:cNvSpPr>
          <p:nvPr>
            <p:ph type="pic" sz="half" idx="13"/>
          </p:nvPr>
        </p:nvSpPr>
        <p:spPr>
          <a:xfrm>
            <a:off x="12495609" y="892967"/>
            <a:ext cx="7500939" cy="11555019"/>
          </a:xfrm>
          <a:prstGeom prst="rect">
            <a:avLst/>
          </a:prstGeom>
        </p:spPr>
        <p:txBody>
          <a:bodyPr lIns="91439" tIns="45719" rIns="91439" bIns="45719">
            <a:noAutofit/>
          </a:bodyPr>
          <a:lstStyle/>
          <a:p>
            <a:endParaRPr/>
          </a:p>
        </p:txBody>
      </p:sp>
      <p:sp>
        <p:nvSpPr>
          <p:cNvPr id="29" name="Title Text"/>
          <p:cNvSpPr txBox="1">
            <a:spLocks noGrp="1"/>
          </p:cNvSpPr>
          <p:nvPr>
            <p:ph type="title"/>
          </p:nvPr>
        </p:nvSpPr>
        <p:spPr>
          <a:xfrm>
            <a:off x="4387453" y="892967"/>
            <a:ext cx="7500939" cy="5607846"/>
          </a:xfrm>
          <a:prstGeom prst="rect">
            <a:avLst/>
          </a:prstGeom>
        </p:spPr>
        <p:txBody>
          <a:bodyPr lIns="71436" tIns="71436" rIns="71436" bIns="71436" anchor="b"/>
          <a:lstStyle>
            <a:lvl1pPr algn="ctr" defTabSz="821530">
              <a:lnSpc>
                <a:spcPct val="100000"/>
              </a:lnSpc>
              <a:defRPr sz="8400">
                <a:solidFill>
                  <a:srgbClr val="000000"/>
                </a:solidFill>
                <a:latin typeface="Helvetica Neue Medium"/>
                <a:ea typeface="Helvetica Neue Medium"/>
                <a:cs typeface="Helvetica Neue Medium"/>
                <a:sym typeface="Helvetica Neue Medium"/>
              </a:defRPr>
            </a:lvl1pPr>
          </a:lstStyle>
          <a:p>
            <a:r>
              <a:t>Title Text</a:t>
            </a:r>
          </a:p>
        </p:txBody>
      </p:sp>
      <p:sp>
        <p:nvSpPr>
          <p:cNvPr id="30" name="Body Level One…"/>
          <p:cNvSpPr txBox="1">
            <a:spLocks noGrp="1"/>
          </p:cNvSpPr>
          <p:nvPr>
            <p:ph type="body" sz="quarter" idx="1"/>
          </p:nvPr>
        </p:nvSpPr>
        <p:spPr>
          <a:xfrm>
            <a:off x="4387453" y="6643686"/>
            <a:ext cx="7500939" cy="5786439"/>
          </a:xfrm>
          <a:prstGeom prst="rect">
            <a:avLst/>
          </a:prstGeom>
        </p:spPr>
        <p:txBody>
          <a:bodyPr lIns="71436" tIns="71436" rIns="71436" bIns="71436"/>
          <a:lstStyle>
            <a:lvl1pPr marL="0" indent="0" algn="ctr" defTabSz="821530">
              <a:lnSpc>
                <a:spcPct val="100000"/>
              </a:lnSpc>
              <a:spcBef>
                <a:spcPts val="0"/>
              </a:spcBef>
              <a:buSzTx/>
              <a:buFontTx/>
              <a:buNone/>
              <a:defRPr sz="5200">
                <a:solidFill>
                  <a:srgbClr val="000000"/>
                </a:solidFill>
                <a:latin typeface="+mj-lt"/>
                <a:ea typeface="+mj-ea"/>
                <a:cs typeface="+mj-cs"/>
                <a:sym typeface="Helvetica Neue"/>
              </a:defRPr>
            </a:lvl1pPr>
            <a:lvl2pPr marL="0" indent="0" algn="ctr" defTabSz="821530">
              <a:lnSpc>
                <a:spcPct val="100000"/>
              </a:lnSpc>
              <a:spcBef>
                <a:spcPts val="0"/>
              </a:spcBef>
              <a:buSzTx/>
              <a:buFontTx/>
              <a:buNone/>
              <a:defRPr sz="5200">
                <a:solidFill>
                  <a:srgbClr val="000000"/>
                </a:solidFill>
                <a:latin typeface="+mj-lt"/>
                <a:ea typeface="+mj-ea"/>
                <a:cs typeface="+mj-cs"/>
                <a:sym typeface="Helvetica Neue"/>
              </a:defRPr>
            </a:lvl2pPr>
            <a:lvl3pPr marL="0" indent="0" algn="ctr" defTabSz="821530">
              <a:lnSpc>
                <a:spcPct val="100000"/>
              </a:lnSpc>
              <a:spcBef>
                <a:spcPts val="0"/>
              </a:spcBef>
              <a:buSzTx/>
              <a:buFontTx/>
              <a:buNone/>
              <a:defRPr sz="5200">
                <a:solidFill>
                  <a:srgbClr val="000000"/>
                </a:solidFill>
                <a:latin typeface="+mj-lt"/>
                <a:ea typeface="+mj-ea"/>
                <a:cs typeface="+mj-cs"/>
                <a:sym typeface="Helvetica Neue"/>
              </a:defRPr>
            </a:lvl3pPr>
            <a:lvl4pPr marL="0" indent="0" algn="ctr" defTabSz="821530">
              <a:lnSpc>
                <a:spcPct val="100000"/>
              </a:lnSpc>
              <a:spcBef>
                <a:spcPts val="0"/>
              </a:spcBef>
              <a:buSzTx/>
              <a:buFontTx/>
              <a:buNone/>
              <a:defRPr sz="5200">
                <a:solidFill>
                  <a:srgbClr val="000000"/>
                </a:solidFill>
                <a:latin typeface="+mj-lt"/>
                <a:ea typeface="+mj-ea"/>
                <a:cs typeface="+mj-cs"/>
                <a:sym typeface="Helvetica Neue"/>
              </a:defRPr>
            </a:lvl4pPr>
            <a:lvl5pPr marL="0" indent="0" algn="ctr" defTabSz="821530">
              <a:lnSpc>
                <a:spcPct val="100000"/>
              </a:lnSpc>
              <a:spcBef>
                <a:spcPts val="0"/>
              </a:spcBef>
              <a:buSzTx/>
              <a:buFontTx/>
              <a:buNone/>
              <a:defRPr sz="5200">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387453" y="357186"/>
            <a:ext cx="15609094" cy="3036096"/>
          </a:xfrm>
          <a:prstGeom prst="rect">
            <a:avLst/>
          </a:prstGeom>
        </p:spPr>
        <p:txBody>
          <a:bodyPr lIns="71436" tIns="71436" rIns="71436" bIns="71436"/>
          <a:lstStyle>
            <a:lvl1pPr algn="ctr" defTabSz="82153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39"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6" name="Title Text"/>
          <p:cNvSpPr txBox="1">
            <a:spLocks noGrp="1"/>
          </p:cNvSpPr>
          <p:nvPr>
            <p:ph type="title"/>
          </p:nvPr>
        </p:nvSpPr>
        <p:spPr>
          <a:xfrm>
            <a:off x="4387453" y="357186"/>
            <a:ext cx="15609094" cy="3036096"/>
          </a:xfrm>
          <a:prstGeom prst="rect">
            <a:avLst/>
          </a:prstGeom>
        </p:spPr>
        <p:txBody>
          <a:bodyPr lIns="71436" tIns="71436" rIns="71436" bIns="71436"/>
          <a:lstStyle>
            <a:lvl1pPr algn="ctr" defTabSz="82153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47" name="Body Level One…"/>
          <p:cNvSpPr txBox="1">
            <a:spLocks noGrp="1"/>
          </p:cNvSpPr>
          <p:nvPr>
            <p:ph type="body" idx="1"/>
          </p:nvPr>
        </p:nvSpPr>
        <p:spPr>
          <a:xfrm>
            <a:off x="4387453" y="3643312"/>
            <a:ext cx="15609094" cy="8840393"/>
          </a:xfrm>
          <a:prstGeom prst="rect">
            <a:avLst/>
          </a:prstGeom>
        </p:spPr>
        <p:txBody>
          <a:bodyPr lIns="71436" tIns="71436" rIns="71436" bIns="71436" anchor="ctr"/>
          <a:lstStyle>
            <a:lvl1pPr marL="611187" indent="-611187" defTabSz="821530">
              <a:lnSpc>
                <a:spcPct val="100000"/>
              </a:lnSpc>
              <a:spcBef>
                <a:spcPts val="5900"/>
              </a:spcBef>
              <a:buSzPct val="145000"/>
              <a:buFontTx/>
              <a:defRPr sz="4400">
                <a:solidFill>
                  <a:srgbClr val="000000"/>
                </a:solidFill>
                <a:latin typeface="+mj-lt"/>
                <a:ea typeface="+mj-ea"/>
                <a:cs typeface="+mj-cs"/>
                <a:sym typeface="Helvetica Neue"/>
              </a:defRPr>
            </a:lvl1pPr>
            <a:lvl2pPr marL="1055687" indent="-611187" defTabSz="821530">
              <a:lnSpc>
                <a:spcPct val="100000"/>
              </a:lnSpc>
              <a:spcBef>
                <a:spcPts val="5900"/>
              </a:spcBef>
              <a:buSzPct val="145000"/>
              <a:buFontTx/>
              <a:defRPr sz="4400">
                <a:solidFill>
                  <a:srgbClr val="000000"/>
                </a:solidFill>
                <a:latin typeface="+mj-lt"/>
                <a:ea typeface="+mj-ea"/>
                <a:cs typeface="+mj-cs"/>
                <a:sym typeface="Helvetica Neue"/>
              </a:defRPr>
            </a:lvl2pPr>
            <a:lvl3pPr marL="1500187" indent="-611187" defTabSz="821530">
              <a:lnSpc>
                <a:spcPct val="100000"/>
              </a:lnSpc>
              <a:spcBef>
                <a:spcPts val="5900"/>
              </a:spcBef>
              <a:buSzPct val="145000"/>
              <a:buFontTx/>
              <a:defRPr sz="4400">
                <a:solidFill>
                  <a:srgbClr val="000000"/>
                </a:solidFill>
                <a:latin typeface="+mj-lt"/>
                <a:ea typeface="+mj-ea"/>
                <a:cs typeface="+mj-cs"/>
                <a:sym typeface="Helvetica Neue"/>
              </a:defRPr>
            </a:lvl3pPr>
            <a:lvl4pPr marL="1944686" indent="-611187" defTabSz="821530">
              <a:lnSpc>
                <a:spcPct val="100000"/>
              </a:lnSpc>
              <a:spcBef>
                <a:spcPts val="5900"/>
              </a:spcBef>
              <a:buSzPct val="145000"/>
              <a:buFontTx/>
              <a:defRPr sz="4400">
                <a:solidFill>
                  <a:srgbClr val="000000"/>
                </a:solidFill>
                <a:latin typeface="+mj-lt"/>
                <a:ea typeface="+mj-ea"/>
                <a:cs typeface="+mj-cs"/>
                <a:sym typeface="Helvetica Neue"/>
              </a:defRPr>
            </a:lvl4pPr>
            <a:lvl5pPr marL="2389186" indent="-611186" defTabSz="821530">
              <a:lnSpc>
                <a:spcPct val="100000"/>
              </a:lnSpc>
              <a:spcBef>
                <a:spcPts val="5900"/>
              </a:spcBef>
              <a:buSzPct val="145000"/>
              <a:buFontTx/>
              <a:defRPr sz="4400">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5" name="Image"/>
          <p:cNvSpPr>
            <a:spLocks noGrp="1"/>
          </p:cNvSpPr>
          <p:nvPr>
            <p:ph type="pic" sz="quarter" idx="13"/>
          </p:nvPr>
        </p:nvSpPr>
        <p:spPr>
          <a:xfrm>
            <a:off x="12495609" y="3643312"/>
            <a:ext cx="7500939" cy="8840393"/>
          </a:xfrm>
          <a:prstGeom prst="rect">
            <a:avLst/>
          </a:prstGeom>
        </p:spPr>
        <p:txBody>
          <a:bodyPr lIns="91439" tIns="45719" rIns="91439" bIns="45719">
            <a:noAutofit/>
          </a:bodyPr>
          <a:lstStyle/>
          <a:p>
            <a:endParaRPr/>
          </a:p>
        </p:txBody>
      </p:sp>
      <p:sp>
        <p:nvSpPr>
          <p:cNvPr id="56" name="Title Text"/>
          <p:cNvSpPr txBox="1">
            <a:spLocks noGrp="1"/>
          </p:cNvSpPr>
          <p:nvPr>
            <p:ph type="title"/>
          </p:nvPr>
        </p:nvSpPr>
        <p:spPr>
          <a:xfrm>
            <a:off x="4387453" y="357186"/>
            <a:ext cx="15609094" cy="3036096"/>
          </a:xfrm>
          <a:prstGeom prst="rect">
            <a:avLst/>
          </a:prstGeom>
        </p:spPr>
        <p:txBody>
          <a:bodyPr lIns="71436" tIns="71436" rIns="71436" bIns="71436"/>
          <a:lstStyle>
            <a:lvl1pPr algn="ctr" defTabSz="82153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57" name="Body Level One…"/>
          <p:cNvSpPr txBox="1">
            <a:spLocks noGrp="1"/>
          </p:cNvSpPr>
          <p:nvPr>
            <p:ph type="body" sz="quarter" idx="1"/>
          </p:nvPr>
        </p:nvSpPr>
        <p:spPr>
          <a:xfrm>
            <a:off x="4387453" y="3643312"/>
            <a:ext cx="7500939" cy="8840393"/>
          </a:xfrm>
          <a:prstGeom prst="rect">
            <a:avLst/>
          </a:prstGeom>
        </p:spPr>
        <p:txBody>
          <a:bodyPr lIns="71436" tIns="71436" rIns="71436" bIns="71436" anchor="ctr"/>
          <a:lstStyle>
            <a:lvl1pPr marL="465363" indent="-465363" defTabSz="821530">
              <a:lnSpc>
                <a:spcPct val="100000"/>
              </a:lnSpc>
              <a:spcBef>
                <a:spcPts val="4500"/>
              </a:spcBef>
              <a:buSzPct val="145000"/>
              <a:buFontTx/>
              <a:defRPr sz="3800">
                <a:solidFill>
                  <a:srgbClr val="000000"/>
                </a:solidFill>
                <a:latin typeface="+mj-lt"/>
                <a:ea typeface="+mj-ea"/>
                <a:cs typeface="+mj-cs"/>
                <a:sym typeface="Helvetica Neue"/>
              </a:defRPr>
            </a:lvl1pPr>
            <a:lvl2pPr marL="808263" indent="-465363" defTabSz="821530">
              <a:lnSpc>
                <a:spcPct val="100000"/>
              </a:lnSpc>
              <a:spcBef>
                <a:spcPts val="4500"/>
              </a:spcBef>
              <a:buSzPct val="145000"/>
              <a:buFontTx/>
              <a:defRPr sz="3800">
                <a:solidFill>
                  <a:srgbClr val="000000"/>
                </a:solidFill>
                <a:latin typeface="+mj-lt"/>
                <a:ea typeface="+mj-ea"/>
                <a:cs typeface="+mj-cs"/>
                <a:sym typeface="Helvetica Neue"/>
              </a:defRPr>
            </a:lvl2pPr>
            <a:lvl3pPr marL="1151164" indent="-465363" defTabSz="821530">
              <a:lnSpc>
                <a:spcPct val="100000"/>
              </a:lnSpc>
              <a:spcBef>
                <a:spcPts val="4500"/>
              </a:spcBef>
              <a:buSzPct val="145000"/>
              <a:buFontTx/>
              <a:defRPr sz="3800">
                <a:solidFill>
                  <a:srgbClr val="000000"/>
                </a:solidFill>
                <a:latin typeface="+mj-lt"/>
                <a:ea typeface="+mj-ea"/>
                <a:cs typeface="+mj-cs"/>
                <a:sym typeface="Helvetica Neue"/>
              </a:defRPr>
            </a:lvl3pPr>
            <a:lvl4pPr marL="1494064" indent="-465364" defTabSz="821530">
              <a:lnSpc>
                <a:spcPct val="100000"/>
              </a:lnSpc>
              <a:spcBef>
                <a:spcPts val="4500"/>
              </a:spcBef>
              <a:buSzPct val="145000"/>
              <a:buFontTx/>
              <a:defRPr sz="3800">
                <a:solidFill>
                  <a:srgbClr val="000000"/>
                </a:solidFill>
                <a:latin typeface="+mj-lt"/>
                <a:ea typeface="+mj-ea"/>
                <a:cs typeface="+mj-cs"/>
                <a:sym typeface="Helvetica Neue"/>
              </a:defRPr>
            </a:lvl4pPr>
            <a:lvl5pPr marL="1836964" indent="-465364" defTabSz="821530">
              <a:lnSpc>
                <a:spcPct val="100000"/>
              </a:lnSpc>
              <a:spcBef>
                <a:spcPts val="4500"/>
              </a:spcBef>
              <a:buSzPct val="145000"/>
              <a:buFontTx/>
              <a:defRPr sz="3800">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54104" y="13073062"/>
            <a:ext cx="466267" cy="473075"/>
          </a:xfrm>
          <a:prstGeom prst="rect">
            <a:avLst/>
          </a:prstGeom>
        </p:spPr>
        <p:txBody>
          <a:bodyPr lIns="71436" tIns="71436" rIns="71436" bIns="71436"/>
          <a:lstStyle>
            <a:lvl1pPr defTabSz="821530">
              <a:defRPr sz="2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5" name="Body Level One…"/>
          <p:cNvSpPr txBox="1">
            <a:spLocks noGrp="1"/>
          </p:cNvSpPr>
          <p:nvPr>
            <p:ph type="body" idx="1"/>
          </p:nvPr>
        </p:nvSpPr>
        <p:spPr>
          <a:xfrm>
            <a:off x="4387453" y="1785936"/>
            <a:ext cx="15609094" cy="10144127"/>
          </a:xfrm>
          <a:prstGeom prst="rect">
            <a:avLst/>
          </a:prstGeom>
        </p:spPr>
        <p:txBody>
          <a:bodyPr lIns="71436" tIns="71436" rIns="71436" bIns="71436" anchor="ctr"/>
          <a:lstStyle>
            <a:lvl1pPr marL="611187" indent="-611187" defTabSz="821530">
              <a:lnSpc>
                <a:spcPct val="100000"/>
              </a:lnSpc>
              <a:spcBef>
                <a:spcPts val="5900"/>
              </a:spcBef>
              <a:buSzPct val="145000"/>
              <a:buFontTx/>
              <a:defRPr sz="4400">
                <a:solidFill>
                  <a:srgbClr val="000000"/>
                </a:solidFill>
                <a:latin typeface="+mj-lt"/>
                <a:ea typeface="+mj-ea"/>
                <a:cs typeface="+mj-cs"/>
                <a:sym typeface="Helvetica Neue"/>
              </a:defRPr>
            </a:lvl1pPr>
            <a:lvl2pPr marL="1055687" indent="-611187" defTabSz="821530">
              <a:lnSpc>
                <a:spcPct val="100000"/>
              </a:lnSpc>
              <a:spcBef>
                <a:spcPts val="5900"/>
              </a:spcBef>
              <a:buSzPct val="145000"/>
              <a:buFontTx/>
              <a:defRPr sz="4400">
                <a:solidFill>
                  <a:srgbClr val="000000"/>
                </a:solidFill>
                <a:latin typeface="+mj-lt"/>
                <a:ea typeface="+mj-ea"/>
                <a:cs typeface="+mj-cs"/>
                <a:sym typeface="Helvetica Neue"/>
              </a:defRPr>
            </a:lvl2pPr>
            <a:lvl3pPr marL="1500187" indent="-611187" defTabSz="821530">
              <a:lnSpc>
                <a:spcPct val="100000"/>
              </a:lnSpc>
              <a:spcBef>
                <a:spcPts val="5900"/>
              </a:spcBef>
              <a:buSzPct val="145000"/>
              <a:buFontTx/>
              <a:defRPr sz="4400">
                <a:solidFill>
                  <a:srgbClr val="000000"/>
                </a:solidFill>
                <a:latin typeface="+mj-lt"/>
                <a:ea typeface="+mj-ea"/>
                <a:cs typeface="+mj-cs"/>
                <a:sym typeface="Helvetica Neue"/>
              </a:defRPr>
            </a:lvl3pPr>
            <a:lvl4pPr marL="1944686" indent="-611187" defTabSz="821530">
              <a:lnSpc>
                <a:spcPct val="100000"/>
              </a:lnSpc>
              <a:spcBef>
                <a:spcPts val="5900"/>
              </a:spcBef>
              <a:buSzPct val="145000"/>
              <a:buFontTx/>
              <a:defRPr sz="4400">
                <a:solidFill>
                  <a:srgbClr val="000000"/>
                </a:solidFill>
                <a:latin typeface="+mj-lt"/>
                <a:ea typeface="+mj-ea"/>
                <a:cs typeface="+mj-cs"/>
                <a:sym typeface="Helvetica Neue"/>
              </a:defRPr>
            </a:lvl4pPr>
            <a:lvl5pPr marL="2389186" indent="-611186" defTabSz="821530">
              <a:lnSpc>
                <a:spcPct val="100000"/>
              </a:lnSpc>
              <a:spcBef>
                <a:spcPts val="5900"/>
              </a:spcBef>
              <a:buSzPct val="145000"/>
              <a:buFontTx/>
              <a:defRPr sz="4400">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3" name="Image"/>
          <p:cNvSpPr>
            <a:spLocks noGrp="1"/>
          </p:cNvSpPr>
          <p:nvPr>
            <p:ph type="pic" sz="quarter" idx="13"/>
          </p:nvPr>
        </p:nvSpPr>
        <p:spPr>
          <a:xfrm>
            <a:off x="12495609" y="7161609"/>
            <a:ext cx="7500939" cy="5304236"/>
          </a:xfrm>
          <a:prstGeom prst="rect">
            <a:avLst/>
          </a:prstGeom>
        </p:spPr>
        <p:txBody>
          <a:bodyPr lIns="91439" tIns="45719" rIns="91439" bIns="45719">
            <a:noAutofit/>
          </a:bodyPr>
          <a:lstStyle/>
          <a:p>
            <a:endParaRPr/>
          </a:p>
        </p:txBody>
      </p:sp>
      <p:sp>
        <p:nvSpPr>
          <p:cNvPr id="74" name="Image"/>
          <p:cNvSpPr>
            <a:spLocks noGrp="1"/>
          </p:cNvSpPr>
          <p:nvPr>
            <p:ph type="pic" sz="quarter" idx="14"/>
          </p:nvPr>
        </p:nvSpPr>
        <p:spPr>
          <a:xfrm>
            <a:off x="12495609" y="1250155"/>
            <a:ext cx="7500939" cy="5304237"/>
          </a:xfrm>
          <a:prstGeom prst="rect">
            <a:avLst/>
          </a:prstGeom>
        </p:spPr>
        <p:txBody>
          <a:bodyPr lIns="91439" tIns="45719" rIns="91439" bIns="45719">
            <a:noAutofit/>
          </a:bodyPr>
          <a:lstStyle/>
          <a:p>
            <a:endParaRPr/>
          </a:p>
        </p:txBody>
      </p:sp>
      <p:sp>
        <p:nvSpPr>
          <p:cNvPr id="75" name="Image"/>
          <p:cNvSpPr>
            <a:spLocks noGrp="1"/>
          </p:cNvSpPr>
          <p:nvPr>
            <p:ph type="pic" sz="half" idx="15"/>
          </p:nvPr>
        </p:nvSpPr>
        <p:spPr>
          <a:xfrm>
            <a:off x="4387453" y="1250155"/>
            <a:ext cx="7500939" cy="11215690"/>
          </a:xfrm>
          <a:prstGeom prst="rect">
            <a:avLst/>
          </a:prstGeom>
        </p:spPr>
        <p:txBody>
          <a:bodyPr lIns="91439" tIns="45719" rIns="91439" bIns="45719">
            <a:noAutofit/>
          </a:bodyPr>
          <a:lstStyle/>
          <a:p>
            <a:endParaRPr/>
          </a:p>
        </p:txBody>
      </p:sp>
      <p:sp>
        <p:nvSpPr>
          <p:cNvPr id="76"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4833937" y="8947546"/>
            <a:ext cx="14716127" cy="647702"/>
          </a:xfrm>
          <a:prstGeom prst="rect">
            <a:avLst/>
          </a:prstGeom>
        </p:spPr>
        <p:txBody>
          <a:bodyPr lIns="71436" tIns="71436" rIns="71436" bIns="71436"/>
          <a:lstStyle>
            <a:lvl1pPr marL="0" indent="0" algn="ctr" defTabSz="821530">
              <a:lnSpc>
                <a:spcPct val="100000"/>
              </a:lnSpc>
              <a:spcBef>
                <a:spcPts val="0"/>
              </a:spcBef>
              <a:buSzTx/>
              <a:buFontTx/>
              <a:buNone/>
              <a:defRPr sz="3200" i="1">
                <a:solidFill>
                  <a:srgbClr val="000000"/>
                </a:solidFill>
                <a:latin typeface="+mj-lt"/>
                <a:ea typeface="+mj-ea"/>
                <a:cs typeface="+mj-cs"/>
                <a:sym typeface="Helvetica Neue"/>
              </a:defRPr>
            </a:lvl1pPr>
            <a:lvl2pPr marL="888999" indent="-444499" algn="ctr" defTabSz="821530">
              <a:lnSpc>
                <a:spcPct val="100000"/>
              </a:lnSpc>
              <a:spcBef>
                <a:spcPts val="0"/>
              </a:spcBef>
              <a:buSzPct val="145000"/>
              <a:buFontTx/>
              <a:defRPr sz="3200" i="1">
                <a:solidFill>
                  <a:srgbClr val="000000"/>
                </a:solidFill>
                <a:latin typeface="+mj-lt"/>
                <a:ea typeface="+mj-ea"/>
                <a:cs typeface="+mj-cs"/>
                <a:sym typeface="Helvetica Neue"/>
              </a:defRPr>
            </a:lvl2pPr>
            <a:lvl3pPr marL="1333499" indent="-444499" algn="ctr" defTabSz="821530">
              <a:lnSpc>
                <a:spcPct val="100000"/>
              </a:lnSpc>
              <a:spcBef>
                <a:spcPts val="0"/>
              </a:spcBef>
              <a:buSzPct val="145000"/>
              <a:buFontTx/>
              <a:defRPr sz="3200" i="1">
                <a:solidFill>
                  <a:srgbClr val="000000"/>
                </a:solidFill>
                <a:latin typeface="+mj-lt"/>
                <a:ea typeface="+mj-ea"/>
                <a:cs typeface="+mj-cs"/>
                <a:sym typeface="Helvetica Neue"/>
              </a:defRPr>
            </a:lvl3pPr>
            <a:lvl4pPr marL="1777999" indent="-444499" algn="ctr" defTabSz="821530">
              <a:lnSpc>
                <a:spcPct val="100000"/>
              </a:lnSpc>
              <a:spcBef>
                <a:spcPts val="0"/>
              </a:spcBef>
              <a:buSzPct val="145000"/>
              <a:buFontTx/>
              <a:defRPr sz="3200" i="1">
                <a:solidFill>
                  <a:srgbClr val="000000"/>
                </a:solidFill>
                <a:latin typeface="+mj-lt"/>
                <a:ea typeface="+mj-ea"/>
                <a:cs typeface="+mj-cs"/>
                <a:sym typeface="Helvetica Neue"/>
              </a:defRPr>
            </a:lvl4pPr>
            <a:lvl5pPr marL="2222499" indent="-444499" algn="ctr" defTabSz="821530">
              <a:lnSpc>
                <a:spcPct val="100000"/>
              </a:lnSpc>
              <a:spcBef>
                <a:spcPts val="0"/>
              </a:spcBef>
              <a:buSzPct val="145000"/>
              <a:buFontTx/>
              <a:defRPr sz="3200" i="1">
                <a:solidFill>
                  <a:srgbClr val="000000"/>
                </a:solidFill>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4" name="“Type a quote here.”"/>
          <p:cNvSpPr txBox="1">
            <a:spLocks noGrp="1"/>
          </p:cNvSpPr>
          <p:nvPr>
            <p:ph type="body" sz="quarter" idx="13"/>
          </p:nvPr>
        </p:nvSpPr>
        <p:spPr>
          <a:xfrm>
            <a:off x="4833937" y="5997575"/>
            <a:ext cx="14716128" cy="863601"/>
          </a:xfrm>
          <a:prstGeom prst="rect">
            <a:avLst/>
          </a:prstGeom>
        </p:spPr>
        <p:txBody>
          <a:bodyPr lIns="71436" tIns="71436" rIns="71436" bIns="71436" anchor="ctr"/>
          <a:lstStyle/>
          <a:p>
            <a:pPr marL="0" indent="0" algn="ctr" defTabSz="821530">
              <a:lnSpc>
                <a:spcPct val="100000"/>
              </a:lnSpc>
              <a:spcBef>
                <a:spcPts val="0"/>
              </a:spcBef>
              <a:buSzTx/>
              <a:buFontTx/>
              <a:buNone/>
              <a:defRPr sz="4600">
                <a:solidFill>
                  <a:srgbClr val="000000"/>
                </a:solidFill>
                <a:latin typeface="Helvetica Neue Medium"/>
                <a:ea typeface="Helvetica Neue Medium"/>
                <a:cs typeface="Helvetica Neue Medium"/>
                <a:sym typeface="Helvetica Neue Medium"/>
              </a:defRPr>
            </a:pPr>
            <a:endParaRPr/>
          </a:p>
        </p:txBody>
      </p:sp>
      <p:sp>
        <p:nvSpPr>
          <p:cNvPr id="85"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24914" y="184149"/>
            <a:ext cx="21934171" cy="301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normAutofit/>
          </a:bodyPr>
          <a:lstStyle/>
          <a:p>
            <a:r>
              <a:t>Title Text</a:t>
            </a:r>
          </a:p>
        </p:txBody>
      </p:sp>
      <p:sp>
        <p:nvSpPr>
          <p:cNvPr id="3" name="Body Level One…"/>
          <p:cNvSpPr txBox="1">
            <a:spLocks noGrp="1"/>
          </p:cNvSpPr>
          <p:nvPr>
            <p:ph type="body" idx="1"/>
          </p:nvPr>
        </p:nvSpPr>
        <p:spPr>
          <a:xfrm>
            <a:off x="1224914" y="3200400"/>
            <a:ext cx="21934171"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224596" y="607069"/>
            <a:ext cx="591044" cy="614609"/>
          </a:xfrm>
          <a:prstGeom prst="rect">
            <a:avLst/>
          </a:prstGeom>
          <a:ln w="12700">
            <a:miter lim="400000"/>
          </a:ln>
        </p:spPr>
        <p:txBody>
          <a:bodyPr wrap="none" lIns="91404" tIns="91404" rIns="91404" bIns="91404">
            <a:spAutoFit/>
          </a:bodyPr>
          <a:lstStyle>
            <a:lvl1pPr defTabSz="1828433">
              <a:defRPr sz="2800" b="1">
                <a:solidFill>
                  <a:srgbClr val="535353"/>
                </a:solidFill>
                <a:latin typeface="Lato Bold"/>
                <a:ea typeface="Lato Bold"/>
                <a:cs typeface="Lato Bold"/>
                <a:sym typeface="Lato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ransition spd="med"/>
  <p:txStyles>
    <p:titleStyle>
      <a:lvl1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1pPr>
      <a:lvl2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2pPr>
      <a:lvl3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3pPr>
      <a:lvl4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4pPr>
      <a:lvl5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5pPr>
      <a:lvl6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6pPr>
      <a:lvl7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7pPr>
      <a:lvl8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8pPr>
      <a:lvl9pPr marL="0" marR="0" indent="0" algn="l" defTabSz="1828433" latinLnBrk="0">
        <a:lnSpc>
          <a:spcPct val="90000"/>
        </a:lnSpc>
        <a:spcBef>
          <a:spcPts val="0"/>
        </a:spcBef>
        <a:spcAft>
          <a:spcPts val="0"/>
        </a:spcAft>
        <a:buClrTx/>
        <a:buSzTx/>
        <a:buFontTx/>
        <a:buNone/>
        <a:tabLst/>
        <a:defRPr sz="6000" b="0" i="0" u="none" strike="noStrike" cap="none" spc="0" baseline="0">
          <a:solidFill>
            <a:srgbClr val="445469"/>
          </a:solidFill>
          <a:uFillTx/>
          <a:latin typeface="+mn-lt"/>
          <a:ea typeface="+mn-ea"/>
          <a:cs typeface="+mn-cs"/>
          <a:sym typeface="Helvetica"/>
        </a:defRPr>
      </a:lvl9pPr>
    </p:titleStyle>
    <p:bodyStyle>
      <a:lvl1pPr marL="457109" marR="0" indent="-457109"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1pPr>
      <a:lvl2pPr marL="1462747" marR="0" indent="-548530"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2pPr>
      <a:lvl3pPr marL="2437912" marR="0" indent="-609478"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3pPr>
      <a:lvl4pPr marL="3428314" marR="0" indent="-685663"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4pPr>
      <a:lvl5pPr marL="4342531" marR="0" indent="-685663"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5pPr>
      <a:lvl6pPr marL="5180563" marR="0" indent="-609478"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6pPr>
      <a:lvl7pPr marL="6094780" marR="0" indent="-609478"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7pPr>
      <a:lvl8pPr marL="7008997" marR="0" indent="-609478"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8pPr>
      <a:lvl9pPr marL="7923215" marR="0" indent="-609479" algn="l" defTabSz="1828433" latinLnBrk="0">
        <a:lnSpc>
          <a:spcPct val="90000"/>
        </a:lnSpc>
        <a:spcBef>
          <a:spcPts val="2000"/>
        </a:spcBef>
        <a:spcAft>
          <a:spcPts val="0"/>
        </a:spcAft>
        <a:buClrTx/>
        <a:buSzPct val="100000"/>
        <a:buFont typeface="Arial"/>
        <a:buChar char="•"/>
        <a:tabLst/>
        <a:defRPr sz="4800" b="0" i="0" u="none" strike="noStrike" cap="none" spc="0" baseline="0">
          <a:solidFill>
            <a:srgbClr val="445469"/>
          </a:solidFill>
          <a:uFillTx/>
          <a:latin typeface="+mn-lt"/>
          <a:ea typeface="+mn-ea"/>
          <a:cs typeface="+mn-cs"/>
          <a:sym typeface="Helvetica"/>
        </a:defRPr>
      </a:lvl9pPr>
    </p:bodyStyle>
    <p:otherStyle>
      <a:lvl1pPr marL="0" marR="0" indent="0"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1pPr>
      <a:lvl2pPr marL="0" marR="0" indent="914216"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2pPr>
      <a:lvl3pPr marL="0" marR="0" indent="1828433"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3pPr>
      <a:lvl4pPr marL="0" marR="0" indent="2742651"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4pPr>
      <a:lvl5pPr marL="0" marR="0" indent="3656867"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5pPr>
      <a:lvl6pPr marL="0" marR="0" indent="4571086"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6pPr>
      <a:lvl7pPr marL="0" marR="0" indent="5485303"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7pPr>
      <a:lvl8pPr marL="0" marR="0" indent="6399519"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8pPr>
      <a:lvl9pPr marL="0" marR="0" indent="7313737" algn="ctr" defTabSz="1828433"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Lato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152" name="Picture 4" descr="Picture 4"/>
          <p:cNvPicPr>
            <a:picLocks noChangeAspect="1"/>
          </p:cNvPicPr>
          <p:nvPr/>
        </p:nvPicPr>
        <p:blipFill>
          <a:blip r:embed="rId3"/>
          <a:stretch>
            <a:fillRect/>
          </a:stretch>
        </p:blipFill>
        <p:spPr>
          <a:xfrm>
            <a:off x="21255153" y="10414000"/>
            <a:ext cx="2819401" cy="2819400"/>
          </a:xfrm>
          <a:prstGeom prst="rect">
            <a:avLst/>
          </a:prstGeom>
          <a:ln w="12700">
            <a:miter lim="400000"/>
          </a:ln>
        </p:spPr>
      </p:pic>
      <p:pic>
        <p:nvPicPr>
          <p:cNvPr id="153" name="Picture 7" descr="Picture 7"/>
          <p:cNvPicPr>
            <a:picLocks noChangeAspect="1"/>
          </p:cNvPicPr>
          <p:nvPr/>
        </p:nvPicPr>
        <p:blipFill>
          <a:blip r:embed="rId4"/>
          <a:srcRect l="1" r="23941"/>
          <a:stretch>
            <a:fillRect/>
          </a:stretch>
        </p:blipFill>
        <p:spPr>
          <a:xfrm>
            <a:off x="0" y="-41564"/>
            <a:ext cx="20927292" cy="13757564"/>
          </a:xfrm>
          <a:prstGeom prst="rect">
            <a:avLst/>
          </a:prstGeom>
          <a:ln w="12700">
            <a:miter lim="400000"/>
          </a:ln>
        </p:spPr>
      </p:pic>
      <p:sp>
        <p:nvSpPr>
          <p:cNvPr id="154" name="TextBox 10"/>
          <p:cNvSpPr txBox="1"/>
          <p:nvPr/>
        </p:nvSpPr>
        <p:spPr>
          <a:xfrm>
            <a:off x="12709473" y="4870535"/>
            <a:ext cx="6345383" cy="1596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5000">
                <a:latin typeface="Miso"/>
                <a:ea typeface="Miso"/>
                <a:cs typeface="Miso"/>
                <a:sym typeface="Miso"/>
              </a:defRPr>
            </a:lvl1pPr>
          </a:lstStyle>
          <a:p>
            <a:r>
              <a:t>Adventist Youth Ministries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066803" y="377419"/>
            <a:ext cx="879343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t>Human Personality</a:t>
            </a:r>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994469" y="2977371"/>
            <a:ext cx="18641792" cy="10808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5400" dirty="0">
                <a:latin typeface="Miso" pitchFamily="50" charset="0"/>
              </a:rPr>
              <a:t>Personality is the combination of characteristics or qualities that form an individual's distinctive character. </a:t>
            </a:r>
          </a:p>
          <a:p>
            <a:endParaRPr lang="en-US" sz="5400" b="1" dirty="0">
              <a:latin typeface="Miso" pitchFamily="50" charset="0"/>
            </a:endParaRPr>
          </a:p>
          <a:p>
            <a:r>
              <a:rPr lang="en-US" sz="5400" b="1" dirty="0">
                <a:solidFill>
                  <a:schemeClr val="accent6">
                    <a:lumMod val="50000"/>
                  </a:schemeClr>
                </a:solidFill>
                <a:latin typeface="Miso" pitchFamily="50" charset="0"/>
              </a:rPr>
              <a:t>HUMAN PERSONALITY</a:t>
            </a:r>
          </a:p>
          <a:p>
            <a:endParaRPr lang="en-US" sz="4500" b="1" dirty="0">
              <a:latin typeface="Miso" pitchFamily="50" charset="0"/>
            </a:endParaRPr>
          </a:p>
          <a:p>
            <a:endParaRPr lang="en-US" sz="4500" b="1" dirty="0">
              <a:latin typeface="Miso" pitchFamily="50" charset="0"/>
            </a:endParaRPr>
          </a:p>
          <a:p>
            <a:endParaRPr lang="en-US" sz="4500" b="1" dirty="0">
              <a:latin typeface="Miso" pitchFamily="50" charset="0"/>
            </a:endParaRPr>
          </a:p>
          <a:p>
            <a:r>
              <a:rPr lang="en-US" sz="5400" b="1" dirty="0">
                <a:solidFill>
                  <a:schemeClr val="accent6">
                    <a:lumMod val="50000"/>
                  </a:schemeClr>
                </a:solidFill>
                <a:latin typeface="Miso" pitchFamily="50" charset="0"/>
              </a:rPr>
              <a:t>GODLY CHARACTER</a:t>
            </a:r>
          </a:p>
          <a:p>
            <a:endParaRPr lang="en-US" sz="4500" b="1" dirty="0">
              <a:latin typeface="Miso" pitchFamily="50" charset="0"/>
            </a:endParaRPr>
          </a:p>
          <a:p>
            <a:endParaRPr lang="en-US" sz="4500" b="1" dirty="0">
              <a:latin typeface="Miso" pitchFamily="50" charset="0"/>
            </a:endParaRPr>
          </a:p>
          <a:p>
            <a:endParaRPr lang="en-US" sz="4500" b="1" dirty="0">
              <a:latin typeface="Miso" pitchFamily="50" charset="0"/>
            </a:endParaRPr>
          </a:p>
          <a:p>
            <a:r>
              <a:rPr lang="en-US" sz="5400" b="1" dirty="0">
                <a:solidFill>
                  <a:schemeClr val="accent6">
                    <a:lumMod val="50000"/>
                  </a:schemeClr>
                </a:solidFill>
                <a:latin typeface="Miso" pitchFamily="50" charset="0"/>
              </a:rPr>
              <a:t>OUTDOOR ACTIVITIES</a:t>
            </a:r>
          </a:p>
          <a:p>
            <a:endParaRPr lang="en-US" sz="5400" b="1" dirty="0">
              <a:solidFill>
                <a:srgbClr val="FF0000"/>
              </a:solidFill>
              <a:latin typeface="Miso" pitchFamily="50" charset="0"/>
            </a:endParaRPr>
          </a:p>
          <a:p>
            <a:endParaRPr lang="en-US" sz="4500" b="1" dirty="0">
              <a:solidFill>
                <a:srgbClr val="FF0000"/>
              </a:solidFill>
              <a:latin typeface="Miso" pitchFamily="50" charset="0"/>
            </a:endParaRPr>
          </a:p>
        </p:txBody>
      </p:sp>
      <p:sp>
        <p:nvSpPr>
          <p:cNvPr id="3" name="Rectangle">
            <a:extLst>
              <a:ext uri="{FF2B5EF4-FFF2-40B4-BE49-F238E27FC236}">
                <a16:creationId xmlns:a16="http://schemas.microsoft.com/office/drawing/2014/main" id="{65270E8E-7B02-4DF7-B664-551857E2D97B}"/>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FF15E53-A19B-4A27-8B32-7ABF9F6E30A0}"/>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
        <p:nvSpPr>
          <p:cNvPr id="7" name="Up Arrow 6">
            <a:extLst>
              <a:ext uri="{FF2B5EF4-FFF2-40B4-BE49-F238E27FC236}">
                <a16:creationId xmlns:a16="http://schemas.microsoft.com/office/drawing/2014/main" id="{09F9D882-DC7D-2641-96D8-E25B2AF272A2}"/>
              </a:ext>
            </a:extLst>
          </p:cNvPr>
          <p:cNvSpPr/>
          <p:nvPr/>
        </p:nvSpPr>
        <p:spPr>
          <a:xfrm>
            <a:off x="10276114" y="6696241"/>
            <a:ext cx="984488" cy="1349829"/>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3" name="Up Arrow 12">
            <a:extLst>
              <a:ext uri="{FF2B5EF4-FFF2-40B4-BE49-F238E27FC236}">
                <a16:creationId xmlns:a16="http://schemas.microsoft.com/office/drawing/2014/main" id="{24DD86AE-9422-464F-BC34-641CE6FB6AF5}"/>
              </a:ext>
            </a:extLst>
          </p:cNvPr>
          <p:cNvSpPr/>
          <p:nvPr/>
        </p:nvSpPr>
        <p:spPr>
          <a:xfrm>
            <a:off x="10245843" y="9566253"/>
            <a:ext cx="928922" cy="1349829"/>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35434879"/>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066803" y="377419"/>
            <a:ext cx="879343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t>Human Personality</a:t>
            </a:r>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994469" y="4544401"/>
            <a:ext cx="17334284" cy="7761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dirty="0">
                <a:latin typeface="Miso" pitchFamily="50" charset="0"/>
              </a:rPr>
              <a:t>Lead the Participants to do the personality test. After they have identified their personality type, remind them of two things:</a:t>
            </a:r>
          </a:p>
          <a:p>
            <a:pPr algn="l"/>
            <a:endParaRPr lang="en-US" sz="4500" dirty="0">
              <a:latin typeface="Miso" pitchFamily="50" charset="0"/>
            </a:endParaRPr>
          </a:p>
          <a:p>
            <a:pPr marL="914400" indent="-914400" algn="l">
              <a:buAutoNum type="arabicPeriod"/>
            </a:pPr>
            <a:r>
              <a:rPr lang="en-US" sz="4500" dirty="0">
                <a:latin typeface="Miso" pitchFamily="50" charset="0"/>
              </a:rPr>
              <a:t>God can use them regardless of their </a:t>
            </a:r>
            <a:r>
              <a:rPr lang="en-US" sz="4500" b="1" i="1" dirty="0">
                <a:solidFill>
                  <a:srgbClr val="C00000"/>
                </a:solidFill>
                <a:latin typeface="Miso" pitchFamily="50" charset="0"/>
              </a:rPr>
              <a:t>unpleasant</a:t>
            </a:r>
            <a:r>
              <a:rPr lang="en-US" sz="4500" dirty="0">
                <a:latin typeface="Miso" pitchFamily="50" charset="0"/>
              </a:rPr>
              <a:t>  personalities. He used Peter despite his harsh personality.</a:t>
            </a:r>
          </a:p>
          <a:p>
            <a:pPr algn="l"/>
            <a:endParaRPr lang="en-US" sz="4500" dirty="0">
              <a:latin typeface="Miso" pitchFamily="50" charset="0"/>
            </a:endParaRPr>
          </a:p>
          <a:p>
            <a:pPr marL="914400" indent="-914400" algn="l">
              <a:buAutoNum type="arabicPeriod" startAt="2"/>
            </a:pPr>
            <a:r>
              <a:rPr lang="en-US" sz="4500" dirty="0">
                <a:latin typeface="Miso" pitchFamily="50" charset="0"/>
              </a:rPr>
              <a:t>Be yourself and allow God to use you. “Stand in your God-given personality. Be no other person’s shadow. Expect that the Lord will work in and by and through you.” (Ellen G. White, </a:t>
            </a:r>
            <a:r>
              <a:rPr lang="en-US" sz="4500" i="1" dirty="0">
                <a:latin typeface="Miso" pitchFamily="50" charset="0"/>
              </a:rPr>
              <a:t>The Ministry of Healing, </a:t>
            </a:r>
            <a:r>
              <a:rPr lang="en-US" sz="4500" dirty="0">
                <a:latin typeface="Miso" pitchFamily="50" charset="0"/>
              </a:rPr>
              <a:t>498) </a:t>
            </a:r>
          </a:p>
          <a:p>
            <a:pPr algn="l"/>
            <a:endParaRPr lang="en-US" sz="4500" dirty="0">
              <a:latin typeface="Miso" pitchFamily="50" charset="0"/>
            </a:endParaRPr>
          </a:p>
        </p:txBody>
      </p:sp>
      <p:sp>
        <p:nvSpPr>
          <p:cNvPr id="3" name="Rectangle">
            <a:extLst>
              <a:ext uri="{FF2B5EF4-FFF2-40B4-BE49-F238E27FC236}">
                <a16:creationId xmlns:a16="http://schemas.microsoft.com/office/drawing/2014/main" id="{65270E8E-7B02-4DF7-B664-551857E2D97B}"/>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FF15E53-A19B-4A27-8B32-7ABF9F6E30A0}"/>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2515732621"/>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10417317" y="377419"/>
            <a:ext cx="9239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914166" y="2763871"/>
            <a:ext cx="17500539" cy="90082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kumimoji="0" lang="en-US" sz="7200" b="0" i="0" u="none" strike="noStrike" cap="none" spc="0" normalizeH="0" baseline="0" dirty="0">
                <a:ln>
                  <a:noFill/>
                </a:ln>
                <a:solidFill>
                  <a:srgbClr val="000000"/>
                </a:solidFill>
                <a:effectLst/>
                <a:uFillTx/>
                <a:latin typeface="Miso" pitchFamily="50" charset="0"/>
                <a:sym typeface="Helvetica Neue Medium"/>
              </a:rPr>
              <a:t>Godly Character:</a:t>
            </a:r>
          </a:p>
          <a:p>
            <a:pPr marL="0" marR="0" indent="0" algn="l" defTabSz="821530" rtl="0" fontAlgn="auto" latinLnBrk="0" hangingPunct="0">
              <a:lnSpc>
                <a:spcPct val="100000"/>
              </a:lnSpc>
              <a:spcBef>
                <a:spcPts val="0"/>
              </a:spcBef>
              <a:spcAft>
                <a:spcPts val="0"/>
              </a:spcAft>
              <a:buClrTx/>
              <a:buSzTx/>
              <a:buFontTx/>
              <a:buNone/>
              <a:tabLst/>
            </a:pPr>
            <a:endParaRPr lang="en-US" sz="7200" dirty="0">
              <a:latin typeface="Miso" pitchFamily="50" charset="0"/>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Miso" pitchFamily="50" charset="0"/>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lang="en-US" sz="7200" dirty="0">
              <a:latin typeface="Miso" pitchFamily="50" charset="0"/>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Miso" pitchFamily="50" charset="0"/>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lang="en-US" sz="7200" dirty="0">
              <a:latin typeface="Miso" pitchFamily="50" charset="0"/>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Miso" pitchFamily="50" charset="0"/>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Miso" pitchFamily="50" charset="0"/>
              <a:sym typeface="Helvetica Neue Medium"/>
            </a:endParaRPr>
          </a:p>
        </p:txBody>
      </p:sp>
      <p:sp>
        <p:nvSpPr>
          <p:cNvPr id="3" name="TextBox 2">
            <a:extLst>
              <a:ext uri="{FF2B5EF4-FFF2-40B4-BE49-F238E27FC236}">
                <a16:creationId xmlns:a16="http://schemas.microsoft.com/office/drawing/2014/main" id="{A3703DBA-C238-2D4F-BD2A-1830A4AA5261}"/>
              </a:ext>
            </a:extLst>
          </p:cNvPr>
          <p:cNvSpPr txBox="1"/>
          <p:nvPr/>
        </p:nvSpPr>
        <p:spPr>
          <a:xfrm>
            <a:off x="8633965" y="445991"/>
            <a:ext cx="3608356" cy="1498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chemeClr val="bg2"/>
                </a:solidFill>
                <a:effectLst/>
                <a:uFillTx/>
                <a:latin typeface="Miso" pitchFamily="50" charset="0"/>
                <a:sym typeface="Helvetica Neue Medium"/>
              </a:rPr>
              <a:t>Character</a:t>
            </a:r>
            <a:endParaRPr kumimoji="0" lang="en-US" sz="8800" b="0" i="0" u="none" strike="noStrike" cap="none" spc="0" normalizeH="0" baseline="0" dirty="0">
              <a:ln>
                <a:noFill/>
              </a:ln>
              <a:solidFill>
                <a:srgbClr val="000000"/>
              </a:solidFill>
              <a:effectLst/>
              <a:uFillTx/>
              <a:latin typeface="Miso" pitchFamily="50" charset="0"/>
              <a:sym typeface="Helvetica Neue Medium"/>
            </a:endParaRPr>
          </a:p>
        </p:txBody>
      </p:sp>
      <p:pic>
        <p:nvPicPr>
          <p:cNvPr id="5" name="Picture 4">
            <a:extLst>
              <a:ext uri="{FF2B5EF4-FFF2-40B4-BE49-F238E27FC236}">
                <a16:creationId xmlns:a16="http://schemas.microsoft.com/office/drawing/2014/main" id="{EB54CA99-8A02-1F4D-9ABF-2231796B3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890" y="4551596"/>
            <a:ext cx="17500538" cy="7896556"/>
          </a:xfrm>
          <a:prstGeom prst="rect">
            <a:avLst/>
          </a:prstGeom>
        </p:spPr>
      </p:pic>
      <p:sp>
        <p:nvSpPr>
          <p:cNvPr id="4" name="Rectangle">
            <a:extLst>
              <a:ext uri="{FF2B5EF4-FFF2-40B4-BE49-F238E27FC236}">
                <a16:creationId xmlns:a16="http://schemas.microsoft.com/office/drawing/2014/main" id="{C0BAF8A1-6152-4C71-A43D-1E4BE01178A7}"/>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6" name="Ambassadors Ministry">
            <a:extLst>
              <a:ext uri="{FF2B5EF4-FFF2-40B4-BE49-F238E27FC236}">
                <a16:creationId xmlns:a16="http://schemas.microsoft.com/office/drawing/2014/main" id="{CFCD248C-120A-4BB8-831D-07A4F1EA14D1}"/>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3061923701"/>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10417317" y="377419"/>
            <a:ext cx="9239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311461" y="2932691"/>
            <a:ext cx="17375848" cy="9469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kumimoji="0" lang="en-US" sz="4500" b="1" i="0" u="none" strike="noStrike" cap="none" spc="0" normalizeH="0" baseline="0" dirty="0">
                <a:ln>
                  <a:noFill/>
                </a:ln>
                <a:solidFill>
                  <a:srgbClr val="C00000"/>
                </a:solidFill>
                <a:effectLst/>
                <a:uFillTx/>
                <a:latin typeface="Miso" pitchFamily="50" charset="0"/>
                <a:sym typeface="Helvetica Neue Medium"/>
              </a:rPr>
              <a:t>Godly Character</a:t>
            </a:r>
            <a:r>
              <a:rPr kumimoji="0" lang="en-US" sz="4500" b="1" i="0" u="none" strike="noStrike" cap="none" spc="0" normalizeH="0" baseline="0" dirty="0">
                <a:ln>
                  <a:noFill/>
                </a:ln>
                <a:solidFill>
                  <a:srgbClr val="000000"/>
                </a:solidFill>
                <a:effectLst/>
                <a:uFillTx/>
                <a:latin typeface="Miso" pitchFamily="50" charset="0"/>
                <a:sym typeface="Helvetica Neue Medium"/>
              </a:rPr>
              <a:t>:</a:t>
            </a:r>
          </a:p>
          <a:p>
            <a:pPr algn="l"/>
            <a:endParaRPr kumimoji="0" lang="en-US" sz="1600" b="0" i="0" u="none" strike="noStrike" cap="none" spc="0" normalizeH="0" baseline="0" dirty="0">
              <a:ln>
                <a:noFill/>
              </a:ln>
              <a:solidFill>
                <a:srgbClr val="000000"/>
              </a:solidFill>
              <a:effectLst/>
              <a:uFillTx/>
              <a:latin typeface="Miso" pitchFamily="50" charset="0"/>
              <a:sym typeface="Helvetica Neue Medium"/>
            </a:endParaRPr>
          </a:p>
          <a:p>
            <a:pPr algn="l">
              <a:spcBef>
                <a:spcPts val="2400"/>
              </a:spcBef>
            </a:pPr>
            <a:r>
              <a:rPr lang="en-US" sz="4500" dirty="0">
                <a:latin typeface="Miso" pitchFamily="50" charset="0"/>
              </a:rPr>
              <a:t>Character has to do with moral and ethical choices and habits. </a:t>
            </a:r>
          </a:p>
          <a:p>
            <a:pPr algn="l">
              <a:spcBef>
                <a:spcPts val="3000"/>
              </a:spcBef>
            </a:pPr>
            <a:r>
              <a:rPr lang="en-US" sz="4500" dirty="0">
                <a:latin typeface="Miso" pitchFamily="50" charset="0"/>
              </a:rPr>
              <a:t>The Galatians character traits, better known as the fruits of the Spirit — (Galatians 5:22, 23)</a:t>
            </a:r>
            <a:r>
              <a:rPr lang="en-US" sz="4500" b="1" dirty="0">
                <a:latin typeface="Miso" pitchFamily="50" charset="0"/>
              </a:rPr>
              <a:t> </a:t>
            </a:r>
            <a:r>
              <a:rPr lang="en-US" sz="4500" dirty="0">
                <a:latin typeface="Miso" pitchFamily="50" charset="0"/>
              </a:rPr>
              <a:t>includes</a:t>
            </a:r>
            <a:r>
              <a:rPr lang="en-US" sz="4500" b="1" dirty="0">
                <a:latin typeface="Miso" pitchFamily="50" charset="0"/>
              </a:rPr>
              <a:t> </a:t>
            </a:r>
            <a:r>
              <a:rPr lang="en-US" sz="4500" dirty="0">
                <a:latin typeface="Miso" pitchFamily="50" charset="0"/>
              </a:rPr>
              <a:t>Love, Joy, Peace, Patience, Goodness, Faithfulness, Gentleness, Self-control, and Longsuffering. These are better than worldly wisdom.</a:t>
            </a:r>
          </a:p>
          <a:p>
            <a:pPr algn="l">
              <a:spcBef>
                <a:spcPts val="3000"/>
              </a:spcBef>
            </a:pPr>
            <a:r>
              <a:rPr lang="en-US" sz="4500" dirty="0">
                <a:latin typeface="Miso" pitchFamily="50" charset="0"/>
              </a:rPr>
              <a:t>Jesus called the exercise of good character traits “bearing fruit” (Matthew 7:16–18 and Luke 6:43–45). </a:t>
            </a:r>
          </a:p>
          <a:p>
            <a:pPr algn="l">
              <a:spcBef>
                <a:spcPts val="3000"/>
              </a:spcBef>
            </a:pPr>
            <a:r>
              <a:rPr lang="en-US" sz="4500" dirty="0">
                <a:latin typeface="Miso" pitchFamily="50" charset="0"/>
              </a:rPr>
              <a:t>Proverbs 1:1–5 sets the stage for an exploration of the value of good character. </a:t>
            </a:r>
          </a:p>
          <a:p>
            <a:pPr algn="l"/>
            <a:endParaRPr lang="en-US" sz="4500" dirty="0">
              <a:latin typeface="Miso" pitchFamily="50" charset="0"/>
            </a:endParaRPr>
          </a:p>
        </p:txBody>
      </p:sp>
      <p:sp>
        <p:nvSpPr>
          <p:cNvPr id="3" name="TextBox 2">
            <a:extLst>
              <a:ext uri="{FF2B5EF4-FFF2-40B4-BE49-F238E27FC236}">
                <a16:creationId xmlns:a16="http://schemas.microsoft.com/office/drawing/2014/main" id="{A3703DBA-C238-2D4F-BD2A-1830A4AA5261}"/>
              </a:ext>
            </a:extLst>
          </p:cNvPr>
          <p:cNvSpPr txBox="1"/>
          <p:nvPr/>
        </p:nvSpPr>
        <p:spPr>
          <a:xfrm>
            <a:off x="8288530" y="447165"/>
            <a:ext cx="4257573" cy="1498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chemeClr val="bg2"/>
                </a:solidFill>
                <a:effectLst/>
                <a:uFillTx/>
                <a:latin typeface="Miso" pitchFamily="50" charset="0"/>
                <a:sym typeface="Helvetica Neue Medium"/>
              </a:rPr>
              <a:t>Character...</a:t>
            </a:r>
          </a:p>
        </p:txBody>
      </p:sp>
      <p:sp>
        <p:nvSpPr>
          <p:cNvPr id="4" name="Rectangle">
            <a:extLst>
              <a:ext uri="{FF2B5EF4-FFF2-40B4-BE49-F238E27FC236}">
                <a16:creationId xmlns:a16="http://schemas.microsoft.com/office/drawing/2014/main" id="{70CED18B-2788-4AE1-B725-C3BA46CF74AD}"/>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C0B1048E-43BA-4F3B-B0B7-FDE64EE0EFDA}"/>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spTree>
    <p:extLst>
      <p:ext uri="{BB962C8B-B14F-4D97-AF65-F5344CB8AC3E}">
        <p14:creationId xmlns:p14="http://schemas.microsoft.com/office/powerpoint/2010/main" val="4291712602"/>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8359891" y="377419"/>
            <a:ext cx="420724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defTabSz="821530"/>
            <a:r>
              <a:rPr lang="en-US" dirty="0">
                <a:solidFill>
                  <a:schemeClr val="bg2"/>
                </a:solidFill>
                <a:latin typeface="Miso" pitchFamily="50" charset="0"/>
                <a:ea typeface="Helvetica Neue Medium"/>
                <a:cs typeface="Helvetica Neue Medium"/>
                <a:sym typeface="Helvetica Neue Medium"/>
              </a:rPr>
              <a:t>Character…</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2" name="TextBox 1">
            <a:extLst>
              <a:ext uri="{FF2B5EF4-FFF2-40B4-BE49-F238E27FC236}">
                <a16:creationId xmlns:a16="http://schemas.microsoft.com/office/drawing/2014/main" id="{BE45847F-E79A-A341-B170-7B6113D421B0}"/>
              </a:ext>
            </a:extLst>
          </p:cNvPr>
          <p:cNvSpPr txBox="1"/>
          <p:nvPr/>
        </p:nvSpPr>
        <p:spPr>
          <a:xfrm>
            <a:off x="2311461" y="5238347"/>
            <a:ext cx="17500539" cy="5684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lang="en-US" sz="7200" dirty="0"/>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16CD5D08-8FDF-CA4D-BAF6-E5E03A034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804" y="4599147"/>
            <a:ext cx="13473416" cy="7672808"/>
          </a:xfrm>
          <a:prstGeom prst="rect">
            <a:avLst/>
          </a:prstGeom>
        </p:spPr>
      </p:pic>
      <p:sp>
        <p:nvSpPr>
          <p:cNvPr id="5" name="TextBox 4">
            <a:extLst>
              <a:ext uri="{FF2B5EF4-FFF2-40B4-BE49-F238E27FC236}">
                <a16:creationId xmlns:a16="http://schemas.microsoft.com/office/drawing/2014/main" id="{543FF4DF-FE20-4146-97FC-4DA530036F2B}"/>
              </a:ext>
            </a:extLst>
          </p:cNvPr>
          <p:cNvSpPr txBox="1"/>
          <p:nvPr/>
        </p:nvSpPr>
        <p:spPr>
          <a:xfrm>
            <a:off x="6161855" y="3320212"/>
            <a:ext cx="8603313" cy="1221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7000" b="0" i="0" u="none" strike="noStrike" cap="none" spc="0" normalizeH="0" baseline="0" dirty="0">
                <a:ln>
                  <a:noFill/>
                </a:ln>
                <a:solidFill>
                  <a:srgbClr val="000000"/>
                </a:solidFill>
                <a:effectLst/>
                <a:uFillTx/>
                <a:latin typeface="Miso" pitchFamily="50" charset="0"/>
                <a:sym typeface="Helvetica Neue Medium"/>
              </a:rPr>
              <a:t>God’s Plan- Character Growth</a:t>
            </a:r>
          </a:p>
        </p:txBody>
      </p:sp>
      <p:sp>
        <p:nvSpPr>
          <p:cNvPr id="3" name="Rectangle">
            <a:extLst>
              <a:ext uri="{FF2B5EF4-FFF2-40B4-BE49-F238E27FC236}">
                <a16:creationId xmlns:a16="http://schemas.microsoft.com/office/drawing/2014/main" id="{94256370-51B5-4980-B32C-008729567B5F}"/>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6" name="Ambassadors Ministry">
            <a:extLst>
              <a:ext uri="{FF2B5EF4-FFF2-40B4-BE49-F238E27FC236}">
                <a16:creationId xmlns:a16="http://schemas.microsoft.com/office/drawing/2014/main" id="{61C9FCC9-408E-4C6F-8563-7C5CE5F073E3}"/>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305757359"/>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8359892" y="377419"/>
            <a:ext cx="420724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defTabSz="821530"/>
            <a:r>
              <a:rPr lang="en-US" dirty="0">
                <a:solidFill>
                  <a:schemeClr val="bg2"/>
                </a:solidFill>
                <a:latin typeface="Miso" pitchFamily="50" charset="0"/>
                <a:ea typeface="Helvetica Neue Medium"/>
                <a:cs typeface="Helvetica Neue Medium"/>
                <a:sym typeface="Helvetica Neue Medium"/>
              </a:rPr>
              <a:t>Character…</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801091" y="3423280"/>
            <a:ext cx="18218727" cy="92236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4500" b="1" i="0" u="none" strike="noStrike" cap="none" spc="0" normalizeH="0" baseline="0" dirty="0">
                <a:ln>
                  <a:noFill/>
                </a:ln>
                <a:solidFill>
                  <a:srgbClr val="C00000"/>
                </a:solidFill>
                <a:effectLst/>
                <a:uFillTx/>
                <a:latin typeface="Miso" pitchFamily="50" charset="0"/>
                <a:sym typeface="Helvetica Neue Medium"/>
              </a:rPr>
              <a:t>God’s Plan- Character Growth</a:t>
            </a:r>
          </a:p>
          <a:p>
            <a:pPr marL="0" marR="0" indent="0" algn="l" defTabSz="821530" rtl="0" fontAlgn="auto" latinLnBrk="0" hangingPunct="0">
              <a:lnSpc>
                <a:spcPct val="100000"/>
              </a:lnSpc>
              <a:spcBef>
                <a:spcPts val="0"/>
              </a:spcBef>
              <a:spcAft>
                <a:spcPts val="0"/>
              </a:spcAft>
              <a:buClrTx/>
              <a:buSzTx/>
              <a:buFontTx/>
              <a:buNone/>
              <a:tabLst/>
            </a:pPr>
            <a:endParaRPr lang="en-US" sz="4500" dirty="0">
              <a:latin typeface="Miso" pitchFamily="50" charset="0"/>
            </a:endParaRPr>
          </a:p>
          <a:p>
            <a:pPr algn="l"/>
            <a:r>
              <a:rPr lang="en-US" sz="4500" dirty="0">
                <a:latin typeface="Miso" pitchFamily="50" charset="0"/>
              </a:rPr>
              <a:t>Assure the participants that God is in the business of transforming characters. Appeal to them to cooperate with him.  (Hebrews 2:18).</a:t>
            </a:r>
          </a:p>
          <a:p>
            <a:pPr algn="l">
              <a:spcBef>
                <a:spcPts val="3000"/>
              </a:spcBef>
            </a:pPr>
            <a:r>
              <a:rPr lang="en-US" sz="4500" dirty="0">
                <a:latin typeface="Miso" pitchFamily="50" charset="0"/>
              </a:rPr>
              <a:t>Encourage each Ambassador to come up with a character-growth plan of  his/her own that takes into account the following needs: </a:t>
            </a:r>
          </a:p>
          <a:p>
            <a:pPr algn="l">
              <a:spcBef>
                <a:spcPts val="3000"/>
              </a:spcBef>
            </a:pPr>
            <a:r>
              <a:rPr lang="en-US" sz="4500" dirty="0">
                <a:latin typeface="Miso" pitchFamily="50" charset="0"/>
              </a:rPr>
              <a:t>Knowing what needs </a:t>
            </a:r>
            <a:r>
              <a:rPr lang="en-US" sz="4500" u="sng" dirty="0">
                <a:latin typeface="Miso" pitchFamily="50" charset="0"/>
              </a:rPr>
              <a:t>to be improved</a:t>
            </a:r>
            <a:r>
              <a:rPr lang="en-US" sz="4500" dirty="0">
                <a:latin typeface="Miso" pitchFamily="50" charset="0"/>
              </a:rPr>
              <a:t> in his/her character; Knowing the blueprint for </a:t>
            </a:r>
            <a:r>
              <a:rPr lang="en-US" sz="4500" u="sng" dirty="0">
                <a:latin typeface="Miso" pitchFamily="50" charset="0"/>
              </a:rPr>
              <a:t>the godly character traits</a:t>
            </a:r>
            <a:r>
              <a:rPr lang="en-US" sz="4500" dirty="0">
                <a:latin typeface="Miso" pitchFamily="50" charset="0"/>
              </a:rPr>
              <a:t> revealed to us in the Bible; Knowing </a:t>
            </a:r>
            <a:r>
              <a:rPr lang="en-US" sz="4500" u="sng" dirty="0">
                <a:latin typeface="Miso" pitchFamily="50" charset="0"/>
              </a:rPr>
              <a:t>how long</a:t>
            </a:r>
            <a:r>
              <a:rPr lang="en-US" sz="4500" dirty="0">
                <a:latin typeface="Miso" pitchFamily="50" charset="0"/>
              </a:rPr>
              <a:t> the process of character growth takes; Knowing the </a:t>
            </a:r>
            <a:r>
              <a:rPr lang="en-US" sz="4500" u="sng" dirty="0">
                <a:latin typeface="Miso" pitchFamily="50" charset="0"/>
              </a:rPr>
              <a:t>steps it takes</a:t>
            </a:r>
            <a:r>
              <a:rPr lang="en-US" sz="4500" dirty="0">
                <a:latin typeface="Miso" pitchFamily="50" charset="0"/>
              </a:rPr>
              <a:t> to get going in character development. </a:t>
            </a:r>
          </a:p>
          <a:p>
            <a:pPr algn="l"/>
            <a:endParaRPr lang="en-US" sz="4500" dirty="0">
              <a:latin typeface="Miso" pitchFamily="50" charset="0"/>
            </a:endParaRPr>
          </a:p>
          <a:p>
            <a:pPr algn="l"/>
            <a:endParaRPr lang="en-US" sz="4500" dirty="0">
              <a:latin typeface="Miso" pitchFamily="50" charset="0"/>
            </a:endParaRPr>
          </a:p>
        </p:txBody>
      </p:sp>
      <p:sp>
        <p:nvSpPr>
          <p:cNvPr id="5" name="Rectangle">
            <a:extLst>
              <a:ext uri="{FF2B5EF4-FFF2-40B4-BE49-F238E27FC236}">
                <a16:creationId xmlns:a16="http://schemas.microsoft.com/office/drawing/2014/main" id="{475AF972-ED30-4535-A97A-B364940F67F8}"/>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6" name="Ambassadors Ministry">
            <a:extLst>
              <a:ext uri="{FF2B5EF4-FFF2-40B4-BE49-F238E27FC236}">
                <a16:creationId xmlns:a16="http://schemas.microsoft.com/office/drawing/2014/main" id="{BFB99325-560C-4A06-BB2C-E33A6DF9C119}"/>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3005878815"/>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8359897" y="377419"/>
            <a:ext cx="420724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defTabSz="821530"/>
            <a:r>
              <a:rPr lang="en-US" dirty="0">
                <a:solidFill>
                  <a:schemeClr val="bg2"/>
                </a:solidFill>
                <a:latin typeface="Miso" pitchFamily="50" charset="0"/>
                <a:ea typeface="Helvetica Neue Medium"/>
                <a:cs typeface="Helvetica Neue Medium"/>
                <a:sym typeface="Helvetica Neue Medium"/>
              </a:rPr>
              <a:t>Character…</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642640" y="3029742"/>
            <a:ext cx="14809085"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7200" dirty="0">
                <a:latin typeface="Miso" pitchFamily="50" charset="0"/>
              </a:rPr>
              <a:t>God’s Plan- Character Tested</a:t>
            </a:r>
            <a:endParaRPr kumimoji="0" lang="en-US" sz="7200" b="0" i="0" u="none" strike="noStrike" cap="none" spc="0" normalizeH="0" baseline="0" dirty="0">
              <a:ln>
                <a:noFill/>
              </a:ln>
              <a:solidFill>
                <a:srgbClr val="000000"/>
              </a:solidFill>
              <a:effectLst/>
              <a:uFillTx/>
              <a:latin typeface="Miso" pitchFamily="50" charset="0"/>
              <a:sym typeface="Helvetica Neue Medium"/>
            </a:endParaRPr>
          </a:p>
        </p:txBody>
      </p:sp>
      <p:pic>
        <p:nvPicPr>
          <p:cNvPr id="4" name="Picture 3">
            <a:extLst>
              <a:ext uri="{FF2B5EF4-FFF2-40B4-BE49-F238E27FC236}">
                <a16:creationId xmlns:a16="http://schemas.microsoft.com/office/drawing/2014/main" id="{341C01B6-9639-A741-9234-D33921B61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855" y="4282005"/>
            <a:ext cx="18236406" cy="8317958"/>
          </a:xfrm>
          <a:prstGeom prst="rect">
            <a:avLst/>
          </a:prstGeom>
        </p:spPr>
      </p:pic>
      <p:sp>
        <p:nvSpPr>
          <p:cNvPr id="3" name="Rectangle">
            <a:extLst>
              <a:ext uri="{FF2B5EF4-FFF2-40B4-BE49-F238E27FC236}">
                <a16:creationId xmlns:a16="http://schemas.microsoft.com/office/drawing/2014/main" id="{50C16EBC-F424-4CBC-9FF1-C9CBF4EB1023}"/>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D75CB75E-581C-4BE7-A92C-9B3E2CF50062}"/>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1560827420"/>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8359897" y="377419"/>
            <a:ext cx="420724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defTabSz="821530"/>
            <a:r>
              <a:rPr lang="en-US" dirty="0">
                <a:solidFill>
                  <a:schemeClr val="bg2"/>
                </a:solidFill>
                <a:latin typeface="Miso" pitchFamily="50" charset="0"/>
                <a:ea typeface="Helvetica Neue Medium"/>
                <a:cs typeface="Helvetica Neue Medium"/>
                <a:sym typeface="Helvetica Neue Medium"/>
              </a:rPr>
              <a:t>Character…</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311461" y="2930810"/>
            <a:ext cx="17500539" cy="9839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dirty="0">
                <a:solidFill>
                  <a:srgbClr val="C00000"/>
                </a:solidFill>
                <a:latin typeface="Miso" pitchFamily="50" charset="0"/>
              </a:rPr>
              <a:t>God’s Plan- Character Tested</a:t>
            </a:r>
          </a:p>
          <a:p>
            <a:pPr algn="l"/>
            <a:endParaRPr lang="en-US" sz="4500" dirty="0">
              <a:solidFill>
                <a:srgbClr val="7030A0"/>
              </a:solidFill>
              <a:latin typeface="Miso" pitchFamily="50" charset="0"/>
            </a:endParaRPr>
          </a:p>
          <a:p>
            <a:pPr algn="l"/>
            <a:r>
              <a:rPr lang="en-US" sz="4500" dirty="0">
                <a:latin typeface="Miso" pitchFamily="50" charset="0"/>
              </a:rPr>
              <a:t>Prepare the participants to learn lessons from survival skills and how they have effects on various traits in your character. </a:t>
            </a:r>
          </a:p>
          <a:p>
            <a:pPr algn="l"/>
            <a:endParaRPr lang="en-US" sz="4500" dirty="0">
              <a:latin typeface="Miso" pitchFamily="50" charset="0"/>
            </a:endParaRPr>
          </a:p>
          <a:p>
            <a:pPr algn="l"/>
            <a:r>
              <a:rPr lang="en-US" sz="4500" dirty="0">
                <a:latin typeface="Miso" pitchFamily="50" charset="0"/>
              </a:rPr>
              <a:t>God puts our characters in a test. He never “tempts” to make one stumble, but “tests” to strengthen.</a:t>
            </a:r>
          </a:p>
          <a:p>
            <a:pPr algn="l"/>
            <a:r>
              <a:rPr lang="en-US" sz="4500" dirty="0">
                <a:latin typeface="Miso" pitchFamily="50" charset="0"/>
              </a:rPr>
              <a:t> </a:t>
            </a:r>
          </a:p>
          <a:p>
            <a:pPr marL="0" marR="0" indent="0" algn="l" defTabSz="821530"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000000"/>
                </a:solidFill>
                <a:effectLst/>
                <a:uFillTx/>
                <a:latin typeface="Miso" pitchFamily="50" charset="0"/>
                <a:sym typeface="Helvetica Neue Medium"/>
              </a:rPr>
              <a:t>The story of Gideon in Judges 7:1-24 illustrates one of those tests. </a:t>
            </a:r>
            <a:r>
              <a:rPr lang="en-US" sz="4500" dirty="0">
                <a:latin typeface="Miso" pitchFamily="50" charset="0"/>
              </a:rPr>
              <a:t>T</a:t>
            </a:r>
            <a:r>
              <a:rPr kumimoji="0" lang="en-US" sz="4500" b="0" i="0" u="none" strike="noStrike" cap="none" spc="0" normalizeH="0" baseline="0" dirty="0">
                <a:ln>
                  <a:noFill/>
                </a:ln>
                <a:solidFill>
                  <a:srgbClr val="000000"/>
                </a:solidFill>
                <a:effectLst/>
                <a:uFillTx/>
                <a:latin typeface="Miso" pitchFamily="50" charset="0"/>
                <a:sym typeface="Helvetica Neue Medium"/>
              </a:rPr>
              <a:t>he army of 32,000 men</a:t>
            </a:r>
            <a:r>
              <a:rPr lang="en-US" sz="4500" dirty="0">
                <a:latin typeface="Miso" pitchFamily="50" charset="0"/>
              </a:rPr>
              <a:t> </a:t>
            </a:r>
            <a:r>
              <a:rPr kumimoji="0" lang="en-US" sz="4500" b="0" i="0" u="none" strike="noStrike" cap="none" spc="0" normalizeH="0" baseline="0" dirty="0">
                <a:ln>
                  <a:noFill/>
                </a:ln>
                <a:solidFill>
                  <a:srgbClr val="000000"/>
                </a:solidFill>
                <a:effectLst/>
                <a:uFillTx/>
                <a:latin typeface="Miso" pitchFamily="50" charset="0"/>
                <a:sym typeface="Helvetica Neue Medium"/>
              </a:rPr>
              <a:t>was reduced to 10,000 and </a:t>
            </a:r>
            <a:r>
              <a:rPr lang="en-US" sz="4500" dirty="0">
                <a:latin typeface="Miso" pitchFamily="50" charset="0"/>
              </a:rPr>
              <a:t>ultimately to</a:t>
            </a:r>
            <a:r>
              <a:rPr kumimoji="0" lang="en-US" sz="4500" b="0" i="0" u="none" strike="noStrike" cap="none" spc="0" normalizeH="0" baseline="0" dirty="0">
                <a:ln>
                  <a:noFill/>
                </a:ln>
                <a:solidFill>
                  <a:srgbClr val="000000"/>
                </a:solidFill>
                <a:effectLst/>
                <a:uFillTx/>
                <a:latin typeface="Miso" pitchFamily="50" charset="0"/>
                <a:sym typeface="Helvetica Neue Medium"/>
              </a:rPr>
              <a:t> 300. </a:t>
            </a:r>
            <a:endParaRPr kumimoji="0" lang="en-US" sz="4500" b="0" i="0" u="none" strike="noStrike" cap="none" spc="0" normalizeH="0" baseline="0" dirty="0">
              <a:ln>
                <a:noFill/>
              </a:ln>
              <a:solidFill>
                <a:srgbClr val="FF0000"/>
              </a:solidFill>
              <a:effectLst/>
              <a:uFillTx/>
              <a:latin typeface="Miso" pitchFamily="50" charset="0"/>
              <a:sym typeface="Helvetica Neue Medium"/>
            </a:endParaRPr>
          </a:p>
          <a:p>
            <a:pPr marL="0" marR="0" indent="0" algn="l" defTabSz="821530" rtl="0" fontAlgn="auto" latinLnBrk="0" hangingPunct="0">
              <a:lnSpc>
                <a:spcPct val="100000"/>
              </a:lnSpc>
              <a:spcBef>
                <a:spcPts val="0"/>
              </a:spcBef>
              <a:spcAft>
                <a:spcPts val="0"/>
              </a:spcAft>
              <a:buClrTx/>
              <a:buSzTx/>
              <a:buFontTx/>
              <a:buNone/>
              <a:tabLst/>
            </a:pPr>
            <a:endParaRPr lang="en-US" sz="4500" dirty="0">
              <a:latin typeface="Miso" pitchFamily="50" charset="0"/>
            </a:endParaRPr>
          </a:p>
          <a:p>
            <a:pPr marL="0" marR="0" indent="0" algn="l" defTabSz="821530" rtl="0" fontAlgn="auto" latinLnBrk="0" hangingPunct="0">
              <a:lnSpc>
                <a:spcPct val="100000"/>
              </a:lnSpc>
              <a:spcBef>
                <a:spcPts val="0"/>
              </a:spcBef>
              <a:spcAft>
                <a:spcPts val="0"/>
              </a:spcAft>
              <a:buClrTx/>
              <a:buSzTx/>
              <a:buFontTx/>
              <a:buNone/>
              <a:tabLst/>
            </a:pPr>
            <a:r>
              <a:rPr lang="en-US" sz="4500" dirty="0">
                <a:latin typeface="Miso" pitchFamily="50" charset="0"/>
              </a:rPr>
              <a:t>Remind Ambassadors that God tests characters to strengthen them. When you are tested, do not be surprised but rejoice! (1Peter 4:12-19). </a:t>
            </a:r>
            <a:endParaRPr lang="en-US" sz="4500" b="1" dirty="0">
              <a:solidFill>
                <a:srgbClr val="FF0000"/>
              </a:solidFill>
              <a:latin typeface="Miso" pitchFamily="50" charset="0"/>
            </a:endParaRPr>
          </a:p>
          <a:p>
            <a:pPr marL="0" marR="0" indent="0" algn="l" defTabSz="821530" rtl="0" fontAlgn="auto" latinLnBrk="0" hangingPunct="0">
              <a:lnSpc>
                <a:spcPct val="100000"/>
              </a:lnSpc>
              <a:spcBef>
                <a:spcPts val="0"/>
              </a:spcBef>
              <a:spcAft>
                <a:spcPts val="0"/>
              </a:spcAft>
              <a:buClrTx/>
              <a:buSzTx/>
              <a:buFontTx/>
              <a:buNone/>
              <a:tabLst/>
            </a:pPr>
            <a:endParaRPr kumimoji="0" lang="en-US" sz="4500" b="0" i="0" u="none" strike="noStrike" cap="none" spc="0" normalizeH="0" baseline="0" dirty="0">
              <a:ln>
                <a:noFill/>
              </a:ln>
              <a:solidFill>
                <a:srgbClr val="000000"/>
              </a:solidFill>
              <a:effectLst/>
              <a:uFillTx/>
              <a:latin typeface="Miso" pitchFamily="50" charset="0"/>
              <a:sym typeface="Helvetica Neue Medium"/>
            </a:endParaRPr>
          </a:p>
        </p:txBody>
      </p:sp>
      <p:sp>
        <p:nvSpPr>
          <p:cNvPr id="3" name="Rectangle">
            <a:extLst>
              <a:ext uri="{FF2B5EF4-FFF2-40B4-BE49-F238E27FC236}">
                <a16:creationId xmlns:a16="http://schemas.microsoft.com/office/drawing/2014/main" id="{036B2012-069B-4C53-8D9C-E4637C2A9FE5}"/>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36D6DA14-4707-498C-83AF-D27991CDE756}"/>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1898371591"/>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D26D0-24CB-AE42-B87B-C4AF30507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58" y="5424148"/>
            <a:ext cx="5466630" cy="3772629"/>
          </a:xfrm>
          <a:prstGeom prst="rect">
            <a:avLst/>
          </a:prstGeom>
        </p:spPr>
      </p:pic>
      <p:pic>
        <p:nvPicPr>
          <p:cNvPr id="17" name="Picture 16">
            <a:extLst>
              <a:ext uri="{FF2B5EF4-FFF2-40B4-BE49-F238E27FC236}">
                <a16:creationId xmlns:a16="http://schemas.microsoft.com/office/drawing/2014/main" id="{A4BAB249-FC4A-524F-97CD-2D31D495B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 y="3677077"/>
            <a:ext cx="1709999" cy="5465291"/>
          </a:xfrm>
          <a:prstGeom prst="rect">
            <a:avLst/>
          </a:prstGeom>
        </p:spPr>
      </p:pic>
      <p:sp>
        <p:nvSpPr>
          <p:cNvPr id="460" name="Four Essential Elements"/>
          <p:cNvSpPr txBox="1"/>
          <p:nvPr/>
        </p:nvSpPr>
        <p:spPr>
          <a:xfrm>
            <a:off x="5312230" y="377419"/>
            <a:ext cx="1023257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1828433">
              <a:defRPr sz="8800">
                <a:solidFill>
                  <a:srgbClr val="445469"/>
                </a:solidFill>
                <a:latin typeface="Miso"/>
                <a:ea typeface="Miso"/>
                <a:cs typeface="Miso"/>
                <a:sym typeface="Miso"/>
              </a:defRPr>
            </a:lvl1pPr>
          </a:lstStyle>
          <a:p>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4"/>
          <a:stretch>
            <a:fillRect/>
          </a:stretch>
        </p:blipFill>
        <p:spPr>
          <a:xfrm>
            <a:off x="21255153" y="10414000"/>
            <a:ext cx="2819401" cy="2819400"/>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pic>
        <p:nvPicPr>
          <p:cNvPr id="5" name="Picture 4">
            <a:extLst>
              <a:ext uri="{FF2B5EF4-FFF2-40B4-BE49-F238E27FC236}">
                <a16:creationId xmlns:a16="http://schemas.microsoft.com/office/drawing/2014/main" id="{94D66B97-EF8B-F443-9B6C-10FCA53B3DC7}"/>
              </a:ext>
            </a:extLst>
          </p:cNvPr>
          <p:cNvPicPr>
            <a:picLocks noChangeAspect="1"/>
          </p:cNvPicPr>
          <p:nvPr/>
        </p:nvPicPr>
        <p:blipFill rotWithShape="1">
          <a:blip r:embed="rId5">
            <a:extLst>
              <a:ext uri="{28A0092B-C50C-407E-A947-70E740481C1C}">
                <a14:useLocalDpi xmlns:a14="http://schemas.microsoft.com/office/drawing/2010/main" val="0"/>
              </a:ext>
            </a:extLst>
          </a:blip>
          <a:srcRect l="43215" r="7112"/>
          <a:stretch/>
        </p:blipFill>
        <p:spPr>
          <a:xfrm>
            <a:off x="7006698" y="3314211"/>
            <a:ext cx="5644085" cy="5854699"/>
          </a:xfrm>
          <a:prstGeom prst="rect">
            <a:avLst/>
          </a:prstGeom>
        </p:spPr>
      </p:pic>
      <p:pic>
        <p:nvPicPr>
          <p:cNvPr id="9" name="Picture 8">
            <a:extLst>
              <a:ext uri="{FF2B5EF4-FFF2-40B4-BE49-F238E27FC236}">
                <a16:creationId xmlns:a16="http://schemas.microsoft.com/office/drawing/2014/main" id="{55B94DBC-BBEB-8E45-A667-B9F7C5D50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142368"/>
            <a:ext cx="9879043" cy="4573631"/>
          </a:xfrm>
          <a:prstGeom prst="rect">
            <a:avLst/>
          </a:prstGeom>
        </p:spPr>
      </p:pic>
      <p:pic>
        <p:nvPicPr>
          <p:cNvPr id="11" name="Picture 10">
            <a:extLst>
              <a:ext uri="{FF2B5EF4-FFF2-40B4-BE49-F238E27FC236}">
                <a16:creationId xmlns:a16="http://schemas.microsoft.com/office/drawing/2014/main" id="{D719665C-C1C5-D54C-A1AB-6A0D7B87DC89}"/>
              </a:ext>
            </a:extLst>
          </p:cNvPr>
          <p:cNvPicPr>
            <a:picLocks noChangeAspect="1"/>
          </p:cNvPicPr>
          <p:nvPr/>
        </p:nvPicPr>
        <p:blipFill rotWithShape="1">
          <a:blip r:embed="rId7">
            <a:extLst>
              <a:ext uri="{28A0092B-C50C-407E-A947-70E740481C1C}">
                <a14:useLocalDpi xmlns:a14="http://schemas.microsoft.com/office/drawing/2010/main" val="0"/>
              </a:ext>
            </a:extLst>
          </a:blip>
          <a:srcRect l="19235" r="19996" b="19326"/>
          <a:stretch/>
        </p:blipFill>
        <p:spPr>
          <a:xfrm>
            <a:off x="12602883" y="3307396"/>
            <a:ext cx="8342824" cy="5962919"/>
          </a:xfrm>
          <a:prstGeom prst="rect">
            <a:avLst/>
          </a:prstGeom>
        </p:spPr>
      </p:pic>
      <p:pic>
        <p:nvPicPr>
          <p:cNvPr id="13" name="Picture 12">
            <a:extLst>
              <a:ext uri="{FF2B5EF4-FFF2-40B4-BE49-F238E27FC236}">
                <a16:creationId xmlns:a16="http://schemas.microsoft.com/office/drawing/2014/main" id="{042304D0-D8E3-734E-B5B0-633EFFB88DC8}"/>
              </a:ext>
            </a:extLst>
          </p:cNvPr>
          <p:cNvPicPr>
            <a:picLocks noChangeAspect="1"/>
          </p:cNvPicPr>
          <p:nvPr/>
        </p:nvPicPr>
        <p:blipFill rotWithShape="1">
          <a:blip r:embed="rId8">
            <a:extLst>
              <a:ext uri="{28A0092B-C50C-407E-A947-70E740481C1C}">
                <a14:useLocalDpi xmlns:a14="http://schemas.microsoft.com/office/drawing/2010/main" val="0"/>
              </a:ext>
            </a:extLst>
          </a:blip>
          <a:srcRect l="35661" t="21116" r="8608"/>
          <a:stretch/>
        </p:blipFill>
        <p:spPr>
          <a:xfrm>
            <a:off x="6075855" y="9156223"/>
            <a:ext cx="6970201" cy="4553483"/>
          </a:xfrm>
          <a:prstGeom prst="rect">
            <a:avLst/>
          </a:prstGeom>
        </p:spPr>
      </p:pic>
      <p:pic>
        <p:nvPicPr>
          <p:cNvPr id="19" name="Picture 18">
            <a:extLst>
              <a:ext uri="{FF2B5EF4-FFF2-40B4-BE49-F238E27FC236}">
                <a16:creationId xmlns:a16="http://schemas.microsoft.com/office/drawing/2014/main" id="{1DA5A30B-0E04-5047-8530-BC1B2B337697}"/>
              </a:ext>
            </a:extLst>
          </p:cNvPr>
          <p:cNvPicPr>
            <a:picLocks noChangeAspect="1"/>
          </p:cNvPicPr>
          <p:nvPr/>
        </p:nvPicPr>
        <p:blipFill rotWithShape="1">
          <a:blip r:embed="rId9">
            <a:extLst>
              <a:ext uri="{28A0092B-C50C-407E-A947-70E740481C1C}">
                <a14:useLocalDpi xmlns:a14="http://schemas.microsoft.com/office/drawing/2010/main" val="0"/>
              </a:ext>
            </a:extLst>
          </a:blip>
          <a:srcRect l="6844"/>
          <a:stretch/>
        </p:blipFill>
        <p:spPr>
          <a:xfrm>
            <a:off x="12677202" y="9168910"/>
            <a:ext cx="8268505" cy="4553483"/>
          </a:xfrm>
          <a:prstGeom prst="rect">
            <a:avLst/>
          </a:prstGeom>
        </p:spPr>
      </p:pic>
      <p:sp>
        <p:nvSpPr>
          <p:cNvPr id="2" name="Rectangle">
            <a:extLst>
              <a:ext uri="{FF2B5EF4-FFF2-40B4-BE49-F238E27FC236}">
                <a16:creationId xmlns:a16="http://schemas.microsoft.com/office/drawing/2014/main" id="{61BC3989-64EE-40A7-8D35-32EABF8DF157}"/>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3" name="Ambassadors Ministry">
            <a:extLst>
              <a:ext uri="{FF2B5EF4-FFF2-40B4-BE49-F238E27FC236}">
                <a16:creationId xmlns:a16="http://schemas.microsoft.com/office/drawing/2014/main" id="{990D848B-7A39-4F9C-8039-192964E53384}"/>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465" name="Picture 7" descr="Picture 7"/>
          <p:cNvPicPr>
            <a:picLocks noChangeAspect="1"/>
          </p:cNvPicPr>
          <p:nvPr/>
        </p:nvPicPr>
        <p:blipFill>
          <a:blip r:embed="rId10"/>
          <a:stretch>
            <a:fillRect/>
          </a:stretch>
        </p:blipFill>
        <p:spPr>
          <a:xfrm>
            <a:off x="-201592" y="0"/>
            <a:ext cx="2919453" cy="2623562"/>
          </a:xfrm>
          <a:prstGeom prst="rect">
            <a:avLst/>
          </a:prstGeom>
          <a:ln w="12700">
            <a:miter lim="400000"/>
          </a:ln>
        </p:spPr>
      </p:pic>
    </p:spTree>
    <p:extLst>
      <p:ext uri="{BB962C8B-B14F-4D97-AF65-F5344CB8AC3E}">
        <p14:creationId xmlns:p14="http://schemas.microsoft.com/office/powerpoint/2010/main" val="2037461266"/>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891308"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918994" y="5079575"/>
            <a:ext cx="17500539" cy="5068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dirty="0">
                <a:latin typeface="Miso" pitchFamily="50" charset="0"/>
              </a:rPr>
              <a:t>Camping trips, like life situations that test in specific ways, show the strength of one’s character. </a:t>
            </a:r>
          </a:p>
          <a:p>
            <a:pPr algn="l">
              <a:spcBef>
                <a:spcPts val="3000"/>
              </a:spcBef>
            </a:pPr>
            <a:r>
              <a:rPr lang="en-US" sz="4500" dirty="0">
                <a:latin typeface="Miso" pitchFamily="50" charset="0"/>
              </a:rPr>
              <a:t>Survival skills learned in the “</a:t>
            </a:r>
            <a:r>
              <a:rPr lang="en-US" sz="4500" i="1" u="sng" dirty="0">
                <a:latin typeface="Miso" pitchFamily="50" charset="0"/>
              </a:rPr>
              <a:t>out of door”</a:t>
            </a:r>
            <a:r>
              <a:rPr lang="en-US" sz="4500" dirty="0">
                <a:latin typeface="Miso" pitchFamily="50" charset="0"/>
              </a:rPr>
              <a:t>  activities can teach us the lessons that will help in passing the tests.</a:t>
            </a:r>
          </a:p>
          <a:p>
            <a:pPr algn="l">
              <a:spcBef>
                <a:spcPts val="3000"/>
              </a:spcBef>
            </a:pPr>
            <a:r>
              <a:rPr lang="en-US" sz="4500" dirty="0">
                <a:latin typeface="Miso" pitchFamily="50" charset="0"/>
              </a:rPr>
              <a:t>In this section, expose the participants to learn some lessons from outdoor activities. Here are few examples of </a:t>
            </a:r>
            <a:r>
              <a:rPr lang="en-US" sz="4500" dirty="0">
                <a:solidFill>
                  <a:schemeClr val="tx1"/>
                </a:solidFill>
                <a:latin typeface="Miso" pitchFamily="50" charset="0"/>
              </a:rPr>
              <a:t>Lessons</a:t>
            </a:r>
            <a:r>
              <a:rPr lang="en-US" sz="4500" dirty="0">
                <a:solidFill>
                  <a:schemeClr val="accent6">
                    <a:lumMod val="50000"/>
                  </a:schemeClr>
                </a:solidFill>
                <a:latin typeface="Miso" pitchFamily="50" charset="0"/>
              </a:rPr>
              <a:t>:</a:t>
            </a:r>
          </a:p>
        </p:txBody>
      </p:sp>
      <p:sp>
        <p:nvSpPr>
          <p:cNvPr id="4" name="Rectangle">
            <a:extLst>
              <a:ext uri="{FF2B5EF4-FFF2-40B4-BE49-F238E27FC236}">
                <a16:creationId xmlns:a16="http://schemas.microsoft.com/office/drawing/2014/main" id="{84653ED8-4EAE-4A69-88C5-2494748A28DB}"/>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0AAEC7E6-3C76-4ED9-8376-E4DF76D31EDB}"/>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spTree>
    <p:extLst>
      <p:ext uri="{BB962C8B-B14F-4D97-AF65-F5344CB8AC3E}">
        <p14:creationId xmlns:p14="http://schemas.microsoft.com/office/powerpoint/2010/main" val="990592718"/>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152" name="Picture 4" descr="Picture 4"/>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153" name="Picture 7" descr="Picture 7"/>
          <p:cNvPicPr>
            <a:picLocks noChangeAspect="1"/>
          </p:cNvPicPr>
          <p:nvPr/>
        </p:nvPicPr>
        <p:blipFill>
          <a:blip r:embed="rId3"/>
          <a:srcRect l="1" r="23941"/>
          <a:stretch>
            <a:fillRect/>
          </a:stretch>
        </p:blipFill>
        <p:spPr>
          <a:xfrm>
            <a:off x="-58946" y="-41564"/>
            <a:ext cx="20927292" cy="13757564"/>
          </a:xfrm>
          <a:prstGeom prst="rect">
            <a:avLst/>
          </a:prstGeom>
          <a:ln w="12700">
            <a:miter lim="400000"/>
          </a:ln>
        </p:spPr>
      </p:pic>
      <p:sp>
        <p:nvSpPr>
          <p:cNvPr id="2" name="Rectangle 1">
            <a:extLst>
              <a:ext uri="{FF2B5EF4-FFF2-40B4-BE49-F238E27FC236}">
                <a16:creationId xmlns:a16="http://schemas.microsoft.com/office/drawing/2014/main" id="{82D1FCBD-8A71-A844-826C-AD2C70411594}"/>
              </a:ext>
            </a:extLst>
          </p:cNvPr>
          <p:cNvSpPr/>
          <p:nvPr/>
        </p:nvSpPr>
        <p:spPr>
          <a:xfrm>
            <a:off x="11109960" y="2149019"/>
            <a:ext cx="9681024" cy="3785652"/>
          </a:xfrm>
          <a:prstGeom prst="rect">
            <a:avLst/>
          </a:prstGeom>
        </p:spPr>
        <p:txBody>
          <a:bodyPr wrap="square">
            <a:spAutoFit/>
          </a:bodyPr>
          <a:lstStyle/>
          <a:p>
            <a:r>
              <a:rPr lang="en-US" sz="6000" b="1" dirty="0">
                <a:latin typeface="Miso" pitchFamily="50" charset="0"/>
              </a:rPr>
              <a:t>Module 4:</a:t>
            </a:r>
          </a:p>
          <a:p>
            <a:endParaRPr lang="en-US" sz="6000" b="1" dirty="0">
              <a:latin typeface="Miso" pitchFamily="50" charset="0"/>
            </a:endParaRPr>
          </a:p>
          <a:p>
            <a:r>
              <a:rPr lang="en-US" sz="6000" b="1" dirty="0">
                <a:latin typeface="Miso" pitchFamily="50" charset="0"/>
              </a:rPr>
              <a:t>PERSONALITY, CHARACTER, AND OUTDOOR ADVENTURE </a:t>
            </a:r>
          </a:p>
        </p:txBody>
      </p:sp>
      <p:sp>
        <p:nvSpPr>
          <p:cNvPr id="3" name="Rectangle 2">
            <a:extLst>
              <a:ext uri="{FF2B5EF4-FFF2-40B4-BE49-F238E27FC236}">
                <a16:creationId xmlns:a16="http://schemas.microsoft.com/office/drawing/2014/main" id="{E6185AAA-6287-8B45-87E9-194A99B59869}"/>
              </a:ext>
            </a:extLst>
          </p:cNvPr>
          <p:cNvSpPr/>
          <p:nvPr/>
        </p:nvSpPr>
        <p:spPr>
          <a:xfrm>
            <a:off x="11109960" y="8758178"/>
            <a:ext cx="9681024" cy="2169825"/>
          </a:xfrm>
          <a:prstGeom prst="rect">
            <a:avLst/>
          </a:prstGeom>
        </p:spPr>
        <p:txBody>
          <a:bodyPr wrap="square">
            <a:spAutoFit/>
          </a:bodyPr>
          <a:lstStyle/>
          <a:p>
            <a:pPr algn="r"/>
            <a:r>
              <a:rPr lang="en-US" sz="4500" i="1" dirty="0">
                <a:latin typeface="Miso" pitchFamily="50" charset="0"/>
              </a:rPr>
              <a:t>Magulilo Mwakalonge</a:t>
            </a:r>
          </a:p>
          <a:p>
            <a:pPr algn="r"/>
            <a:r>
              <a:rPr lang="en-US" sz="4500" b="1" dirty="0">
                <a:latin typeface="Miso" pitchFamily="50" charset="0"/>
              </a:rPr>
              <a:t>Youth Director</a:t>
            </a:r>
          </a:p>
          <a:p>
            <a:pPr algn="r"/>
            <a:r>
              <a:rPr lang="en-US" sz="4500" dirty="0">
                <a:latin typeface="Miso" pitchFamily="50" charset="0"/>
              </a:rPr>
              <a:t>East-Central Africa Division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891308"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918994" y="3079027"/>
            <a:ext cx="17500539" cy="906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spcBef>
                <a:spcPts val="3000"/>
              </a:spcBef>
            </a:pPr>
            <a:r>
              <a:rPr lang="en-US" sz="4500" b="1" dirty="0">
                <a:solidFill>
                  <a:srgbClr val="C00000"/>
                </a:solidFill>
                <a:latin typeface="Miso" pitchFamily="50" charset="0"/>
              </a:rPr>
              <a:t>Wilderness Survival</a:t>
            </a:r>
            <a:r>
              <a:rPr lang="en-US" sz="4500" b="1" dirty="0">
                <a:solidFill>
                  <a:schemeClr val="accent6">
                    <a:lumMod val="50000"/>
                  </a:schemeClr>
                </a:solidFill>
                <a:latin typeface="Miso" pitchFamily="50" charset="0"/>
              </a:rPr>
              <a:t>:</a:t>
            </a:r>
            <a:r>
              <a:rPr lang="en-US" sz="4500" dirty="0">
                <a:latin typeface="Miso" pitchFamily="50" charset="0"/>
              </a:rPr>
              <a:t> Highlights Jesus words, “I will come again, and receive you unto myself” (John 14:3). Surviving life is the ultimate survival and the return of Jesus is the ultimate rescue.</a:t>
            </a:r>
          </a:p>
          <a:p>
            <a:pPr algn="l">
              <a:spcBef>
                <a:spcPts val="3000"/>
              </a:spcBef>
            </a:pPr>
            <a:endParaRPr lang="en-US" sz="4500" dirty="0">
              <a:latin typeface="Miso" pitchFamily="50" charset="0"/>
            </a:endParaRPr>
          </a:p>
          <a:p>
            <a:pPr algn="l">
              <a:spcBef>
                <a:spcPts val="3000"/>
              </a:spcBef>
            </a:pPr>
            <a:endParaRPr lang="en-US" sz="4500" dirty="0">
              <a:latin typeface="Miso" pitchFamily="50" charset="0"/>
            </a:endParaRPr>
          </a:p>
          <a:p>
            <a:pPr algn="l">
              <a:spcBef>
                <a:spcPts val="3000"/>
              </a:spcBef>
            </a:pPr>
            <a:endParaRPr lang="en-US" sz="4500" dirty="0">
              <a:latin typeface="Miso" pitchFamily="50" charset="0"/>
            </a:endParaRPr>
          </a:p>
          <a:p>
            <a:pPr algn="l">
              <a:spcBef>
                <a:spcPts val="3000"/>
              </a:spcBef>
            </a:pPr>
            <a:endParaRPr lang="en-US" sz="4500" dirty="0">
              <a:latin typeface="Miso" pitchFamily="50" charset="0"/>
            </a:endParaRPr>
          </a:p>
          <a:p>
            <a:pPr algn="l">
              <a:spcBef>
                <a:spcPts val="3000"/>
              </a:spcBef>
            </a:pPr>
            <a:endParaRPr lang="en-US" sz="4500" dirty="0">
              <a:latin typeface="Miso" pitchFamily="50" charset="0"/>
            </a:endParaRPr>
          </a:p>
          <a:p>
            <a:pPr algn="l">
              <a:spcBef>
                <a:spcPts val="3000"/>
              </a:spcBef>
            </a:pPr>
            <a:r>
              <a:rPr lang="en-US" sz="4500" dirty="0">
                <a:latin typeface="Miso" pitchFamily="50" charset="0"/>
              </a:rPr>
              <a:t>  </a:t>
            </a:r>
          </a:p>
        </p:txBody>
      </p:sp>
      <p:sp>
        <p:nvSpPr>
          <p:cNvPr id="4" name="Rectangle">
            <a:extLst>
              <a:ext uri="{FF2B5EF4-FFF2-40B4-BE49-F238E27FC236}">
                <a16:creationId xmlns:a16="http://schemas.microsoft.com/office/drawing/2014/main" id="{84653ED8-4EAE-4A69-88C5-2494748A28DB}"/>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0AAEC7E6-3C76-4ED9-8376-E4DF76D31EDB}"/>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10" name="Picture 9">
            <a:extLst>
              <a:ext uri="{FF2B5EF4-FFF2-40B4-BE49-F238E27FC236}">
                <a16:creationId xmlns:a16="http://schemas.microsoft.com/office/drawing/2014/main" id="{931B7446-90CE-C544-B36F-E7BA40BF8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066" y="6677129"/>
            <a:ext cx="7720406" cy="5328000"/>
          </a:xfrm>
          <a:prstGeom prst="rect">
            <a:avLst/>
          </a:prstGeom>
        </p:spPr>
      </p:pic>
    </p:spTree>
    <p:extLst>
      <p:ext uri="{BB962C8B-B14F-4D97-AF65-F5344CB8AC3E}">
        <p14:creationId xmlns:p14="http://schemas.microsoft.com/office/powerpoint/2010/main" val="3319236995"/>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733810" y="3760366"/>
            <a:ext cx="17500539" cy="9146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The Will to Survive</a:t>
            </a:r>
            <a:r>
              <a:rPr lang="en-US" sz="4500" b="1" dirty="0">
                <a:solidFill>
                  <a:schemeClr val="accent6">
                    <a:lumMod val="50000"/>
                  </a:schemeClr>
                </a:solidFill>
                <a:latin typeface="Miso" pitchFamily="50" charset="0"/>
              </a:rPr>
              <a:t>:</a:t>
            </a:r>
            <a:r>
              <a:rPr lang="en-US" sz="4500" b="1" dirty="0">
                <a:latin typeface="Miso" pitchFamily="50" charset="0"/>
              </a:rPr>
              <a:t> </a:t>
            </a:r>
            <a:r>
              <a:rPr lang="en-US" sz="4500" dirty="0">
                <a:latin typeface="Miso" pitchFamily="50" charset="0"/>
              </a:rPr>
              <a:t>Engage the participants</a:t>
            </a:r>
            <a:r>
              <a:rPr lang="en-US" sz="4500" b="1" dirty="0">
                <a:latin typeface="Miso" pitchFamily="50" charset="0"/>
              </a:rPr>
              <a:t> </a:t>
            </a:r>
            <a:r>
              <a:rPr lang="en-US" sz="4500" dirty="0">
                <a:latin typeface="Miso" pitchFamily="50" charset="0"/>
              </a:rPr>
              <a:t>to review how they relate to God in times of crisis in their lives. Expose them to the survival stories such as that of Hagar and Ishmael in the desert.</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solidFill>
                <a:srgbClr val="C00000"/>
              </a:solidFill>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22C578DC-30F9-44F0-80BD-06BCE46E55C7}"/>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D8992D2E-EF78-404A-811C-AD89C841B0E2}"/>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A6634765-F829-6444-8440-B6283FC49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7298" y="6470370"/>
            <a:ext cx="13716000" cy="6350000"/>
          </a:xfrm>
          <a:prstGeom prst="rect">
            <a:avLst/>
          </a:prstGeom>
        </p:spPr>
      </p:pic>
    </p:spTree>
    <p:extLst>
      <p:ext uri="{BB962C8B-B14F-4D97-AF65-F5344CB8AC3E}">
        <p14:creationId xmlns:p14="http://schemas.microsoft.com/office/powerpoint/2010/main" val="3364610592"/>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733810" y="3760365"/>
            <a:ext cx="18902451" cy="9146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Effective Signaling Techniques</a:t>
            </a:r>
            <a:r>
              <a:rPr lang="en-US" sz="4500" b="1" dirty="0">
                <a:solidFill>
                  <a:schemeClr val="accent6">
                    <a:lumMod val="50000"/>
                  </a:schemeClr>
                </a:solidFill>
                <a:latin typeface="Miso" pitchFamily="50" charset="0"/>
              </a:rPr>
              <a:t>:</a:t>
            </a:r>
            <a:r>
              <a:rPr lang="en-US" sz="4500" b="1" dirty="0">
                <a:latin typeface="Miso" pitchFamily="50" charset="0"/>
              </a:rPr>
              <a:t> </a:t>
            </a:r>
          </a:p>
          <a:p>
            <a:pPr algn="l"/>
            <a:endParaRPr lang="en-US" sz="4500" b="1" dirty="0">
              <a:latin typeface="Miso" pitchFamily="50" charset="0"/>
            </a:endParaRPr>
          </a:p>
          <a:p>
            <a:pPr algn="l"/>
            <a:r>
              <a:rPr lang="en-US" sz="4500" dirty="0">
                <a:latin typeface="Miso" pitchFamily="50" charset="0"/>
              </a:rPr>
              <a:t>God has sent many kinds of signals to His people throughout </a:t>
            </a:r>
          </a:p>
          <a:p>
            <a:pPr algn="l"/>
            <a:r>
              <a:rPr lang="en-US" sz="4500" dirty="0">
                <a:latin typeface="Miso" pitchFamily="50" charset="0"/>
              </a:rPr>
              <a:t>human history.  Explore with the participants the signs such as </a:t>
            </a:r>
          </a:p>
          <a:p>
            <a:pPr algn="l"/>
            <a:r>
              <a:rPr lang="en-US" sz="4500" dirty="0">
                <a:latin typeface="Miso" pitchFamily="50" charset="0"/>
              </a:rPr>
              <a:t>the Rainbow of Noah, the Passover Blood, the Sabbath, </a:t>
            </a:r>
          </a:p>
          <a:p>
            <a:pPr algn="l"/>
            <a:r>
              <a:rPr lang="en-US" sz="4500" dirty="0">
                <a:latin typeface="Miso" pitchFamily="50" charset="0"/>
              </a:rPr>
              <a:t>the Scarlet Cord, etc.</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22C578DC-30F9-44F0-80BD-06BCE46E55C7}"/>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D8992D2E-EF78-404A-811C-AD89C841B0E2}"/>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921DEA41-047F-DD48-B884-2F494CC39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3371" y="3672919"/>
            <a:ext cx="4002890" cy="8998051"/>
          </a:xfrm>
          <a:prstGeom prst="rect">
            <a:avLst/>
          </a:prstGeom>
        </p:spPr>
      </p:pic>
    </p:spTree>
    <p:extLst>
      <p:ext uri="{BB962C8B-B14F-4D97-AF65-F5344CB8AC3E}">
        <p14:creationId xmlns:p14="http://schemas.microsoft.com/office/powerpoint/2010/main" val="3694062498"/>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1733810" y="3067871"/>
            <a:ext cx="17500539" cy="10531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endParaRPr lang="en-US" sz="4500" dirty="0">
              <a:latin typeface="Miso" pitchFamily="50" charset="0"/>
            </a:endParaRPr>
          </a:p>
          <a:p>
            <a:pPr algn="l"/>
            <a:r>
              <a:rPr lang="en-US" sz="4500" b="1" dirty="0">
                <a:solidFill>
                  <a:srgbClr val="C00000"/>
                </a:solidFill>
                <a:latin typeface="Miso" pitchFamily="50" charset="0"/>
              </a:rPr>
              <a:t>Fire-Building Techniques</a:t>
            </a:r>
            <a:r>
              <a:rPr lang="en-US" sz="4500" b="1" dirty="0">
                <a:solidFill>
                  <a:schemeClr val="accent6">
                    <a:lumMod val="50000"/>
                  </a:schemeClr>
                </a:solidFill>
                <a:latin typeface="Miso" pitchFamily="50" charset="0"/>
              </a:rPr>
              <a:t>:</a:t>
            </a:r>
            <a:r>
              <a:rPr lang="en-US" sz="4500" dirty="0">
                <a:latin typeface="Miso" pitchFamily="50" charset="0"/>
              </a:rPr>
              <a:t> Concerning the meaning of fire in the Bible.</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r>
              <a:rPr lang="en-US" sz="4500" dirty="0">
                <a:latin typeface="Miso" pitchFamily="50" charset="0"/>
              </a:rPr>
              <a:t> </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22C578DC-30F9-44F0-80BD-06BCE46E55C7}"/>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D8992D2E-EF78-404A-811C-AD89C841B0E2}"/>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96A9DD30-7B66-A94B-8FE8-266DE81AC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279" y="5631543"/>
            <a:ext cx="13728700" cy="7391400"/>
          </a:xfrm>
          <a:prstGeom prst="rect">
            <a:avLst/>
          </a:prstGeom>
        </p:spPr>
      </p:pic>
    </p:spTree>
    <p:extLst>
      <p:ext uri="{BB962C8B-B14F-4D97-AF65-F5344CB8AC3E}">
        <p14:creationId xmlns:p14="http://schemas.microsoft.com/office/powerpoint/2010/main" val="3027261234"/>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112975" y="3344764"/>
            <a:ext cx="17215777" cy="8454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Food and Water Procurement</a:t>
            </a:r>
            <a:r>
              <a:rPr lang="en-US" sz="4500" b="1" dirty="0">
                <a:solidFill>
                  <a:schemeClr val="accent6">
                    <a:lumMod val="50000"/>
                  </a:schemeClr>
                </a:solidFill>
                <a:latin typeface="Miso" pitchFamily="50" charset="0"/>
              </a:rPr>
              <a:t>:</a:t>
            </a:r>
            <a:r>
              <a:rPr lang="en-US" sz="4500" dirty="0">
                <a:latin typeface="Miso" pitchFamily="50" charset="0"/>
              </a:rPr>
              <a:t> On the significance of water in the scripture.</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FEE7DB76-38A9-4CD5-84DC-4FFB4F9FB29A}"/>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C9303E4-94D8-45E9-AB9E-3FFB4810133F}"/>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5F5E841D-EA09-A242-A7E9-851F3FF76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63" y="5788200"/>
            <a:ext cx="14586000" cy="6732000"/>
          </a:xfrm>
          <a:prstGeom prst="rect">
            <a:avLst/>
          </a:prstGeom>
        </p:spPr>
      </p:pic>
    </p:spTree>
    <p:extLst>
      <p:ext uri="{BB962C8B-B14F-4D97-AF65-F5344CB8AC3E}">
        <p14:creationId xmlns:p14="http://schemas.microsoft.com/office/powerpoint/2010/main" val="3108047961"/>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112975" y="2998515"/>
            <a:ext cx="17215777" cy="9146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The Survival Shelter Building</a:t>
            </a:r>
            <a:r>
              <a:rPr lang="en-US" sz="4500" b="1" dirty="0">
                <a:solidFill>
                  <a:schemeClr val="accent6">
                    <a:lumMod val="50000"/>
                  </a:schemeClr>
                </a:solidFill>
                <a:latin typeface="Miso" pitchFamily="50" charset="0"/>
              </a:rPr>
              <a:t>:</a:t>
            </a:r>
            <a:r>
              <a:rPr lang="en-US" sz="4500" dirty="0">
                <a:latin typeface="Miso" pitchFamily="50" charset="0"/>
              </a:rPr>
              <a:t> Regarding the need for shelter expressed in various threats in the Bible.</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FEE7DB76-38A9-4CD5-84DC-4FFB4F9FB29A}"/>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C9303E4-94D8-45E9-AB9E-3FFB4810133F}"/>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B8555FDC-3796-644A-B3D4-3A0328637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02" y="5313866"/>
            <a:ext cx="13716000" cy="7073900"/>
          </a:xfrm>
          <a:prstGeom prst="rect">
            <a:avLst/>
          </a:prstGeom>
        </p:spPr>
      </p:pic>
    </p:spTree>
    <p:extLst>
      <p:ext uri="{BB962C8B-B14F-4D97-AF65-F5344CB8AC3E}">
        <p14:creationId xmlns:p14="http://schemas.microsoft.com/office/powerpoint/2010/main" val="2486416982"/>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112975" y="4037260"/>
            <a:ext cx="17215777" cy="70692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Navigation Techniques</a:t>
            </a:r>
            <a:r>
              <a:rPr lang="en-US" sz="4500" b="1" dirty="0">
                <a:solidFill>
                  <a:schemeClr val="accent6">
                    <a:lumMod val="50000"/>
                  </a:schemeClr>
                </a:solidFill>
                <a:latin typeface="Miso" pitchFamily="50" charset="0"/>
              </a:rPr>
              <a:t>:</a:t>
            </a:r>
            <a:r>
              <a:rPr lang="en-US" sz="4500" dirty="0">
                <a:latin typeface="Miso" pitchFamily="50" charset="0"/>
              </a:rPr>
              <a:t> With reference to God’s Word as a system of navigation, a set of directions for the lost. </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FEE7DB76-38A9-4CD5-84DC-4FFB4F9FB29A}"/>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C9303E4-94D8-45E9-AB9E-3FFB4810133F}"/>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A7FF5305-F7BE-D346-9B3B-BF6386A9C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35" y="6210300"/>
            <a:ext cx="10642367" cy="5676900"/>
          </a:xfrm>
          <a:prstGeom prst="rect">
            <a:avLst/>
          </a:prstGeom>
        </p:spPr>
      </p:pic>
      <p:pic>
        <p:nvPicPr>
          <p:cNvPr id="8" name="Picture 7">
            <a:extLst>
              <a:ext uri="{FF2B5EF4-FFF2-40B4-BE49-F238E27FC236}">
                <a16:creationId xmlns:a16="http://schemas.microsoft.com/office/drawing/2014/main" id="{7C0750FC-A1A2-644F-9782-269A33BC0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951" y="6210300"/>
            <a:ext cx="9448541" cy="5676900"/>
          </a:xfrm>
          <a:prstGeom prst="rect">
            <a:avLst/>
          </a:prstGeom>
        </p:spPr>
      </p:pic>
    </p:spTree>
    <p:extLst>
      <p:ext uri="{BB962C8B-B14F-4D97-AF65-F5344CB8AC3E}">
        <p14:creationId xmlns:p14="http://schemas.microsoft.com/office/powerpoint/2010/main" val="2078582246"/>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025028" y="3587911"/>
            <a:ext cx="17500539" cy="7761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Solo Supervised Overnight Camping Trip</a:t>
            </a:r>
            <a:r>
              <a:rPr lang="en-US" sz="4500" b="1" dirty="0">
                <a:solidFill>
                  <a:schemeClr val="accent6">
                    <a:lumMod val="50000"/>
                  </a:schemeClr>
                </a:solidFill>
                <a:latin typeface="Miso" pitchFamily="50" charset="0"/>
              </a:rPr>
              <a:t>:</a:t>
            </a:r>
            <a:r>
              <a:rPr lang="en-US" sz="4500" dirty="0">
                <a:latin typeface="Miso" pitchFamily="50" charset="0"/>
              </a:rPr>
              <a:t> Like that of Jacob when he was running from Esau, and the assurance he got of God’s protection.</a:t>
            </a: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a:p>
            <a:pPr algn="l"/>
            <a:endParaRPr lang="en-US" sz="4500" dirty="0">
              <a:latin typeface="Miso" pitchFamily="50" charset="0"/>
            </a:endParaRPr>
          </a:p>
        </p:txBody>
      </p:sp>
      <p:sp>
        <p:nvSpPr>
          <p:cNvPr id="3" name="Rectangle">
            <a:extLst>
              <a:ext uri="{FF2B5EF4-FFF2-40B4-BE49-F238E27FC236}">
                <a16:creationId xmlns:a16="http://schemas.microsoft.com/office/drawing/2014/main" id="{34C9B323-D044-43B8-A70B-2BC18AD4E1D3}"/>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64950B95-CA0D-4FB1-AFAB-D5F33C2CBC84}"/>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E74D88E3-A35E-C142-96FC-4EF307AF7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252" y="5715907"/>
            <a:ext cx="13728700" cy="7073900"/>
          </a:xfrm>
          <a:prstGeom prst="rect">
            <a:avLst/>
          </a:prstGeom>
        </p:spPr>
      </p:pic>
    </p:spTree>
    <p:extLst>
      <p:ext uri="{BB962C8B-B14F-4D97-AF65-F5344CB8AC3E}">
        <p14:creationId xmlns:p14="http://schemas.microsoft.com/office/powerpoint/2010/main" val="3627301159"/>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42" y="377419"/>
            <a:ext cx="755591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pPr algn="l"/>
            <a:r>
              <a:rPr lang="en-US" dirty="0">
                <a:solidFill>
                  <a:schemeClr val="bg2"/>
                </a:solidFill>
              </a:rPr>
              <a:t>Outdoor Adventure…</a:t>
            </a: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025028" y="3587911"/>
            <a:ext cx="17500539" cy="7761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Faith and Trust-Building Activities</a:t>
            </a:r>
            <a:r>
              <a:rPr lang="en-US" sz="4500" b="1" dirty="0">
                <a:solidFill>
                  <a:schemeClr val="accent6">
                    <a:lumMod val="50000"/>
                  </a:schemeClr>
                </a:solidFill>
                <a:latin typeface="Miso" pitchFamily="50" charset="0"/>
              </a:rPr>
              <a:t>:</a:t>
            </a:r>
            <a:r>
              <a:rPr lang="en-US" sz="4500" dirty="0">
                <a:latin typeface="Miso" pitchFamily="50" charset="0"/>
              </a:rPr>
              <a:t> In reference to the way Nehemiah trusted God. </a:t>
            </a:r>
          </a:p>
          <a:p>
            <a:pPr algn="l"/>
            <a:endParaRPr kumimoji="0" lang="en-US" sz="4500" b="0" i="0" u="none" strike="noStrike" cap="none" spc="0" normalizeH="0" baseline="0" dirty="0">
              <a:ln>
                <a:noFill/>
              </a:ln>
              <a:solidFill>
                <a:srgbClr val="000000"/>
              </a:solidFill>
              <a:effectLst/>
              <a:uFillTx/>
              <a:latin typeface="Miso" pitchFamily="50" charset="0"/>
              <a:sym typeface="Helvetica Neue Medium"/>
            </a:endParaRPr>
          </a:p>
          <a:p>
            <a:pPr algn="l"/>
            <a:endParaRPr lang="en-US" sz="4500" dirty="0">
              <a:latin typeface="Miso" pitchFamily="50" charset="0"/>
            </a:endParaRPr>
          </a:p>
          <a:p>
            <a:pPr algn="l"/>
            <a:endParaRPr kumimoji="0" lang="en-US" sz="4500" b="0" i="0" u="none" strike="noStrike" cap="none" spc="0" normalizeH="0" baseline="0" dirty="0">
              <a:ln>
                <a:noFill/>
              </a:ln>
              <a:solidFill>
                <a:srgbClr val="000000"/>
              </a:solidFill>
              <a:effectLst/>
              <a:uFillTx/>
              <a:latin typeface="Miso" pitchFamily="50" charset="0"/>
              <a:sym typeface="Helvetica Neue Medium"/>
            </a:endParaRPr>
          </a:p>
          <a:p>
            <a:pPr algn="l"/>
            <a:endParaRPr lang="en-US" sz="4500" dirty="0">
              <a:latin typeface="Miso" pitchFamily="50" charset="0"/>
            </a:endParaRPr>
          </a:p>
          <a:p>
            <a:pPr algn="l"/>
            <a:endParaRPr kumimoji="0" lang="en-US" sz="4500" b="0" i="0" u="none" strike="noStrike" cap="none" spc="0" normalizeH="0" baseline="0" dirty="0">
              <a:ln>
                <a:noFill/>
              </a:ln>
              <a:solidFill>
                <a:srgbClr val="000000"/>
              </a:solidFill>
              <a:effectLst/>
              <a:uFillTx/>
              <a:latin typeface="Miso" pitchFamily="50" charset="0"/>
              <a:sym typeface="Helvetica Neue Medium"/>
            </a:endParaRPr>
          </a:p>
          <a:p>
            <a:pPr algn="l"/>
            <a:endParaRPr lang="en-US" sz="4500" dirty="0">
              <a:latin typeface="Miso" pitchFamily="50" charset="0"/>
            </a:endParaRPr>
          </a:p>
          <a:p>
            <a:pPr algn="l"/>
            <a:endParaRPr kumimoji="0" lang="en-US" sz="4500" b="0" i="0" u="none" strike="noStrike" cap="none" spc="0" normalizeH="0" baseline="0" dirty="0">
              <a:ln>
                <a:noFill/>
              </a:ln>
              <a:solidFill>
                <a:srgbClr val="000000"/>
              </a:solidFill>
              <a:effectLst/>
              <a:uFillTx/>
              <a:latin typeface="Miso" pitchFamily="50" charset="0"/>
              <a:sym typeface="Helvetica Neue Medium"/>
            </a:endParaRPr>
          </a:p>
          <a:p>
            <a:pPr algn="l"/>
            <a:endParaRPr lang="en-US" sz="4500" dirty="0">
              <a:latin typeface="Miso" pitchFamily="50" charset="0"/>
            </a:endParaRPr>
          </a:p>
          <a:p>
            <a:pPr algn="l"/>
            <a:endParaRPr kumimoji="0" lang="en-US" sz="4500" b="0" i="0" u="none" strike="noStrike" cap="none" spc="0" normalizeH="0" baseline="0" dirty="0">
              <a:ln>
                <a:noFill/>
              </a:ln>
              <a:solidFill>
                <a:srgbClr val="000000"/>
              </a:solidFill>
              <a:effectLst/>
              <a:uFillTx/>
              <a:latin typeface="Miso" pitchFamily="50" charset="0"/>
              <a:sym typeface="Helvetica Neue Medium"/>
            </a:endParaRPr>
          </a:p>
        </p:txBody>
      </p:sp>
      <p:sp>
        <p:nvSpPr>
          <p:cNvPr id="3" name="Rectangle">
            <a:extLst>
              <a:ext uri="{FF2B5EF4-FFF2-40B4-BE49-F238E27FC236}">
                <a16:creationId xmlns:a16="http://schemas.microsoft.com/office/drawing/2014/main" id="{34C9B323-D044-43B8-A70B-2BC18AD4E1D3}"/>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64950B95-CA0D-4FB1-AFAB-D5F33C2CBC84}"/>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pic>
        <p:nvPicPr>
          <p:cNvPr id="6" name="Picture 5">
            <a:extLst>
              <a:ext uri="{FF2B5EF4-FFF2-40B4-BE49-F238E27FC236}">
                <a16:creationId xmlns:a16="http://schemas.microsoft.com/office/drawing/2014/main" id="{5F74D978-E9EE-F744-84DA-DF372F43E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88" y="5660571"/>
            <a:ext cx="10655714" cy="5689077"/>
          </a:xfrm>
          <a:prstGeom prst="rect">
            <a:avLst/>
          </a:prstGeom>
        </p:spPr>
      </p:pic>
      <p:pic>
        <p:nvPicPr>
          <p:cNvPr id="8" name="Picture 7">
            <a:extLst>
              <a:ext uri="{FF2B5EF4-FFF2-40B4-BE49-F238E27FC236}">
                <a16:creationId xmlns:a16="http://schemas.microsoft.com/office/drawing/2014/main" id="{F569EA91-21C1-9441-991B-654F0A387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7133" y="5660570"/>
            <a:ext cx="9289127" cy="5689077"/>
          </a:xfrm>
          <a:prstGeom prst="rect">
            <a:avLst/>
          </a:prstGeom>
        </p:spPr>
      </p:pic>
    </p:spTree>
    <p:extLst>
      <p:ext uri="{BB962C8B-B14F-4D97-AF65-F5344CB8AC3E}">
        <p14:creationId xmlns:p14="http://schemas.microsoft.com/office/powerpoint/2010/main" val="784911542"/>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Four Essential Elements"/>
          <p:cNvSpPr txBox="1"/>
          <p:nvPr/>
        </p:nvSpPr>
        <p:spPr>
          <a:xfrm>
            <a:off x="4292275" y="681634"/>
            <a:ext cx="12342480"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t>Outcome and Evidence of Learning</a:t>
            </a:r>
            <a:endParaRPr dirty="0"/>
          </a:p>
        </p:txBody>
      </p:sp>
      <p:sp>
        <p:nvSpPr>
          <p:cNvPr id="436" name="Rectangle"/>
          <p:cNvSpPr/>
          <p:nvPr/>
        </p:nvSpPr>
        <p:spPr>
          <a:xfrm>
            <a:off x="9707563" y="2466084"/>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37" name="Ambassadors Ministry"/>
          <p:cNvSpPr txBox="1"/>
          <p:nvPr/>
        </p:nvSpPr>
        <p:spPr>
          <a:xfrm>
            <a:off x="9038725" y="13113761"/>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sp>
        <p:nvSpPr>
          <p:cNvPr id="438"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39" name="Picture 6" descr="Picture 6"/>
          <p:cNvPicPr>
            <a:picLocks noChangeAspect="1"/>
          </p:cNvPicPr>
          <p:nvPr/>
        </p:nvPicPr>
        <p:blipFill>
          <a:blip r:embed="rId3"/>
          <a:stretch>
            <a:fillRect/>
          </a:stretch>
        </p:blipFill>
        <p:spPr>
          <a:xfrm>
            <a:off x="21255153" y="10414000"/>
            <a:ext cx="2819401" cy="2819400"/>
          </a:xfrm>
          <a:prstGeom prst="rect">
            <a:avLst/>
          </a:prstGeom>
          <a:ln w="12700">
            <a:miter lim="400000"/>
          </a:ln>
        </p:spPr>
      </p:pic>
      <p:pic>
        <p:nvPicPr>
          <p:cNvPr id="440" name="Picture 7" descr="Picture 7"/>
          <p:cNvPicPr>
            <a:picLocks noChangeAspect="1"/>
          </p:cNvPicPr>
          <p:nvPr/>
        </p:nvPicPr>
        <p:blipFill>
          <a:blip r:embed="rId4"/>
          <a:stretch>
            <a:fillRect/>
          </a:stretch>
        </p:blipFill>
        <p:spPr>
          <a:xfrm>
            <a:off x="-201592" y="0"/>
            <a:ext cx="2919453" cy="2623562"/>
          </a:xfrm>
          <a:prstGeom prst="rect">
            <a:avLst/>
          </a:prstGeom>
          <a:ln w="12700">
            <a:miter lim="400000"/>
          </a:ln>
        </p:spPr>
      </p:pic>
      <p:graphicFrame>
        <p:nvGraphicFramePr>
          <p:cNvPr id="2" name="Table 1">
            <a:extLst>
              <a:ext uri="{FF2B5EF4-FFF2-40B4-BE49-F238E27FC236}">
                <a16:creationId xmlns:a16="http://schemas.microsoft.com/office/drawing/2014/main" id="{4F1409AF-7A2F-8E45-8B92-1921C8F87A24}"/>
              </a:ext>
            </a:extLst>
          </p:cNvPr>
          <p:cNvGraphicFramePr>
            <a:graphicFrameLocks noGrp="1"/>
          </p:cNvGraphicFramePr>
          <p:nvPr>
            <p:extLst>
              <p:ext uri="{D42A27DB-BD31-4B8C-83A1-F6EECF244321}">
                <p14:modId xmlns:p14="http://schemas.microsoft.com/office/powerpoint/2010/main" val="3983702696"/>
              </p:ext>
            </p:extLst>
          </p:nvPr>
        </p:nvGraphicFramePr>
        <p:xfrm>
          <a:off x="1970600" y="4533991"/>
          <a:ext cx="17754315" cy="7396750"/>
        </p:xfrm>
        <a:graphic>
          <a:graphicData uri="http://schemas.openxmlformats.org/drawingml/2006/table">
            <a:tbl>
              <a:tblPr/>
              <a:tblGrid>
                <a:gridCol w="5918105">
                  <a:extLst>
                    <a:ext uri="{9D8B030D-6E8A-4147-A177-3AD203B41FA5}">
                      <a16:colId xmlns:a16="http://schemas.microsoft.com/office/drawing/2014/main" val="2455783003"/>
                    </a:ext>
                  </a:extLst>
                </a:gridCol>
                <a:gridCol w="5918105">
                  <a:extLst>
                    <a:ext uri="{9D8B030D-6E8A-4147-A177-3AD203B41FA5}">
                      <a16:colId xmlns:a16="http://schemas.microsoft.com/office/drawing/2014/main" val="1021465627"/>
                    </a:ext>
                  </a:extLst>
                </a:gridCol>
                <a:gridCol w="5918105">
                  <a:extLst>
                    <a:ext uri="{9D8B030D-6E8A-4147-A177-3AD203B41FA5}">
                      <a16:colId xmlns:a16="http://schemas.microsoft.com/office/drawing/2014/main" val="2157128759"/>
                    </a:ext>
                  </a:extLst>
                </a:gridCol>
              </a:tblGrid>
              <a:tr h="1479350">
                <a:tc>
                  <a:txBody>
                    <a:bodyPr/>
                    <a:lstStyle/>
                    <a:p>
                      <a:br>
                        <a:rPr lang="en-US" sz="4500" dirty="0">
                          <a:effectLst/>
                          <a:latin typeface="Times" pitchFamily="2" charset="0"/>
                        </a:rPr>
                      </a:br>
                      <a:endParaRPr lang="en-US" sz="4500" dirty="0">
                        <a:effectLst/>
                        <a:latin typeface="Times"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ctr"/>
                      <a:r>
                        <a:rPr lang="en-US" sz="4500" b="1" dirty="0">
                          <a:solidFill>
                            <a:srgbClr val="231F20"/>
                          </a:solidFill>
                          <a:effectLst/>
                          <a:latin typeface="Miso" pitchFamily="2" charset="0"/>
                        </a:rPr>
                        <a:t>Outcomes</a:t>
                      </a:r>
                      <a:endParaRPr lang="en-US" sz="4500" dirty="0">
                        <a:solidFill>
                          <a:srgbClr val="231F20"/>
                        </a:solidFill>
                        <a:effectLst/>
                        <a:latin typeface="Miso"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r>
                        <a:rPr lang="en-US" sz="4500" b="1" dirty="0">
                          <a:solidFill>
                            <a:srgbClr val="231F20"/>
                          </a:solidFill>
                          <a:effectLst/>
                          <a:latin typeface="Miso" pitchFamily="2" charset="0"/>
                        </a:rPr>
                        <a:t>Evidence of learning</a:t>
                      </a:r>
                      <a:endParaRPr lang="en-US" sz="4500" dirty="0">
                        <a:solidFill>
                          <a:srgbClr val="231F20"/>
                        </a:solidFill>
                        <a:effectLst/>
                        <a:latin typeface="Miso"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129188187"/>
                  </a:ext>
                </a:extLst>
              </a:tr>
              <a:tr h="1479350">
                <a:tc>
                  <a:txBody>
                    <a:bodyPr/>
                    <a:lstStyle/>
                    <a:p>
                      <a:r>
                        <a:rPr lang="en-US" sz="4500" b="1" dirty="0">
                          <a:solidFill>
                            <a:srgbClr val="231F20"/>
                          </a:solidFill>
                          <a:effectLst/>
                          <a:latin typeface="Miso" pitchFamily="2" charset="0"/>
                        </a:rPr>
                        <a:t>Head</a:t>
                      </a:r>
                      <a:endParaRPr lang="en-US" sz="4500" dirty="0">
                        <a:solidFill>
                          <a:srgbClr val="231F20"/>
                        </a:solidFill>
                        <a:effectLst/>
                        <a:latin typeface="Miso" pitchFamily="2" charset="0"/>
                      </a:endParaRPr>
                    </a:p>
                    <a:p>
                      <a:r>
                        <a:rPr lang="en-US" sz="4500" b="0" dirty="0">
                          <a:solidFill>
                            <a:srgbClr val="231F20"/>
                          </a:solidFill>
                          <a:effectLst/>
                          <a:latin typeface="Miso Light" pitchFamily="2" charset="0"/>
                        </a:rPr>
                        <a:t>Participants will...</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just"/>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19126445"/>
                  </a:ext>
                </a:extLst>
              </a:tr>
              <a:tr h="2219025">
                <a:tc>
                  <a:txBody>
                    <a:bodyPr/>
                    <a:lstStyle/>
                    <a:p>
                      <a:r>
                        <a:rPr lang="en-US" sz="4500" b="1" dirty="0">
                          <a:solidFill>
                            <a:srgbClr val="231F20"/>
                          </a:solidFill>
                          <a:effectLst/>
                          <a:latin typeface="Miso" pitchFamily="2" charset="0"/>
                        </a:rPr>
                        <a:t>Hands </a:t>
                      </a:r>
                    </a:p>
                    <a:p>
                      <a:r>
                        <a:rPr lang="en-US" sz="4500" b="0" dirty="0">
                          <a:solidFill>
                            <a:srgbClr val="231F20"/>
                          </a:solidFill>
                          <a:effectLst/>
                          <a:latin typeface="Miso Light" pitchFamily="2" charset="0"/>
                        </a:rPr>
                        <a:t>Participants will be able to...</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just"/>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787131653"/>
                  </a:ext>
                </a:extLst>
              </a:tr>
              <a:tr h="2219025">
                <a:tc>
                  <a:txBody>
                    <a:bodyPr/>
                    <a:lstStyle/>
                    <a:p>
                      <a:r>
                        <a:rPr lang="en-US" sz="4500" b="1" dirty="0">
                          <a:solidFill>
                            <a:srgbClr val="231F20"/>
                          </a:solidFill>
                          <a:effectLst/>
                          <a:latin typeface="Miso" pitchFamily="2" charset="0"/>
                        </a:rPr>
                        <a:t>Heart  </a:t>
                      </a:r>
                    </a:p>
                    <a:p>
                      <a:r>
                        <a:rPr lang="en-US" sz="4500" b="0" dirty="0">
                          <a:solidFill>
                            <a:srgbClr val="231F20"/>
                          </a:solidFill>
                          <a:effectLst/>
                          <a:latin typeface="Miso Light" pitchFamily="2" charset="0"/>
                        </a:rPr>
                        <a:t>Participants will be able to...</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Light" pitchFamily="2"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552944171"/>
                  </a:ext>
                </a:extLst>
              </a:tr>
            </a:tbl>
          </a:graphicData>
        </a:graphic>
      </p:graphicFrame>
      <p:sp>
        <p:nvSpPr>
          <p:cNvPr id="3" name="Rectangle 1">
            <a:extLst>
              <a:ext uri="{FF2B5EF4-FFF2-40B4-BE49-F238E27FC236}">
                <a16:creationId xmlns:a16="http://schemas.microsoft.com/office/drawing/2014/main" id="{7CE53059-FDE2-1B40-8CC9-440DBB65F094}"/>
              </a:ext>
            </a:extLst>
          </p:cNvPr>
          <p:cNvSpPr>
            <a:spLocks noChangeArrowheads="1"/>
          </p:cNvSpPr>
          <p:nvPr/>
        </p:nvSpPr>
        <p:spPr bwMode="auto">
          <a:xfrm>
            <a:off x="1970600" y="6101948"/>
            <a:ext cx="196375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700" b="0" i="0" u="none" strike="noStrike" cap="none" normalizeH="0" baseline="0">
                <a:ln>
                  <a:noFill/>
                </a:ln>
                <a:solidFill>
                  <a:schemeClr val="tx1"/>
                </a:solidFill>
                <a:effectLst/>
                <a:latin typeface="Times" pitchFamily="2"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B9B72B11-50EB-1E46-870B-D4C258865C1D}"/>
              </a:ext>
            </a:extLst>
          </p:cNvPr>
          <p:cNvSpPr txBox="1"/>
          <p:nvPr/>
        </p:nvSpPr>
        <p:spPr>
          <a:xfrm>
            <a:off x="1970600" y="2781126"/>
            <a:ext cx="17754315" cy="15292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b="1" dirty="0">
                <a:solidFill>
                  <a:srgbClr val="C00000"/>
                </a:solidFill>
                <a:latin typeface="Miso" pitchFamily="50" charset="0"/>
              </a:rPr>
              <a:t>Note</a:t>
            </a:r>
            <a:r>
              <a:rPr lang="en-US" sz="4500" b="1" dirty="0">
                <a:solidFill>
                  <a:srgbClr val="7030A0"/>
                </a:solidFill>
                <a:latin typeface="Miso" pitchFamily="50" charset="0"/>
              </a:rPr>
              <a:t>:</a:t>
            </a:r>
            <a:r>
              <a:rPr lang="en-US" sz="4500" dirty="0">
                <a:latin typeface="Miso" pitchFamily="50" charset="0"/>
              </a:rPr>
              <a:t> In all these lessons, engage the participants to get head knowledge, to do projects with their hands and develop their hearty IDPs.</a:t>
            </a:r>
          </a:p>
        </p:txBody>
      </p:sp>
    </p:spTree>
    <p:extLst>
      <p:ext uri="{BB962C8B-B14F-4D97-AF65-F5344CB8AC3E}">
        <p14:creationId xmlns:p14="http://schemas.microsoft.com/office/powerpoint/2010/main" val="4119858363"/>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even Foundations"/>
          <p:cNvSpPr txBox="1"/>
          <p:nvPr/>
        </p:nvSpPr>
        <p:spPr>
          <a:xfrm>
            <a:off x="7122897" y="529819"/>
            <a:ext cx="6681217" cy="2625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dirty="0"/>
              <a:t>Seven Foundations</a:t>
            </a:r>
          </a:p>
        </p:txBody>
      </p:sp>
      <p:sp>
        <p:nvSpPr>
          <p:cNvPr id="402" name="Rectangle"/>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03" name="Ambassadors Ministry"/>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
        <p:nvSpPr>
          <p:cNvPr id="404"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05"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06"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grpSp>
        <p:nvGrpSpPr>
          <p:cNvPr id="409" name="Group"/>
          <p:cNvGrpSpPr/>
          <p:nvPr/>
        </p:nvGrpSpPr>
        <p:grpSpPr>
          <a:xfrm>
            <a:off x="2259762" y="3347202"/>
            <a:ext cx="2603501" cy="2189208"/>
            <a:chOff x="0" y="0"/>
            <a:chExt cx="2603500" cy="2189207"/>
          </a:xfrm>
        </p:grpSpPr>
        <p:pic>
          <p:nvPicPr>
            <p:cNvPr id="407" name="Image" descr="Image"/>
            <p:cNvPicPr>
              <a:picLocks noChangeAspect="1"/>
            </p:cNvPicPr>
            <p:nvPr/>
          </p:nvPicPr>
          <p:blipFill>
            <a:blip r:embed="rId4"/>
            <a:stretch>
              <a:fillRect/>
            </a:stretch>
          </p:blipFill>
          <p:spPr>
            <a:xfrm>
              <a:off x="349246" y="0"/>
              <a:ext cx="1905008" cy="1905000"/>
            </a:xfrm>
            <a:prstGeom prst="rect">
              <a:avLst/>
            </a:prstGeom>
            <a:ln w="12700" cap="flat">
              <a:noFill/>
              <a:miter lim="400000"/>
            </a:ln>
            <a:effectLst/>
          </p:spPr>
        </p:pic>
        <p:sp>
          <p:nvSpPr>
            <p:cNvPr id="408" name="A Christ-centered…"/>
            <p:cNvSpPr/>
            <p:nvPr/>
          </p:nvSpPr>
          <p:spPr>
            <a:xfrm>
              <a:off x="0" y="2189207"/>
              <a:ext cx="2603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t>A Christ-centered</a:t>
              </a:r>
            </a:p>
            <a:p>
              <a:pPr defTabSz="1828433">
                <a:defRPr sz="3000">
                  <a:solidFill>
                    <a:srgbClr val="445469"/>
                  </a:solidFill>
                  <a:latin typeface="Miso"/>
                  <a:ea typeface="Miso"/>
                  <a:cs typeface="Miso"/>
                  <a:sym typeface="Miso"/>
                </a:defRPr>
              </a:pPr>
              <a:r>
                <a:rPr>
                  <a:solidFill>
                    <a:srgbClr val="F6CC51"/>
                  </a:solidFill>
                </a:rPr>
                <a:t>Discipleship</a:t>
              </a:r>
              <a:r>
                <a:t> Plan</a:t>
              </a:r>
            </a:p>
          </p:txBody>
        </p:sp>
      </p:grpSp>
      <p:grpSp>
        <p:nvGrpSpPr>
          <p:cNvPr id="412" name="Group"/>
          <p:cNvGrpSpPr/>
          <p:nvPr/>
        </p:nvGrpSpPr>
        <p:grpSpPr>
          <a:xfrm>
            <a:off x="6735835" y="3347202"/>
            <a:ext cx="2603501" cy="3204869"/>
            <a:chOff x="0" y="0"/>
            <a:chExt cx="2603500" cy="3204868"/>
          </a:xfrm>
        </p:grpSpPr>
        <p:pic>
          <p:nvPicPr>
            <p:cNvPr id="410" name="Image" descr="Image"/>
            <p:cNvPicPr>
              <a:picLocks noChangeAspect="1"/>
            </p:cNvPicPr>
            <p:nvPr/>
          </p:nvPicPr>
          <p:blipFill>
            <a:blip r:embed="rId5"/>
            <a:stretch>
              <a:fillRect/>
            </a:stretch>
          </p:blipFill>
          <p:spPr>
            <a:xfrm>
              <a:off x="349260" y="0"/>
              <a:ext cx="1904981" cy="1905000"/>
            </a:xfrm>
            <a:prstGeom prst="rect">
              <a:avLst/>
            </a:prstGeom>
            <a:ln w="12700" cap="flat">
              <a:noFill/>
              <a:miter lim="400000"/>
            </a:ln>
            <a:effectLst/>
          </p:spPr>
        </p:pic>
        <p:sp>
          <p:nvSpPr>
            <p:cNvPr id="411" name="Leadership…"/>
            <p:cNvSpPr/>
            <p:nvPr/>
          </p:nvSpPr>
          <p:spPr>
            <a:xfrm>
              <a:off x="0" y="2189207"/>
              <a:ext cx="2603500" cy="10156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EA9C4B"/>
                  </a:solidFill>
                  <a:latin typeface="Miso"/>
                  <a:ea typeface="Miso"/>
                  <a:cs typeface="Miso"/>
                  <a:sym typeface="Miso"/>
                </a:defRPr>
              </a:pPr>
              <a:r>
                <a:rPr b="1" dirty="0"/>
                <a:t>Leadership</a:t>
              </a:r>
            </a:p>
            <a:p>
              <a:pPr defTabSz="1828433">
                <a:defRPr sz="3000">
                  <a:solidFill>
                    <a:srgbClr val="445469"/>
                  </a:solidFill>
                  <a:latin typeface="Miso"/>
                  <a:ea typeface="Miso"/>
                  <a:cs typeface="Miso"/>
                  <a:sym typeface="Miso"/>
                </a:defRPr>
              </a:pPr>
              <a:r>
                <a:rPr b="1" dirty="0"/>
                <a:t>Development</a:t>
              </a:r>
            </a:p>
          </p:txBody>
        </p:sp>
      </p:grpSp>
      <p:grpSp>
        <p:nvGrpSpPr>
          <p:cNvPr id="415" name="Group"/>
          <p:cNvGrpSpPr/>
          <p:nvPr/>
        </p:nvGrpSpPr>
        <p:grpSpPr>
          <a:xfrm>
            <a:off x="11211907" y="3347202"/>
            <a:ext cx="2599818" cy="2240008"/>
            <a:chOff x="0" y="0"/>
            <a:chExt cx="2599817" cy="2240007"/>
          </a:xfrm>
        </p:grpSpPr>
        <p:pic>
          <p:nvPicPr>
            <p:cNvPr id="413" name="Image" descr="Image"/>
            <p:cNvPicPr>
              <a:picLocks noChangeAspect="1"/>
            </p:cNvPicPr>
            <p:nvPr/>
          </p:nvPicPr>
          <p:blipFill>
            <a:blip r:embed="rId6"/>
            <a:stretch>
              <a:fillRect/>
            </a:stretch>
          </p:blipFill>
          <p:spPr>
            <a:xfrm>
              <a:off x="347405" y="0"/>
              <a:ext cx="1905007" cy="1905000"/>
            </a:xfrm>
            <a:prstGeom prst="rect">
              <a:avLst/>
            </a:prstGeom>
            <a:ln w="12700" cap="flat">
              <a:noFill/>
              <a:miter lim="400000"/>
            </a:ln>
            <a:effectLst/>
          </p:spPr>
        </p:pic>
        <p:sp>
          <p:nvSpPr>
            <p:cNvPr id="414" name="A Personal, Public,…"/>
            <p:cNvSpPr/>
            <p:nvPr/>
          </p:nvSpPr>
          <p:spPr>
            <a:xfrm>
              <a:off x="0" y="2240007"/>
              <a:ext cx="25998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t>A Personal, Public,</a:t>
              </a:r>
            </a:p>
            <a:p>
              <a:pPr defTabSz="1828433">
                <a:defRPr sz="3000">
                  <a:solidFill>
                    <a:srgbClr val="445469"/>
                  </a:solidFill>
                  <a:latin typeface="Miso"/>
                  <a:ea typeface="Miso"/>
                  <a:cs typeface="Miso"/>
                  <a:sym typeface="Miso"/>
                </a:defRPr>
              </a:pPr>
              <a:r>
                <a:t>&amp; Small Group Based</a:t>
              </a:r>
            </a:p>
            <a:p>
              <a:pPr defTabSz="1828433">
                <a:defRPr sz="3000">
                  <a:solidFill>
                    <a:srgbClr val="445469"/>
                  </a:solidFill>
                  <a:latin typeface="Miso"/>
                  <a:ea typeface="Miso"/>
                  <a:cs typeface="Miso"/>
                  <a:sym typeface="Miso"/>
                </a:defRPr>
              </a:pPr>
              <a:r>
                <a:rPr>
                  <a:solidFill>
                    <a:srgbClr val="D45645"/>
                  </a:solidFill>
                </a:rPr>
                <a:t>Mission</a:t>
              </a:r>
              <a:r>
                <a:t> Lifestyle</a:t>
              </a:r>
            </a:p>
          </p:txBody>
        </p:sp>
      </p:grpSp>
      <p:grpSp>
        <p:nvGrpSpPr>
          <p:cNvPr id="418" name="Group"/>
          <p:cNvGrpSpPr/>
          <p:nvPr/>
        </p:nvGrpSpPr>
        <p:grpSpPr>
          <a:xfrm>
            <a:off x="15366798" y="3347202"/>
            <a:ext cx="3238501" cy="2221312"/>
            <a:chOff x="0" y="0"/>
            <a:chExt cx="3238500" cy="2221310"/>
          </a:xfrm>
        </p:grpSpPr>
        <p:pic>
          <p:nvPicPr>
            <p:cNvPr id="416" name="Image" descr="Image"/>
            <p:cNvPicPr>
              <a:picLocks noChangeAspect="1"/>
            </p:cNvPicPr>
            <p:nvPr/>
          </p:nvPicPr>
          <p:blipFill>
            <a:blip r:embed="rId7"/>
            <a:stretch>
              <a:fillRect/>
            </a:stretch>
          </p:blipFill>
          <p:spPr>
            <a:xfrm>
              <a:off x="666759" y="0"/>
              <a:ext cx="1904982" cy="1905000"/>
            </a:xfrm>
            <a:prstGeom prst="rect">
              <a:avLst/>
            </a:prstGeom>
            <a:ln w="12700" cap="flat">
              <a:noFill/>
              <a:miter lim="400000"/>
            </a:ln>
            <a:effectLst/>
          </p:spPr>
        </p:pic>
        <p:sp>
          <p:nvSpPr>
            <p:cNvPr id="417" name="Character &amp;…"/>
            <p:cNvSpPr/>
            <p:nvPr/>
          </p:nvSpPr>
          <p:spPr>
            <a:xfrm>
              <a:off x="0" y="2221310"/>
              <a:ext cx="3238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t>Character &amp;</a:t>
              </a:r>
            </a:p>
            <a:p>
              <a:pPr defTabSz="1828433">
                <a:defRPr sz="3000">
                  <a:solidFill>
                    <a:srgbClr val="445469"/>
                  </a:solidFill>
                  <a:latin typeface="Miso"/>
                  <a:ea typeface="Miso"/>
                  <a:cs typeface="Miso"/>
                  <a:sym typeface="Miso"/>
                </a:defRPr>
              </a:pPr>
              <a:r>
                <a:t>Personality Development,</a:t>
              </a:r>
            </a:p>
            <a:p>
              <a:pPr defTabSz="1828433">
                <a:defRPr sz="3000">
                  <a:solidFill>
                    <a:srgbClr val="445469"/>
                  </a:solidFill>
                  <a:latin typeface="Miso"/>
                  <a:ea typeface="Miso"/>
                  <a:cs typeface="Miso"/>
                  <a:sym typeface="Miso"/>
                </a:defRPr>
              </a:pPr>
              <a:r>
                <a:t>including </a:t>
              </a:r>
              <a:r>
                <a:rPr>
                  <a:solidFill>
                    <a:srgbClr val="913B38"/>
                  </a:solidFill>
                </a:rPr>
                <a:t>Outdoor</a:t>
              </a:r>
              <a:r>
                <a:t>,</a:t>
              </a:r>
            </a:p>
            <a:p>
              <a:pPr defTabSz="1828433">
                <a:defRPr sz="3000">
                  <a:solidFill>
                    <a:srgbClr val="445469"/>
                  </a:solidFill>
                  <a:latin typeface="Miso"/>
                  <a:ea typeface="Miso"/>
                  <a:cs typeface="Miso"/>
                  <a:sym typeface="Miso"/>
                </a:defRPr>
              </a:pPr>
              <a:r>
                <a:t>High Adventure Programming</a:t>
              </a:r>
            </a:p>
          </p:txBody>
        </p:sp>
      </p:grpSp>
      <p:grpSp>
        <p:nvGrpSpPr>
          <p:cNvPr id="421" name="Group"/>
          <p:cNvGrpSpPr/>
          <p:nvPr/>
        </p:nvGrpSpPr>
        <p:grpSpPr>
          <a:xfrm>
            <a:off x="4548682" y="8368917"/>
            <a:ext cx="2603501" cy="2206080"/>
            <a:chOff x="0" y="0"/>
            <a:chExt cx="2603500" cy="2206078"/>
          </a:xfrm>
        </p:grpSpPr>
        <p:pic>
          <p:nvPicPr>
            <p:cNvPr id="419" name="Image" descr="Image"/>
            <p:cNvPicPr>
              <a:picLocks noChangeAspect="1"/>
            </p:cNvPicPr>
            <p:nvPr/>
          </p:nvPicPr>
          <p:blipFill>
            <a:blip r:embed="rId8"/>
            <a:stretch>
              <a:fillRect/>
            </a:stretch>
          </p:blipFill>
          <p:spPr>
            <a:xfrm>
              <a:off x="349250" y="0"/>
              <a:ext cx="1905000" cy="1905000"/>
            </a:xfrm>
            <a:prstGeom prst="rect">
              <a:avLst/>
            </a:prstGeom>
            <a:ln w="12700" cap="flat">
              <a:noFill/>
              <a:miter lim="400000"/>
            </a:ln>
            <a:effectLst/>
          </p:spPr>
        </p:pic>
        <p:sp>
          <p:nvSpPr>
            <p:cNvPr id="420" name="Lifestyle &amp;…"/>
            <p:cNvSpPr/>
            <p:nvPr/>
          </p:nvSpPr>
          <p:spPr>
            <a:xfrm>
              <a:off x="0" y="2206078"/>
              <a:ext cx="2603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t>Lifestyle &amp;</a:t>
              </a:r>
            </a:p>
            <a:p>
              <a:pPr defTabSz="1828433">
                <a:defRPr sz="3000">
                  <a:solidFill>
                    <a:srgbClr val="445469"/>
                  </a:solidFill>
                  <a:latin typeface="Miso"/>
                  <a:ea typeface="Miso"/>
                  <a:cs typeface="Miso"/>
                  <a:sym typeface="Miso"/>
                </a:defRPr>
              </a:pPr>
              <a:r>
                <a:rPr>
                  <a:solidFill>
                    <a:srgbClr val="AB65A1"/>
                  </a:solidFill>
                </a:rPr>
                <a:t>Vocational</a:t>
              </a:r>
              <a:r>
                <a:t> Training</a:t>
              </a:r>
            </a:p>
          </p:txBody>
        </p:sp>
      </p:grpSp>
      <p:grpSp>
        <p:nvGrpSpPr>
          <p:cNvPr id="424" name="Group"/>
          <p:cNvGrpSpPr/>
          <p:nvPr/>
        </p:nvGrpSpPr>
        <p:grpSpPr>
          <a:xfrm>
            <a:off x="9161755" y="8368917"/>
            <a:ext cx="2603501" cy="2206080"/>
            <a:chOff x="0" y="0"/>
            <a:chExt cx="2603500" cy="2206078"/>
          </a:xfrm>
        </p:grpSpPr>
        <p:pic>
          <p:nvPicPr>
            <p:cNvPr id="422" name="Image" descr="Image"/>
            <p:cNvPicPr>
              <a:picLocks noChangeAspect="1"/>
            </p:cNvPicPr>
            <p:nvPr/>
          </p:nvPicPr>
          <p:blipFill>
            <a:blip r:embed="rId9"/>
            <a:stretch>
              <a:fillRect/>
            </a:stretch>
          </p:blipFill>
          <p:spPr>
            <a:xfrm>
              <a:off x="349263" y="0"/>
              <a:ext cx="1904976" cy="1905000"/>
            </a:xfrm>
            <a:prstGeom prst="rect">
              <a:avLst/>
            </a:prstGeom>
            <a:ln w="12700" cap="flat">
              <a:noFill/>
              <a:miter lim="400000"/>
            </a:ln>
            <a:effectLst/>
          </p:spPr>
        </p:pic>
        <p:sp>
          <p:nvSpPr>
            <p:cNvPr id="423" name="Nurturing…"/>
            <p:cNvSpPr/>
            <p:nvPr/>
          </p:nvSpPr>
          <p:spPr>
            <a:xfrm>
              <a:off x="0" y="2206078"/>
              <a:ext cx="2603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t>Nurturing</a:t>
              </a:r>
            </a:p>
            <a:p>
              <a:pPr defTabSz="1828433">
                <a:defRPr sz="3000">
                  <a:solidFill>
                    <a:srgbClr val="445469"/>
                  </a:solidFill>
                  <a:latin typeface="Miso"/>
                  <a:ea typeface="Miso"/>
                  <a:cs typeface="Miso"/>
                  <a:sym typeface="Miso"/>
                </a:defRPr>
              </a:pPr>
              <a:r>
                <a:t>Godly </a:t>
              </a:r>
              <a:r>
                <a:rPr>
                  <a:solidFill>
                    <a:srgbClr val="7E437A"/>
                  </a:solidFill>
                </a:rPr>
                <a:t>Relationships</a:t>
              </a:r>
            </a:p>
          </p:txBody>
        </p:sp>
      </p:grpSp>
      <p:grpSp>
        <p:nvGrpSpPr>
          <p:cNvPr id="427" name="Group"/>
          <p:cNvGrpSpPr/>
          <p:nvPr/>
        </p:nvGrpSpPr>
        <p:grpSpPr>
          <a:xfrm>
            <a:off x="13457328" y="8368917"/>
            <a:ext cx="3238501" cy="2206080"/>
            <a:chOff x="0" y="0"/>
            <a:chExt cx="3238500" cy="2206078"/>
          </a:xfrm>
        </p:grpSpPr>
        <p:pic>
          <p:nvPicPr>
            <p:cNvPr id="425" name="Image" descr="Image"/>
            <p:cNvPicPr>
              <a:picLocks noChangeAspect="1"/>
            </p:cNvPicPr>
            <p:nvPr/>
          </p:nvPicPr>
          <p:blipFill>
            <a:blip r:embed="rId10"/>
            <a:stretch>
              <a:fillRect/>
            </a:stretch>
          </p:blipFill>
          <p:spPr>
            <a:xfrm>
              <a:off x="666750" y="0"/>
              <a:ext cx="1905001" cy="1905000"/>
            </a:xfrm>
            <a:prstGeom prst="rect">
              <a:avLst/>
            </a:prstGeom>
            <a:ln w="12700" cap="flat">
              <a:noFill/>
              <a:miter lim="400000"/>
            </a:ln>
            <a:effectLst/>
          </p:spPr>
        </p:pic>
        <p:sp>
          <p:nvSpPr>
            <p:cNvPr id="426" name="Community outreach development through service projects and emergency preparedness training"/>
            <p:cNvSpPr/>
            <p:nvPr/>
          </p:nvSpPr>
          <p:spPr>
            <a:xfrm>
              <a:off x="0" y="2206078"/>
              <a:ext cx="3238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828433">
                <a:defRPr sz="3000">
                  <a:solidFill>
                    <a:srgbClr val="445469"/>
                  </a:solidFill>
                  <a:latin typeface="Miso"/>
                  <a:ea typeface="Miso"/>
                  <a:cs typeface="Miso"/>
                  <a:sym typeface="Miso"/>
                </a:defRPr>
              </a:pPr>
              <a:r>
                <a:rPr>
                  <a:solidFill>
                    <a:srgbClr val="54A1D4"/>
                  </a:solidFill>
                </a:rPr>
                <a:t>Community</a:t>
              </a:r>
              <a:r>
                <a:t> outreach development through service projects and emergency preparedness training</a:t>
              </a:r>
            </a:p>
          </p:txBody>
        </p:sp>
      </p:grpSp>
      <p:sp>
        <p:nvSpPr>
          <p:cNvPr id="30" name="Up Arrow 29">
            <a:extLst>
              <a:ext uri="{FF2B5EF4-FFF2-40B4-BE49-F238E27FC236}">
                <a16:creationId xmlns:a16="http://schemas.microsoft.com/office/drawing/2014/main" id="{34BDCB78-5180-3F4B-9F4F-68A62748E163}"/>
              </a:ext>
            </a:extLst>
          </p:cNvPr>
          <p:cNvSpPr/>
          <p:nvPr/>
        </p:nvSpPr>
        <p:spPr>
          <a:xfrm>
            <a:off x="16847399" y="8147486"/>
            <a:ext cx="733670" cy="101566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Rectangle 1"/>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701" name="Picture 4" descr="Picture 4"/>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702" name="Picture 7" descr="Picture 7"/>
          <p:cNvPicPr>
            <a:picLocks noChangeAspect="1"/>
          </p:cNvPicPr>
          <p:nvPr/>
        </p:nvPicPr>
        <p:blipFill>
          <a:blip r:embed="rId3"/>
          <a:srcRect l="1" r="23941"/>
          <a:stretch>
            <a:fillRect/>
          </a:stretch>
        </p:blipFill>
        <p:spPr>
          <a:xfrm>
            <a:off x="0" y="-41564"/>
            <a:ext cx="20927292" cy="13757564"/>
          </a:xfrm>
          <a:prstGeom prst="rect">
            <a:avLst/>
          </a:prstGeom>
          <a:ln w="12700">
            <a:miter lim="400000"/>
          </a:ln>
        </p:spPr>
      </p:pic>
      <p:sp>
        <p:nvSpPr>
          <p:cNvPr id="703" name="TextBox 10"/>
          <p:cNvSpPr txBox="1"/>
          <p:nvPr/>
        </p:nvSpPr>
        <p:spPr>
          <a:xfrm>
            <a:off x="12709473" y="4963842"/>
            <a:ext cx="6345383" cy="14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4400">
                <a:latin typeface="Miso"/>
                <a:ea typeface="Miso"/>
                <a:cs typeface="Miso"/>
                <a:sym typeface="Miso"/>
              </a:defRPr>
            </a:lvl1pPr>
          </a:lstStyle>
          <a:p>
            <a:r>
              <a:t>Adventist Youth Ministries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10417317" y="377419"/>
            <a:ext cx="9239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sp>
        <p:nvSpPr>
          <p:cNvPr id="2" name="TextBox 1">
            <a:extLst>
              <a:ext uri="{FF2B5EF4-FFF2-40B4-BE49-F238E27FC236}">
                <a16:creationId xmlns:a16="http://schemas.microsoft.com/office/drawing/2014/main" id="{BE45847F-E79A-A341-B170-7B6113D421B0}"/>
              </a:ext>
            </a:extLst>
          </p:cNvPr>
          <p:cNvSpPr txBox="1"/>
          <p:nvPr/>
        </p:nvSpPr>
        <p:spPr>
          <a:xfrm>
            <a:off x="2413349" y="3309626"/>
            <a:ext cx="17611375" cy="8454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4500" dirty="0">
                <a:latin typeface="Miso" pitchFamily="50" charset="0"/>
              </a:rPr>
              <a:t>Help Ambassadors discover that they are “the Sent” of God.  Jesus says to them: As the father has sent me, so I am sending you Ambassadors.</a:t>
            </a:r>
          </a:p>
          <a:p>
            <a:pPr algn="l"/>
            <a:endParaRPr lang="en-US" sz="4500" dirty="0">
              <a:latin typeface="Miso" pitchFamily="50" charset="0"/>
            </a:endParaRPr>
          </a:p>
          <a:p>
            <a:pPr algn="l"/>
            <a:r>
              <a:rPr lang="en-US" sz="4500" dirty="0">
                <a:latin typeface="Miso" pitchFamily="50" charset="0"/>
              </a:rPr>
              <a:t>Aim at making every 16-21 years old live the commitment that: “I am an ambassador for another world”</a:t>
            </a:r>
          </a:p>
          <a:p>
            <a:pPr algn="l"/>
            <a:endParaRPr lang="en-US" sz="4500" dirty="0">
              <a:latin typeface="Miso" pitchFamily="50" charset="0"/>
            </a:endParaRPr>
          </a:p>
          <a:p>
            <a:pPr algn="l"/>
            <a:r>
              <a:rPr lang="en-US" sz="4500" dirty="0">
                <a:latin typeface="Miso" pitchFamily="50" charset="0"/>
              </a:rPr>
              <a:t>Remind Ambassadors that they are a new generation of spiritual leaders.</a:t>
            </a:r>
          </a:p>
          <a:p>
            <a:pPr algn="l"/>
            <a:r>
              <a:rPr lang="en-US" sz="4500" dirty="0">
                <a:latin typeface="Miso" pitchFamily="50" charset="0"/>
              </a:rPr>
              <a:t> </a:t>
            </a:r>
          </a:p>
          <a:p>
            <a:pPr algn="l"/>
            <a:r>
              <a:rPr lang="en-US" sz="4500" dirty="0">
                <a:latin typeface="Miso" pitchFamily="50" charset="0"/>
              </a:rPr>
              <a:t>Help them discover their personality. </a:t>
            </a:r>
          </a:p>
          <a:p>
            <a:pPr algn="l"/>
            <a:endParaRPr lang="en-US" sz="4500" dirty="0">
              <a:latin typeface="Miso" pitchFamily="50" charset="0"/>
            </a:endParaRPr>
          </a:p>
          <a:p>
            <a:pPr algn="l"/>
            <a:r>
              <a:rPr lang="en-US" sz="4500" dirty="0">
                <a:latin typeface="Miso" pitchFamily="50" charset="0"/>
              </a:rPr>
              <a:t>Through the outdoor adventure programs, let them develop their character and their love of God. (Romans 1:19, 20).</a:t>
            </a:r>
            <a:endParaRPr kumimoji="0" lang="en-US" sz="4500" b="0" i="0" u="none" strike="noStrike" cap="none" spc="0" normalizeH="0" baseline="0" dirty="0">
              <a:ln>
                <a:noFill/>
              </a:ln>
              <a:solidFill>
                <a:srgbClr val="000000"/>
              </a:solidFill>
              <a:effectLst/>
              <a:uFillTx/>
              <a:latin typeface="Miso" pitchFamily="50" charset="0"/>
              <a:sym typeface="Helvetica Neue Medium"/>
            </a:endParaRPr>
          </a:p>
        </p:txBody>
      </p:sp>
      <p:sp>
        <p:nvSpPr>
          <p:cNvPr id="3" name="TextBox 2">
            <a:extLst>
              <a:ext uri="{FF2B5EF4-FFF2-40B4-BE49-F238E27FC236}">
                <a16:creationId xmlns:a16="http://schemas.microsoft.com/office/drawing/2014/main" id="{A3703DBA-C238-2D4F-BD2A-1830A4AA5261}"/>
              </a:ext>
            </a:extLst>
          </p:cNvPr>
          <p:cNvSpPr txBox="1"/>
          <p:nvPr/>
        </p:nvSpPr>
        <p:spPr>
          <a:xfrm>
            <a:off x="6467138" y="487769"/>
            <a:ext cx="7269615" cy="1498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r>
              <a:rPr lang="en-US" sz="8800" dirty="0">
                <a:solidFill>
                  <a:schemeClr val="bg2"/>
                </a:solidFill>
                <a:latin typeface="Miso" pitchFamily="50" charset="0"/>
              </a:rPr>
              <a:t>Module 4 Objectives</a:t>
            </a:r>
          </a:p>
        </p:txBody>
      </p:sp>
      <p:sp>
        <p:nvSpPr>
          <p:cNvPr id="4" name="Rectangle">
            <a:extLst>
              <a:ext uri="{FF2B5EF4-FFF2-40B4-BE49-F238E27FC236}">
                <a16:creationId xmlns:a16="http://schemas.microsoft.com/office/drawing/2014/main" id="{85175E0B-AD01-462F-B0D3-965C27AF7BF0}"/>
              </a:ext>
            </a:extLst>
          </p:cNvPr>
          <p:cNvSpPr/>
          <p:nvPr/>
        </p:nvSpPr>
        <p:spPr>
          <a:xfrm>
            <a:off x="9665998" y="2525554"/>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2EB2BB5B-D36F-40F3-A21E-0698D8230A50}"/>
              </a:ext>
            </a:extLst>
          </p:cNvPr>
          <p:cNvSpPr txBox="1"/>
          <p:nvPr/>
        </p:nvSpPr>
        <p:spPr>
          <a:xfrm>
            <a:off x="8997158" y="1778621"/>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spTree>
    <p:extLst>
      <p:ext uri="{BB962C8B-B14F-4D97-AF65-F5344CB8AC3E}">
        <p14:creationId xmlns:p14="http://schemas.microsoft.com/office/powerpoint/2010/main" val="1979115579"/>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 name="Group"/>
          <p:cNvGrpSpPr/>
          <p:nvPr/>
        </p:nvGrpSpPr>
        <p:grpSpPr>
          <a:xfrm>
            <a:off x="6637788" y="4179353"/>
            <a:ext cx="3072080" cy="5831461"/>
            <a:chOff x="0" y="0"/>
            <a:chExt cx="3072078" cy="5831459"/>
          </a:xfrm>
        </p:grpSpPr>
        <p:sp>
          <p:nvSpPr>
            <p:cNvPr id="429" name="Shape"/>
            <p:cNvSpPr/>
            <p:nvPr/>
          </p:nvSpPr>
          <p:spPr>
            <a:xfrm>
              <a:off x="0" y="0"/>
              <a:ext cx="3072079" cy="5831460"/>
            </a:xfrm>
            <a:custGeom>
              <a:avLst/>
              <a:gdLst/>
              <a:ahLst/>
              <a:cxnLst>
                <a:cxn ang="0">
                  <a:pos x="wd2" y="hd2"/>
                </a:cxn>
                <a:cxn ang="5400000">
                  <a:pos x="wd2" y="hd2"/>
                </a:cxn>
                <a:cxn ang="10800000">
                  <a:pos x="wd2" y="hd2"/>
                </a:cxn>
                <a:cxn ang="16200000">
                  <a:pos x="wd2" y="hd2"/>
                </a:cxn>
              </a:cxnLst>
              <a:rect l="0" t="0" r="r" b="b"/>
              <a:pathLst>
                <a:path w="21600" h="21600" extrusionOk="0">
                  <a:moveTo>
                    <a:pt x="0" y="3215"/>
                  </a:moveTo>
                  <a:cubicBezTo>
                    <a:pt x="0" y="17014"/>
                    <a:pt x="0" y="17014"/>
                    <a:pt x="0" y="17014"/>
                  </a:cubicBezTo>
                  <a:cubicBezTo>
                    <a:pt x="10817" y="21600"/>
                    <a:pt x="10817" y="21600"/>
                    <a:pt x="10817" y="21600"/>
                  </a:cubicBezTo>
                  <a:cubicBezTo>
                    <a:pt x="21600" y="17014"/>
                    <a:pt x="21600" y="17014"/>
                    <a:pt x="21600" y="17014"/>
                  </a:cubicBezTo>
                  <a:cubicBezTo>
                    <a:pt x="21600" y="3215"/>
                    <a:pt x="21600" y="3215"/>
                    <a:pt x="21600" y="3215"/>
                  </a:cubicBezTo>
                  <a:cubicBezTo>
                    <a:pt x="17449" y="3215"/>
                    <a:pt x="17449" y="3215"/>
                    <a:pt x="17449" y="3215"/>
                  </a:cubicBezTo>
                  <a:cubicBezTo>
                    <a:pt x="17165" y="1410"/>
                    <a:pt x="14292" y="0"/>
                    <a:pt x="10817" y="0"/>
                  </a:cubicBezTo>
                  <a:cubicBezTo>
                    <a:pt x="7308" y="0"/>
                    <a:pt x="4428" y="1410"/>
                    <a:pt x="4151" y="3215"/>
                  </a:cubicBezTo>
                  <a:cubicBezTo>
                    <a:pt x="0" y="3215"/>
                    <a:pt x="0" y="3215"/>
                    <a:pt x="0" y="3215"/>
                  </a:cubicBezTo>
                  <a:close/>
                  <a:moveTo>
                    <a:pt x="10817" y="484"/>
                  </a:moveTo>
                  <a:cubicBezTo>
                    <a:pt x="13974" y="484"/>
                    <a:pt x="16530" y="1848"/>
                    <a:pt x="16530" y="3511"/>
                  </a:cubicBezTo>
                  <a:cubicBezTo>
                    <a:pt x="16530" y="5170"/>
                    <a:pt x="13974" y="6541"/>
                    <a:pt x="10817" y="6541"/>
                  </a:cubicBezTo>
                  <a:cubicBezTo>
                    <a:pt x="7626" y="6541"/>
                    <a:pt x="5064" y="5170"/>
                    <a:pt x="5064" y="3511"/>
                  </a:cubicBezTo>
                  <a:cubicBezTo>
                    <a:pt x="5064" y="1848"/>
                    <a:pt x="7626" y="484"/>
                    <a:pt x="10817" y="484"/>
                  </a:cubicBezTo>
                  <a:close/>
                </a:path>
              </a:pathLst>
            </a:custGeom>
            <a:solidFill>
              <a:srgbClr val="9BBB5C"/>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30" name="Rectangle"/>
            <p:cNvSpPr/>
            <p:nvPr/>
          </p:nvSpPr>
          <p:spPr>
            <a:xfrm>
              <a:off x="303064" y="4446373"/>
              <a:ext cx="2465949" cy="62615"/>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31" name="Shape"/>
            <p:cNvSpPr/>
            <p:nvPr/>
          </p:nvSpPr>
          <p:spPr>
            <a:xfrm>
              <a:off x="1204032" y="497548"/>
              <a:ext cx="664013" cy="811571"/>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rgbClr val="A1BA68"/>
            </a:solidFill>
            <a:ln w="12700" cap="flat">
              <a:noFill/>
              <a:miter lim="400000"/>
            </a:ln>
            <a:effectLst/>
          </p:spPr>
          <p:txBody>
            <a:bodyPr wrap="square" lIns="45719" tIns="45719" rIns="45719" bIns="45719" numCol="1" anchor="ctr">
              <a:noAutofit/>
            </a:bodyPr>
            <a:lstStyle/>
            <a:p>
              <a:pPr algn="l" defTabSz="457062">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2" name="02"/>
            <p:cNvSpPr txBox="1"/>
            <p:nvPr/>
          </p:nvSpPr>
          <p:spPr>
            <a:xfrm>
              <a:off x="1290016" y="4395995"/>
              <a:ext cx="484531" cy="1122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defTabSz="1828433">
                <a:defRPr sz="3600">
                  <a:solidFill>
                    <a:srgbClr val="FFFFFF"/>
                  </a:solidFill>
                  <a:latin typeface="Miso"/>
                  <a:ea typeface="Miso"/>
                  <a:cs typeface="Miso"/>
                  <a:sym typeface="Miso"/>
                </a:defRPr>
              </a:lvl1pPr>
            </a:lstStyle>
            <a:p>
              <a:r>
                <a:t>02</a:t>
              </a:r>
            </a:p>
          </p:txBody>
        </p:sp>
        <p:sp>
          <p:nvSpPr>
            <p:cNvPr id="433" name="Individual…"/>
            <p:cNvSpPr txBox="1"/>
            <p:nvPr/>
          </p:nvSpPr>
          <p:spPr>
            <a:xfrm>
              <a:off x="582827" y="1300518"/>
              <a:ext cx="1906423" cy="32304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p>
              <a:pPr defTabSz="1828433">
                <a:defRPr sz="3600">
                  <a:solidFill>
                    <a:srgbClr val="FFFFFF"/>
                  </a:solidFill>
                  <a:latin typeface="Miso"/>
                  <a:ea typeface="Miso"/>
                  <a:cs typeface="Miso"/>
                  <a:sym typeface="Miso"/>
                </a:defRPr>
              </a:pPr>
              <a:r>
                <a:t>Individual</a:t>
              </a:r>
            </a:p>
            <a:p>
              <a:pPr defTabSz="1828433">
                <a:defRPr sz="3600">
                  <a:solidFill>
                    <a:srgbClr val="FFFFFF"/>
                  </a:solidFill>
                  <a:latin typeface="Miso"/>
                  <a:ea typeface="Miso"/>
                  <a:cs typeface="Miso"/>
                  <a:sym typeface="Miso"/>
                </a:defRPr>
              </a:pPr>
              <a:r>
                <a:t>Discipleship</a:t>
              </a:r>
            </a:p>
            <a:p>
              <a:pPr defTabSz="1828433">
                <a:defRPr sz="3600">
                  <a:solidFill>
                    <a:srgbClr val="FFFFFF"/>
                  </a:solidFill>
                  <a:latin typeface="Miso"/>
                  <a:ea typeface="Miso"/>
                  <a:cs typeface="Miso"/>
                  <a:sym typeface="Miso"/>
                </a:defRPr>
              </a:pPr>
              <a:r>
                <a:t>Plan (IDP)</a:t>
              </a:r>
            </a:p>
          </p:txBody>
        </p:sp>
      </p:grpSp>
      <p:sp>
        <p:nvSpPr>
          <p:cNvPr id="435" name="Four Essential Elements"/>
          <p:cNvSpPr txBox="1"/>
          <p:nvPr/>
        </p:nvSpPr>
        <p:spPr>
          <a:xfrm>
            <a:off x="6199201" y="681634"/>
            <a:ext cx="8528609" cy="2625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dirty="0"/>
              <a:t>Four Essential Elements</a:t>
            </a:r>
          </a:p>
        </p:txBody>
      </p:sp>
      <p:sp>
        <p:nvSpPr>
          <p:cNvPr id="436" name="Rectangle"/>
          <p:cNvSpPr/>
          <p:nvPr/>
        </p:nvSpPr>
        <p:spPr>
          <a:xfrm>
            <a:off x="9707563" y="2466084"/>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37" name="Ambassadors Ministry"/>
          <p:cNvSpPr txBox="1"/>
          <p:nvPr/>
        </p:nvSpPr>
        <p:spPr>
          <a:xfrm>
            <a:off x="9038723" y="1833451"/>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rPr dirty="0"/>
              <a:t>Ambassadors Ministry</a:t>
            </a:r>
          </a:p>
        </p:txBody>
      </p:sp>
      <p:sp>
        <p:nvSpPr>
          <p:cNvPr id="438"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39"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40"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grpSp>
        <p:nvGrpSpPr>
          <p:cNvPr id="446" name="Group"/>
          <p:cNvGrpSpPr/>
          <p:nvPr/>
        </p:nvGrpSpPr>
        <p:grpSpPr>
          <a:xfrm>
            <a:off x="11266771" y="4192071"/>
            <a:ext cx="3063606" cy="5835696"/>
            <a:chOff x="0" y="0"/>
            <a:chExt cx="3063604" cy="5835695"/>
          </a:xfrm>
        </p:grpSpPr>
        <p:sp>
          <p:nvSpPr>
            <p:cNvPr id="441" name="Shape"/>
            <p:cNvSpPr/>
            <p:nvPr/>
          </p:nvSpPr>
          <p:spPr>
            <a:xfrm>
              <a:off x="0" y="0"/>
              <a:ext cx="3063605" cy="5835696"/>
            </a:xfrm>
            <a:custGeom>
              <a:avLst/>
              <a:gdLst/>
              <a:ahLst/>
              <a:cxnLst>
                <a:cxn ang="0">
                  <a:pos x="wd2" y="hd2"/>
                </a:cxn>
                <a:cxn ang="5400000">
                  <a:pos x="wd2" y="hd2"/>
                </a:cxn>
                <a:cxn ang="10800000">
                  <a:pos x="wd2" y="hd2"/>
                </a:cxn>
                <a:cxn ang="16200000">
                  <a:pos x="wd2" y="hd2"/>
                </a:cxn>
              </a:cxnLst>
              <a:rect l="0" t="0" r="r" b="b"/>
              <a:pathLst>
                <a:path w="21600" h="21600" extrusionOk="0">
                  <a:moveTo>
                    <a:pt x="0" y="3216"/>
                  </a:moveTo>
                  <a:cubicBezTo>
                    <a:pt x="0" y="17000"/>
                    <a:pt x="0" y="17000"/>
                    <a:pt x="0" y="17000"/>
                  </a:cubicBezTo>
                  <a:cubicBezTo>
                    <a:pt x="10803" y="21600"/>
                    <a:pt x="10803" y="21600"/>
                    <a:pt x="10803" y="21600"/>
                  </a:cubicBezTo>
                  <a:cubicBezTo>
                    <a:pt x="21600" y="17000"/>
                    <a:pt x="21600" y="17000"/>
                    <a:pt x="21600" y="17000"/>
                  </a:cubicBezTo>
                  <a:cubicBezTo>
                    <a:pt x="21600" y="3216"/>
                    <a:pt x="21600" y="3216"/>
                    <a:pt x="21600" y="3216"/>
                  </a:cubicBezTo>
                  <a:cubicBezTo>
                    <a:pt x="17482" y="3216"/>
                    <a:pt x="17482" y="3216"/>
                    <a:pt x="17482" y="3216"/>
                  </a:cubicBezTo>
                  <a:cubicBezTo>
                    <a:pt x="17157" y="1430"/>
                    <a:pt x="14319" y="0"/>
                    <a:pt x="10803" y="0"/>
                  </a:cubicBezTo>
                  <a:cubicBezTo>
                    <a:pt x="7322" y="0"/>
                    <a:pt x="4437" y="1430"/>
                    <a:pt x="4118" y="3216"/>
                  </a:cubicBezTo>
                  <a:cubicBezTo>
                    <a:pt x="0" y="3216"/>
                    <a:pt x="0" y="3216"/>
                    <a:pt x="0" y="3216"/>
                  </a:cubicBezTo>
                  <a:close/>
                  <a:moveTo>
                    <a:pt x="10803" y="509"/>
                  </a:moveTo>
                  <a:cubicBezTo>
                    <a:pt x="13967" y="509"/>
                    <a:pt x="16561" y="1850"/>
                    <a:pt x="16561" y="3532"/>
                  </a:cubicBezTo>
                  <a:cubicBezTo>
                    <a:pt x="16561" y="5190"/>
                    <a:pt x="13967" y="6535"/>
                    <a:pt x="10803" y="6535"/>
                  </a:cubicBezTo>
                  <a:cubicBezTo>
                    <a:pt x="7640" y="6535"/>
                    <a:pt x="5039" y="5190"/>
                    <a:pt x="5039" y="3532"/>
                  </a:cubicBezTo>
                  <a:cubicBezTo>
                    <a:pt x="5039" y="1850"/>
                    <a:pt x="7640" y="509"/>
                    <a:pt x="10803" y="509"/>
                  </a:cubicBezTo>
                  <a:close/>
                </a:path>
              </a:pathLst>
            </a:custGeom>
            <a:solidFill>
              <a:srgbClr val="F29B26"/>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42" name="Rectangle"/>
            <p:cNvSpPr/>
            <p:nvPr/>
          </p:nvSpPr>
          <p:spPr>
            <a:xfrm>
              <a:off x="298827" y="4433655"/>
              <a:ext cx="2465949" cy="62616"/>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43" name="Projects"/>
            <p:cNvSpPr txBox="1"/>
            <p:nvPr/>
          </p:nvSpPr>
          <p:spPr>
            <a:xfrm>
              <a:off x="886743" y="2341900"/>
              <a:ext cx="1290118" cy="1122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defTabSz="1828433">
                <a:defRPr sz="3600">
                  <a:solidFill>
                    <a:srgbClr val="FFFFFF"/>
                  </a:solidFill>
                  <a:latin typeface="Miso"/>
                  <a:ea typeface="Miso"/>
                  <a:cs typeface="Miso"/>
                  <a:sym typeface="Miso"/>
                </a:defRPr>
              </a:lvl1pPr>
            </a:lstStyle>
            <a:p>
              <a:r>
                <a:t>Projects</a:t>
              </a:r>
            </a:p>
          </p:txBody>
        </p:sp>
        <p:sp>
          <p:nvSpPr>
            <p:cNvPr id="444" name="03"/>
            <p:cNvSpPr txBox="1"/>
            <p:nvPr/>
          </p:nvSpPr>
          <p:spPr>
            <a:xfrm>
              <a:off x="1290017" y="4383277"/>
              <a:ext cx="484531" cy="1122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defTabSz="1828433">
                <a:defRPr sz="3600">
                  <a:solidFill>
                    <a:srgbClr val="FFFFFF"/>
                  </a:solidFill>
                  <a:latin typeface="Miso"/>
                  <a:ea typeface="Miso"/>
                  <a:cs typeface="Miso"/>
                  <a:sym typeface="Miso"/>
                </a:defRPr>
              </a:lvl1pPr>
            </a:lstStyle>
            <a:p>
              <a:r>
                <a:t>03</a:t>
              </a:r>
            </a:p>
          </p:txBody>
        </p:sp>
        <p:sp>
          <p:nvSpPr>
            <p:cNvPr id="445" name="Shape"/>
            <p:cNvSpPr/>
            <p:nvPr/>
          </p:nvSpPr>
          <p:spPr>
            <a:xfrm>
              <a:off x="1125401" y="484216"/>
              <a:ext cx="812801" cy="812801"/>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rgbClr val="E59E43"/>
            </a:solidFill>
            <a:ln w="12700" cap="flat">
              <a:noFill/>
              <a:miter lim="400000"/>
            </a:ln>
            <a:effectLst/>
          </p:spPr>
          <p:txBody>
            <a:bodyPr wrap="square" lIns="45719" tIns="45719" rIns="45719" bIns="45719" numCol="1" anchor="ctr">
              <a:noAutofit/>
            </a:bodyPr>
            <a:lstStyle/>
            <a:p>
              <a:pPr algn="l" defTabSz="457062">
                <a:defRPr sz="29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a:p>
          </p:txBody>
        </p:sp>
      </p:grpSp>
      <p:grpSp>
        <p:nvGrpSpPr>
          <p:cNvPr id="452" name="Group"/>
          <p:cNvGrpSpPr/>
          <p:nvPr/>
        </p:nvGrpSpPr>
        <p:grpSpPr>
          <a:xfrm>
            <a:off x="2017278" y="4162398"/>
            <a:ext cx="3063606" cy="5835700"/>
            <a:chOff x="0" y="0"/>
            <a:chExt cx="3063604" cy="5835699"/>
          </a:xfrm>
        </p:grpSpPr>
        <p:sp>
          <p:nvSpPr>
            <p:cNvPr id="447" name="Shape"/>
            <p:cNvSpPr/>
            <p:nvPr/>
          </p:nvSpPr>
          <p:spPr>
            <a:xfrm>
              <a:off x="0" y="0"/>
              <a:ext cx="3063605" cy="5835700"/>
            </a:xfrm>
            <a:custGeom>
              <a:avLst/>
              <a:gdLst/>
              <a:ahLst/>
              <a:cxnLst>
                <a:cxn ang="0">
                  <a:pos x="wd2" y="hd2"/>
                </a:cxn>
                <a:cxn ang="5400000">
                  <a:pos x="wd2" y="hd2"/>
                </a:cxn>
                <a:cxn ang="10800000">
                  <a:pos x="wd2" y="hd2"/>
                </a:cxn>
                <a:cxn ang="16200000">
                  <a:pos x="wd2" y="hd2"/>
                </a:cxn>
              </a:cxnLst>
              <a:rect l="0" t="0" r="r" b="b"/>
              <a:pathLst>
                <a:path w="21600" h="21600" extrusionOk="0">
                  <a:moveTo>
                    <a:pt x="0" y="3212"/>
                  </a:moveTo>
                  <a:cubicBezTo>
                    <a:pt x="0" y="17000"/>
                    <a:pt x="0" y="17000"/>
                    <a:pt x="0" y="17000"/>
                  </a:cubicBezTo>
                  <a:cubicBezTo>
                    <a:pt x="10803" y="21600"/>
                    <a:pt x="10803" y="21600"/>
                    <a:pt x="10803" y="21600"/>
                  </a:cubicBezTo>
                  <a:cubicBezTo>
                    <a:pt x="21600" y="17000"/>
                    <a:pt x="21600" y="17000"/>
                    <a:pt x="21600" y="17000"/>
                  </a:cubicBezTo>
                  <a:cubicBezTo>
                    <a:pt x="21600" y="3212"/>
                    <a:pt x="21600" y="3212"/>
                    <a:pt x="21600" y="3212"/>
                  </a:cubicBezTo>
                  <a:cubicBezTo>
                    <a:pt x="17482" y="3212"/>
                    <a:pt x="17482" y="3212"/>
                    <a:pt x="17482" y="3212"/>
                  </a:cubicBezTo>
                  <a:cubicBezTo>
                    <a:pt x="17163" y="1409"/>
                    <a:pt x="14325" y="0"/>
                    <a:pt x="10803" y="0"/>
                  </a:cubicBezTo>
                  <a:cubicBezTo>
                    <a:pt x="7322" y="0"/>
                    <a:pt x="4443" y="1409"/>
                    <a:pt x="4159" y="3212"/>
                  </a:cubicBezTo>
                  <a:cubicBezTo>
                    <a:pt x="0" y="3212"/>
                    <a:pt x="0" y="3212"/>
                    <a:pt x="0" y="3212"/>
                  </a:cubicBezTo>
                  <a:close/>
                  <a:moveTo>
                    <a:pt x="10803" y="502"/>
                  </a:moveTo>
                  <a:cubicBezTo>
                    <a:pt x="14007" y="502"/>
                    <a:pt x="16561" y="1850"/>
                    <a:pt x="16561" y="3508"/>
                  </a:cubicBezTo>
                  <a:cubicBezTo>
                    <a:pt x="16561" y="5190"/>
                    <a:pt x="14007" y="6535"/>
                    <a:pt x="10803" y="6535"/>
                  </a:cubicBezTo>
                  <a:cubicBezTo>
                    <a:pt x="7647" y="6535"/>
                    <a:pt x="5039" y="5190"/>
                    <a:pt x="5039" y="3508"/>
                  </a:cubicBezTo>
                  <a:cubicBezTo>
                    <a:pt x="5039" y="1850"/>
                    <a:pt x="7647" y="502"/>
                    <a:pt x="10803" y="502"/>
                  </a:cubicBezTo>
                  <a:close/>
                </a:path>
              </a:pathLst>
            </a:custGeom>
            <a:solidFill>
              <a:srgbClr val="1EA185"/>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48" name="Rectangle"/>
            <p:cNvSpPr/>
            <p:nvPr/>
          </p:nvSpPr>
          <p:spPr>
            <a:xfrm>
              <a:off x="300945" y="4463328"/>
              <a:ext cx="2465950" cy="62616"/>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49" name="Spiritual…"/>
            <p:cNvSpPr txBox="1"/>
            <p:nvPr/>
          </p:nvSpPr>
          <p:spPr>
            <a:xfrm>
              <a:off x="718726" y="1844523"/>
              <a:ext cx="1682852" cy="2176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p>
              <a:pPr defTabSz="1828433">
                <a:defRPr sz="3600">
                  <a:solidFill>
                    <a:srgbClr val="FFFFFF"/>
                  </a:solidFill>
                  <a:latin typeface="Miso"/>
                  <a:ea typeface="Miso"/>
                  <a:cs typeface="Miso"/>
                  <a:sym typeface="Miso"/>
                </a:defRPr>
              </a:pPr>
              <a:r>
                <a:t>Spiritual</a:t>
              </a:r>
            </a:p>
            <a:p>
              <a:pPr defTabSz="1828433">
                <a:defRPr sz="3600">
                  <a:solidFill>
                    <a:srgbClr val="FFFFFF"/>
                  </a:solidFill>
                  <a:latin typeface="Miso"/>
                  <a:ea typeface="Miso"/>
                  <a:cs typeface="Miso"/>
                  <a:sym typeface="Miso"/>
                </a:defRPr>
              </a:pPr>
              <a:r>
                <a:t>Companion</a:t>
              </a:r>
            </a:p>
          </p:txBody>
        </p:sp>
        <p:sp>
          <p:nvSpPr>
            <p:cNvPr id="450" name="01"/>
            <p:cNvSpPr txBox="1"/>
            <p:nvPr/>
          </p:nvSpPr>
          <p:spPr>
            <a:xfrm>
              <a:off x="1318298" y="4412950"/>
              <a:ext cx="484532" cy="1122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defTabSz="1828433">
                <a:defRPr sz="3600">
                  <a:solidFill>
                    <a:srgbClr val="FFFFFF"/>
                  </a:solidFill>
                  <a:latin typeface="Miso"/>
                  <a:ea typeface="Miso"/>
                  <a:cs typeface="Miso"/>
                  <a:sym typeface="Miso"/>
                </a:defRPr>
              </a:lvl1pPr>
            </a:lstStyle>
            <a:p>
              <a:r>
                <a:t>01</a:t>
              </a:r>
            </a:p>
          </p:txBody>
        </p:sp>
        <p:sp>
          <p:nvSpPr>
            <p:cNvPr id="451" name="Shape"/>
            <p:cNvSpPr/>
            <p:nvPr/>
          </p:nvSpPr>
          <p:spPr>
            <a:xfrm>
              <a:off x="1084762" y="513889"/>
              <a:ext cx="894080" cy="81280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4C9E87"/>
            </a:solidFill>
            <a:ln w="12700" cap="flat">
              <a:noFill/>
              <a:miter lim="400000"/>
            </a:ln>
            <a:effectLst/>
          </p:spPr>
          <p:txBody>
            <a:bodyPr wrap="square" lIns="45719" tIns="45719" rIns="45719" bIns="45719" numCol="1" anchor="ctr">
              <a:noAutofit/>
            </a:bodyPr>
            <a:lstStyle/>
            <a:p>
              <a:pPr algn="l" defTabSz="457062">
                <a:defRPr sz="29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458" name="Group"/>
          <p:cNvGrpSpPr/>
          <p:nvPr/>
        </p:nvGrpSpPr>
        <p:grpSpPr>
          <a:xfrm>
            <a:off x="15887281" y="4192071"/>
            <a:ext cx="3063605" cy="5835696"/>
            <a:chOff x="0" y="0"/>
            <a:chExt cx="3063604" cy="5835695"/>
          </a:xfrm>
        </p:grpSpPr>
        <p:sp>
          <p:nvSpPr>
            <p:cNvPr id="453" name="Shape"/>
            <p:cNvSpPr/>
            <p:nvPr/>
          </p:nvSpPr>
          <p:spPr>
            <a:xfrm>
              <a:off x="0" y="0"/>
              <a:ext cx="3063605" cy="5835696"/>
            </a:xfrm>
            <a:custGeom>
              <a:avLst/>
              <a:gdLst/>
              <a:ahLst/>
              <a:cxnLst>
                <a:cxn ang="0">
                  <a:pos x="wd2" y="hd2"/>
                </a:cxn>
                <a:cxn ang="5400000">
                  <a:pos x="wd2" y="hd2"/>
                </a:cxn>
                <a:cxn ang="10800000">
                  <a:pos x="wd2" y="hd2"/>
                </a:cxn>
                <a:cxn ang="16200000">
                  <a:pos x="wd2" y="hd2"/>
                </a:cxn>
              </a:cxnLst>
              <a:rect l="0" t="0" r="r" b="b"/>
              <a:pathLst>
                <a:path w="21600" h="21600" extrusionOk="0">
                  <a:moveTo>
                    <a:pt x="0" y="3216"/>
                  </a:moveTo>
                  <a:cubicBezTo>
                    <a:pt x="0" y="17000"/>
                    <a:pt x="0" y="17000"/>
                    <a:pt x="0" y="17000"/>
                  </a:cubicBezTo>
                  <a:cubicBezTo>
                    <a:pt x="10803" y="21600"/>
                    <a:pt x="10803" y="21600"/>
                    <a:pt x="10803" y="21600"/>
                  </a:cubicBezTo>
                  <a:cubicBezTo>
                    <a:pt x="21600" y="17000"/>
                    <a:pt x="21600" y="17000"/>
                    <a:pt x="21600" y="17000"/>
                  </a:cubicBezTo>
                  <a:cubicBezTo>
                    <a:pt x="21600" y="3216"/>
                    <a:pt x="21600" y="3216"/>
                    <a:pt x="21600" y="3216"/>
                  </a:cubicBezTo>
                  <a:cubicBezTo>
                    <a:pt x="17482" y="3216"/>
                    <a:pt x="17482" y="3216"/>
                    <a:pt x="17482" y="3216"/>
                  </a:cubicBezTo>
                  <a:cubicBezTo>
                    <a:pt x="17157" y="1430"/>
                    <a:pt x="14319" y="0"/>
                    <a:pt x="10803" y="0"/>
                  </a:cubicBezTo>
                  <a:cubicBezTo>
                    <a:pt x="7322" y="0"/>
                    <a:pt x="4437" y="1430"/>
                    <a:pt x="4118" y="3216"/>
                  </a:cubicBezTo>
                  <a:cubicBezTo>
                    <a:pt x="0" y="3216"/>
                    <a:pt x="0" y="3216"/>
                    <a:pt x="0" y="3216"/>
                  </a:cubicBezTo>
                  <a:close/>
                  <a:moveTo>
                    <a:pt x="10803" y="509"/>
                  </a:moveTo>
                  <a:cubicBezTo>
                    <a:pt x="13967" y="509"/>
                    <a:pt x="16561" y="1850"/>
                    <a:pt x="16561" y="3532"/>
                  </a:cubicBezTo>
                  <a:cubicBezTo>
                    <a:pt x="16561" y="5190"/>
                    <a:pt x="13967" y="6535"/>
                    <a:pt x="10803" y="6535"/>
                  </a:cubicBezTo>
                  <a:cubicBezTo>
                    <a:pt x="7640" y="6535"/>
                    <a:pt x="5039" y="5190"/>
                    <a:pt x="5039" y="3532"/>
                  </a:cubicBezTo>
                  <a:cubicBezTo>
                    <a:pt x="5039" y="1850"/>
                    <a:pt x="7640" y="509"/>
                    <a:pt x="10803" y="509"/>
                  </a:cubicBezTo>
                  <a:close/>
                </a:path>
              </a:pathLst>
            </a:custGeom>
            <a:solidFill>
              <a:srgbClr val="BD392F"/>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54" name="Rectangle"/>
            <p:cNvSpPr/>
            <p:nvPr/>
          </p:nvSpPr>
          <p:spPr>
            <a:xfrm>
              <a:off x="298826" y="4433655"/>
              <a:ext cx="2465950" cy="62616"/>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1828433">
                <a:defRPr sz="7000">
                  <a:solidFill>
                    <a:srgbClr val="445469"/>
                  </a:solidFill>
                  <a:latin typeface="+mn-lt"/>
                  <a:ea typeface="+mn-ea"/>
                  <a:cs typeface="+mn-cs"/>
                  <a:sym typeface="Helvetica"/>
                </a:defRPr>
              </a:pPr>
              <a:endParaRPr/>
            </a:p>
          </p:txBody>
        </p:sp>
        <p:sp>
          <p:nvSpPr>
            <p:cNvPr id="455" name="Social…"/>
            <p:cNvSpPr txBox="1"/>
            <p:nvPr/>
          </p:nvSpPr>
          <p:spPr>
            <a:xfrm>
              <a:off x="789589" y="1814850"/>
              <a:ext cx="1484427" cy="2176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p>
              <a:pPr defTabSz="1828433">
                <a:defRPr sz="3600">
                  <a:solidFill>
                    <a:srgbClr val="FFFFFF"/>
                  </a:solidFill>
                  <a:latin typeface="Miso"/>
                  <a:ea typeface="Miso"/>
                  <a:cs typeface="Miso"/>
                  <a:sym typeface="Miso"/>
                </a:defRPr>
              </a:pPr>
              <a:r>
                <a:t>Social</a:t>
              </a:r>
            </a:p>
            <a:p>
              <a:pPr defTabSz="1828433">
                <a:defRPr sz="3600">
                  <a:solidFill>
                    <a:srgbClr val="FFFFFF"/>
                  </a:solidFill>
                  <a:latin typeface="Miso"/>
                  <a:ea typeface="Miso"/>
                  <a:cs typeface="Miso"/>
                  <a:sym typeface="Miso"/>
                </a:defRPr>
              </a:pPr>
              <a:r>
                <a:t>Activities</a:t>
              </a:r>
            </a:p>
          </p:txBody>
        </p:sp>
        <p:sp>
          <p:nvSpPr>
            <p:cNvPr id="456" name="04"/>
            <p:cNvSpPr txBox="1"/>
            <p:nvPr/>
          </p:nvSpPr>
          <p:spPr>
            <a:xfrm>
              <a:off x="1290016" y="4383277"/>
              <a:ext cx="484531" cy="1122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defTabSz="1828433">
                <a:defRPr sz="3600">
                  <a:solidFill>
                    <a:srgbClr val="FFFFFF"/>
                  </a:solidFill>
                  <a:latin typeface="Miso"/>
                  <a:ea typeface="Miso"/>
                  <a:cs typeface="Miso"/>
                  <a:sym typeface="Miso"/>
                </a:defRPr>
              </a:lvl1pPr>
            </a:lstStyle>
            <a:p>
              <a:r>
                <a:t>04</a:t>
              </a:r>
            </a:p>
          </p:txBody>
        </p:sp>
        <p:sp>
          <p:nvSpPr>
            <p:cNvPr id="457" name="Shape"/>
            <p:cNvSpPr/>
            <p:nvPr/>
          </p:nvSpPr>
          <p:spPr>
            <a:xfrm>
              <a:off x="1098846" y="534167"/>
              <a:ext cx="738912" cy="812801"/>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rgbClr val="AE4336"/>
            </a:solidFill>
            <a:ln w="12700" cap="flat">
              <a:noFill/>
              <a:miter lim="400000"/>
            </a:ln>
            <a:effectLst/>
          </p:spPr>
          <p:txBody>
            <a:bodyPr wrap="square" lIns="45719" tIns="45719" rIns="45719" bIns="45719" numCol="1" anchor="ctr">
              <a:noAutofit/>
            </a:bodyPr>
            <a:lstStyle/>
            <a:p>
              <a:pPr algn="r" defTabSz="457062">
                <a:defRPr sz="29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Four Essential Elements"/>
          <p:cNvSpPr txBox="1"/>
          <p:nvPr/>
        </p:nvSpPr>
        <p:spPr>
          <a:xfrm>
            <a:off x="4312840" y="437821"/>
            <a:ext cx="1234248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t>Outcome and Evidence of Learning</a:t>
            </a:r>
            <a:endParaRPr dirty="0"/>
          </a:p>
        </p:txBody>
      </p:sp>
      <p:sp>
        <p:nvSpPr>
          <p:cNvPr id="438"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39" name="Picture 6" descr="Picture 6"/>
          <p:cNvPicPr>
            <a:picLocks noChangeAspect="1"/>
          </p:cNvPicPr>
          <p:nvPr/>
        </p:nvPicPr>
        <p:blipFill>
          <a:blip r:embed="rId3"/>
          <a:stretch>
            <a:fillRect/>
          </a:stretch>
        </p:blipFill>
        <p:spPr>
          <a:xfrm>
            <a:off x="21255153" y="10414000"/>
            <a:ext cx="2819401" cy="2819400"/>
          </a:xfrm>
          <a:prstGeom prst="rect">
            <a:avLst/>
          </a:prstGeom>
          <a:ln w="12700">
            <a:miter lim="400000"/>
          </a:ln>
        </p:spPr>
      </p:pic>
      <p:pic>
        <p:nvPicPr>
          <p:cNvPr id="440" name="Picture 7" descr="Picture 7"/>
          <p:cNvPicPr>
            <a:picLocks noChangeAspect="1"/>
          </p:cNvPicPr>
          <p:nvPr/>
        </p:nvPicPr>
        <p:blipFill>
          <a:blip r:embed="rId4"/>
          <a:stretch>
            <a:fillRect/>
          </a:stretch>
        </p:blipFill>
        <p:spPr>
          <a:xfrm>
            <a:off x="-201592" y="0"/>
            <a:ext cx="2919453" cy="2623562"/>
          </a:xfrm>
          <a:prstGeom prst="rect">
            <a:avLst/>
          </a:prstGeom>
          <a:ln w="12700">
            <a:miter lim="400000"/>
          </a:ln>
        </p:spPr>
      </p:pic>
      <p:graphicFrame>
        <p:nvGraphicFramePr>
          <p:cNvPr id="2" name="Table 1">
            <a:extLst>
              <a:ext uri="{FF2B5EF4-FFF2-40B4-BE49-F238E27FC236}">
                <a16:creationId xmlns:a16="http://schemas.microsoft.com/office/drawing/2014/main" id="{4F1409AF-7A2F-8E45-8B92-1921C8F87A24}"/>
              </a:ext>
            </a:extLst>
          </p:cNvPr>
          <p:cNvGraphicFramePr>
            <a:graphicFrameLocks noGrp="1"/>
          </p:cNvGraphicFramePr>
          <p:nvPr>
            <p:extLst>
              <p:ext uri="{D42A27DB-BD31-4B8C-83A1-F6EECF244321}">
                <p14:modId xmlns:p14="http://schemas.microsoft.com/office/powerpoint/2010/main" val="3183678893"/>
              </p:ext>
            </p:extLst>
          </p:nvPr>
        </p:nvGraphicFramePr>
        <p:xfrm>
          <a:off x="2440672" y="3623564"/>
          <a:ext cx="17049972" cy="8718174"/>
        </p:xfrm>
        <a:graphic>
          <a:graphicData uri="http://schemas.openxmlformats.org/drawingml/2006/table">
            <a:tbl>
              <a:tblPr/>
              <a:tblGrid>
                <a:gridCol w="5683324">
                  <a:extLst>
                    <a:ext uri="{9D8B030D-6E8A-4147-A177-3AD203B41FA5}">
                      <a16:colId xmlns:a16="http://schemas.microsoft.com/office/drawing/2014/main" val="2455783003"/>
                    </a:ext>
                  </a:extLst>
                </a:gridCol>
                <a:gridCol w="5683324">
                  <a:extLst>
                    <a:ext uri="{9D8B030D-6E8A-4147-A177-3AD203B41FA5}">
                      <a16:colId xmlns:a16="http://schemas.microsoft.com/office/drawing/2014/main" val="1021465627"/>
                    </a:ext>
                  </a:extLst>
                </a:gridCol>
                <a:gridCol w="5683324">
                  <a:extLst>
                    <a:ext uri="{9D8B030D-6E8A-4147-A177-3AD203B41FA5}">
                      <a16:colId xmlns:a16="http://schemas.microsoft.com/office/drawing/2014/main" val="2157128759"/>
                    </a:ext>
                  </a:extLst>
                </a:gridCol>
              </a:tblGrid>
              <a:tr h="1215713">
                <a:tc>
                  <a:txBody>
                    <a:bodyPr/>
                    <a:lstStyle/>
                    <a:p>
                      <a:br>
                        <a:rPr lang="en-US" sz="4500" dirty="0">
                          <a:effectLst/>
                          <a:latin typeface="Miso" pitchFamily="50" charset="0"/>
                        </a:rPr>
                      </a:br>
                      <a:endParaRPr lang="en-US" sz="4500" dirty="0">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ctr"/>
                      <a:r>
                        <a:rPr lang="en-US" sz="4500" b="1" dirty="0">
                          <a:solidFill>
                            <a:srgbClr val="231F20"/>
                          </a:solidFill>
                          <a:effectLst/>
                          <a:latin typeface="Miso" pitchFamily="50" charset="0"/>
                        </a:rPr>
                        <a:t>Outcomes</a:t>
                      </a:r>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r>
                        <a:rPr lang="en-US" sz="4500" b="1" dirty="0">
                          <a:solidFill>
                            <a:srgbClr val="231F20"/>
                          </a:solidFill>
                          <a:effectLst/>
                          <a:latin typeface="Miso" pitchFamily="50" charset="0"/>
                        </a:rPr>
                        <a:t>Evidence of learning</a:t>
                      </a:r>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129188187"/>
                  </a:ext>
                </a:extLst>
              </a:tr>
              <a:tr h="2471120">
                <a:tc>
                  <a:txBody>
                    <a:bodyPr/>
                    <a:lstStyle/>
                    <a:p>
                      <a:r>
                        <a:rPr lang="en-US" sz="4500" b="1" dirty="0">
                          <a:solidFill>
                            <a:srgbClr val="231F20"/>
                          </a:solidFill>
                          <a:effectLst/>
                          <a:latin typeface="Miso" pitchFamily="50" charset="0"/>
                        </a:rPr>
                        <a:t>Head</a:t>
                      </a:r>
                      <a:endParaRPr lang="en-US" sz="4500" dirty="0">
                        <a:solidFill>
                          <a:srgbClr val="231F20"/>
                        </a:solidFill>
                        <a:effectLst/>
                        <a:latin typeface="Miso" pitchFamily="50" charset="0"/>
                      </a:endParaRPr>
                    </a:p>
                    <a:p>
                      <a:r>
                        <a:rPr lang="en-US" sz="4500" b="0" dirty="0">
                          <a:solidFill>
                            <a:srgbClr val="231F20"/>
                          </a:solidFill>
                          <a:effectLst/>
                          <a:latin typeface="Miso" pitchFamily="50" charset="0"/>
                        </a:rPr>
                        <a:t>Participants will...</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just"/>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19126445"/>
                  </a:ext>
                </a:extLst>
              </a:tr>
              <a:tr h="2404334">
                <a:tc>
                  <a:txBody>
                    <a:bodyPr/>
                    <a:lstStyle/>
                    <a:p>
                      <a:r>
                        <a:rPr lang="en-US" sz="4500" b="1" dirty="0">
                          <a:solidFill>
                            <a:srgbClr val="231F20"/>
                          </a:solidFill>
                          <a:effectLst/>
                          <a:latin typeface="Miso" pitchFamily="50" charset="0"/>
                        </a:rPr>
                        <a:t>Hands </a:t>
                      </a:r>
                    </a:p>
                    <a:p>
                      <a:r>
                        <a:rPr lang="en-US" sz="4500" b="0" dirty="0">
                          <a:solidFill>
                            <a:srgbClr val="231F20"/>
                          </a:solidFill>
                          <a:effectLst/>
                          <a:latin typeface="Miso" pitchFamily="50" charset="0"/>
                        </a:rPr>
                        <a:t>Participants will be able to...</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pPr algn="just"/>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787131653"/>
                  </a:ext>
                </a:extLst>
              </a:tr>
              <a:tr h="2471120">
                <a:tc>
                  <a:txBody>
                    <a:bodyPr/>
                    <a:lstStyle/>
                    <a:p>
                      <a:r>
                        <a:rPr lang="en-US" sz="4500" b="1" dirty="0">
                          <a:solidFill>
                            <a:srgbClr val="231F20"/>
                          </a:solidFill>
                          <a:effectLst/>
                          <a:latin typeface="Miso" pitchFamily="50" charset="0"/>
                        </a:rPr>
                        <a:t>Heart  </a:t>
                      </a:r>
                    </a:p>
                    <a:p>
                      <a:r>
                        <a:rPr lang="en-US" sz="4500" b="0" dirty="0">
                          <a:solidFill>
                            <a:srgbClr val="231F20"/>
                          </a:solidFill>
                          <a:effectLst/>
                          <a:latin typeface="Miso" pitchFamily="50" charset="0"/>
                        </a:rPr>
                        <a:t>Participants will be able to...</a:t>
                      </a: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tc>
                  <a:txBody>
                    <a:bodyPr/>
                    <a:lstStyle/>
                    <a:p>
                      <a:endParaRPr lang="en-US" sz="4500" dirty="0">
                        <a:solidFill>
                          <a:srgbClr val="231F20"/>
                        </a:solidFill>
                        <a:effectLst/>
                        <a:latin typeface="Miso" pitchFamily="50" charset="0"/>
                      </a:endParaRPr>
                    </a:p>
                  </a:txBody>
                  <a:tcPr marL="47625" marR="47625" marT="0" marB="0">
                    <a:lnL w="4763" cap="flat" cmpd="sng" algn="ctr">
                      <a:solidFill>
                        <a:srgbClr val="231F20"/>
                      </a:solidFill>
                      <a:prstDash val="solid"/>
                      <a:round/>
                      <a:headEnd type="none" w="med" len="med"/>
                      <a:tailEnd type="none" w="med" len="med"/>
                    </a:lnL>
                    <a:lnR w="4763" cap="flat" cmpd="sng" algn="ctr">
                      <a:solidFill>
                        <a:srgbClr val="231F20"/>
                      </a:solidFill>
                      <a:prstDash val="solid"/>
                      <a:round/>
                      <a:headEnd type="none" w="med" len="med"/>
                      <a:tailEnd type="none" w="med" len="med"/>
                    </a:lnR>
                    <a:lnT w="4763" cap="flat" cmpd="sng" algn="ctr">
                      <a:solidFill>
                        <a:srgbClr val="231F20"/>
                      </a:solidFill>
                      <a:prstDash val="solid"/>
                      <a:round/>
                      <a:headEnd type="none" w="med" len="med"/>
                      <a:tailEnd type="none" w="med" len="med"/>
                    </a:lnT>
                    <a:lnB w="4763"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552944171"/>
                  </a:ext>
                </a:extLst>
              </a:tr>
            </a:tbl>
          </a:graphicData>
        </a:graphic>
      </p:graphicFrame>
      <p:sp>
        <p:nvSpPr>
          <p:cNvPr id="3" name="Rectangle 1">
            <a:extLst>
              <a:ext uri="{FF2B5EF4-FFF2-40B4-BE49-F238E27FC236}">
                <a16:creationId xmlns:a16="http://schemas.microsoft.com/office/drawing/2014/main" id="{7CE53059-FDE2-1B40-8CC9-440DBB65F094}"/>
              </a:ext>
            </a:extLst>
          </p:cNvPr>
          <p:cNvSpPr>
            <a:spLocks noChangeArrowheads="1"/>
          </p:cNvSpPr>
          <p:nvPr/>
        </p:nvSpPr>
        <p:spPr bwMode="auto">
          <a:xfrm>
            <a:off x="1970600" y="6101948"/>
            <a:ext cx="196375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700" b="0" i="0" u="none" strike="noStrike" cap="none" normalizeH="0" baseline="0">
                <a:ln>
                  <a:noFill/>
                </a:ln>
                <a:solidFill>
                  <a:schemeClr val="tx1"/>
                </a:solidFill>
                <a:effectLst/>
                <a:latin typeface="Times" pitchFamily="2"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a:extLst>
              <a:ext uri="{FF2B5EF4-FFF2-40B4-BE49-F238E27FC236}">
                <a16:creationId xmlns:a16="http://schemas.microsoft.com/office/drawing/2014/main" id="{D3B942E4-2A8A-430E-9BFD-55CA5409317F}"/>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40948A4D-4717-4880-8B35-3B0818F2C642}"/>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3256077919"/>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3024254" y="377419"/>
            <a:ext cx="1683129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1828433">
              <a:defRPr sz="8800">
                <a:solidFill>
                  <a:srgbClr val="445469"/>
                </a:solidFill>
                <a:latin typeface="Miso"/>
                <a:ea typeface="Miso"/>
                <a:cs typeface="Miso"/>
                <a:sym typeface="Miso"/>
              </a:defRPr>
            </a:lvl1pPr>
          </a:lstStyle>
          <a:p>
            <a:r>
              <a:rPr lang="en-US" dirty="0">
                <a:solidFill>
                  <a:schemeClr val="bg2"/>
                </a:solidFill>
              </a:rPr>
              <a:t>Major Sections: 14 Chapters</a:t>
            </a:r>
            <a:endParaRPr dirty="0">
              <a:solidFill>
                <a:schemeClr val="bg2"/>
              </a:solidFill>
            </a:endParaRP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graphicFrame>
        <p:nvGraphicFramePr>
          <p:cNvPr id="3" name="Table 2">
            <a:extLst>
              <a:ext uri="{FF2B5EF4-FFF2-40B4-BE49-F238E27FC236}">
                <a16:creationId xmlns:a16="http://schemas.microsoft.com/office/drawing/2014/main" id="{DD3C0DA1-BA63-EB4C-A8AD-7E165B5E4AE1}"/>
              </a:ext>
            </a:extLst>
          </p:cNvPr>
          <p:cNvGraphicFramePr>
            <a:graphicFrameLocks noGrp="1"/>
          </p:cNvGraphicFramePr>
          <p:nvPr>
            <p:extLst>
              <p:ext uri="{D42A27DB-BD31-4B8C-83A1-F6EECF244321}">
                <p14:modId xmlns:p14="http://schemas.microsoft.com/office/powerpoint/2010/main" val="2477343416"/>
              </p:ext>
            </p:extLst>
          </p:nvPr>
        </p:nvGraphicFramePr>
        <p:xfrm>
          <a:off x="1745626" y="3188493"/>
          <a:ext cx="18324800" cy="10163324"/>
        </p:xfrm>
        <a:graphic>
          <a:graphicData uri="http://schemas.openxmlformats.org/drawingml/2006/table">
            <a:tbl>
              <a:tblPr firstRow="1" bandRow="1">
                <a:tableStyleId>{5940675A-B579-460E-94D1-54222C63F5DA}</a:tableStyleId>
              </a:tblPr>
              <a:tblGrid>
                <a:gridCol w="9162400">
                  <a:extLst>
                    <a:ext uri="{9D8B030D-6E8A-4147-A177-3AD203B41FA5}">
                      <a16:colId xmlns:a16="http://schemas.microsoft.com/office/drawing/2014/main" val="2684957012"/>
                    </a:ext>
                  </a:extLst>
                </a:gridCol>
                <a:gridCol w="9162400">
                  <a:extLst>
                    <a:ext uri="{9D8B030D-6E8A-4147-A177-3AD203B41FA5}">
                      <a16:colId xmlns:a16="http://schemas.microsoft.com/office/drawing/2014/main" val="1151336702"/>
                    </a:ext>
                  </a:extLst>
                </a:gridCol>
              </a:tblGrid>
              <a:tr h="1151858">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1 - Human Personality</a:t>
                      </a:r>
                    </a:p>
                    <a:p>
                      <a:pPr>
                        <a:spcBef>
                          <a:spcPts val="600"/>
                        </a:spcBef>
                        <a:spcAft>
                          <a:spcPts val="600"/>
                        </a:spcAft>
                      </a:pPr>
                      <a:endParaRPr lang="en-US" sz="2800" dirty="0">
                        <a:latin typeface="Miso" pitchFamily="50" charset="0"/>
                      </a:endParaRPr>
                    </a:p>
                  </a:txBody>
                  <a:tcPr marL="87577" marR="87577" marT="43789" marB="43789" anchor="b">
                    <a:solidFill>
                      <a:schemeClr val="accent2"/>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endParaRPr lang="en-US" sz="2800" b="1" i="0" u="none" strike="noStrike" cap="none" spc="0" baseline="0" dirty="0">
                        <a:solidFill>
                          <a:schemeClr val="tx1"/>
                        </a:solidFill>
                        <a:effectLst/>
                        <a:uFillTx/>
                        <a:latin typeface="Miso" pitchFamily="50" charset="0"/>
                        <a:ea typeface="+mn-ea"/>
                        <a:cs typeface="+mn-cs"/>
                        <a:sym typeface="Lato Bold"/>
                      </a:endParaRPr>
                    </a:p>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8 - Fire Building Techniques </a:t>
                      </a:r>
                    </a:p>
                    <a:p>
                      <a:pPr>
                        <a:spcBef>
                          <a:spcPts val="600"/>
                        </a:spcBef>
                        <a:spcAft>
                          <a:spcPts val="600"/>
                        </a:spcAft>
                      </a:pPr>
                      <a:endParaRPr lang="en-US" sz="2800" dirty="0">
                        <a:latin typeface="Miso" pitchFamily="50" charset="0"/>
                      </a:endParaRPr>
                    </a:p>
                  </a:txBody>
                  <a:tcPr marL="87577" marR="87577" marT="43789" marB="43789" anchor="b">
                    <a:solidFill>
                      <a:schemeClr val="tx2"/>
                    </a:solidFill>
                  </a:tcPr>
                </a:tc>
                <a:extLst>
                  <a:ext uri="{0D108BD9-81ED-4DB2-BD59-A6C34878D82A}">
                    <a16:rowId xmlns:a16="http://schemas.microsoft.com/office/drawing/2014/main" val="2256380765"/>
                  </a:ext>
                </a:extLst>
              </a:tr>
              <a:tr h="1151858">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2 - Godly Character</a:t>
                      </a:r>
                    </a:p>
                    <a:p>
                      <a:pPr>
                        <a:spcBef>
                          <a:spcPts val="600"/>
                        </a:spcBef>
                        <a:spcAft>
                          <a:spcPts val="600"/>
                        </a:spcAft>
                      </a:pPr>
                      <a:endParaRPr lang="en-US" sz="2800" dirty="0">
                        <a:latin typeface="Miso" pitchFamily="50" charset="0"/>
                      </a:endParaRPr>
                    </a:p>
                  </a:txBody>
                  <a:tcPr marL="87577" marR="87577" marT="43789" marB="43789" anchor="b">
                    <a:solidFill>
                      <a:schemeClr val="accent4"/>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9 - Food and Water Procurement </a:t>
                      </a:r>
                    </a:p>
                    <a:p>
                      <a:pPr>
                        <a:spcBef>
                          <a:spcPts val="600"/>
                        </a:spcBef>
                        <a:spcAft>
                          <a:spcPts val="600"/>
                        </a:spcAft>
                      </a:pPr>
                      <a:endParaRPr lang="en-US" sz="2800" dirty="0">
                        <a:latin typeface="Miso" pitchFamily="50" charset="0"/>
                      </a:endParaRPr>
                    </a:p>
                  </a:txBody>
                  <a:tcPr marL="87577" marR="87577" marT="43789" marB="43789" anchor="b">
                    <a:solidFill>
                      <a:schemeClr val="accent2">
                        <a:lumMod val="20000"/>
                        <a:lumOff val="80000"/>
                      </a:schemeClr>
                    </a:solidFill>
                  </a:tcPr>
                </a:tc>
                <a:extLst>
                  <a:ext uri="{0D108BD9-81ED-4DB2-BD59-A6C34878D82A}">
                    <a16:rowId xmlns:a16="http://schemas.microsoft.com/office/drawing/2014/main" val="3497188501"/>
                  </a:ext>
                </a:extLst>
              </a:tr>
              <a:tr h="1151858">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3 - God’s Plan – Character Growth </a:t>
                      </a:r>
                    </a:p>
                    <a:p>
                      <a:pPr>
                        <a:spcBef>
                          <a:spcPts val="600"/>
                        </a:spcBef>
                        <a:spcAft>
                          <a:spcPts val="600"/>
                        </a:spcAft>
                      </a:pPr>
                      <a:endParaRPr lang="en-US" sz="2800" dirty="0">
                        <a:latin typeface="Miso" pitchFamily="50" charset="0"/>
                      </a:endParaRPr>
                    </a:p>
                  </a:txBody>
                  <a:tcPr marL="87577" marR="87577" marT="43789" marB="43789" anchor="b">
                    <a:solidFill>
                      <a:schemeClr val="accent4"/>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10 - Survival Shelter Building </a:t>
                      </a:r>
                    </a:p>
                    <a:p>
                      <a:pPr>
                        <a:spcBef>
                          <a:spcPts val="600"/>
                        </a:spcBef>
                        <a:spcAft>
                          <a:spcPts val="600"/>
                        </a:spcAft>
                      </a:pPr>
                      <a:endParaRPr lang="en-US" sz="2800" dirty="0">
                        <a:latin typeface="Miso" pitchFamily="50" charset="0"/>
                      </a:endParaRPr>
                    </a:p>
                  </a:txBody>
                  <a:tcPr marL="87577" marR="87577" marT="43789" marB="43789" anchor="b">
                    <a:solidFill>
                      <a:schemeClr val="tx2"/>
                    </a:solidFill>
                  </a:tcPr>
                </a:tc>
                <a:extLst>
                  <a:ext uri="{0D108BD9-81ED-4DB2-BD59-A6C34878D82A}">
                    <a16:rowId xmlns:a16="http://schemas.microsoft.com/office/drawing/2014/main" val="4098819735"/>
                  </a:ext>
                </a:extLst>
              </a:tr>
              <a:tr h="1151858">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4 - God’s Plan – Character Tested </a:t>
                      </a:r>
                    </a:p>
                    <a:p>
                      <a:pPr>
                        <a:spcBef>
                          <a:spcPts val="600"/>
                        </a:spcBef>
                        <a:spcAft>
                          <a:spcPts val="600"/>
                        </a:spcAft>
                      </a:pPr>
                      <a:endParaRPr lang="en-US" sz="2800" dirty="0">
                        <a:latin typeface="Miso" pitchFamily="50" charset="0"/>
                      </a:endParaRPr>
                    </a:p>
                  </a:txBody>
                  <a:tcPr marL="87577" marR="87577" marT="43789" marB="43789" anchor="b">
                    <a:solidFill>
                      <a:schemeClr val="accent4"/>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11 - Navigation Techniques </a:t>
                      </a:r>
                    </a:p>
                    <a:p>
                      <a:pPr>
                        <a:spcBef>
                          <a:spcPts val="600"/>
                        </a:spcBef>
                        <a:spcAft>
                          <a:spcPts val="600"/>
                        </a:spcAft>
                      </a:pPr>
                      <a:endParaRPr lang="en-US" sz="2800" dirty="0">
                        <a:latin typeface="Miso" pitchFamily="50" charset="0"/>
                      </a:endParaRPr>
                    </a:p>
                  </a:txBody>
                  <a:tcPr marL="87577" marR="87577" marT="43789" marB="43789" anchor="b">
                    <a:solidFill>
                      <a:schemeClr val="accent2">
                        <a:lumMod val="20000"/>
                        <a:lumOff val="80000"/>
                      </a:schemeClr>
                    </a:solidFill>
                  </a:tcPr>
                </a:tc>
                <a:extLst>
                  <a:ext uri="{0D108BD9-81ED-4DB2-BD59-A6C34878D82A}">
                    <a16:rowId xmlns:a16="http://schemas.microsoft.com/office/drawing/2014/main" val="826029188"/>
                  </a:ext>
                </a:extLst>
              </a:tr>
              <a:tr h="1498669">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Outdoor Adventure: </a:t>
                      </a:r>
                    </a:p>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5 - Wilderness Survival – prioritize the seven basic needs for survival</a:t>
                      </a:r>
                    </a:p>
                    <a:p>
                      <a:pPr>
                        <a:spcBef>
                          <a:spcPts val="600"/>
                        </a:spcBef>
                        <a:spcAft>
                          <a:spcPts val="600"/>
                        </a:spcAft>
                      </a:pPr>
                      <a:endParaRPr lang="en-US" sz="2800" dirty="0">
                        <a:latin typeface="Miso" pitchFamily="50" charset="0"/>
                      </a:endParaRPr>
                    </a:p>
                  </a:txBody>
                  <a:tcPr marL="87577" marR="87577" marT="43789" marB="43789" anchor="b">
                    <a:solidFill>
                      <a:schemeClr val="accent2">
                        <a:lumMod val="20000"/>
                        <a:lumOff val="80000"/>
                      </a:schemeClr>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12 - Solo Supervised Overnight Camping Trip </a:t>
                      </a:r>
                    </a:p>
                    <a:p>
                      <a:pPr>
                        <a:spcBef>
                          <a:spcPts val="600"/>
                        </a:spcBef>
                        <a:spcAft>
                          <a:spcPts val="600"/>
                        </a:spcAft>
                      </a:pPr>
                      <a:endParaRPr lang="en-US" sz="2800" dirty="0">
                        <a:latin typeface="Miso" pitchFamily="50" charset="0"/>
                      </a:endParaRPr>
                    </a:p>
                  </a:txBody>
                  <a:tcPr marL="87577" marR="87577" marT="43789" marB="43789" anchor="b">
                    <a:solidFill>
                      <a:schemeClr val="tx2"/>
                    </a:solidFill>
                  </a:tcPr>
                </a:tc>
                <a:extLst>
                  <a:ext uri="{0D108BD9-81ED-4DB2-BD59-A6C34878D82A}">
                    <a16:rowId xmlns:a16="http://schemas.microsoft.com/office/drawing/2014/main" val="950007293"/>
                  </a:ext>
                </a:extLst>
              </a:tr>
              <a:tr h="921698">
                <a:tc>
                  <a:txBody>
                    <a:bodyPr/>
                    <a:lstStyle/>
                    <a:p>
                      <a:pPr marL="0" marR="0" lvl="0" indent="0" algn="ctr" defTabSz="1828433" eaLnBrk="1" fontAlgn="auto" latinLnBrk="0" hangingPunct="1">
                        <a:lnSpc>
                          <a:spcPct val="100000"/>
                        </a:lnSpc>
                        <a:spcBef>
                          <a:spcPts val="1200"/>
                        </a:spcBef>
                        <a:spcAft>
                          <a:spcPts val="600"/>
                        </a:spcAft>
                        <a:buClrTx/>
                        <a:buSzTx/>
                        <a:buFontTx/>
                        <a:buNone/>
                        <a:tabLst/>
                        <a:defRPr/>
                      </a:pPr>
                      <a:endParaRPr lang="en-US" sz="2800" b="1" i="0" u="none" strike="noStrike" cap="none" spc="0" baseline="0" dirty="0">
                        <a:solidFill>
                          <a:schemeClr val="tx1"/>
                        </a:solidFill>
                        <a:effectLst/>
                        <a:uFillTx/>
                        <a:latin typeface="Miso" pitchFamily="50" charset="0"/>
                        <a:ea typeface="+mn-ea"/>
                        <a:cs typeface="+mn-cs"/>
                        <a:sym typeface="Lato Bold"/>
                      </a:endParaRPr>
                    </a:p>
                    <a:p>
                      <a:pPr marL="0" marR="0" lvl="0" indent="0" algn="ctr" defTabSz="1828433" eaLnBrk="1" fontAlgn="auto" latinLnBrk="0" hangingPunct="1">
                        <a:lnSpc>
                          <a:spcPct val="100000"/>
                        </a:lnSpc>
                        <a:spcBef>
                          <a:spcPts val="12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6 - The Will to Survive </a:t>
                      </a:r>
                    </a:p>
                    <a:p>
                      <a:pPr>
                        <a:spcBef>
                          <a:spcPts val="600"/>
                        </a:spcBef>
                        <a:spcAft>
                          <a:spcPts val="600"/>
                        </a:spcAft>
                      </a:pPr>
                      <a:endParaRPr lang="en-US" sz="2800" dirty="0">
                        <a:latin typeface="Miso" pitchFamily="50" charset="0"/>
                      </a:endParaRPr>
                    </a:p>
                  </a:txBody>
                  <a:tcPr marL="87577" marR="87577" marT="43789" marB="43789" anchor="b">
                    <a:solidFill>
                      <a:schemeClr val="tx2"/>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13 - Simple Faith and Trust-Building Activities </a:t>
                      </a:r>
                    </a:p>
                    <a:p>
                      <a:pPr>
                        <a:spcBef>
                          <a:spcPts val="600"/>
                        </a:spcBef>
                        <a:spcAft>
                          <a:spcPts val="600"/>
                        </a:spcAft>
                      </a:pPr>
                      <a:endParaRPr lang="en-US" sz="2800" dirty="0">
                        <a:latin typeface="Miso" pitchFamily="50" charset="0"/>
                      </a:endParaRPr>
                    </a:p>
                  </a:txBody>
                  <a:tcPr marL="87577" marR="87577" marT="43789" marB="43789" anchor="b">
                    <a:solidFill>
                      <a:schemeClr val="accent2">
                        <a:lumMod val="20000"/>
                        <a:lumOff val="80000"/>
                      </a:schemeClr>
                    </a:solidFill>
                  </a:tcPr>
                </a:tc>
                <a:extLst>
                  <a:ext uri="{0D108BD9-81ED-4DB2-BD59-A6C34878D82A}">
                    <a16:rowId xmlns:a16="http://schemas.microsoft.com/office/drawing/2014/main" val="1882649671"/>
                  </a:ext>
                </a:extLst>
              </a:tr>
              <a:tr h="1187216">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7 - Effective Signaling Techniques </a:t>
                      </a:r>
                    </a:p>
                    <a:p>
                      <a:pPr>
                        <a:spcBef>
                          <a:spcPts val="600"/>
                        </a:spcBef>
                        <a:spcAft>
                          <a:spcPts val="600"/>
                        </a:spcAft>
                      </a:pPr>
                      <a:endParaRPr lang="en-US" sz="2800" dirty="0">
                        <a:latin typeface="Miso" pitchFamily="50" charset="0"/>
                      </a:endParaRPr>
                    </a:p>
                  </a:txBody>
                  <a:tcPr marL="87577" marR="87577" marT="43789" marB="43789" anchor="b">
                    <a:solidFill>
                      <a:schemeClr val="accent2">
                        <a:lumMod val="20000"/>
                        <a:lumOff val="80000"/>
                      </a:schemeClr>
                    </a:solidFill>
                  </a:tcPr>
                </a:tc>
                <a:tc>
                  <a:txBody>
                    <a:bodyPr/>
                    <a:lstStyle/>
                    <a:p>
                      <a:pPr marL="0" marR="0" lvl="0" indent="0" algn="ctr" defTabSz="1828433" eaLnBrk="1" fontAlgn="auto" latinLnBrk="0" hangingPunct="1">
                        <a:lnSpc>
                          <a:spcPct val="100000"/>
                        </a:lnSpc>
                        <a:spcBef>
                          <a:spcPts val="600"/>
                        </a:spcBef>
                        <a:spcAft>
                          <a:spcPts val="600"/>
                        </a:spcAft>
                        <a:buClrTx/>
                        <a:buSzTx/>
                        <a:buFontTx/>
                        <a:buNone/>
                        <a:tabLst/>
                        <a:defRPr/>
                      </a:pPr>
                      <a:r>
                        <a:rPr lang="en-US" sz="2800" b="1" i="0" u="none" strike="noStrike" cap="none" spc="0" baseline="0" dirty="0">
                          <a:solidFill>
                            <a:schemeClr val="tx1"/>
                          </a:solidFill>
                          <a:effectLst/>
                          <a:uFillTx/>
                          <a:latin typeface="Miso" pitchFamily="50" charset="0"/>
                          <a:ea typeface="+mn-ea"/>
                          <a:cs typeface="+mn-cs"/>
                          <a:sym typeface="Lato Bold"/>
                        </a:rPr>
                        <a:t>Session 14 - Advanced Faith and Trust-Building Activities </a:t>
                      </a:r>
                    </a:p>
                    <a:p>
                      <a:pPr>
                        <a:spcBef>
                          <a:spcPts val="600"/>
                        </a:spcBef>
                        <a:spcAft>
                          <a:spcPts val="600"/>
                        </a:spcAft>
                      </a:pPr>
                      <a:endParaRPr lang="en-US" sz="2800" dirty="0">
                        <a:latin typeface="Miso" pitchFamily="50" charset="0"/>
                      </a:endParaRPr>
                    </a:p>
                  </a:txBody>
                  <a:tcPr marL="87577" marR="87577" marT="43789" marB="43789" anchor="b">
                    <a:solidFill>
                      <a:schemeClr val="tx2"/>
                    </a:solidFill>
                  </a:tcPr>
                </a:tc>
                <a:extLst>
                  <a:ext uri="{0D108BD9-81ED-4DB2-BD59-A6C34878D82A}">
                    <a16:rowId xmlns:a16="http://schemas.microsoft.com/office/drawing/2014/main" val="99756942"/>
                  </a:ext>
                </a:extLst>
              </a:tr>
            </a:tbl>
          </a:graphicData>
        </a:graphic>
      </p:graphicFrame>
      <p:sp>
        <p:nvSpPr>
          <p:cNvPr id="2" name="Rectangle">
            <a:extLst>
              <a:ext uri="{FF2B5EF4-FFF2-40B4-BE49-F238E27FC236}">
                <a16:creationId xmlns:a16="http://schemas.microsoft.com/office/drawing/2014/main" id="{D1A43468-9709-4E53-8B39-28B72AD7E7AB}"/>
              </a:ext>
            </a:extLst>
          </p:cNvPr>
          <p:cNvSpPr/>
          <p:nvPr/>
        </p:nvSpPr>
        <p:spPr>
          <a:xfrm>
            <a:off x="10608109" y="2385175"/>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8D6795D3-4D5C-421E-BB26-BEE1DF76ED51}"/>
              </a:ext>
            </a:extLst>
          </p:cNvPr>
          <p:cNvSpPr txBox="1"/>
          <p:nvPr/>
        </p:nvSpPr>
        <p:spPr>
          <a:xfrm>
            <a:off x="9939269" y="1638242"/>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4281611384"/>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6997354" y="377419"/>
            <a:ext cx="6932345"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t>Major Sections</a:t>
            </a:r>
            <a:endParaRPr dirty="0"/>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2" name="TextBox 1">
            <a:extLst>
              <a:ext uri="{FF2B5EF4-FFF2-40B4-BE49-F238E27FC236}">
                <a16:creationId xmlns:a16="http://schemas.microsoft.com/office/drawing/2014/main" id="{BE45847F-E79A-A341-B170-7B6113D421B0}"/>
              </a:ext>
            </a:extLst>
          </p:cNvPr>
          <p:cNvSpPr txBox="1"/>
          <p:nvPr/>
        </p:nvSpPr>
        <p:spPr>
          <a:xfrm>
            <a:off x="2103643" y="2283378"/>
            <a:ext cx="17805339" cy="11301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spcBef>
                <a:spcPts val="1200"/>
              </a:spcBef>
            </a:pPr>
            <a:r>
              <a:rPr lang="en-US" sz="4500" dirty="0">
                <a:latin typeface="Miso" pitchFamily="50" charset="0"/>
              </a:rPr>
              <a:t>Lessons 1-4 of this module cover: the basics of human personality and the most important traits of good character. </a:t>
            </a:r>
          </a:p>
          <a:p>
            <a:pPr algn="l">
              <a:spcBef>
                <a:spcPts val="1200"/>
              </a:spcBef>
            </a:pPr>
            <a:endParaRPr lang="en-US" sz="4500" dirty="0">
              <a:latin typeface="Miso" pitchFamily="50" charset="0"/>
            </a:endParaRPr>
          </a:p>
          <a:p>
            <a:pPr algn="l">
              <a:spcBef>
                <a:spcPts val="2400"/>
              </a:spcBef>
            </a:pPr>
            <a:r>
              <a:rPr lang="en-US" sz="4500" dirty="0">
                <a:latin typeface="Miso" pitchFamily="50" charset="0"/>
              </a:rPr>
              <a:t>Help the participants to learn about their own personalities using a simple test. Be able to compare their results with others. </a:t>
            </a:r>
          </a:p>
          <a:p>
            <a:pPr algn="l">
              <a:spcBef>
                <a:spcPts val="2400"/>
              </a:spcBef>
            </a:pPr>
            <a:endParaRPr lang="en-US" sz="4500" dirty="0">
              <a:latin typeface="Miso" pitchFamily="50" charset="0"/>
            </a:endParaRPr>
          </a:p>
          <a:p>
            <a:pPr algn="l">
              <a:spcBef>
                <a:spcPts val="2400"/>
              </a:spcBef>
            </a:pPr>
            <a:r>
              <a:rPr lang="en-US" sz="4500" dirty="0">
                <a:latin typeface="Miso" pitchFamily="50" charset="0"/>
              </a:rPr>
              <a:t>Help the participants to learn how to define the human being as created by God </a:t>
            </a:r>
            <a:r>
              <a:rPr lang="en-US" sz="4500" b="1" i="1" dirty="0">
                <a:solidFill>
                  <a:srgbClr val="C00000"/>
                </a:solidFill>
                <a:latin typeface="Miso" pitchFamily="50" charset="0"/>
              </a:rPr>
              <a:t>to have particular characteristics and variations</a:t>
            </a:r>
            <a:r>
              <a:rPr lang="en-US" sz="4500" b="1" dirty="0">
                <a:latin typeface="Miso" pitchFamily="50" charset="0"/>
              </a:rPr>
              <a:t>. </a:t>
            </a:r>
          </a:p>
          <a:p>
            <a:pPr algn="l">
              <a:spcBef>
                <a:spcPts val="2400"/>
              </a:spcBef>
            </a:pPr>
            <a:endParaRPr lang="en-US" sz="4500" dirty="0">
              <a:latin typeface="Miso" pitchFamily="50" charset="0"/>
            </a:endParaRPr>
          </a:p>
          <a:p>
            <a:pPr algn="l">
              <a:spcBef>
                <a:spcPts val="2400"/>
              </a:spcBef>
            </a:pPr>
            <a:r>
              <a:rPr lang="en-US" sz="4500" dirty="0">
                <a:latin typeface="Miso" pitchFamily="50" charset="0"/>
              </a:rPr>
              <a:t>Lessons 5-14 are about the relationship between </a:t>
            </a:r>
            <a:r>
              <a:rPr lang="en-US" sz="4500" b="1" i="1" dirty="0">
                <a:solidFill>
                  <a:srgbClr val="C00000"/>
                </a:solidFill>
                <a:latin typeface="Miso" pitchFamily="50" charset="0"/>
              </a:rPr>
              <a:t>character growth and challenging outdoor activities.</a:t>
            </a:r>
            <a:r>
              <a:rPr lang="en-US" sz="4500" b="1" dirty="0">
                <a:solidFill>
                  <a:srgbClr val="C00000"/>
                </a:solidFill>
                <a:latin typeface="Miso" pitchFamily="50" charset="0"/>
              </a:rPr>
              <a:t> </a:t>
            </a:r>
          </a:p>
          <a:p>
            <a:pPr algn="l">
              <a:spcBef>
                <a:spcPts val="2400"/>
              </a:spcBef>
            </a:pPr>
            <a:r>
              <a:rPr lang="en-US" sz="4500" dirty="0">
                <a:latin typeface="Miso" pitchFamily="50" charset="0"/>
              </a:rPr>
              <a:t>The main activity in this module is a three-day camping trip. </a:t>
            </a:r>
            <a:endParaRPr lang="en-US" sz="4500" b="1" dirty="0">
              <a:solidFill>
                <a:srgbClr val="C00000"/>
              </a:solidFill>
              <a:latin typeface="Miso" pitchFamily="50" charset="0"/>
            </a:endParaRPr>
          </a:p>
          <a:p>
            <a:pPr algn="l"/>
            <a:r>
              <a:rPr lang="en-US" sz="4500" dirty="0">
                <a:latin typeface="Miso" pitchFamily="50" charset="0"/>
              </a:rPr>
              <a:t> </a:t>
            </a:r>
          </a:p>
        </p:txBody>
      </p:sp>
      <p:sp>
        <p:nvSpPr>
          <p:cNvPr id="3" name="Rectangle">
            <a:extLst>
              <a:ext uri="{FF2B5EF4-FFF2-40B4-BE49-F238E27FC236}">
                <a16:creationId xmlns:a16="http://schemas.microsoft.com/office/drawing/2014/main" id="{3EFB12A5-AB4C-4412-9237-F524C338C833}"/>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4" name="Ambassadors Ministry">
            <a:extLst>
              <a:ext uri="{FF2B5EF4-FFF2-40B4-BE49-F238E27FC236}">
                <a16:creationId xmlns:a16="http://schemas.microsoft.com/office/drawing/2014/main" id="{999C935F-2304-4ADA-BFCE-F2A2BF63D7D0}"/>
              </a:ext>
            </a:extLst>
          </p:cNvPr>
          <p:cNvSpPr txBox="1"/>
          <p:nvPr/>
        </p:nvSpPr>
        <p:spPr>
          <a:xfrm>
            <a:off x="9038723" y="1681636"/>
            <a:ext cx="2890714" cy="107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2321722976"/>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Four Essential Elements"/>
          <p:cNvSpPr txBox="1"/>
          <p:nvPr/>
        </p:nvSpPr>
        <p:spPr>
          <a:xfrm>
            <a:off x="7063871" y="377419"/>
            <a:ext cx="6799295"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828433">
              <a:defRPr sz="8800">
                <a:solidFill>
                  <a:srgbClr val="445469"/>
                </a:solidFill>
                <a:latin typeface="Miso"/>
                <a:ea typeface="Miso"/>
                <a:cs typeface="Miso"/>
                <a:sym typeface="Miso"/>
              </a:defRPr>
            </a:lvl1pPr>
          </a:lstStyle>
          <a:p>
            <a:r>
              <a:rPr lang="en-US" dirty="0">
                <a:solidFill>
                  <a:schemeClr val="bg2"/>
                </a:solidFill>
              </a:rPr>
              <a:t>Human Personality</a:t>
            </a:r>
            <a:endParaRPr dirty="0">
              <a:solidFill>
                <a:schemeClr val="bg2"/>
              </a:solidFill>
            </a:endParaRPr>
          </a:p>
        </p:txBody>
      </p:sp>
      <p:sp>
        <p:nvSpPr>
          <p:cNvPr id="463" name="Rectangle 5"/>
          <p:cNvSpPr/>
          <p:nvPr/>
        </p:nvSpPr>
        <p:spPr>
          <a:xfrm>
            <a:off x="20945707" y="0"/>
            <a:ext cx="3438293" cy="13716000"/>
          </a:xfrm>
          <a:prstGeom prst="rect">
            <a:avLst/>
          </a:prstGeom>
          <a:solidFill>
            <a:srgbClr val="A71500"/>
          </a:solidFill>
          <a:ln w="12700">
            <a:miter lim="400000"/>
          </a:ln>
        </p:spPr>
        <p:txBody>
          <a:bodyPr lIns="71436" tIns="71436" rIns="71436" bIns="71436" anchor="ctr"/>
          <a:lstStyle/>
          <a:p>
            <a:pPr>
              <a:defRPr sz="3000">
                <a:solidFill>
                  <a:srgbClr val="FFFFFF"/>
                </a:solidFill>
              </a:defRPr>
            </a:pPr>
            <a:endParaRPr/>
          </a:p>
        </p:txBody>
      </p:sp>
      <p:pic>
        <p:nvPicPr>
          <p:cNvPr id="464" name="Picture 6" descr="Picture 6"/>
          <p:cNvPicPr>
            <a:picLocks noChangeAspect="1"/>
          </p:cNvPicPr>
          <p:nvPr/>
        </p:nvPicPr>
        <p:blipFill>
          <a:blip r:embed="rId2"/>
          <a:stretch>
            <a:fillRect/>
          </a:stretch>
        </p:blipFill>
        <p:spPr>
          <a:xfrm>
            <a:off x="21255153" y="10414000"/>
            <a:ext cx="2819401" cy="2819400"/>
          </a:xfrm>
          <a:prstGeom prst="rect">
            <a:avLst/>
          </a:prstGeom>
          <a:ln w="12700">
            <a:miter lim="400000"/>
          </a:ln>
        </p:spPr>
      </p:pic>
      <p:pic>
        <p:nvPicPr>
          <p:cNvPr id="465" name="Picture 7" descr="Picture 7"/>
          <p:cNvPicPr>
            <a:picLocks noChangeAspect="1"/>
          </p:cNvPicPr>
          <p:nvPr/>
        </p:nvPicPr>
        <p:blipFill>
          <a:blip r:embed="rId3"/>
          <a:stretch>
            <a:fillRect/>
          </a:stretch>
        </p:blipFill>
        <p:spPr>
          <a:xfrm>
            <a:off x="-201592" y="0"/>
            <a:ext cx="2919453" cy="2623562"/>
          </a:xfrm>
          <a:prstGeom prst="rect">
            <a:avLst/>
          </a:prstGeom>
          <a:ln w="12700">
            <a:miter lim="400000"/>
          </a:ln>
        </p:spPr>
      </p:pic>
      <p:sp>
        <p:nvSpPr>
          <p:cNvPr id="472" name="At the beginning of each module, each participant will choose a friend who will be their companion for the duration of the module. They will meet during each session to encourage and support each other in their role and growth as an Ambassador. Groups of"/>
          <p:cNvSpPr txBox="1"/>
          <p:nvPr/>
        </p:nvSpPr>
        <p:spPr>
          <a:xfrm>
            <a:off x="2311461" y="2712602"/>
            <a:ext cx="15400337" cy="94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a:spAutoFit/>
          </a:bodyPr>
          <a:lstStyle>
            <a:lvl1pPr algn="l" defTabSz="1087636">
              <a:lnSpc>
                <a:spcPct val="110000"/>
              </a:lnSpc>
              <a:spcBef>
                <a:spcPts val="500"/>
              </a:spcBef>
              <a:defRPr sz="3400">
                <a:solidFill>
                  <a:srgbClr val="445469"/>
                </a:solidFill>
                <a:latin typeface="Miso"/>
                <a:ea typeface="Miso"/>
                <a:cs typeface="Miso"/>
                <a:sym typeface="Miso"/>
              </a:defRPr>
            </a:lvl1pPr>
          </a:lstStyle>
          <a:p>
            <a:endParaRPr lang="en-US" sz="4500" dirty="0"/>
          </a:p>
        </p:txBody>
      </p:sp>
      <p:pic>
        <p:nvPicPr>
          <p:cNvPr id="4" name="Picture 3">
            <a:extLst>
              <a:ext uri="{FF2B5EF4-FFF2-40B4-BE49-F238E27FC236}">
                <a16:creationId xmlns:a16="http://schemas.microsoft.com/office/drawing/2014/main" id="{03213374-AAE9-A24D-A361-2EE7721E5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605" y="2880812"/>
            <a:ext cx="19266656" cy="10379944"/>
          </a:xfrm>
          <a:prstGeom prst="rect">
            <a:avLst/>
          </a:prstGeom>
        </p:spPr>
      </p:pic>
      <p:sp>
        <p:nvSpPr>
          <p:cNvPr id="3" name="Rectangle">
            <a:extLst>
              <a:ext uri="{FF2B5EF4-FFF2-40B4-BE49-F238E27FC236}">
                <a16:creationId xmlns:a16="http://schemas.microsoft.com/office/drawing/2014/main" id="{C98926EF-62FD-4DFE-B108-2F31CC3D0335}"/>
              </a:ext>
            </a:extLst>
          </p:cNvPr>
          <p:cNvSpPr/>
          <p:nvPr/>
        </p:nvSpPr>
        <p:spPr>
          <a:xfrm>
            <a:off x="9707563" y="2428569"/>
            <a:ext cx="1553039" cy="91438"/>
          </a:xfrm>
          <a:prstGeom prst="rect">
            <a:avLst/>
          </a:prstGeom>
          <a:solidFill>
            <a:srgbClr val="445469"/>
          </a:solidFill>
          <a:ln w="12700">
            <a:miter lim="400000"/>
          </a:ln>
        </p:spPr>
        <p:txBody>
          <a:bodyPr lIns="45719" rIns="45719" anchor="ctr"/>
          <a:lstStyle/>
          <a:p>
            <a:pPr defTabSz="1828433">
              <a:defRPr sz="3600">
                <a:solidFill>
                  <a:srgbClr val="9BBB5C"/>
                </a:solidFill>
                <a:latin typeface="+mn-lt"/>
                <a:ea typeface="+mn-ea"/>
                <a:cs typeface="+mn-cs"/>
                <a:sym typeface="Helvetica"/>
              </a:defRPr>
            </a:pPr>
            <a:endParaRPr/>
          </a:p>
        </p:txBody>
      </p:sp>
      <p:sp>
        <p:nvSpPr>
          <p:cNvPr id="5" name="Ambassadors Ministry">
            <a:extLst>
              <a:ext uri="{FF2B5EF4-FFF2-40B4-BE49-F238E27FC236}">
                <a16:creationId xmlns:a16="http://schemas.microsoft.com/office/drawing/2014/main" id="{8031522E-341A-4797-A203-5F575705A261}"/>
              </a:ext>
            </a:extLst>
          </p:cNvPr>
          <p:cNvSpPr txBox="1"/>
          <p:nvPr/>
        </p:nvSpPr>
        <p:spPr>
          <a:xfrm>
            <a:off x="9038723" y="1681636"/>
            <a:ext cx="2890714" cy="107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8744" tIns="108744" rIns="108744" bIns="108744">
            <a:spAutoFit/>
          </a:bodyPr>
          <a:lstStyle>
            <a:lvl1pPr defTabSz="1087636">
              <a:lnSpc>
                <a:spcPct val="120000"/>
              </a:lnSpc>
              <a:spcBef>
                <a:spcPts val="700"/>
              </a:spcBef>
              <a:defRPr sz="3000">
                <a:solidFill>
                  <a:srgbClr val="445469"/>
                </a:solidFill>
                <a:latin typeface="Miso"/>
                <a:ea typeface="Miso"/>
                <a:cs typeface="Miso"/>
                <a:sym typeface="Miso"/>
              </a:defRPr>
            </a:lvl1pPr>
          </a:lstStyle>
          <a:p>
            <a:r>
              <a:t>Ambassadors Ministry</a:t>
            </a:r>
          </a:p>
        </p:txBody>
      </p:sp>
    </p:spTree>
    <p:extLst>
      <p:ext uri="{BB962C8B-B14F-4D97-AF65-F5344CB8AC3E}">
        <p14:creationId xmlns:p14="http://schemas.microsoft.com/office/powerpoint/2010/main" val="3082750532"/>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FAEC837CB4F641BB3A5C758ACA25DA" ma:contentTypeVersion="13" ma:contentTypeDescription="Create a new document." ma:contentTypeScope="" ma:versionID="474ac10595a24fb6e208fa01fb5ed055">
  <xsd:schema xmlns:xsd="http://www.w3.org/2001/XMLSchema" xmlns:xs="http://www.w3.org/2001/XMLSchema" xmlns:p="http://schemas.microsoft.com/office/2006/metadata/properties" xmlns:ns3="4fa6aa7b-849a-4ce8-89a6-4c6f5e8479e2" xmlns:ns4="ff901ea6-91f2-4c1b-b153-3d86f659d612" targetNamespace="http://schemas.microsoft.com/office/2006/metadata/properties" ma:root="true" ma:fieldsID="62484dcc2fd44a28a97c479939305585" ns3:_="" ns4:_="">
    <xsd:import namespace="4fa6aa7b-849a-4ce8-89a6-4c6f5e8479e2"/>
    <xsd:import namespace="ff901ea6-91f2-4c1b-b153-3d86f659d61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a6aa7b-849a-4ce8-89a6-4c6f5e8479e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901ea6-91f2-4c1b-b153-3d86f659d61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65A2E4-EB83-469E-A75B-AA7C58E0B2CB}">
  <ds:schemaRefs>
    <ds:schemaRef ds:uri="http://schemas.microsoft.com/sharepoint/v3/contenttype/forms"/>
  </ds:schemaRefs>
</ds:datastoreItem>
</file>

<file path=customXml/itemProps2.xml><?xml version="1.0" encoding="utf-8"?>
<ds:datastoreItem xmlns:ds="http://schemas.openxmlformats.org/officeDocument/2006/customXml" ds:itemID="{D48FDCCC-7042-4A67-9581-AFEBDA392B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a6aa7b-849a-4ce8-89a6-4c6f5e8479e2"/>
    <ds:schemaRef ds:uri="ff901ea6-91f2-4c1b-b153-3d86f659d6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CCC378-07F9-4D46-A2E5-92AAEC5BE82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4186</TotalTime>
  <Words>1303</Words>
  <Application>Microsoft Macintosh PowerPoint</Application>
  <PresentationFormat>Custom</PresentationFormat>
  <Paragraphs>280</Paragraphs>
  <Slides>30</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Calibri</vt:lpstr>
      <vt:lpstr>Gill Sans</vt:lpstr>
      <vt:lpstr>Helvetica</vt:lpstr>
      <vt:lpstr>Helvetica Light</vt:lpstr>
      <vt:lpstr>Helvetica Neue</vt:lpstr>
      <vt:lpstr>Helvetica Neue Light</vt:lpstr>
      <vt:lpstr>Helvetica Neue Medium</vt:lpstr>
      <vt:lpstr>Helvetica Neue Thin</vt:lpstr>
      <vt:lpstr>Lato Bold</vt:lpstr>
      <vt:lpstr>Miso</vt:lpstr>
      <vt:lpstr>Miso Light</vt:lpstr>
      <vt:lpstr>Times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Manderson, Maria</dc:creator>
  <cp:lastModifiedBy>Microsoft Office User</cp:lastModifiedBy>
  <cp:revision>152</cp:revision>
  <cp:lastPrinted>2020-07-08T22:08:25Z</cp:lastPrinted>
  <dcterms:modified xsi:type="dcterms:W3CDTF">2020-08-05T14:52:42Z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0x0101004AFAEC837CB4F641BB3A5C758ACA25DA</vt:lpwstr>
  </property>
</Properties>
</file>