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95" r:id="rId6"/>
    <p:sldId id="267" r:id="rId7"/>
    <p:sldId id="333" r:id="rId8"/>
    <p:sldId id="313" r:id="rId9"/>
    <p:sldId id="312" r:id="rId10"/>
    <p:sldId id="314" r:id="rId11"/>
    <p:sldId id="315" r:id="rId12"/>
    <p:sldId id="317" r:id="rId13"/>
    <p:sldId id="332" r:id="rId14"/>
    <p:sldId id="303" r:id="rId15"/>
    <p:sldId id="318" r:id="rId16"/>
    <p:sldId id="319" r:id="rId17"/>
    <p:sldId id="329" r:id="rId18"/>
    <p:sldId id="321" r:id="rId19"/>
    <p:sldId id="320" r:id="rId20"/>
    <p:sldId id="322" r:id="rId21"/>
    <p:sldId id="323" r:id="rId22"/>
    <p:sldId id="324" r:id="rId23"/>
    <p:sldId id="325" r:id="rId24"/>
    <p:sldId id="326" r:id="rId25"/>
    <p:sldId id="327" r:id="rId26"/>
    <p:sldId id="328" r:id="rId27"/>
    <p:sldId id="330" r:id="rId28"/>
    <p:sldId id="283"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B26"/>
    <a:srgbClr val="A1BF66"/>
    <a:srgbClr val="1EA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6C500B-22A4-4F2A-A016-8F590D0A20F3}" v="5" dt="2020-07-29T14:05:26.96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820" autoAdjust="0"/>
    <p:restoredTop sz="94666"/>
  </p:normalViewPr>
  <p:slideViewPr>
    <p:cSldViewPr snapToGrid="0">
      <p:cViewPr varScale="1">
        <p:scale>
          <a:sx n="43" d="100"/>
          <a:sy n="43" d="100"/>
        </p:scale>
        <p:origin x="120" y="13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erson, Maria" userId="02a3db83-b4ec-4b5f-9f97-6f8b15b33a1a" providerId="ADAL" clId="{6A6C500B-22A4-4F2A-A016-8F590D0A20F3}"/>
    <pc:docChg chg="undo custSel addSld delSld modSld">
      <pc:chgData name="Manderson, Maria" userId="02a3db83-b4ec-4b5f-9f97-6f8b15b33a1a" providerId="ADAL" clId="{6A6C500B-22A4-4F2A-A016-8F590D0A20F3}" dt="2020-07-29T15:25:32.319" v="128" actId="47"/>
      <pc:docMkLst>
        <pc:docMk/>
      </pc:docMkLst>
      <pc:sldChg chg="addSp delSp modSp mod">
        <pc:chgData name="Manderson, Maria" userId="02a3db83-b4ec-4b5f-9f97-6f8b15b33a1a" providerId="ADAL" clId="{6A6C500B-22A4-4F2A-A016-8F590D0A20F3}" dt="2020-07-29T14:07:32.800" v="126"/>
        <pc:sldMkLst>
          <pc:docMk/>
          <pc:sldMk cId="0" sldId="267"/>
        </pc:sldMkLst>
        <pc:spChg chg="mod">
          <ac:chgData name="Manderson, Maria" userId="02a3db83-b4ec-4b5f-9f97-6f8b15b33a1a" providerId="ADAL" clId="{6A6C500B-22A4-4F2A-A016-8F590D0A20F3}" dt="2020-07-29T14:07:23.793" v="125"/>
          <ac:spMkLst>
            <pc:docMk/>
            <pc:sldMk cId="0" sldId="267"/>
            <ac:spMk id="433" creationId="{00000000-0000-0000-0000-000000000000}"/>
          </ac:spMkLst>
        </pc:spChg>
        <pc:spChg chg="add del">
          <ac:chgData name="Manderson, Maria" userId="02a3db83-b4ec-4b5f-9f97-6f8b15b33a1a" providerId="ADAL" clId="{6A6C500B-22A4-4F2A-A016-8F590D0A20F3}" dt="2020-07-29T14:06:52.001" v="121" actId="478"/>
          <ac:spMkLst>
            <pc:docMk/>
            <pc:sldMk cId="0" sldId="267"/>
            <ac:spMk id="435" creationId="{00000000-0000-0000-0000-000000000000}"/>
          </ac:spMkLst>
        </pc:spChg>
        <pc:spChg chg="add del">
          <ac:chgData name="Manderson, Maria" userId="02a3db83-b4ec-4b5f-9f97-6f8b15b33a1a" providerId="ADAL" clId="{6A6C500B-22A4-4F2A-A016-8F590D0A20F3}" dt="2020-07-29T14:06:52.001" v="121" actId="478"/>
          <ac:spMkLst>
            <pc:docMk/>
            <pc:sldMk cId="0" sldId="267"/>
            <ac:spMk id="436" creationId="{00000000-0000-0000-0000-000000000000}"/>
          </ac:spMkLst>
        </pc:spChg>
        <pc:spChg chg="add del">
          <ac:chgData name="Manderson, Maria" userId="02a3db83-b4ec-4b5f-9f97-6f8b15b33a1a" providerId="ADAL" clId="{6A6C500B-22A4-4F2A-A016-8F590D0A20F3}" dt="2020-07-29T14:06:52.001" v="121" actId="478"/>
          <ac:spMkLst>
            <pc:docMk/>
            <pc:sldMk cId="0" sldId="267"/>
            <ac:spMk id="437" creationId="{00000000-0000-0000-0000-000000000000}"/>
          </ac:spMkLst>
        </pc:spChg>
        <pc:spChg chg="mod">
          <ac:chgData name="Manderson, Maria" userId="02a3db83-b4ec-4b5f-9f97-6f8b15b33a1a" providerId="ADAL" clId="{6A6C500B-22A4-4F2A-A016-8F590D0A20F3}" dt="2020-07-29T14:07:16.541" v="124"/>
          <ac:spMkLst>
            <pc:docMk/>
            <pc:sldMk cId="0" sldId="267"/>
            <ac:spMk id="443" creationId="{00000000-0000-0000-0000-000000000000}"/>
          </ac:spMkLst>
        </pc:spChg>
        <pc:spChg chg="mod">
          <ac:chgData name="Manderson, Maria" userId="02a3db83-b4ec-4b5f-9f97-6f8b15b33a1a" providerId="ADAL" clId="{6A6C500B-22A4-4F2A-A016-8F590D0A20F3}" dt="2020-07-29T14:07:32.800" v="126"/>
          <ac:spMkLst>
            <pc:docMk/>
            <pc:sldMk cId="0" sldId="267"/>
            <ac:spMk id="449" creationId="{00000000-0000-0000-0000-000000000000}"/>
          </ac:spMkLst>
        </pc:spChg>
        <pc:spChg chg="mod">
          <ac:chgData name="Manderson, Maria" userId="02a3db83-b4ec-4b5f-9f97-6f8b15b33a1a" providerId="ADAL" clId="{6A6C500B-22A4-4F2A-A016-8F590D0A20F3}" dt="2020-07-29T14:07:08.208" v="123"/>
          <ac:spMkLst>
            <pc:docMk/>
            <pc:sldMk cId="0" sldId="267"/>
            <ac:spMk id="455" creationId="{00000000-0000-0000-0000-000000000000}"/>
          </ac:spMkLst>
        </pc:spChg>
        <pc:grpChg chg="add del">
          <ac:chgData name="Manderson, Maria" userId="02a3db83-b4ec-4b5f-9f97-6f8b15b33a1a" providerId="ADAL" clId="{6A6C500B-22A4-4F2A-A016-8F590D0A20F3}" dt="2020-07-29T14:06:52.001" v="121" actId="478"/>
          <ac:grpSpMkLst>
            <pc:docMk/>
            <pc:sldMk cId="0" sldId="267"/>
            <ac:grpSpMk id="434" creationId="{00000000-0000-0000-0000-000000000000}"/>
          </ac:grpSpMkLst>
        </pc:grpChg>
        <pc:grpChg chg="add del">
          <ac:chgData name="Manderson, Maria" userId="02a3db83-b4ec-4b5f-9f97-6f8b15b33a1a" providerId="ADAL" clId="{6A6C500B-22A4-4F2A-A016-8F590D0A20F3}" dt="2020-07-29T14:06:52.001" v="121" actId="478"/>
          <ac:grpSpMkLst>
            <pc:docMk/>
            <pc:sldMk cId="0" sldId="267"/>
            <ac:grpSpMk id="446" creationId="{00000000-0000-0000-0000-000000000000}"/>
          </ac:grpSpMkLst>
        </pc:grpChg>
        <pc:grpChg chg="add del">
          <ac:chgData name="Manderson, Maria" userId="02a3db83-b4ec-4b5f-9f97-6f8b15b33a1a" providerId="ADAL" clId="{6A6C500B-22A4-4F2A-A016-8F590D0A20F3}" dt="2020-07-29T14:06:52.001" v="121" actId="478"/>
          <ac:grpSpMkLst>
            <pc:docMk/>
            <pc:sldMk cId="0" sldId="267"/>
            <ac:grpSpMk id="452" creationId="{00000000-0000-0000-0000-000000000000}"/>
          </ac:grpSpMkLst>
        </pc:grpChg>
        <pc:grpChg chg="add del">
          <ac:chgData name="Manderson, Maria" userId="02a3db83-b4ec-4b5f-9f97-6f8b15b33a1a" providerId="ADAL" clId="{6A6C500B-22A4-4F2A-A016-8F590D0A20F3}" dt="2020-07-29T14:06:52.001" v="121" actId="478"/>
          <ac:grpSpMkLst>
            <pc:docMk/>
            <pc:sldMk cId="0" sldId="267"/>
            <ac:grpSpMk id="458" creationId="{00000000-0000-0000-0000-000000000000}"/>
          </ac:grpSpMkLst>
        </pc:grpChg>
        <pc:picChg chg="add del mod">
          <ac:chgData name="Manderson, Maria" userId="02a3db83-b4ec-4b5f-9f97-6f8b15b33a1a" providerId="ADAL" clId="{6A6C500B-22A4-4F2A-A016-8F590D0A20F3}" dt="2020-07-29T14:06:50.893" v="120" actId="22"/>
          <ac:picMkLst>
            <pc:docMk/>
            <pc:sldMk cId="0" sldId="267"/>
            <ac:picMk id="3" creationId="{F90A8EB1-4000-4530-8B95-F3EBA96A2905}"/>
          </ac:picMkLst>
        </pc:picChg>
      </pc:sldChg>
      <pc:sldChg chg="del">
        <pc:chgData name="Manderson, Maria" userId="02a3db83-b4ec-4b5f-9f97-6f8b15b33a1a" providerId="ADAL" clId="{6A6C500B-22A4-4F2A-A016-8F590D0A20F3}" dt="2020-07-29T15:25:32.319" v="128" actId="47"/>
        <pc:sldMkLst>
          <pc:docMk/>
          <pc:sldMk cId="395738941" sldId="331"/>
        </pc:sldMkLst>
      </pc:sldChg>
      <pc:sldChg chg="addSp delSp modSp add mod">
        <pc:chgData name="Manderson, Maria" userId="02a3db83-b4ec-4b5f-9f97-6f8b15b33a1a" providerId="ADAL" clId="{6A6C500B-22A4-4F2A-A016-8F590D0A20F3}" dt="2020-07-29T14:13:51.438" v="127" actId="1076"/>
        <pc:sldMkLst>
          <pc:docMk/>
          <pc:sldMk cId="3274403266" sldId="333"/>
        </pc:sldMkLst>
        <pc:spChg chg="add mod">
          <ac:chgData name="Manderson, Maria" userId="02a3db83-b4ec-4b5f-9f97-6f8b15b33a1a" providerId="ADAL" clId="{6A6C500B-22A4-4F2A-A016-8F590D0A20F3}" dt="2020-07-29T14:13:51.438" v="127" actId="1076"/>
          <ac:spMkLst>
            <pc:docMk/>
            <pc:sldMk cId="3274403266" sldId="333"/>
            <ac:spMk id="33" creationId="{CC325BA9-50AF-4859-A753-549B00217B98}"/>
          </ac:spMkLst>
        </pc:spChg>
        <pc:spChg chg="mod">
          <ac:chgData name="Manderson, Maria" userId="02a3db83-b4ec-4b5f-9f97-6f8b15b33a1a" providerId="ADAL" clId="{6A6C500B-22A4-4F2A-A016-8F590D0A20F3}" dt="2020-07-29T14:02:43.736" v="80" actId="21"/>
          <ac:spMkLst>
            <pc:docMk/>
            <pc:sldMk cId="3274403266" sldId="333"/>
            <ac:spMk id="433" creationId="{00000000-0000-0000-0000-000000000000}"/>
          </ac:spMkLst>
        </pc:spChg>
        <pc:spChg chg="mod">
          <ac:chgData name="Manderson, Maria" userId="02a3db83-b4ec-4b5f-9f97-6f8b15b33a1a" providerId="ADAL" clId="{6A6C500B-22A4-4F2A-A016-8F590D0A20F3}" dt="2020-07-29T14:01:31.038" v="69" actId="20577"/>
          <ac:spMkLst>
            <pc:docMk/>
            <pc:sldMk cId="3274403266" sldId="333"/>
            <ac:spMk id="435" creationId="{00000000-0000-0000-0000-000000000000}"/>
          </ac:spMkLst>
        </pc:spChg>
        <pc:spChg chg="mod">
          <ac:chgData name="Manderson, Maria" userId="02a3db83-b4ec-4b5f-9f97-6f8b15b33a1a" providerId="ADAL" clId="{6A6C500B-22A4-4F2A-A016-8F590D0A20F3}" dt="2020-07-29T14:03:15.615" v="89" actId="6549"/>
          <ac:spMkLst>
            <pc:docMk/>
            <pc:sldMk cId="3274403266" sldId="333"/>
            <ac:spMk id="444" creationId="{00000000-0000-0000-0000-000000000000}"/>
          </ac:spMkLst>
        </pc:spChg>
        <pc:spChg chg="del">
          <ac:chgData name="Manderson, Maria" userId="02a3db83-b4ec-4b5f-9f97-6f8b15b33a1a" providerId="ADAL" clId="{6A6C500B-22A4-4F2A-A016-8F590D0A20F3}" dt="2020-07-29T14:01:53.298" v="70" actId="478"/>
          <ac:spMkLst>
            <pc:docMk/>
            <pc:sldMk cId="3274403266" sldId="333"/>
            <ac:spMk id="447" creationId="{00000000-0000-0000-0000-000000000000}"/>
          </ac:spMkLst>
        </pc:spChg>
        <pc:spChg chg="mod">
          <ac:chgData name="Manderson, Maria" userId="02a3db83-b4ec-4b5f-9f97-6f8b15b33a1a" providerId="ADAL" clId="{6A6C500B-22A4-4F2A-A016-8F590D0A20F3}" dt="2020-07-29T14:02:15.675" v="75" actId="21"/>
          <ac:spMkLst>
            <pc:docMk/>
            <pc:sldMk cId="3274403266" sldId="333"/>
            <ac:spMk id="449" creationId="{00000000-0000-0000-0000-000000000000}"/>
          </ac:spMkLst>
        </pc:spChg>
        <pc:grpChg chg="del">
          <ac:chgData name="Manderson, Maria" userId="02a3db83-b4ec-4b5f-9f97-6f8b15b33a1a" providerId="ADAL" clId="{6A6C500B-22A4-4F2A-A016-8F590D0A20F3}" dt="2020-07-29T14:03:13.246" v="88" actId="478"/>
          <ac:grpSpMkLst>
            <pc:docMk/>
            <pc:sldMk cId="3274403266" sldId="333"/>
            <ac:grpSpMk id="434" creationId="{00000000-0000-0000-0000-000000000000}"/>
          </ac:grpSpMkLst>
        </pc:grpChg>
        <pc:grpChg chg="del">
          <ac:chgData name="Manderson, Maria" userId="02a3db83-b4ec-4b5f-9f97-6f8b15b33a1a" providerId="ADAL" clId="{6A6C500B-22A4-4F2A-A016-8F590D0A20F3}" dt="2020-07-29T14:03:20.809" v="90" actId="478"/>
          <ac:grpSpMkLst>
            <pc:docMk/>
            <pc:sldMk cId="3274403266" sldId="333"/>
            <ac:grpSpMk id="446" creationId="{00000000-0000-0000-0000-000000000000}"/>
          </ac:grpSpMkLst>
        </pc:grpChg>
        <pc:grpChg chg="add del">
          <ac:chgData name="Manderson, Maria" userId="02a3db83-b4ec-4b5f-9f97-6f8b15b33a1a" providerId="ADAL" clId="{6A6C500B-22A4-4F2A-A016-8F590D0A20F3}" dt="2020-07-29T14:02:20.326" v="76" actId="478"/>
          <ac:grpSpMkLst>
            <pc:docMk/>
            <pc:sldMk cId="3274403266" sldId="333"/>
            <ac:grpSpMk id="452" creationId="{00000000-0000-0000-0000-000000000000}"/>
          </ac:grpSpMkLst>
        </pc:grpChg>
        <pc:grpChg chg="del">
          <ac:chgData name="Manderson, Maria" userId="02a3db83-b4ec-4b5f-9f97-6f8b15b33a1a" providerId="ADAL" clId="{6A6C500B-22A4-4F2A-A016-8F590D0A20F3}" dt="2020-07-29T14:03:23.496" v="91" actId="478"/>
          <ac:grpSpMkLst>
            <pc:docMk/>
            <pc:sldMk cId="3274403266" sldId="333"/>
            <ac:grpSpMk id="458" creationId="{00000000-0000-0000-0000-000000000000}"/>
          </ac:grpSpMkLst>
        </pc:grpChg>
      </pc:sldChg>
      <pc:sldChg chg="new del">
        <pc:chgData name="Manderson, Maria" userId="02a3db83-b4ec-4b5f-9f97-6f8b15b33a1a" providerId="ADAL" clId="{6A6C500B-22A4-4F2A-A016-8F590D0A20F3}" dt="2020-07-29T14:05:36.606" v="107" actId="680"/>
        <pc:sldMkLst>
          <pc:docMk/>
          <pc:sldMk cId="959984677" sldId="334"/>
        </pc:sldMkLst>
      </pc:sldChg>
      <pc:sldChg chg="add del">
        <pc:chgData name="Manderson, Maria" userId="02a3db83-b4ec-4b5f-9f97-6f8b15b33a1a" providerId="ADAL" clId="{6A6C500B-22A4-4F2A-A016-8F590D0A20F3}" dt="2020-07-29T14:05:26.967" v="106"/>
        <pc:sldMkLst>
          <pc:docMk/>
          <pc:sldMk cId="0" sldId="3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004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6332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1617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6770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7288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24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48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79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4339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8494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794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2541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9233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0476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8"/>
            <a:ext cx="14716127" cy="4643439"/>
          </a:xfrm>
          <a:prstGeom prst="rect">
            <a:avLst/>
          </a:prstGeom>
        </p:spPr>
        <p:txBody>
          <a:bodyPr lIns="71436" tIns="71436" rIns="71436" bIns="71436" anchor="b"/>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12" name="Body Level One…"/>
          <p:cNvSpPr txBox="1">
            <a:spLocks noGrp="1"/>
          </p:cNvSpPr>
          <p:nvPr>
            <p:ph type="body" sz="quarter" idx="1"/>
          </p:nvPr>
        </p:nvSpPr>
        <p:spPr>
          <a:xfrm>
            <a:off x="4833937" y="7090171"/>
            <a:ext cx="14716127" cy="1589487"/>
          </a:xfrm>
          <a:prstGeom prst="rect">
            <a:avLst/>
          </a:prstGeom>
        </p:spPr>
        <p:txBody>
          <a:bodyPr lIns="71436" tIns="71436" rIns="71436" bIns="71436"/>
          <a:lstStyle>
            <a:lvl1pPr marL="0" indent="0" algn="ctr" defTabSz="821530">
              <a:lnSpc>
                <a:spcPct val="100000"/>
              </a:lnSpc>
              <a:spcBef>
                <a:spcPts val="0"/>
              </a:spcBef>
              <a:buSzTx/>
              <a:buFontTx/>
              <a:buNone/>
              <a:defRPr sz="5200">
                <a:solidFill>
                  <a:srgbClr val="000000"/>
                </a:solidFill>
                <a:latin typeface="+mj-lt"/>
                <a:ea typeface="+mj-ea"/>
                <a:cs typeface="+mj-cs"/>
                <a:sym typeface="Helvetica Neue"/>
              </a:defRPr>
            </a:lvl1pPr>
            <a:lvl2pPr marL="0" indent="0" algn="ctr" defTabSz="821530">
              <a:lnSpc>
                <a:spcPct val="100000"/>
              </a:lnSpc>
              <a:spcBef>
                <a:spcPts val="0"/>
              </a:spcBef>
              <a:buSzTx/>
              <a:buFontTx/>
              <a:buNone/>
              <a:defRPr sz="5200">
                <a:solidFill>
                  <a:srgbClr val="000000"/>
                </a:solidFill>
                <a:latin typeface="+mj-lt"/>
                <a:ea typeface="+mj-ea"/>
                <a:cs typeface="+mj-cs"/>
                <a:sym typeface="Helvetica Neue"/>
              </a:defRPr>
            </a:lvl2pPr>
            <a:lvl3pPr marL="0" indent="0" algn="ctr" defTabSz="821530">
              <a:lnSpc>
                <a:spcPct val="100000"/>
              </a:lnSpc>
              <a:spcBef>
                <a:spcPts val="0"/>
              </a:spcBef>
              <a:buSzTx/>
              <a:buFontTx/>
              <a:buNone/>
              <a:defRPr sz="5200">
                <a:solidFill>
                  <a:srgbClr val="000000"/>
                </a:solidFill>
                <a:latin typeface="+mj-lt"/>
                <a:ea typeface="+mj-ea"/>
                <a:cs typeface="+mj-cs"/>
                <a:sym typeface="Helvetica Neue"/>
              </a:defRPr>
            </a:lvl3pPr>
            <a:lvl4pPr marL="0" indent="0" algn="ctr" defTabSz="821530">
              <a:lnSpc>
                <a:spcPct val="100000"/>
              </a:lnSpc>
              <a:spcBef>
                <a:spcPts val="0"/>
              </a:spcBef>
              <a:buSzTx/>
              <a:buFontTx/>
              <a:buNone/>
              <a:defRPr sz="5200">
                <a:solidFill>
                  <a:srgbClr val="000000"/>
                </a:solidFill>
                <a:latin typeface="+mj-lt"/>
                <a:ea typeface="+mj-ea"/>
                <a:cs typeface="+mj-cs"/>
                <a:sym typeface="Helvetica Neue"/>
              </a:defRPr>
            </a:lvl4pPr>
            <a:lvl5pPr marL="0" indent="0" algn="ctr" defTabSz="821530">
              <a:lnSpc>
                <a:spcPct val="100000"/>
              </a:lnSpc>
              <a:spcBef>
                <a:spcPts val="0"/>
              </a:spcBef>
              <a:buSzTx/>
              <a:buFontTx/>
              <a:buNone/>
              <a:defRPr sz="52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2" name="Image"/>
          <p:cNvSpPr>
            <a:spLocks noGrp="1"/>
          </p:cNvSpPr>
          <p:nvPr>
            <p:ph type="pic" idx="13"/>
          </p:nvPr>
        </p:nvSpPr>
        <p:spPr>
          <a:xfrm>
            <a:off x="3048000" y="0"/>
            <a:ext cx="18288000" cy="13716000"/>
          </a:xfrm>
          <a:prstGeom prst="rect">
            <a:avLst/>
          </a:prstGeom>
        </p:spPr>
        <p:txBody>
          <a:bodyPr lIns="91439" tIns="45719" rIns="91439" bIns="45719">
            <a:noAutofit/>
          </a:bodyPr>
          <a:lstStyle/>
          <a:p>
            <a:endParaRPr/>
          </a:p>
        </p:txBody>
      </p:sp>
      <p:sp>
        <p:nvSpPr>
          <p:cNvPr id="93"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833937" y="4536280"/>
            <a:ext cx="14716127" cy="4643439"/>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21"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8" name="Image"/>
          <p:cNvSpPr>
            <a:spLocks noGrp="1"/>
          </p:cNvSpPr>
          <p:nvPr>
            <p:ph type="pic" sz="half" idx="13"/>
          </p:nvPr>
        </p:nvSpPr>
        <p:spPr>
          <a:xfrm>
            <a:off x="12495609" y="892967"/>
            <a:ext cx="7500939" cy="11555019"/>
          </a:xfrm>
          <a:prstGeom prst="rect">
            <a:avLst/>
          </a:prstGeom>
        </p:spPr>
        <p:txBody>
          <a:bodyPr lIns="91439" tIns="45719" rIns="91439" bIns="45719">
            <a:noAutofit/>
          </a:bodyPr>
          <a:lstStyle/>
          <a:p>
            <a:endParaRPr/>
          </a:p>
        </p:txBody>
      </p:sp>
      <p:sp>
        <p:nvSpPr>
          <p:cNvPr id="29" name="Title Text"/>
          <p:cNvSpPr txBox="1">
            <a:spLocks noGrp="1"/>
          </p:cNvSpPr>
          <p:nvPr>
            <p:ph type="title"/>
          </p:nvPr>
        </p:nvSpPr>
        <p:spPr>
          <a:xfrm>
            <a:off x="4387453" y="892967"/>
            <a:ext cx="7500939" cy="5607846"/>
          </a:xfrm>
          <a:prstGeom prst="rect">
            <a:avLst/>
          </a:prstGeom>
        </p:spPr>
        <p:txBody>
          <a:bodyPr lIns="71436" tIns="71436" rIns="71436" bIns="71436" anchor="b"/>
          <a:lstStyle>
            <a:lvl1pPr algn="ctr" defTabSz="821530">
              <a:lnSpc>
                <a:spcPct val="100000"/>
              </a:lnSpc>
              <a:defRPr sz="8400">
                <a:solidFill>
                  <a:srgbClr val="000000"/>
                </a:solidFill>
                <a:latin typeface="Helvetica Neue Medium"/>
                <a:ea typeface="Helvetica Neue Medium"/>
                <a:cs typeface="Helvetica Neue Medium"/>
                <a:sym typeface="Helvetica Neue Medium"/>
              </a:defRPr>
            </a:lvl1pPr>
          </a:lstStyle>
          <a:p>
            <a:r>
              <a:t>Title Text</a:t>
            </a:r>
          </a:p>
        </p:txBody>
      </p:sp>
      <p:sp>
        <p:nvSpPr>
          <p:cNvPr id="30" name="Body Level One…"/>
          <p:cNvSpPr txBox="1">
            <a:spLocks noGrp="1"/>
          </p:cNvSpPr>
          <p:nvPr>
            <p:ph type="body" sz="quarter" idx="1"/>
          </p:nvPr>
        </p:nvSpPr>
        <p:spPr>
          <a:xfrm>
            <a:off x="4387453" y="6643686"/>
            <a:ext cx="7500939" cy="5786439"/>
          </a:xfrm>
          <a:prstGeom prst="rect">
            <a:avLst/>
          </a:prstGeom>
        </p:spPr>
        <p:txBody>
          <a:bodyPr lIns="71436" tIns="71436" rIns="71436" bIns="71436"/>
          <a:lstStyle>
            <a:lvl1pPr marL="0" indent="0" algn="ctr" defTabSz="821530">
              <a:lnSpc>
                <a:spcPct val="100000"/>
              </a:lnSpc>
              <a:spcBef>
                <a:spcPts val="0"/>
              </a:spcBef>
              <a:buSzTx/>
              <a:buFontTx/>
              <a:buNone/>
              <a:defRPr sz="5200">
                <a:solidFill>
                  <a:srgbClr val="000000"/>
                </a:solidFill>
                <a:latin typeface="+mj-lt"/>
                <a:ea typeface="+mj-ea"/>
                <a:cs typeface="+mj-cs"/>
                <a:sym typeface="Helvetica Neue"/>
              </a:defRPr>
            </a:lvl1pPr>
            <a:lvl2pPr marL="0" indent="0" algn="ctr" defTabSz="821530">
              <a:lnSpc>
                <a:spcPct val="100000"/>
              </a:lnSpc>
              <a:spcBef>
                <a:spcPts val="0"/>
              </a:spcBef>
              <a:buSzTx/>
              <a:buFontTx/>
              <a:buNone/>
              <a:defRPr sz="5200">
                <a:solidFill>
                  <a:srgbClr val="000000"/>
                </a:solidFill>
                <a:latin typeface="+mj-lt"/>
                <a:ea typeface="+mj-ea"/>
                <a:cs typeface="+mj-cs"/>
                <a:sym typeface="Helvetica Neue"/>
              </a:defRPr>
            </a:lvl2pPr>
            <a:lvl3pPr marL="0" indent="0" algn="ctr" defTabSz="821530">
              <a:lnSpc>
                <a:spcPct val="100000"/>
              </a:lnSpc>
              <a:spcBef>
                <a:spcPts val="0"/>
              </a:spcBef>
              <a:buSzTx/>
              <a:buFontTx/>
              <a:buNone/>
              <a:defRPr sz="5200">
                <a:solidFill>
                  <a:srgbClr val="000000"/>
                </a:solidFill>
                <a:latin typeface="+mj-lt"/>
                <a:ea typeface="+mj-ea"/>
                <a:cs typeface="+mj-cs"/>
                <a:sym typeface="Helvetica Neue"/>
              </a:defRPr>
            </a:lvl3pPr>
            <a:lvl4pPr marL="0" indent="0" algn="ctr" defTabSz="821530">
              <a:lnSpc>
                <a:spcPct val="100000"/>
              </a:lnSpc>
              <a:spcBef>
                <a:spcPts val="0"/>
              </a:spcBef>
              <a:buSzTx/>
              <a:buFontTx/>
              <a:buNone/>
              <a:defRPr sz="5200">
                <a:solidFill>
                  <a:srgbClr val="000000"/>
                </a:solidFill>
                <a:latin typeface="+mj-lt"/>
                <a:ea typeface="+mj-ea"/>
                <a:cs typeface="+mj-cs"/>
                <a:sym typeface="Helvetica Neue"/>
              </a:defRPr>
            </a:lvl4pPr>
            <a:lvl5pPr marL="0" indent="0" algn="ctr" defTabSz="821530">
              <a:lnSpc>
                <a:spcPct val="100000"/>
              </a:lnSpc>
              <a:spcBef>
                <a:spcPts val="0"/>
              </a:spcBef>
              <a:buSzTx/>
              <a:buFontTx/>
              <a:buNone/>
              <a:defRPr sz="52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39"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6"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47" name="Body Level One…"/>
          <p:cNvSpPr txBox="1">
            <a:spLocks noGrp="1"/>
          </p:cNvSpPr>
          <p:nvPr>
            <p:ph type="body" idx="1"/>
          </p:nvPr>
        </p:nvSpPr>
        <p:spPr>
          <a:xfrm>
            <a:off x="4387453" y="3643312"/>
            <a:ext cx="15609094" cy="8840393"/>
          </a:xfrm>
          <a:prstGeom prst="rect">
            <a:avLst/>
          </a:prstGeom>
        </p:spPr>
        <p:txBody>
          <a:bodyPr lIns="71436" tIns="71436" rIns="71436" bIns="71436" anchor="ctr"/>
          <a:lstStyle>
            <a:lvl1pPr marL="611187" indent="-611187" defTabSz="821530">
              <a:lnSpc>
                <a:spcPct val="100000"/>
              </a:lnSpc>
              <a:spcBef>
                <a:spcPts val="5900"/>
              </a:spcBef>
              <a:buSzPct val="145000"/>
              <a:buFontTx/>
              <a:defRPr sz="4400">
                <a:solidFill>
                  <a:srgbClr val="000000"/>
                </a:solidFill>
                <a:latin typeface="+mj-lt"/>
                <a:ea typeface="+mj-ea"/>
                <a:cs typeface="+mj-cs"/>
                <a:sym typeface="Helvetica Neue"/>
              </a:defRPr>
            </a:lvl1pPr>
            <a:lvl2pPr marL="1055687" indent="-611187" defTabSz="821530">
              <a:lnSpc>
                <a:spcPct val="100000"/>
              </a:lnSpc>
              <a:spcBef>
                <a:spcPts val="5900"/>
              </a:spcBef>
              <a:buSzPct val="145000"/>
              <a:buFontTx/>
              <a:defRPr sz="4400">
                <a:solidFill>
                  <a:srgbClr val="000000"/>
                </a:solidFill>
                <a:latin typeface="+mj-lt"/>
                <a:ea typeface="+mj-ea"/>
                <a:cs typeface="+mj-cs"/>
                <a:sym typeface="Helvetica Neue"/>
              </a:defRPr>
            </a:lvl2pPr>
            <a:lvl3pPr marL="1500187" indent="-611187" defTabSz="821530">
              <a:lnSpc>
                <a:spcPct val="100000"/>
              </a:lnSpc>
              <a:spcBef>
                <a:spcPts val="5900"/>
              </a:spcBef>
              <a:buSzPct val="145000"/>
              <a:buFontTx/>
              <a:defRPr sz="4400">
                <a:solidFill>
                  <a:srgbClr val="000000"/>
                </a:solidFill>
                <a:latin typeface="+mj-lt"/>
                <a:ea typeface="+mj-ea"/>
                <a:cs typeface="+mj-cs"/>
                <a:sym typeface="Helvetica Neue"/>
              </a:defRPr>
            </a:lvl3pPr>
            <a:lvl4pPr marL="1944686" indent="-611187" defTabSz="821530">
              <a:lnSpc>
                <a:spcPct val="100000"/>
              </a:lnSpc>
              <a:spcBef>
                <a:spcPts val="5900"/>
              </a:spcBef>
              <a:buSzPct val="145000"/>
              <a:buFontTx/>
              <a:defRPr sz="4400">
                <a:solidFill>
                  <a:srgbClr val="000000"/>
                </a:solidFill>
                <a:latin typeface="+mj-lt"/>
                <a:ea typeface="+mj-ea"/>
                <a:cs typeface="+mj-cs"/>
                <a:sym typeface="Helvetica Neue"/>
              </a:defRPr>
            </a:lvl4pPr>
            <a:lvl5pPr marL="2389186" indent="-611186" defTabSz="821530">
              <a:lnSpc>
                <a:spcPct val="100000"/>
              </a:lnSpc>
              <a:spcBef>
                <a:spcPts val="5900"/>
              </a:spcBef>
              <a:buSzPct val="145000"/>
              <a:buFontTx/>
              <a:defRPr sz="44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5" name="Image"/>
          <p:cNvSpPr>
            <a:spLocks noGrp="1"/>
          </p:cNvSpPr>
          <p:nvPr>
            <p:ph type="pic" sz="quarter" idx="13"/>
          </p:nvPr>
        </p:nvSpPr>
        <p:spPr>
          <a:xfrm>
            <a:off x="12495609" y="3643312"/>
            <a:ext cx="7500939" cy="8840393"/>
          </a:xfrm>
          <a:prstGeom prst="rect">
            <a:avLst/>
          </a:prstGeom>
        </p:spPr>
        <p:txBody>
          <a:bodyPr lIns="91439" tIns="45719" rIns="91439" bIns="45719">
            <a:noAutofit/>
          </a:bodyPr>
          <a:lstStyle/>
          <a:p>
            <a:endParaRPr/>
          </a:p>
        </p:txBody>
      </p:sp>
      <p:sp>
        <p:nvSpPr>
          <p:cNvPr id="56"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57" name="Body Level One…"/>
          <p:cNvSpPr txBox="1">
            <a:spLocks noGrp="1"/>
          </p:cNvSpPr>
          <p:nvPr>
            <p:ph type="body" sz="quarter" idx="1"/>
          </p:nvPr>
        </p:nvSpPr>
        <p:spPr>
          <a:xfrm>
            <a:off x="4387453" y="3643312"/>
            <a:ext cx="7500939" cy="8840393"/>
          </a:xfrm>
          <a:prstGeom prst="rect">
            <a:avLst/>
          </a:prstGeom>
        </p:spPr>
        <p:txBody>
          <a:bodyPr lIns="71436" tIns="71436" rIns="71436" bIns="71436" anchor="ctr"/>
          <a:lstStyle>
            <a:lvl1pPr marL="465363" indent="-465363" defTabSz="821530">
              <a:lnSpc>
                <a:spcPct val="100000"/>
              </a:lnSpc>
              <a:spcBef>
                <a:spcPts val="4500"/>
              </a:spcBef>
              <a:buSzPct val="145000"/>
              <a:buFontTx/>
              <a:defRPr sz="3800">
                <a:solidFill>
                  <a:srgbClr val="000000"/>
                </a:solidFill>
                <a:latin typeface="+mj-lt"/>
                <a:ea typeface="+mj-ea"/>
                <a:cs typeface="+mj-cs"/>
                <a:sym typeface="Helvetica Neue"/>
              </a:defRPr>
            </a:lvl1pPr>
            <a:lvl2pPr marL="808263" indent="-465363" defTabSz="821530">
              <a:lnSpc>
                <a:spcPct val="100000"/>
              </a:lnSpc>
              <a:spcBef>
                <a:spcPts val="4500"/>
              </a:spcBef>
              <a:buSzPct val="145000"/>
              <a:buFontTx/>
              <a:defRPr sz="3800">
                <a:solidFill>
                  <a:srgbClr val="000000"/>
                </a:solidFill>
                <a:latin typeface="+mj-lt"/>
                <a:ea typeface="+mj-ea"/>
                <a:cs typeface="+mj-cs"/>
                <a:sym typeface="Helvetica Neue"/>
              </a:defRPr>
            </a:lvl2pPr>
            <a:lvl3pPr marL="1151164" indent="-465363" defTabSz="821530">
              <a:lnSpc>
                <a:spcPct val="100000"/>
              </a:lnSpc>
              <a:spcBef>
                <a:spcPts val="4500"/>
              </a:spcBef>
              <a:buSzPct val="145000"/>
              <a:buFontTx/>
              <a:defRPr sz="3800">
                <a:solidFill>
                  <a:srgbClr val="000000"/>
                </a:solidFill>
                <a:latin typeface="+mj-lt"/>
                <a:ea typeface="+mj-ea"/>
                <a:cs typeface="+mj-cs"/>
                <a:sym typeface="Helvetica Neue"/>
              </a:defRPr>
            </a:lvl3pPr>
            <a:lvl4pPr marL="1494064" indent="-465364" defTabSz="821530">
              <a:lnSpc>
                <a:spcPct val="100000"/>
              </a:lnSpc>
              <a:spcBef>
                <a:spcPts val="4500"/>
              </a:spcBef>
              <a:buSzPct val="145000"/>
              <a:buFontTx/>
              <a:defRPr sz="3800">
                <a:solidFill>
                  <a:srgbClr val="000000"/>
                </a:solidFill>
                <a:latin typeface="+mj-lt"/>
                <a:ea typeface="+mj-ea"/>
                <a:cs typeface="+mj-cs"/>
                <a:sym typeface="Helvetica Neue"/>
              </a:defRPr>
            </a:lvl4pPr>
            <a:lvl5pPr marL="1836964" indent="-465364" defTabSz="821530">
              <a:lnSpc>
                <a:spcPct val="100000"/>
              </a:lnSpc>
              <a:spcBef>
                <a:spcPts val="4500"/>
              </a:spcBef>
              <a:buSzPct val="145000"/>
              <a:buFontTx/>
              <a:defRPr sz="38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11954104" y="13073062"/>
            <a:ext cx="466267" cy="473075"/>
          </a:xfrm>
          <a:prstGeom prst="rect">
            <a:avLst/>
          </a:prstGeom>
        </p:spPr>
        <p:txBody>
          <a:bodyPr lIns="71436" tIns="71436" rIns="71436" bIns="71436"/>
          <a:lstStyle>
            <a:lvl1pPr defTabSz="821530">
              <a:defRPr sz="2200" b="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5" name="Body Level One…"/>
          <p:cNvSpPr txBox="1">
            <a:spLocks noGrp="1"/>
          </p:cNvSpPr>
          <p:nvPr>
            <p:ph type="body" idx="1"/>
          </p:nvPr>
        </p:nvSpPr>
        <p:spPr>
          <a:xfrm>
            <a:off x="4387453" y="1785936"/>
            <a:ext cx="15609094" cy="10144127"/>
          </a:xfrm>
          <a:prstGeom prst="rect">
            <a:avLst/>
          </a:prstGeom>
        </p:spPr>
        <p:txBody>
          <a:bodyPr lIns="71436" tIns="71436" rIns="71436" bIns="71436" anchor="ctr"/>
          <a:lstStyle>
            <a:lvl1pPr marL="611187" indent="-611187" defTabSz="821530">
              <a:lnSpc>
                <a:spcPct val="100000"/>
              </a:lnSpc>
              <a:spcBef>
                <a:spcPts val="5900"/>
              </a:spcBef>
              <a:buSzPct val="145000"/>
              <a:buFontTx/>
              <a:defRPr sz="4400">
                <a:solidFill>
                  <a:srgbClr val="000000"/>
                </a:solidFill>
                <a:latin typeface="+mj-lt"/>
                <a:ea typeface="+mj-ea"/>
                <a:cs typeface="+mj-cs"/>
                <a:sym typeface="Helvetica Neue"/>
              </a:defRPr>
            </a:lvl1pPr>
            <a:lvl2pPr marL="1055687" indent="-611187" defTabSz="821530">
              <a:lnSpc>
                <a:spcPct val="100000"/>
              </a:lnSpc>
              <a:spcBef>
                <a:spcPts val="5900"/>
              </a:spcBef>
              <a:buSzPct val="145000"/>
              <a:buFontTx/>
              <a:defRPr sz="4400">
                <a:solidFill>
                  <a:srgbClr val="000000"/>
                </a:solidFill>
                <a:latin typeface="+mj-lt"/>
                <a:ea typeface="+mj-ea"/>
                <a:cs typeface="+mj-cs"/>
                <a:sym typeface="Helvetica Neue"/>
              </a:defRPr>
            </a:lvl2pPr>
            <a:lvl3pPr marL="1500187" indent="-611187" defTabSz="821530">
              <a:lnSpc>
                <a:spcPct val="100000"/>
              </a:lnSpc>
              <a:spcBef>
                <a:spcPts val="5900"/>
              </a:spcBef>
              <a:buSzPct val="145000"/>
              <a:buFontTx/>
              <a:defRPr sz="4400">
                <a:solidFill>
                  <a:srgbClr val="000000"/>
                </a:solidFill>
                <a:latin typeface="+mj-lt"/>
                <a:ea typeface="+mj-ea"/>
                <a:cs typeface="+mj-cs"/>
                <a:sym typeface="Helvetica Neue"/>
              </a:defRPr>
            </a:lvl3pPr>
            <a:lvl4pPr marL="1944686" indent="-611187" defTabSz="821530">
              <a:lnSpc>
                <a:spcPct val="100000"/>
              </a:lnSpc>
              <a:spcBef>
                <a:spcPts val="5900"/>
              </a:spcBef>
              <a:buSzPct val="145000"/>
              <a:buFontTx/>
              <a:defRPr sz="4400">
                <a:solidFill>
                  <a:srgbClr val="000000"/>
                </a:solidFill>
                <a:latin typeface="+mj-lt"/>
                <a:ea typeface="+mj-ea"/>
                <a:cs typeface="+mj-cs"/>
                <a:sym typeface="Helvetica Neue"/>
              </a:defRPr>
            </a:lvl4pPr>
            <a:lvl5pPr marL="2389186" indent="-611186" defTabSz="821530">
              <a:lnSpc>
                <a:spcPct val="100000"/>
              </a:lnSpc>
              <a:spcBef>
                <a:spcPts val="5900"/>
              </a:spcBef>
              <a:buSzPct val="145000"/>
              <a:buFontTx/>
              <a:defRPr sz="44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73" name="Image"/>
          <p:cNvSpPr>
            <a:spLocks noGrp="1"/>
          </p:cNvSpPr>
          <p:nvPr>
            <p:ph type="pic" sz="quarter" idx="13"/>
          </p:nvPr>
        </p:nvSpPr>
        <p:spPr>
          <a:xfrm>
            <a:off x="12495609" y="7161609"/>
            <a:ext cx="7500939" cy="5304236"/>
          </a:xfrm>
          <a:prstGeom prst="rect">
            <a:avLst/>
          </a:prstGeom>
        </p:spPr>
        <p:txBody>
          <a:bodyPr lIns="91439" tIns="45719" rIns="91439" bIns="45719">
            <a:noAutofit/>
          </a:bodyPr>
          <a:lstStyle/>
          <a:p>
            <a:endParaRPr/>
          </a:p>
        </p:txBody>
      </p:sp>
      <p:sp>
        <p:nvSpPr>
          <p:cNvPr id="74" name="Image"/>
          <p:cNvSpPr>
            <a:spLocks noGrp="1"/>
          </p:cNvSpPr>
          <p:nvPr>
            <p:ph type="pic" sz="quarter" idx="14"/>
          </p:nvPr>
        </p:nvSpPr>
        <p:spPr>
          <a:xfrm>
            <a:off x="12495609" y="1250155"/>
            <a:ext cx="7500939" cy="5304237"/>
          </a:xfrm>
          <a:prstGeom prst="rect">
            <a:avLst/>
          </a:prstGeom>
        </p:spPr>
        <p:txBody>
          <a:bodyPr lIns="91439" tIns="45719" rIns="91439" bIns="45719">
            <a:noAutofit/>
          </a:bodyPr>
          <a:lstStyle/>
          <a:p>
            <a:endParaRPr/>
          </a:p>
        </p:txBody>
      </p:sp>
      <p:sp>
        <p:nvSpPr>
          <p:cNvPr id="75" name="Image"/>
          <p:cNvSpPr>
            <a:spLocks noGrp="1"/>
          </p:cNvSpPr>
          <p:nvPr>
            <p:ph type="pic" sz="half" idx="15"/>
          </p:nvPr>
        </p:nvSpPr>
        <p:spPr>
          <a:xfrm>
            <a:off x="4387453" y="1250155"/>
            <a:ext cx="7500939" cy="11215690"/>
          </a:xfrm>
          <a:prstGeom prst="rect">
            <a:avLst/>
          </a:prstGeom>
        </p:spPr>
        <p:txBody>
          <a:bodyPr lIns="91439" tIns="45719" rIns="91439" bIns="45719">
            <a:noAutofit/>
          </a:bodyPr>
          <a:lstStyle/>
          <a:p>
            <a:endParaRPr/>
          </a:p>
        </p:txBody>
      </p:sp>
      <p:sp>
        <p:nvSpPr>
          <p:cNvPr id="76"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4833937" y="8947546"/>
            <a:ext cx="14716127" cy="647702"/>
          </a:xfrm>
          <a:prstGeom prst="rect">
            <a:avLst/>
          </a:prstGeom>
        </p:spPr>
        <p:txBody>
          <a:bodyPr lIns="71436" tIns="71436" rIns="71436" bIns="71436"/>
          <a:lstStyle>
            <a:lvl1pPr marL="0" indent="0" algn="ctr" defTabSz="821530">
              <a:lnSpc>
                <a:spcPct val="100000"/>
              </a:lnSpc>
              <a:spcBef>
                <a:spcPts val="0"/>
              </a:spcBef>
              <a:buSzTx/>
              <a:buFontTx/>
              <a:buNone/>
              <a:defRPr sz="3200" i="1">
                <a:solidFill>
                  <a:srgbClr val="000000"/>
                </a:solidFill>
                <a:latin typeface="+mj-lt"/>
                <a:ea typeface="+mj-ea"/>
                <a:cs typeface="+mj-cs"/>
                <a:sym typeface="Helvetica Neue"/>
              </a:defRPr>
            </a:lvl1pPr>
            <a:lvl2pPr marL="8889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2pPr>
            <a:lvl3pPr marL="13334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3pPr>
            <a:lvl4pPr marL="17779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4pPr>
            <a:lvl5pPr marL="22224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84" name="“Type a quote here.”"/>
          <p:cNvSpPr txBox="1">
            <a:spLocks noGrp="1"/>
          </p:cNvSpPr>
          <p:nvPr>
            <p:ph type="body" sz="quarter" idx="13"/>
          </p:nvPr>
        </p:nvSpPr>
        <p:spPr>
          <a:xfrm>
            <a:off x="4833937" y="5997575"/>
            <a:ext cx="14716128" cy="863601"/>
          </a:xfrm>
          <a:prstGeom prst="rect">
            <a:avLst/>
          </a:prstGeom>
        </p:spPr>
        <p:txBody>
          <a:bodyPr lIns="71436" tIns="71436" rIns="71436" bIns="71436" anchor="ctr"/>
          <a:lstStyle/>
          <a:p>
            <a:pPr marL="0" indent="0" algn="ctr" defTabSz="821530">
              <a:lnSpc>
                <a:spcPct val="100000"/>
              </a:lnSpc>
              <a:spcBef>
                <a:spcPts val="0"/>
              </a:spcBef>
              <a:buSzTx/>
              <a:buFontTx/>
              <a:buNone/>
              <a:defRPr sz="4600">
                <a:solidFill>
                  <a:srgbClr val="000000"/>
                </a:solidFill>
                <a:latin typeface="Helvetica Neue Medium"/>
                <a:ea typeface="Helvetica Neue Medium"/>
                <a:cs typeface="Helvetica Neue Medium"/>
                <a:sym typeface="Helvetica Neue Medium"/>
              </a:defRPr>
            </a:pPr>
            <a:endParaRPr/>
          </a:p>
        </p:txBody>
      </p:sp>
      <p:sp>
        <p:nvSpPr>
          <p:cNvPr id="85"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24914" y="184149"/>
            <a:ext cx="21934171" cy="3016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chor="ctr">
            <a:normAutofit/>
          </a:bodyPr>
          <a:lstStyle/>
          <a:p>
            <a:r>
              <a:t>Title Text</a:t>
            </a:r>
          </a:p>
        </p:txBody>
      </p:sp>
      <p:sp>
        <p:nvSpPr>
          <p:cNvPr id="3" name="Body Level One…"/>
          <p:cNvSpPr txBox="1">
            <a:spLocks noGrp="1"/>
          </p:cNvSpPr>
          <p:nvPr>
            <p:ph type="body" idx="1"/>
          </p:nvPr>
        </p:nvSpPr>
        <p:spPr>
          <a:xfrm>
            <a:off x="1224914" y="3200400"/>
            <a:ext cx="21934171" cy="10515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3224596" y="607069"/>
            <a:ext cx="591044" cy="614609"/>
          </a:xfrm>
          <a:prstGeom prst="rect">
            <a:avLst/>
          </a:prstGeom>
          <a:ln w="12700">
            <a:miter lim="400000"/>
          </a:ln>
        </p:spPr>
        <p:txBody>
          <a:bodyPr wrap="none" lIns="91404" tIns="91404" rIns="91404" bIns="91404">
            <a:spAutoFit/>
          </a:bodyPr>
          <a:lstStyle>
            <a:lvl1pPr defTabSz="1828433">
              <a:defRPr sz="2800" b="1">
                <a:solidFill>
                  <a:srgbClr val="535353"/>
                </a:solidFill>
                <a:latin typeface="Lato Bold"/>
                <a:ea typeface="Lato Bold"/>
                <a:cs typeface="Lato Bold"/>
                <a:sym typeface="Lato Bol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transition spd="med"/>
  <p:txStyles>
    <p:titleStyle>
      <a:lvl1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1pPr>
      <a:lvl2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2pPr>
      <a:lvl3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3pPr>
      <a:lvl4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4pPr>
      <a:lvl5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5pPr>
      <a:lvl6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6pPr>
      <a:lvl7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7pPr>
      <a:lvl8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8pPr>
      <a:lvl9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9pPr>
    </p:titleStyle>
    <p:bodyStyle>
      <a:lvl1pPr marL="457109" marR="0" indent="-45710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1pPr>
      <a:lvl2pPr marL="1462747" marR="0" indent="-548530"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2pPr>
      <a:lvl3pPr marL="2437912"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3pPr>
      <a:lvl4pPr marL="3428314"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4pPr>
      <a:lvl5pPr marL="4342531"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5pPr>
      <a:lvl6pPr marL="5180563"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6pPr>
      <a:lvl7pPr marL="6094780"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7pPr>
      <a:lvl8pPr marL="7008997"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8pPr>
      <a:lvl9pPr marL="7923215" marR="0" indent="-60947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9pPr>
    </p:bodyStyle>
    <p:otherStyle>
      <a:lvl1pPr marL="0" marR="0" indent="0"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1pPr>
      <a:lvl2pPr marL="0" marR="0" indent="91421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2pPr>
      <a:lvl3pPr marL="0" marR="0" indent="182843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3pPr>
      <a:lvl4pPr marL="0" marR="0" indent="2742651"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4pPr>
      <a:lvl5pPr marL="0" marR="0" indent="365686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5pPr>
      <a:lvl6pPr marL="0" marR="0" indent="457108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6pPr>
      <a:lvl7pPr marL="0" marR="0" indent="548530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7pPr>
      <a:lvl8pPr marL="0" marR="0" indent="6399519"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8pPr>
      <a:lvl9pPr marL="0" marR="0" indent="731373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5.tif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5.tif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7.tif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2"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3" name="Picture 7" descr="Picture 7"/>
          <p:cNvPicPr>
            <a:picLocks noChangeAspect="1"/>
          </p:cNvPicPr>
          <p:nvPr/>
        </p:nvPicPr>
        <p:blipFill>
          <a:blip r:embed="rId3"/>
          <a:srcRect l="1" r="23941"/>
          <a:stretch>
            <a:fillRect/>
          </a:stretch>
        </p:blipFill>
        <p:spPr>
          <a:xfrm>
            <a:off x="0" y="-41564"/>
            <a:ext cx="20927292" cy="13757564"/>
          </a:xfrm>
          <a:prstGeom prst="rect">
            <a:avLst/>
          </a:prstGeom>
          <a:ln w="12700">
            <a:miter lim="400000"/>
          </a:ln>
        </p:spPr>
      </p:pic>
      <p:sp>
        <p:nvSpPr>
          <p:cNvPr id="154" name="TextBox 10"/>
          <p:cNvSpPr txBox="1"/>
          <p:nvPr/>
        </p:nvSpPr>
        <p:spPr>
          <a:xfrm>
            <a:off x="12709473" y="4870535"/>
            <a:ext cx="6345383" cy="1596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5000">
                <a:latin typeface="Miso"/>
                <a:ea typeface="Miso"/>
                <a:cs typeface="Miso"/>
                <a:sym typeface="Miso"/>
              </a:defRPr>
            </a:lvl1pPr>
          </a:lstStyle>
          <a:p>
            <a:r>
              <a:t>Adventist Youth Ministries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4425333" y="377419"/>
            <a:ext cx="12076381"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pPr algn="just"/>
            <a:r>
              <a:rPr lang="en-US" b="1" dirty="0">
                <a:latin typeface="Helvetica" pitchFamily="2" charset="0"/>
              </a:rPr>
              <a:t>Small Group Ministry  </a:t>
            </a:r>
            <a:endParaRPr lang="en-US" dirty="0">
              <a:latin typeface="Helvetica" pitchFamily="2" charset="0"/>
            </a:endParaRPr>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3"/>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4"/>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0057323E-48DF-1546-9FA4-E1CCF6EEB056}"/>
              </a:ext>
            </a:extLst>
          </p:cNvPr>
          <p:cNvSpPr>
            <a:spLocks noChangeArrowheads="1"/>
          </p:cNvSpPr>
          <p:nvPr/>
        </p:nvSpPr>
        <p:spPr bwMode="auto">
          <a:xfrm>
            <a:off x="757199" y="118237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2DBA20E3-8B4A-8241-BC1B-93ECB06AEC55}"/>
              </a:ext>
            </a:extLst>
          </p:cNvPr>
          <p:cNvPicPr>
            <a:picLocks noChangeAspect="1"/>
          </p:cNvPicPr>
          <p:nvPr/>
        </p:nvPicPr>
        <p:blipFill>
          <a:blip r:embed="rId5"/>
          <a:stretch>
            <a:fillRect/>
          </a:stretch>
        </p:blipFill>
        <p:spPr>
          <a:xfrm>
            <a:off x="11315" y="3935714"/>
            <a:ext cx="20934392" cy="9780286"/>
          </a:xfrm>
          <a:prstGeom prst="rect">
            <a:avLst/>
          </a:prstGeom>
        </p:spPr>
      </p:pic>
    </p:spTree>
    <p:extLst>
      <p:ext uri="{BB962C8B-B14F-4D97-AF65-F5344CB8AC3E}">
        <p14:creationId xmlns:p14="http://schemas.microsoft.com/office/powerpoint/2010/main" val="1415680280"/>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Four Essential Elements"/>
          <p:cNvSpPr txBox="1"/>
          <p:nvPr/>
        </p:nvSpPr>
        <p:spPr>
          <a:xfrm>
            <a:off x="4292275" y="681634"/>
            <a:ext cx="12342480"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Outcome and Evidence of Learning</a:t>
            </a:r>
            <a:endParaRPr dirty="0"/>
          </a:p>
        </p:txBody>
      </p:sp>
      <p:sp>
        <p:nvSpPr>
          <p:cNvPr id="436" name="Rectangle"/>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37" name="Ambassadors Ministry"/>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3"/>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4"/>
          <a:stretch>
            <a:fillRect/>
          </a:stretch>
        </p:blipFill>
        <p:spPr>
          <a:xfrm>
            <a:off x="-201592" y="0"/>
            <a:ext cx="2919453" cy="2623562"/>
          </a:xfrm>
          <a:prstGeom prst="rect">
            <a:avLst/>
          </a:prstGeom>
          <a:ln w="12700">
            <a:miter lim="400000"/>
          </a:ln>
        </p:spPr>
      </p:pic>
      <p:graphicFrame>
        <p:nvGraphicFramePr>
          <p:cNvPr id="2" name="Table 1">
            <a:extLst>
              <a:ext uri="{FF2B5EF4-FFF2-40B4-BE49-F238E27FC236}">
                <a16:creationId xmlns:a16="http://schemas.microsoft.com/office/drawing/2014/main" id="{4F1409AF-7A2F-8E45-8B92-1921C8F87A24}"/>
              </a:ext>
            </a:extLst>
          </p:cNvPr>
          <p:cNvGraphicFramePr>
            <a:graphicFrameLocks noGrp="1"/>
          </p:cNvGraphicFramePr>
          <p:nvPr>
            <p:extLst>
              <p:ext uri="{D42A27DB-BD31-4B8C-83A1-F6EECF244321}">
                <p14:modId xmlns:p14="http://schemas.microsoft.com/office/powerpoint/2010/main" val="729908663"/>
              </p:ext>
            </p:extLst>
          </p:nvPr>
        </p:nvGraphicFramePr>
        <p:xfrm>
          <a:off x="1076333" y="2961462"/>
          <a:ext cx="17663532" cy="7467600"/>
        </p:xfrm>
        <a:graphic>
          <a:graphicData uri="http://schemas.openxmlformats.org/drawingml/2006/table">
            <a:tbl>
              <a:tblPr/>
              <a:tblGrid>
                <a:gridCol w="5887844">
                  <a:extLst>
                    <a:ext uri="{9D8B030D-6E8A-4147-A177-3AD203B41FA5}">
                      <a16:colId xmlns:a16="http://schemas.microsoft.com/office/drawing/2014/main" val="2455783003"/>
                    </a:ext>
                  </a:extLst>
                </a:gridCol>
                <a:gridCol w="5887844">
                  <a:extLst>
                    <a:ext uri="{9D8B030D-6E8A-4147-A177-3AD203B41FA5}">
                      <a16:colId xmlns:a16="http://schemas.microsoft.com/office/drawing/2014/main" val="1021465627"/>
                    </a:ext>
                  </a:extLst>
                </a:gridCol>
                <a:gridCol w="5887844">
                  <a:extLst>
                    <a:ext uri="{9D8B030D-6E8A-4147-A177-3AD203B41FA5}">
                      <a16:colId xmlns:a16="http://schemas.microsoft.com/office/drawing/2014/main" val="2157128759"/>
                    </a:ext>
                  </a:extLst>
                </a:gridCol>
              </a:tblGrid>
              <a:tr h="853440">
                <a:tc>
                  <a:txBody>
                    <a:bodyPr/>
                    <a:lstStyle/>
                    <a:p>
                      <a:br>
                        <a:rPr lang="en-US" sz="4500" dirty="0">
                          <a:effectLst/>
                          <a:latin typeface="Miso" pitchFamily="50" charset="0"/>
                        </a:rPr>
                      </a:br>
                      <a:endParaRPr lang="en-US" sz="4500" dirty="0">
                        <a:effectLst/>
                        <a:latin typeface="Miso" pitchFamily="50"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l"/>
                      <a:r>
                        <a:rPr lang="en-US" sz="4500" b="1" dirty="0">
                          <a:solidFill>
                            <a:srgbClr val="231F20"/>
                          </a:solidFill>
                          <a:effectLst/>
                          <a:latin typeface="Miso" pitchFamily="50" charset="0"/>
                        </a:rPr>
                        <a:t>Outcomes</a:t>
                      </a:r>
                      <a:endParaRPr lang="en-US" sz="4500" dirty="0">
                        <a:solidFill>
                          <a:srgbClr val="231F20"/>
                        </a:solidFill>
                        <a:effectLst/>
                        <a:latin typeface="Miso" pitchFamily="50"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l"/>
                      <a:r>
                        <a:rPr lang="en-US" sz="4500" b="1" dirty="0">
                          <a:solidFill>
                            <a:srgbClr val="231F20"/>
                          </a:solidFill>
                          <a:effectLst/>
                          <a:latin typeface="Miso" pitchFamily="50" charset="0"/>
                        </a:rPr>
                        <a:t>Evidence of learning</a:t>
                      </a:r>
                      <a:endParaRPr lang="en-US" sz="4500" dirty="0">
                        <a:solidFill>
                          <a:srgbClr val="231F20"/>
                        </a:solidFill>
                        <a:effectLst/>
                        <a:latin typeface="Miso" pitchFamily="50"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129188187"/>
                  </a:ext>
                </a:extLst>
              </a:tr>
              <a:tr h="1280160">
                <a:tc>
                  <a:txBody>
                    <a:bodyPr/>
                    <a:lstStyle/>
                    <a:p>
                      <a:r>
                        <a:rPr lang="en-US" sz="4000" b="1" dirty="0">
                          <a:solidFill>
                            <a:srgbClr val="231F20"/>
                          </a:solidFill>
                          <a:effectLst/>
                          <a:latin typeface="Miso" pitchFamily="50" charset="0"/>
                        </a:rPr>
                        <a:t>Head</a:t>
                      </a:r>
                      <a:endParaRPr lang="en-US" sz="4000" dirty="0">
                        <a:solidFill>
                          <a:srgbClr val="231F20"/>
                        </a:solidFill>
                        <a:effectLst/>
                        <a:latin typeface="Miso" pitchFamily="50" charset="0"/>
                      </a:endParaRPr>
                    </a:p>
                    <a:p>
                      <a:r>
                        <a:rPr lang="en-US" sz="4000" b="0" dirty="0">
                          <a:solidFill>
                            <a:srgbClr val="231F20"/>
                          </a:solidFill>
                          <a:effectLst/>
                          <a:latin typeface="Miso" pitchFamily="50" charset="0"/>
                        </a:rPr>
                        <a:t>Participants will...</a:t>
                      </a:r>
                    </a:p>
                    <a:p>
                      <a:endParaRPr lang="en-US" sz="4000" b="0" dirty="0">
                        <a:solidFill>
                          <a:srgbClr val="231F20"/>
                        </a:solidFill>
                        <a:effectLst/>
                        <a:latin typeface="Miso" pitchFamily="50"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l">
                        <a:spcBef>
                          <a:spcPts val="600"/>
                        </a:spcBef>
                      </a:pPr>
                      <a:r>
                        <a:rPr lang="en-US" sz="4000" b="0" dirty="0">
                          <a:solidFill>
                            <a:srgbClr val="231F20"/>
                          </a:solidFill>
                          <a:effectLst/>
                          <a:latin typeface="Miso" pitchFamily="50" charset="0"/>
                        </a:rPr>
                        <a:t>Have an understanding of small group study, dynamics, leadership, and relationship to gospel commission.  </a:t>
                      </a: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l">
                        <a:spcBef>
                          <a:spcPts val="600"/>
                        </a:spcBef>
                      </a:pPr>
                      <a:r>
                        <a:rPr lang="en-US" sz="4000" b="0" dirty="0">
                          <a:solidFill>
                            <a:srgbClr val="231F20"/>
                          </a:solidFill>
                          <a:effectLst/>
                          <a:latin typeface="Miso" pitchFamily="50" charset="0"/>
                        </a:rPr>
                        <a:t>Discussion and practice of interactive skills</a:t>
                      </a:r>
                    </a:p>
                    <a:p>
                      <a:pPr algn="l">
                        <a:spcBef>
                          <a:spcPts val="600"/>
                        </a:spcBef>
                      </a:pPr>
                      <a:r>
                        <a:rPr lang="en-US" sz="4000" b="0" dirty="0">
                          <a:solidFill>
                            <a:srgbClr val="231F20"/>
                          </a:solidFill>
                          <a:effectLst/>
                          <a:latin typeface="Miso" pitchFamily="50" charset="0"/>
                        </a:rPr>
                        <a:t>(Small Group Teaching Plan)</a:t>
                      </a: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19126445"/>
                  </a:ext>
                </a:extLst>
              </a:tr>
              <a:tr h="1280160">
                <a:tc>
                  <a:txBody>
                    <a:bodyPr/>
                    <a:lstStyle/>
                    <a:p>
                      <a:r>
                        <a:rPr lang="en-US" sz="4000" b="1" dirty="0">
                          <a:solidFill>
                            <a:srgbClr val="231F20"/>
                          </a:solidFill>
                          <a:effectLst/>
                          <a:latin typeface="Miso" pitchFamily="50" charset="0"/>
                        </a:rPr>
                        <a:t>Hands </a:t>
                      </a:r>
                    </a:p>
                    <a:p>
                      <a:r>
                        <a:rPr lang="en-US" sz="4000" b="0" dirty="0">
                          <a:solidFill>
                            <a:srgbClr val="231F20"/>
                          </a:solidFill>
                          <a:effectLst/>
                          <a:latin typeface="Miso" pitchFamily="50" charset="0"/>
                        </a:rPr>
                        <a:t>Participants will be able to...</a:t>
                      </a:r>
                    </a:p>
                    <a:p>
                      <a:endParaRPr lang="en-US" sz="4000" b="0" dirty="0">
                        <a:solidFill>
                          <a:srgbClr val="231F20"/>
                        </a:solidFill>
                        <a:effectLst/>
                        <a:latin typeface="Miso" pitchFamily="50"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l">
                        <a:spcBef>
                          <a:spcPts val="600"/>
                        </a:spcBef>
                      </a:pPr>
                      <a:r>
                        <a:rPr lang="en-US" sz="4000" b="0" dirty="0">
                          <a:solidFill>
                            <a:srgbClr val="231F20"/>
                          </a:solidFill>
                          <a:effectLst/>
                          <a:latin typeface="Miso" pitchFamily="50" charset="0"/>
                        </a:rPr>
                        <a:t>Practice leading, thinking, and sharing in a small group Bible study.</a:t>
                      </a: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l">
                        <a:spcBef>
                          <a:spcPts val="600"/>
                        </a:spcBef>
                      </a:pPr>
                      <a:r>
                        <a:rPr lang="en-US" sz="4000" b="0" dirty="0">
                          <a:solidFill>
                            <a:srgbClr val="231F20"/>
                          </a:solidFill>
                          <a:effectLst/>
                          <a:latin typeface="Miso" pitchFamily="50" charset="0"/>
                        </a:rPr>
                        <a:t>Practice interactive Bible study: “reflecting Jesus &amp; His kingdom” section</a:t>
                      </a: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787131653"/>
                  </a:ext>
                </a:extLst>
              </a:tr>
              <a:tr h="1280160">
                <a:tc>
                  <a:txBody>
                    <a:bodyPr/>
                    <a:lstStyle/>
                    <a:p>
                      <a:r>
                        <a:rPr lang="en-US" sz="4000" b="1" dirty="0">
                          <a:solidFill>
                            <a:srgbClr val="231F20"/>
                          </a:solidFill>
                          <a:effectLst/>
                          <a:latin typeface="Miso" pitchFamily="50" charset="0"/>
                        </a:rPr>
                        <a:t>Heart  </a:t>
                      </a:r>
                    </a:p>
                    <a:p>
                      <a:r>
                        <a:rPr lang="en-US" sz="4000" b="0" dirty="0">
                          <a:solidFill>
                            <a:srgbClr val="231F20"/>
                          </a:solidFill>
                          <a:effectLst/>
                          <a:latin typeface="Miso" pitchFamily="50" charset="0"/>
                        </a:rPr>
                        <a:t>Participants will be able to...</a:t>
                      </a:r>
                    </a:p>
                    <a:p>
                      <a:endParaRPr lang="en-US" sz="4000" b="0" dirty="0">
                        <a:solidFill>
                          <a:srgbClr val="231F20"/>
                        </a:solidFill>
                        <a:effectLst/>
                        <a:latin typeface="Miso" pitchFamily="50"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l">
                        <a:spcBef>
                          <a:spcPts val="600"/>
                        </a:spcBef>
                      </a:pPr>
                      <a:r>
                        <a:rPr lang="en-US" sz="4000" b="0" dirty="0">
                          <a:solidFill>
                            <a:srgbClr val="231F20"/>
                          </a:solidFill>
                          <a:effectLst/>
                          <a:latin typeface="Miso" pitchFamily="50" charset="0"/>
                        </a:rPr>
                        <a:t>Hopeful about the many ways small group life can change lives.</a:t>
                      </a: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l">
                        <a:spcBef>
                          <a:spcPts val="600"/>
                        </a:spcBef>
                      </a:pPr>
                      <a:r>
                        <a:rPr lang="en-US" sz="4000" b="0" dirty="0">
                          <a:solidFill>
                            <a:srgbClr val="231F20"/>
                          </a:solidFill>
                          <a:effectLst/>
                          <a:latin typeface="Miso" pitchFamily="50" charset="0"/>
                        </a:rPr>
                        <a:t>Pray for and contact candidates for small group</a:t>
                      </a: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552944171"/>
                  </a:ext>
                </a:extLst>
              </a:tr>
            </a:tbl>
          </a:graphicData>
        </a:graphic>
      </p:graphicFrame>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617643" y="4206501"/>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09759314"/>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7428557" y="377419"/>
            <a:ext cx="6069929"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pPr algn="just"/>
            <a:r>
              <a:rPr lang="en-US" dirty="0">
                <a:latin typeface="Miso" pitchFamily="50" charset="0"/>
              </a:rPr>
              <a:t>Mission Briefing </a:t>
            </a:r>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041273" y="2253307"/>
            <a:ext cx="18885613" cy="9253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800" b="1" dirty="0">
                <a:latin typeface="Miso" pitchFamily="50" charset="0"/>
              </a:rPr>
              <a:t>Five Reasons why Small Groups are Effective </a:t>
            </a:r>
          </a:p>
          <a:p>
            <a:pPr marL="685800" indent="-685800">
              <a:buFont typeface="Arial" panose="020B0604020202020204" pitchFamily="34" charset="0"/>
              <a:buChar char="•"/>
            </a:pPr>
            <a:endParaRPr lang="en-US" sz="4500" dirty="0">
              <a:latin typeface="Miso" pitchFamily="50" charset="0"/>
            </a:endParaRPr>
          </a:p>
          <a:p>
            <a:pPr marL="514350" indent="-514350">
              <a:buFont typeface="+mj-lt"/>
              <a:buAutoNum type="arabicPeriod"/>
            </a:pPr>
            <a:r>
              <a:rPr lang="en-US" sz="4800" dirty="0">
                <a:latin typeface="Miso" pitchFamily="50" charset="0"/>
              </a:rPr>
              <a:t>The first reason that small group evangelism is effective has to do with the way we learn. For many people, the process of interacting with others is a more effective way to grow than passively listening to a sermon. Whether we are an introvert or an extravert, the exercise of listening and sharing in a group increases our learning and growth. </a:t>
            </a:r>
          </a:p>
          <a:p>
            <a:pPr marL="514350" indent="-514350">
              <a:buFont typeface="+mj-lt"/>
              <a:buAutoNum type="arabicPeriod"/>
            </a:pPr>
            <a:r>
              <a:rPr lang="en-US" sz="4800" dirty="0">
                <a:latin typeface="Miso" pitchFamily="50" charset="0"/>
              </a:rPr>
              <a:t>The other reason comes from the human need for community. People were created to experience intimacy in relationships—with God and others. To regularly interact with people in a safe, comfortable environment around the themes of Scripture is probably the most effective way to experience life transformation. </a:t>
            </a:r>
          </a:p>
          <a:p>
            <a:pPr marL="685800" indent="-685800">
              <a:buFont typeface="Arial" panose="020B0604020202020204" pitchFamily="34" charset="0"/>
              <a:buChar char="•"/>
            </a:pPr>
            <a:endParaRPr lang="en-US" sz="4500" dirty="0">
              <a:latin typeface="Miso" pitchFamily="50" charset="0"/>
            </a:endParaRPr>
          </a:p>
        </p:txBody>
      </p:sp>
      <p:sp>
        <p:nvSpPr>
          <p:cNvPr id="3" name="Rectangle 1">
            <a:extLst>
              <a:ext uri="{FF2B5EF4-FFF2-40B4-BE49-F238E27FC236}">
                <a16:creationId xmlns:a16="http://schemas.microsoft.com/office/drawing/2014/main" id="{0057323E-48DF-1546-9FA4-E1CCF6EEB056}"/>
              </a:ext>
            </a:extLst>
          </p:cNvPr>
          <p:cNvSpPr>
            <a:spLocks noChangeArrowheads="1"/>
          </p:cNvSpPr>
          <p:nvPr/>
        </p:nvSpPr>
        <p:spPr bwMode="auto">
          <a:xfrm>
            <a:off x="757199" y="118237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1444623"/>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7428557" y="377419"/>
            <a:ext cx="6069929"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pPr algn="just"/>
            <a:r>
              <a:rPr lang="en-US" dirty="0">
                <a:latin typeface="Miso" pitchFamily="50" charset="0"/>
              </a:rPr>
              <a:t>Mission Briefing </a:t>
            </a:r>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3"/>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4"/>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205787" y="2941496"/>
            <a:ext cx="18885613" cy="9368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800" b="1" dirty="0">
                <a:latin typeface="Miso" pitchFamily="50" charset="0"/>
              </a:rPr>
              <a:t>Five Reasons why Small Groups are Effective </a:t>
            </a:r>
          </a:p>
          <a:p>
            <a:endParaRPr lang="en-US" sz="4800" b="1" dirty="0">
              <a:latin typeface="Miso" pitchFamily="50" charset="0"/>
            </a:endParaRPr>
          </a:p>
          <a:p>
            <a:pPr marL="914400" indent="-914400">
              <a:buFont typeface="+mj-lt"/>
              <a:buAutoNum type="arabicPeriod" startAt="3"/>
            </a:pPr>
            <a:r>
              <a:rPr lang="en-US" sz="4800" dirty="0">
                <a:latin typeface="Miso" pitchFamily="50" charset="0"/>
              </a:rPr>
              <a:t>Small group evangelism allows for greater accountability because participants are more easily known. </a:t>
            </a:r>
          </a:p>
          <a:p>
            <a:pPr marL="914400" indent="-914400">
              <a:buFont typeface="+mj-lt"/>
              <a:buAutoNum type="arabicPeriod" startAt="3"/>
            </a:pPr>
            <a:r>
              <a:rPr lang="en-US" sz="4800" dirty="0">
                <a:latin typeface="Miso" pitchFamily="50" charset="0"/>
              </a:rPr>
              <a:t>Small group evangelism becomes part of an ongoing lifestyle rather than an intense influx of meetings. It is more manageable to have a group meeting once or twice a week that accommodates various schedules. </a:t>
            </a:r>
          </a:p>
          <a:p>
            <a:pPr marL="914400" indent="-914400">
              <a:buFont typeface="+mj-lt"/>
              <a:buAutoNum type="arabicPeriod" startAt="3"/>
            </a:pPr>
            <a:r>
              <a:rPr lang="en-US" sz="4800" dirty="0">
                <a:latin typeface="Miso" pitchFamily="50" charset="0"/>
              </a:rPr>
              <a:t>A small group is less threatening than a more public event or gathering. A community center, church, or other public venue can be intimidating, but a small group in a home or a quiet place in a neighborhood is much more inviting.</a:t>
            </a:r>
            <a:endParaRPr lang="en-US" sz="4500" dirty="0">
              <a:latin typeface="Miso" pitchFamily="50" charset="0"/>
            </a:endParaRPr>
          </a:p>
          <a:p>
            <a:pPr marL="685800" indent="-685800">
              <a:buFont typeface="Arial" panose="020B0604020202020204" pitchFamily="34" charset="0"/>
              <a:buChar char="•"/>
            </a:pPr>
            <a:endParaRPr lang="en-US" sz="4500" dirty="0">
              <a:latin typeface="Miso" pitchFamily="50" charset="0"/>
            </a:endParaRPr>
          </a:p>
        </p:txBody>
      </p:sp>
      <p:sp>
        <p:nvSpPr>
          <p:cNvPr id="3" name="Rectangle 1">
            <a:extLst>
              <a:ext uri="{FF2B5EF4-FFF2-40B4-BE49-F238E27FC236}">
                <a16:creationId xmlns:a16="http://schemas.microsoft.com/office/drawing/2014/main" id="{0057323E-48DF-1546-9FA4-E1CCF6EEB056}"/>
              </a:ext>
            </a:extLst>
          </p:cNvPr>
          <p:cNvSpPr>
            <a:spLocks noChangeArrowheads="1"/>
          </p:cNvSpPr>
          <p:nvPr/>
        </p:nvSpPr>
        <p:spPr bwMode="auto">
          <a:xfrm>
            <a:off x="757199" y="118237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4454426"/>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5924139" y="377419"/>
            <a:ext cx="9078765"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pPr algn="just"/>
            <a:r>
              <a:rPr lang="en-US" dirty="0">
                <a:latin typeface="Miso" pitchFamily="50" charset="0"/>
              </a:rPr>
              <a:t>Small Group Bible Study  </a:t>
            </a:r>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3"/>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4"/>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0057323E-48DF-1546-9FA4-E1CCF6EEB056}"/>
              </a:ext>
            </a:extLst>
          </p:cNvPr>
          <p:cNvSpPr>
            <a:spLocks noChangeArrowheads="1"/>
          </p:cNvSpPr>
          <p:nvPr/>
        </p:nvSpPr>
        <p:spPr bwMode="auto">
          <a:xfrm>
            <a:off x="757199" y="118237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2DBA20E3-8B4A-8241-BC1B-93ECB06AEC55}"/>
              </a:ext>
            </a:extLst>
          </p:cNvPr>
          <p:cNvPicPr>
            <a:picLocks noChangeAspect="1"/>
          </p:cNvPicPr>
          <p:nvPr/>
        </p:nvPicPr>
        <p:blipFill>
          <a:blip r:embed="rId5"/>
          <a:stretch>
            <a:fillRect/>
          </a:stretch>
        </p:blipFill>
        <p:spPr>
          <a:xfrm>
            <a:off x="0" y="3911027"/>
            <a:ext cx="20915227" cy="9771332"/>
          </a:xfrm>
          <a:prstGeom prst="rect">
            <a:avLst/>
          </a:prstGeom>
        </p:spPr>
      </p:pic>
    </p:spTree>
    <p:extLst>
      <p:ext uri="{BB962C8B-B14F-4D97-AF65-F5344CB8AC3E}">
        <p14:creationId xmlns:p14="http://schemas.microsoft.com/office/powerpoint/2010/main" val="120138168"/>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2C24341-500D-894C-84F7-2E29B508D8DC}"/>
              </a:ext>
            </a:extLst>
          </p:cNvPr>
          <p:cNvPicPr>
            <a:picLocks noChangeAspect="1"/>
          </p:cNvPicPr>
          <p:nvPr/>
        </p:nvPicPr>
        <p:blipFill>
          <a:blip r:embed="rId3"/>
          <a:stretch>
            <a:fillRect/>
          </a:stretch>
        </p:blipFill>
        <p:spPr>
          <a:xfrm>
            <a:off x="0" y="2640798"/>
            <a:ext cx="21035322" cy="9830231"/>
          </a:xfrm>
          <a:prstGeom prst="rect">
            <a:avLst/>
          </a:prstGeom>
        </p:spPr>
      </p:pic>
      <p:sp>
        <p:nvSpPr>
          <p:cNvPr id="460" name="Four Essential Elements"/>
          <p:cNvSpPr txBox="1"/>
          <p:nvPr/>
        </p:nvSpPr>
        <p:spPr>
          <a:xfrm>
            <a:off x="6029134" y="377419"/>
            <a:ext cx="8868772"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pPr algn="just"/>
            <a:r>
              <a:rPr lang="en-US" dirty="0">
                <a:latin typeface="Miso" pitchFamily="50" charset="0"/>
              </a:rPr>
              <a:t> Small Groups—Prayer  </a:t>
            </a:r>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4"/>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5"/>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3269387" y="12471029"/>
            <a:ext cx="14388266" cy="9988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pPr algn="ctr"/>
            <a:r>
              <a:rPr lang="en-US" sz="4800" dirty="0">
                <a:latin typeface="Helvetica" pitchFamily="2" charset="0"/>
              </a:rPr>
              <a:t>The Power of Prayer</a:t>
            </a:r>
          </a:p>
        </p:txBody>
      </p:sp>
      <p:sp>
        <p:nvSpPr>
          <p:cNvPr id="3" name="Rectangle 1">
            <a:extLst>
              <a:ext uri="{FF2B5EF4-FFF2-40B4-BE49-F238E27FC236}">
                <a16:creationId xmlns:a16="http://schemas.microsoft.com/office/drawing/2014/main" id="{0057323E-48DF-1546-9FA4-E1CCF6EEB056}"/>
              </a:ext>
            </a:extLst>
          </p:cNvPr>
          <p:cNvSpPr>
            <a:spLocks noChangeArrowheads="1"/>
          </p:cNvSpPr>
          <p:nvPr/>
        </p:nvSpPr>
        <p:spPr bwMode="auto">
          <a:xfrm>
            <a:off x="0" y="3746225"/>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7755028"/>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5584308" y="377419"/>
            <a:ext cx="9758439"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pPr algn="just"/>
            <a:r>
              <a:rPr lang="en-US" dirty="0">
                <a:latin typeface="Miso" pitchFamily="50" charset="0"/>
              </a:rPr>
              <a:t>Small Group – Connecting  </a:t>
            </a:r>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3"/>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4"/>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270047" y="2975786"/>
            <a:ext cx="16386959" cy="88578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pPr algn="ctr"/>
            <a:r>
              <a:rPr lang="en-US" sz="5400" dirty="0">
                <a:latin typeface="Miso" pitchFamily="50" charset="0"/>
              </a:rPr>
              <a:t>Christ’s method of reaching people. </a:t>
            </a:r>
          </a:p>
          <a:p>
            <a:pPr algn="ctr"/>
            <a:r>
              <a:rPr lang="en-US" sz="5400" dirty="0">
                <a:latin typeface="Miso" pitchFamily="50" charset="0"/>
              </a:rPr>
              <a:t>“Christ’s method alone will give true success in reaching the people.” Ministry of Healing page 143:</a:t>
            </a:r>
          </a:p>
          <a:p>
            <a:pPr algn="ctr"/>
            <a:r>
              <a:rPr lang="en-US" sz="5400" dirty="0">
                <a:latin typeface="Miso" pitchFamily="50" charset="0"/>
              </a:rPr>
              <a:t> </a:t>
            </a:r>
          </a:p>
          <a:p>
            <a:pPr marL="914400" indent="-914400">
              <a:buFont typeface="+mj-lt"/>
              <a:buAutoNum type="arabicPeriod"/>
            </a:pPr>
            <a:r>
              <a:rPr lang="en-US" sz="5400" dirty="0">
                <a:latin typeface="Miso" pitchFamily="50" charset="0"/>
              </a:rPr>
              <a:t>Mingle with people as one who desires their good </a:t>
            </a:r>
          </a:p>
          <a:p>
            <a:pPr marL="914400" indent="-914400">
              <a:buFont typeface="+mj-lt"/>
              <a:buAutoNum type="arabicPeriod"/>
            </a:pPr>
            <a:r>
              <a:rPr lang="en-US" sz="5400" dirty="0">
                <a:latin typeface="Miso" pitchFamily="50" charset="0"/>
              </a:rPr>
              <a:t>Sympathize with them </a:t>
            </a:r>
          </a:p>
          <a:p>
            <a:pPr marL="914400" indent="-914400">
              <a:buFont typeface="+mj-lt"/>
              <a:buAutoNum type="arabicPeriod"/>
            </a:pPr>
            <a:r>
              <a:rPr lang="en-US" sz="5400" dirty="0">
                <a:latin typeface="Miso" pitchFamily="50" charset="0"/>
              </a:rPr>
              <a:t>Meet their needs </a:t>
            </a:r>
          </a:p>
          <a:p>
            <a:pPr marL="914400" indent="-914400">
              <a:buFont typeface="+mj-lt"/>
              <a:buAutoNum type="arabicPeriod"/>
            </a:pPr>
            <a:r>
              <a:rPr lang="en-US" sz="5400" dirty="0">
                <a:latin typeface="Miso" pitchFamily="50" charset="0"/>
              </a:rPr>
              <a:t>Win their confidence </a:t>
            </a:r>
          </a:p>
          <a:p>
            <a:pPr marL="914400" indent="-914400">
              <a:buFont typeface="+mj-lt"/>
              <a:buAutoNum type="arabicPeriod"/>
            </a:pPr>
            <a:r>
              <a:rPr lang="en-US" sz="5400" dirty="0">
                <a:latin typeface="Miso" pitchFamily="50" charset="0"/>
              </a:rPr>
              <a:t>Bade them to follow Christ</a:t>
            </a:r>
            <a:r>
              <a:rPr lang="en-US" sz="4800" dirty="0">
                <a:latin typeface="Miso" pitchFamily="50" charset="0"/>
              </a:rPr>
              <a:t> </a:t>
            </a:r>
          </a:p>
        </p:txBody>
      </p:sp>
      <p:sp>
        <p:nvSpPr>
          <p:cNvPr id="3" name="Rectangle 1">
            <a:extLst>
              <a:ext uri="{FF2B5EF4-FFF2-40B4-BE49-F238E27FC236}">
                <a16:creationId xmlns:a16="http://schemas.microsoft.com/office/drawing/2014/main" id="{0057323E-48DF-1546-9FA4-E1CCF6EEB056}"/>
              </a:ext>
            </a:extLst>
          </p:cNvPr>
          <p:cNvSpPr>
            <a:spLocks noChangeArrowheads="1"/>
          </p:cNvSpPr>
          <p:nvPr/>
        </p:nvSpPr>
        <p:spPr bwMode="auto">
          <a:xfrm>
            <a:off x="757199" y="118237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8335371"/>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3289947" y="377419"/>
            <a:ext cx="15226653" cy="2800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latin typeface="Miso" pitchFamily="50" charset="0"/>
              </a:rPr>
              <a:t>SESSION 8 </a:t>
            </a:r>
          </a:p>
          <a:p>
            <a:r>
              <a:rPr lang="en-US" dirty="0">
                <a:latin typeface="Miso" pitchFamily="50" charset="0"/>
              </a:rPr>
              <a:t>Going Public </a:t>
            </a:r>
            <a:r>
              <a:rPr lang="en-US" b="1" dirty="0">
                <a:latin typeface="Miso" pitchFamily="50" charset="0"/>
              </a:rPr>
              <a:t> </a:t>
            </a:r>
            <a:endParaRPr lang="en-US" dirty="0">
              <a:latin typeface="Miso" pitchFamily="50" charset="0"/>
            </a:endParaRPr>
          </a:p>
        </p:txBody>
      </p:sp>
      <p:sp>
        <p:nvSpPr>
          <p:cNvPr id="462" name="Ambassadors Ministry"/>
          <p:cNvSpPr txBox="1"/>
          <p:nvPr/>
        </p:nvSpPr>
        <p:spPr>
          <a:xfrm>
            <a:off x="9038723" y="2963397"/>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3"/>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4"/>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0057323E-48DF-1546-9FA4-E1CCF6EEB056}"/>
              </a:ext>
            </a:extLst>
          </p:cNvPr>
          <p:cNvSpPr>
            <a:spLocks noChangeArrowheads="1"/>
          </p:cNvSpPr>
          <p:nvPr/>
        </p:nvSpPr>
        <p:spPr bwMode="auto">
          <a:xfrm>
            <a:off x="757199" y="118237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AE9CE7B5-2CF3-F345-B3DE-69821F7BCB81}"/>
              </a:ext>
            </a:extLst>
          </p:cNvPr>
          <p:cNvPicPr>
            <a:picLocks noChangeAspect="1"/>
          </p:cNvPicPr>
          <p:nvPr/>
        </p:nvPicPr>
        <p:blipFill>
          <a:blip r:embed="rId5"/>
          <a:stretch>
            <a:fillRect/>
          </a:stretch>
        </p:blipFill>
        <p:spPr>
          <a:xfrm>
            <a:off x="4953907" y="3588447"/>
            <a:ext cx="11048094" cy="6016802"/>
          </a:xfrm>
          <a:prstGeom prst="rect">
            <a:avLst/>
          </a:prstGeom>
        </p:spPr>
      </p:pic>
      <p:sp>
        <p:nvSpPr>
          <p:cNvPr id="13" name="Rectangle 12">
            <a:extLst>
              <a:ext uri="{FF2B5EF4-FFF2-40B4-BE49-F238E27FC236}">
                <a16:creationId xmlns:a16="http://schemas.microsoft.com/office/drawing/2014/main" id="{C6D961CB-1766-1747-869B-4170A3D51BE2}"/>
              </a:ext>
            </a:extLst>
          </p:cNvPr>
          <p:cNvSpPr/>
          <p:nvPr/>
        </p:nvSpPr>
        <p:spPr>
          <a:xfrm>
            <a:off x="1886180" y="9964710"/>
            <a:ext cx="17195800" cy="2554545"/>
          </a:xfrm>
          <a:prstGeom prst="rect">
            <a:avLst/>
          </a:prstGeom>
        </p:spPr>
        <p:txBody>
          <a:bodyPr wrap="square">
            <a:spAutoFit/>
          </a:bodyPr>
          <a:lstStyle/>
          <a:p>
            <a:pPr algn="just"/>
            <a:r>
              <a:rPr lang="en-US" sz="4000" dirty="0">
                <a:latin typeface="Miso" pitchFamily="50" charset="0"/>
              </a:rPr>
              <a:t>The objective of holding public evangelistic meetings is to create an event where people will make decisions for Christ, be exposed to the community of faith, and allow the planting and watering process to take place. Again, public meetings are a part of a process, not the focal point or fruit, but still, an essential part of the journey. </a:t>
            </a:r>
          </a:p>
        </p:txBody>
      </p:sp>
    </p:spTree>
    <p:extLst>
      <p:ext uri="{BB962C8B-B14F-4D97-AF65-F5344CB8AC3E}">
        <p14:creationId xmlns:p14="http://schemas.microsoft.com/office/powerpoint/2010/main" val="994799027"/>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3289947" y="377419"/>
            <a:ext cx="15226653"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latin typeface="Miso" pitchFamily="50" charset="0"/>
              </a:rPr>
              <a:t>Planning and Preparation</a:t>
            </a:r>
            <a:r>
              <a:rPr lang="en-US" b="1" dirty="0">
                <a:latin typeface="Miso" pitchFamily="50" charset="0"/>
              </a:rPr>
              <a:t> </a:t>
            </a:r>
            <a:endParaRPr lang="en-US" dirty="0">
              <a:latin typeface="Miso" pitchFamily="50" charset="0"/>
            </a:endParaRPr>
          </a:p>
        </p:txBody>
      </p:sp>
      <p:sp>
        <p:nvSpPr>
          <p:cNvPr id="462" name="Ambassadors Ministry"/>
          <p:cNvSpPr txBox="1"/>
          <p:nvPr/>
        </p:nvSpPr>
        <p:spPr>
          <a:xfrm>
            <a:off x="8941070" y="171374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3"/>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4"/>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0057323E-48DF-1546-9FA4-E1CCF6EEB056}"/>
              </a:ext>
            </a:extLst>
          </p:cNvPr>
          <p:cNvSpPr>
            <a:spLocks noChangeArrowheads="1"/>
          </p:cNvSpPr>
          <p:nvPr/>
        </p:nvSpPr>
        <p:spPr bwMode="auto">
          <a:xfrm>
            <a:off x="757199" y="118237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C6D961CB-1766-1747-869B-4170A3D51BE2}"/>
              </a:ext>
            </a:extLst>
          </p:cNvPr>
          <p:cNvSpPr/>
          <p:nvPr/>
        </p:nvSpPr>
        <p:spPr>
          <a:xfrm>
            <a:off x="1788527" y="3155653"/>
            <a:ext cx="17195800" cy="8586966"/>
          </a:xfrm>
          <a:prstGeom prst="rect">
            <a:avLst/>
          </a:prstGeom>
        </p:spPr>
        <p:txBody>
          <a:bodyPr wrap="square">
            <a:spAutoFit/>
          </a:bodyPr>
          <a:lstStyle/>
          <a:p>
            <a:r>
              <a:rPr lang="en-US" sz="4000" b="1" dirty="0">
                <a:latin typeface="Miso" pitchFamily="50" charset="0"/>
              </a:rPr>
              <a:t>Step 1: Plan Ahead </a:t>
            </a:r>
            <a:endParaRPr lang="en-US" sz="4000" dirty="0">
              <a:latin typeface="Miso" pitchFamily="50" charset="0"/>
            </a:endParaRPr>
          </a:p>
          <a:p>
            <a:pPr algn="l"/>
            <a:r>
              <a:rPr lang="en-US" sz="4000" dirty="0">
                <a:latin typeface="Miso" pitchFamily="50" charset="0"/>
              </a:rPr>
              <a:t>It is always good to plan at least nine months to a year ahead for public evangelistic meetings. Below is a suggested timeline. Read it and discuss it in your group. </a:t>
            </a:r>
          </a:p>
          <a:p>
            <a:endParaRPr lang="en-US" sz="4000" dirty="0">
              <a:latin typeface="Miso" pitchFamily="50" charset="0"/>
            </a:endParaRPr>
          </a:p>
          <a:p>
            <a:endParaRPr lang="en-US" sz="4000" dirty="0">
              <a:latin typeface="Miso" pitchFamily="50" charset="0"/>
            </a:endParaRPr>
          </a:p>
          <a:p>
            <a:r>
              <a:rPr lang="en-US" sz="4000" dirty="0">
                <a:latin typeface="Miso" pitchFamily="50" charset="0"/>
              </a:rPr>
              <a:t>9 Months Prior to Meetings </a:t>
            </a:r>
          </a:p>
          <a:p>
            <a:endParaRPr lang="en-US" sz="4000" dirty="0">
              <a:latin typeface="Miso" pitchFamily="50" charset="0"/>
            </a:endParaRPr>
          </a:p>
          <a:p>
            <a:pPr algn="l"/>
            <a:r>
              <a:rPr lang="en-US" sz="4000" dirty="0">
                <a:latin typeface="Miso" pitchFamily="50" charset="0"/>
              </a:rPr>
              <a:t>Assign major leadership team roles: speakers (communicators), event planners—(organized), music—(musical), site leaders (service/physical workers), contact—interests (people oriented/organized), technical/pa/audio visual (technical—excellence), advertising and promotion (artistic communicators), hospitality team (hospitable, sensitive, extra-mile people) and set calendar to have two meetings to organize rally and communicate how the work and plans are coming along. </a:t>
            </a:r>
          </a:p>
          <a:p>
            <a:endParaRPr lang="en-US" sz="4000" dirty="0">
              <a:latin typeface="Miso" pitchFamily="50" charset="0"/>
            </a:endParaRPr>
          </a:p>
          <a:p>
            <a:endParaRPr lang="en-US" dirty="0">
              <a:latin typeface="Miso" pitchFamily="50" charset="0"/>
            </a:endParaRPr>
          </a:p>
        </p:txBody>
      </p:sp>
    </p:spTree>
    <p:extLst>
      <p:ext uri="{BB962C8B-B14F-4D97-AF65-F5344CB8AC3E}">
        <p14:creationId xmlns:p14="http://schemas.microsoft.com/office/powerpoint/2010/main" val="435071915"/>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3289947" y="377419"/>
            <a:ext cx="15226653"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latin typeface="Miso" pitchFamily="50" charset="0"/>
              </a:rPr>
              <a:t>Planning and Preparation</a:t>
            </a:r>
            <a:r>
              <a:rPr lang="en-US" b="1" dirty="0">
                <a:latin typeface="Miso" pitchFamily="50" charset="0"/>
              </a:rPr>
              <a:t> </a:t>
            </a:r>
            <a:endParaRPr lang="en-US" dirty="0">
              <a:latin typeface="Miso" pitchFamily="50" charset="0"/>
            </a:endParaRPr>
          </a:p>
        </p:txBody>
      </p:sp>
      <p:sp>
        <p:nvSpPr>
          <p:cNvPr id="462" name="Ambassadors Ministry"/>
          <p:cNvSpPr txBox="1"/>
          <p:nvPr/>
        </p:nvSpPr>
        <p:spPr>
          <a:xfrm>
            <a:off x="8941070" y="171374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3"/>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4"/>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0057323E-48DF-1546-9FA4-E1CCF6EEB056}"/>
              </a:ext>
            </a:extLst>
          </p:cNvPr>
          <p:cNvSpPr>
            <a:spLocks noChangeArrowheads="1"/>
          </p:cNvSpPr>
          <p:nvPr/>
        </p:nvSpPr>
        <p:spPr bwMode="auto">
          <a:xfrm>
            <a:off x="757199" y="118237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C6D961CB-1766-1747-869B-4170A3D51BE2}"/>
              </a:ext>
            </a:extLst>
          </p:cNvPr>
          <p:cNvSpPr/>
          <p:nvPr/>
        </p:nvSpPr>
        <p:spPr>
          <a:xfrm>
            <a:off x="1788527" y="2788104"/>
            <a:ext cx="17195800" cy="8463855"/>
          </a:xfrm>
          <a:prstGeom prst="rect">
            <a:avLst/>
          </a:prstGeom>
        </p:spPr>
        <p:txBody>
          <a:bodyPr wrap="square">
            <a:spAutoFit/>
          </a:bodyPr>
          <a:lstStyle/>
          <a:p>
            <a:r>
              <a:rPr lang="en-US" sz="4000" b="1" dirty="0">
                <a:latin typeface="Miso" pitchFamily="50" charset="0"/>
              </a:rPr>
              <a:t>Step 1: Plan Ahead </a:t>
            </a:r>
            <a:endParaRPr lang="en-US" sz="4000" dirty="0">
              <a:latin typeface="Miso" pitchFamily="50" charset="0"/>
            </a:endParaRPr>
          </a:p>
          <a:p>
            <a:endParaRPr lang="en-US" sz="4000" dirty="0">
              <a:latin typeface="Miso" pitchFamily="50" charset="0"/>
            </a:endParaRPr>
          </a:p>
          <a:p>
            <a:r>
              <a:rPr lang="en-US" sz="4000" dirty="0">
                <a:latin typeface="Miso" pitchFamily="50" charset="0"/>
              </a:rPr>
              <a:t>6 Months Prior to Meetings </a:t>
            </a:r>
          </a:p>
          <a:p>
            <a:pPr algn="l"/>
            <a:r>
              <a:rPr lang="en-US" sz="4000" dirty="0">
                <a:latin typeface="Miso" pitchFamily="50" charset="0"/>
              </a:rPr>
              <a:t>Plan rally weekend to happen about three months prior to evangelistic crusade/meetings. In this rally there should be call to be a part of and bring a friend to a small group, a call to lifestyle evangelism, and a call to write and share testimonies. Prepare leaders with needed resources and training. </a:t>
            </a:r>
          </a:p>
          <a:p>
            <a:endParaRPr lang="en-US" sz="4000" dirty="0">
              <a:latin typeface="Miso" pitchFamily="50" charset="0"/>
            </a:endParaRPr>
          </a:p>
          <a:p>
            <a:r>
              <a:rPr lang="en-US" sz="4000" dirty="0">
                <a:latin typeface="Miso" pitchFamily="50" charset="0"/>
              </a:rPr>
              <a:t>3 Months Prior to Meetings </a:t>
            </a:r>
          </a:p>
          <a:p>
            <a:pPr algn="l"/>
            <a:r>
              <a:rPr lang="en-US" sz="4000" dirty="0">
                <a:latin typeface="Miso" pitchFamily="50" charset="0"/>
              </a:rPr>
              <a:t>Rally Weekend. Be ready to launch various types of small groups. There should be sign-ups for small group participation, prayer ministries, outreach projects, all around a brief series of 3-5 sermons/testimonies about lifestyle evangelism. </a:t>
            </a:r>
          </a:p>
          <a:p>
            <a:endParaRPr lang="en-US" sz="4000" dirty="0">
              <a:latin typeface="Miso" pitchFamily="50" charset="0"/>
            </a:endParaRPr>
          </a:p>
          <a:p>
            <a:endParaRPr lang="en-US" dirty="0">
              <a:latin typeface="Miso" pitchFamily="50" charset="0"/>
            </a:endParaRPr>
          </a:p>
          <a:p>
            <a:endParaRPr lang="en-US" dirty="0">
              <a:latin typeface="Miso" pitchFamily="50" charset="0"/>
            </a:endParaRPr>
          </a:p>
        </p:txBody>
      </p:sp>
    </p:spTree>
    <p:extLst>
      <p:ext uri="{BB962C8B-B14F-4D97-AF65-F5344CB8AC3E}">
        <p14:creationId xmlns:p14="http://schemas.microsoft.com/office/powerpoint/2010/main" val="1000685293"/>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7"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8" name="Picture 5" descr="Picture 5"/>
          <p:cNvPicPr>
            <a:picLocks noChangeAspect="1"/>
          </p:cNvPicPr>
          <p:nvPr/>
        </p:nvPicPr>
        <p:blipFill>
          <a:blip r:embed="rId3"/>
          <a:srcRect l="7524" r="10841"/>
          <a:stretch>
            <a:fillRect/>
          </a:stretch>
        </p:blipFill>
        <p:spPr>
          <a:xfrm>
            <a:off x="-1" y="2331"/>
            <a:ext cx="20968856" cy="13713533"/>
          </a:xfrm>
          <a:prstGeom prst="rect">
            <a:avLst/>
          </a:prstGeom>
          <a:ln w="12700">
            <a:miter lim="400000"/>
          </a:ln>
        </p:spPr>
      </p:pic>
      <p:sp>
        <p:nvSpPr>
          <p:cNvPr id="159" name="TextBox 2"/>
          <p:cNvSpPr txBox="1"/>
          <p:nvPr/>
        </p:nvSpPr>
        <p:spPr>
          <a:xfrm>
            <a:off x="1236135" y="9587288"/>
            <a:ext cx="6345383"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4000">
                <a:latin typeface="Miso"/>
                <a:ea typeface="Miso"/>
                <a:cs typeface="Miso"/>
                <a:sym typeface="Miso"/>
              </a:defRPr>
            </a:lvl1pPr>
          </a:lstStyle>
          <a:p>
            <a:r>
              <a:t>Adventist Youth Ministries</a:t>
            </a:r>
          </a:p>
        </p:txBody>
      </p:sp>
      <p:sp>
        <p:nvSpPr>
          <p:cNvPr id="160" name="Title 4"/>
          <p:cNvSpPr txBox="1">
            <a:spLocks noGrp="1"/>
          </p:cNvSpPr>
          <p:nvPr>
            <p:ph type="ctrTitle"/>
          </p:nvPr>
        </p:nvSpPr>
        <p:spPr>
          <a:xfrm>
            <a:off x="9899518" y="1621792"/>
            <a:ext cx="9751754" cy="1660028"/>
          </a:xfrm>
          <a:prstGeom prst="rect">
            <a:avLst/>
          </a:prstGeom>
        </p:spPr>
        <p:txBody>
          <a:bodyPr anchor="ctr">
            <a:normAutofit fontScale="90000"/>
          </a:bodyPr>
          <a:lstStyle>
            <a:lvl1pPr defTabSz="616148">
              <a:defRPr sz="5250" b="1">
                <a:latin typeface="Miso"/>
                <a:ea typeface="Miso"/>
                <a:cs typeface="Miso"/>
                <a:sym typeface="Miso"/>
              </a:defRPr>
            </a:lvl1pPr>
          </a:lstStyle>
          <a:p>
            <a:br>
              <a:rPr lang="en-US" dirty="0"/>
            </a:br>
            <a:br>
              <a:rPr lang="en-US" dirty="0"/>
            </a:br>
            <a:br>
              <a:rPr lang="en-US" dirty="0"/>
            </a:br>
            <a:br>
              <a:rPr lang="en-US" dirty="0"/>
            </a:br>
            <a:br>
              <a:rPr lang="en-US" dirty="0"/>
            </a:br>
            <a:r>
              <a:rPr lang="en-US" dirty="0"/>
              <a:t> MODULE 3 -   Outreach</a:t>
            </a:r>
            <a:br>
              <a:rPr lang="en-US" dirty="0"/>
            </a:br>
            <a:br>
              <a:rPr lang="en-US" dirty="0"/>
            </a:br>
            <a:r>
              <a:rPr lang="en-US" dirty="0"/>
              <a:t>PERSONAL, SMALL GROUP </a:t>
            </a:r>
            <a:br>
              <a:rPr lang="en-US" dirty="0"/>
            </a:br>
            <a:r>
              <a:rPr lang="en-US" dirty="0"/>
              <a:t>AND PUBLIC EVANGELISM </a:t>
            </a:r>
            <a:br>
              <a:rPr lang="en-US" dirty="0"/>
            </a:br>
            <a:endParaRPr dirty="0"/>
          </a:p>
        </p:txBody>
      </p:sp>
      <p:sp>
        <p:nvSpPr>
          <p:cNvPr id="161" name="Title 4"/>
          <p:cNvSpPr txBox="1"/>
          <p:nvPr/>
        </p:nvSpPr>
        <p:spPr>
          <a:xfrm>
            <a:off x="9501699" y="6561309"/>
            <a:ext cx="10759890" cy="2627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normAutofit/>
          </a:bodyPr>
          <a:lstStyle>
            <a:lvl1pPr>
              <a:lnSpc>
                <a:spcPct val="90000"/>
              </a:lnSpc>
              <a:defRPr sz="5400">
                <a:latin typeface="Miso"/>
                <a:ea typeface="Miso"/>
                <a:cs typeface="Miso"/>
                <a:sym typeface="Miso"/>
              </a:defRPr>
            </a:lvl1pPr>
          </a:lstStyle>
          <a:p>
            <a:r>
              <a:rPr lang="en-US" dirty="0"/>
              <a:t>Al Powell</a:t>
            </a:r>
          </a:p>
          <a:p>
            <a:r>
              <a:rPr lang="en-US" b="1" dirty="0"/>
              <a:t>Youth Director</a:t>
            </a:r>
          </a:p>
          <a:p>
            <a:r>
              <a:rPr lang="en-US" dirty="0"/>
              <a:t>INTER-AMERICAN DIVISION</a:t>
            </a:r>
            <a:endParaRPr dirty="0"/>
          </a:p>
        </p:txBody>
      </p:sp>
    </p:spTree>
    <p:extLst>
      <p:ext uri="{BB962C8B-B14F-4D97-AF65-F5344CB8AC3E}">
        <p14:creationId xmlns:p14="http://schemas.microsoft.com/office/powerpoint/2010/main" val="290333536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3289947" y="377419"/>
            <a:ext cx="15226653"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latin typeface="Miso" pitchFamily="50" charset="0"/>
              </a:rPr>
              <a:t>Planning and Preparation</a:t>
            </a:r>
            <a:r>
              <a:rPr lang="en-US" b="1" dirty="0">
                <a:latin typeface="Miso" pitchFamily="50" charset="0"/>
              </a:rPr>
              <a:t> </a:t>
            </a:r>
            <a:endParaRPr lang="en-US" dirty="0">
              <a:latin typeface="Miso" pitchFamily="50" charset="0"/>
            </a:endParaRPr>
          </a:p>
        </p:txBody>
      </p:sp>
      <p:sp>
        <p:nvSpPr>
          <p:cNvPr id="462" name="Ambassadors Ministry"/>
          <p:cNvSpPr txBox="1"/>
          <p:nvPr/>
        </p:nvSpPr>
        <p:spPr>
          <a:xfrm>
            <a:off x="8941070" y="171374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3"/>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4"/>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0057323E-48DF-1546-9FA4-E1CCF6EEB056}"/>
              </a:ext>
            </a:extLst>
          </p:cNvPr>
          <p:cNvSpPr>
            <a:spLocks noChangeArrowheads="1"/>
          </p:cNvSpPr>
          <p:nvPr/>
        </p:nvSpPr>
        <p:spPr bwMode="auto">
          <a:xfrm>
            <a:off x="757199" y="118237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C6D961CB-1766-1747-869B-4170A3D51BE2}"/>
              </a:ext>
            </a:extLst>
          </p:cNvPr>
          <p:cNvSpPr/>
          <p:nvPr/>
        </p:nvSpPr>
        <p:spPr>
          <a:xfrm>
            <a:off x="1788527" y="2788104"/>
            <a:ext cx="17195800" cy="9079409"/>
          </a:xfrm>
          <a:prstGeom prst="rect">
            <a:avLst/>
          </a:prstGeom>
        </p:spPr>
        <p:txBody>
          <a:bodyPr wrap="square">
            <a:spAutoFit/>
          </a:bodyPr>
          <a:lstStyle/>
          <a:p>
            <a:r>
              <a:rPr lang="en-US" sz="4000" b="1" dirty="0">
                <a:latin typeface="Miso" pitchFamily="50" charset="0"/>
              </a:rPr>
              <a:t>Step 1: Plan Ahead </a:t>
            </a:r>
            <a:endParaRPr lang="en-US" sz="4000" dirty="0">
              <a:latin typeface="Miso" pitchFamily="50" charset="0"/>
            </a:endParaRPr>
          </a:p>
          <a:p>
            <a:endParaRPr lang="en-US" sz="4000" dirty="0">
              <a:latin typeface="Miso" pitchFamily="50" charset="0"/>
            </a:endParaRPr>
          </a:p>
          <a:p>
            <a:r>
              <a:rPr lang="en-US" sz="4000" dirty="0">
                <a:latin typeface="Miso" pitchFamily="50" charset="0"/>
              </a:rPr>
              <a:t>1 Month Prior to Meetings </a:t>
            </a:r>
          </a:p>
          <a:p>
            <a:pPr algn="l"/>
            <a:r>
              <a:rPr lang="en-US" sz="4000" dirty="0">
                <a:latin typeface="Miso" pitchFamily="50" charset="0"/>
              </a:rPr>
              <a:t>All advertising should be ready. The site, technical plan for audio visual, music teams, special features should be organized and ready. During this month, the speakers should refine and practice sermons. Significant effort needs to go into getting members to make personal visits as well as door-to-door invitations. Finally, prayer partners and teams begin a daily prayer vigil (three times a day or however they decide). </a:t>
            </a:r>
          </a:p>
          <a:p>
            <a:pPr algn="l"/>
            <a:endParaRPr lang="en-US" sz="4000" dirty="0">
              <a:latin typeface="Miso" pitchFamily="50" charset="0"/>
            </a:endParaRPr>
          </a:p>
          <a:p>
            <a:r>
              <a:rPr lang="en-US" sz="4000" dirty="0">
                <a:latin typeface="Miso" pitchFamily="50" charset="0"/>
              </a:rPr>
              <a:t>1 Week Prior to Meetings </a:t>
            </a:r>
          </a:p>
          <a:p>
            <a:pPr algn="l"/>
            <a:r>
              <a:rPr lang="en-US" sz="4000" dirty="0">
                <a:latin typeface="Miso" pitchFamily="50" charset="0"/>
              </a:rPr>
              <a:t>Practice opening night meetings as a rehearsal so that all the details can be sorted out beforehand. Note: The devil is in the details, but so is God! Be prepared. </a:t>
            </a:r>
          </a:p>
          <a:p>
            <a:endParaRPr lang="en-US" sz="4000" dirty="0">
              <a:latin typeface="Miso" pitchFamily="50" charset="0"/>
            </a:endParaRPr>
          </a:p>
          <a:p>
            <a:endParaRPr lang="en-US" dirty="0">
              <a:latin typeface="Miso" pitchFamily="50" charset="0"/>
            </a:endParaRPr>
          </a:p>
          <a:p>
            <a:endParaRPr lang="en-US" dirty="0">
              <a:latin typeface="Miso" pitchFamily="50" charset="0"/>
            </a:endParaRPr>
          </a:p>
        </p:txBody>
      </p:sp>
    </p:spTree>
    <p:extLst>
      <p:ext uri="{BB962C8B-B14F-4D97-AF65-F5344CB8AC3E}">
        <p14:creationId xmlns:p14="http://schemas.microsoft.com/office/powerpoint/2010/main" val="3575419206"/>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3289947" y="377419"/>
            <a:ext cx="15226653"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latin typeface="Miso" pitchFamily="50" charset="0"/>
              </a:rPr>
              <a:t>Planning and Preparation</a:t>
            </a:r>
            <a:r>
              <a:rPr lang="en-US" b="1" dirty="0">
                <a:latin typeface="Miso" pitchFamily="50" charset="0"/>
              </a:rPr>
              <a:t> </a:t>
            </a:r>
            <a:endParaRPr lang="en-US" dirty="0">
              <a:latin typeface="Miso" pitchFamily="50" charset="0"/>
            </a:endParaRPr>
          </a:p>
        </p:txBody>
      </p:sp>
      <p:sp>
        <p:nvSpPr>
          <p:cNvPr id="462" name="Ambassadors Ministry"/>
          <p:cNvSpPr txBox="1"/>
          <p:nvPr/>
        </p:nvSpPr>
        <p:spPr>
          <a:xfrm>
            <a:off x="8941070" y="171374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3"/>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4"/>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0057323E-48DF-1546-9FA4-E1CCF6EEB056}"/>
              </a:ext>
            </a:extLst>
          </p:cNvPr>
          <p:cNvSpPr>
            <a:spLocks noChangeArrowheads="1"/>
          </p:cNvSpPr>
          <p:nvPr/>
        </p:nvSpPr>
        <p:spPr bwMode="auto">
          <a:xfrm>
            <a:off x="757199" y="118237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C6D961CB-1766-1747-869B-4170A3D51BE2}"/>
              </a:ext>
            </a:extLst>
          </p:cNvPr>
          <p:cNvSpPr/>
          <p:nvPr/>
        </p:nvSpPr>
        <p:spPr>
          <a:xfrm>
            <a:off x="1788527" y="2788104"/>
            <a:ext cx="17195800" cy="7848302"/>
          </a:xfrm>
          <a:prstGeom prst="rect">
            <a:avLst/>
          </a:prstGeom>
        </p:spPr>
        <p:txBody>
          <a:bodyPr wrap="square">
            <a:spAutoFit/>
          </a:bodyPr>
          <a:lstStyle/>
          <a:p>
            <a:r>
              <a:rPr lang="en-US" sz="4000" b="1" dirty="0">
                <a:latin typeface="Miso" pitchFamily="50" charset="0"/>
              </a:rPr>
              <a:t>Step 2: Decide the Type of Meeting Format </a:t>
            </a:r>
          </a:p>
          <a:p>
            <a:r>
              <a:rPr lang="en-US" sz="4000" b="1" dirty="0">
                <a:latin typeface="Miso" pitchFamily="50" charset="0"/>
              </a:rPr>
              <a:t> </a:t>
            </a:r>
            <a:endParaRPr lang="en-US" sz="4000" dirty="0">
              <a:latin typeface="Miso" pitchFamily="50" charset="0"/>
            </a:endParaRPr>
          </a:p>
          <a:p>
            <a:r>
              <a:rPr lang="en-US" sz="4000" dirty="0">
                <a:latin typeface="Miso" pitchFamily="50" charset="0"/>
              </a:rPr>
              <a:t>Seminar Approach </a:t>
            </a:r>
          </a:p>
          <a:p>
            <a:r>
              <a:rPr lang="en-US" sz="4000" dirty="0">
                <a:latin typeface="Miso" pitchFamily="50" charset="0"/>
              </a:rPr>
              <a:t>Daniel/Prophecy Seminars </a:t>
            </a:r>
          </a:p>
          <a:p>
            <a:pPr algn="l"/>
            <a:r>
              <a:rPr lang="en-US" sz="4000" dirty="0">
                <a:latin typeface="Miso" pitchFamily="50" charset="0"/>
              </a:rPr>
              <a:t>Christian Beliefs Studies (28 fundamental beliefs or broader doctrinal groupings such as: What does the Bible say about: God, His Revelation, Humanity, Sin, Salvation, Death, </a:t>
            </a:r>
            <a:r>
              <a:rPr lang="en-US" sz="4000" dirty="0" err="1">
                <a:latin typeface="Miso" pitchFamily="50" charset="0"/>
              </a:rPr>
              <a:t>etc</a:t>
            </a:r>
            <a:r>
              <a:rPr lang="en-US" sz="4000" dirty="0">
                <a:latin typeface="Miso" pitchFamily="50" charset="0"/>
              </a:rPr>
              <a:t>…) </a:t>
            </a:r>
          </a:p>
          <a:p>
            <a:pPr algn="l"/>
            <a:endParaRPr lang="en-US" sz="4000" dirty="0">
              <a:latin typeface="Miso" pitchFamily="50" charset="0"/>
            </a:endParaRPr>
          </a:p>
          <a:p>
            <a:pPr algn="l"/>
            <a:r>
              <a:rPr lang="en-US" sz="4000" dirty="0">
                <a:latin typeface="Miso" pitchFamily="50" charset="0"/>
              </a:rPr>
              <a:t>Big Questions Get Answered (Organize each meeting to answer a question: What does God say about the Sabbath? How can I know I am going to heaven? What will happen at the end? What is God’s plan for my life? How can I start over? Vampires, ghosts and wizards—are they real?) </a:t>
            </a:r>
          </a:p>
          <a:p>
            <a:endParaRPr lang="en-US" sz="4000" dirty="0">
              <a:latin typeface="Miso" pitchFamily="50" charset="0"/>
            </a:endParaRPr>
          </a:p>
          <a:p>
            <a:endParaRPr lang="en-US" dirty="0">
              <a:latin typeface="Miso" pitchFamily="50" charset="0"/>
            </a:endParaRPr>
          </a:p>
          <a:p>
            <a:endParaRPr lang="en-US" dirty="0">
              <a:latin typeface="Miso" pitchFamily="50" charset="0"/>
            </a:endParaRPr>
          </a:p>
        </p:txBody>
      </p:sp>
    </p:spTree>
    <p:extLst>
      <p:ext uri="{BB962C8B-B14F-4D97-AF65-F5344CB8AC3E}">
        <p14:creationId xmlns:p14="http://schemas.microsoft.com/office/powerpoint/2010/main" val="425170585"/>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3289947" y="377419"/>
            <a:ext cx="15226653"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latin typeface="Miso" pitchFamily="50" charset="0"/>
              </a:rPr>
              <a:t>Planning and Preparation</a:t>
            </a:r>
            <a:r>
              <a:rPr lang="en-US" b="1" dirty="0">
                <a:latin typeface="Miso" pitchFamily="50" charset="0"/>
              </a:rPr>
              <a:t> </a:t>
            </a:r>
            <a:endParaRPr lang="en-US" dirty="0">
              <a:latin typeface="Miso" pitchFamily="50" charset="0"/>
            </a:endParaRPr>
          </a:p>
        </p:txBody>
      </p:sp>
      <p:sp>
        <p:nvSpPr>
          <p:cNvPr id="462" name="Ambassadors Ministry"/>
          <p:cNvSpPr txBox="1"/>
          <p:nvPr/>
        </p:nvSpPr>
        <p:spPr>
          <a:xfrm>
            <a:off x="8941070" y="171374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3"/>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4"/>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0057323E-48DF-1546-9FA4-E1CCF6EEB056}"/>
              </a:ext>
            </a:extLst>
          </p:cNvPr>
          <p:cNvSpPr>
            <a:spLocks noChangeArrowheads="1"/>
          </p:cNvSpPr>
          <p:nvPr/>
        </p:nvSpPr>
        <p:spPr bwMode="auto">
          <a:xfrm>
            <a:off x="757199" y="118237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C6D961CB-1766-1747-869B-4170A3D51BE2}"/>
              </a:ext>
            </a:extLst>
          </p:cNvPr>
          <p:cNvSpPr/>
          <p:nvPr/>
        </p:nvSpPr>
        <p:spPr>
          <a:xfrm>
            <a:off x="1788527" y="2788104"/>
            <a:ext cx="17195800" cy="10310515"/>
          </a:xfrm>
          <a:prstGeom prst="rect">
            <a:avLst/>
          </a:prstGeom>
        </p:spPr>
        <p:txBody>
          <a:bodyPr wrap="square">
            <a:spAutoFit/>
          </a:bodyPr>
          <a:lstStyle/>
          <a:p>
            <a:r>
              <a:rPr lang="en-US" sz="4000" b="1" dirty="0">
                <a:latin typeface="Miso" pitchFamily="50" charset="0"/>
              </a:rPr>
              <a:t>Step 2: Decide the Type of Meeting Format </a:t>
            </a:r>
          </a:p>
          <a:p>
            <a:r>
              <a:rPr lang="en-US" sz="4000" b="1" dirty="0">
                <a:latin typeface="Miso" pitchFamily="50" charset="0"/>
              </a:rPr>
              <a:t> </a:t>
            </a:r>
            <a:endParaRPr lang="en-US" sz="4000" dirty="0">
              <a:latin typeface="Miso" pitchFamily="50" charset="0"/>
            </a:endParaRPr>
          </a:p>
          <a:p>
            <a:r>
              <a:rPr lang="en-US" sz="4000" dirty="0">
                <a:latin typeface="Miso" pitchFamily="50" charset="0"/>
              </a:rPr>
              <a:t>Preaching or Proclamation Approach </a:t>
            </a:r>
          </a:p>
          <a:p>
            <a:r>
              <a:rPr lang="en-US" sz="4000" dirty="0">
                <a:latin typeface="Miso" pitchFamily="50" charset="0"/>
              </a:rPr>
              <a:t>Preaching Crusade (more of a music/preaching event)</a:t>
            </a:r>
          </a:p>
          <a:p>
            <a:r>
              <a:rPr lang="en-US" sz="4000" dirty="0">
                <a:latin typeface="Miso" pitchFamily="50" charset="0"/>
              </a:rPr>
              <a:t> </a:t>
            </a:r>
          </a:p>
          <a:p>
            <a:pPr algn="l"/>
            <a:r>
              <a:rPr lang="en-US" sz="4000" dirty="0">
                <a:latin typeface="Miso" pitchFamily="50" charset="0"/>
              </a:rPr>
              <a:t>A traditional format is to hold meetings 3-5 days a week for 3-4 weeks. </a:t>
            </a:r>
          </a:p>
          <a:p>
            <a:pPr algn="l"/>
            <a:r>
              <a:rPr lang="en-US" sz="4000" dirty="0">
                <a:latin typeface="Miso" pitchFamily="50" charset="0"/>
              </a:rPr>
              <a:t>Another way to organize an evangelistic event is to hold meetings every night for a week, then conduct the rest of the meetings over a longer period of time either in a small group or a mid-week prayer meeting or Sabbath school class. </a:t>
            </a:r>
          </a:p>
          <a:p>
            <a:pPr algn="l"/>
            <a:endParaRPr lang="en-US" sz="4000" dirty="0">
              <a:latin typeface="Miso" pitchFamily="50" charset="0"/>
            </a:endParaRPr>
          </a:p>
          <a:p>
            <a:pPr algn="l"/>
            <a:r>
              <a:rPr lang="en-US" sz="4000" dirty="0">
                <a:latin typeface="Miso" pitchFamily="50" charset="0"/>
              </a:rPr>
              <a:t>Even a long weekend series (5-7 sermons Friday through Sunday) with a follow up Sabbath school class that teaches the core Adventist message is working well in some places. </a:t>
            </a:r>
          </a:p>
          <a:p>
            <a:pPr algn="l"/>
            <a:endParaRPr lang="en-US" sz="4000" dirty="0">
              <a:latin typeface="Miso" pitchFamily="50" charset="0"/>
            </a:endParaRPr>
          </a:p>
          <a:p>
            <a:pPr algn="l"/>
            <a:r>
              <a:rPr lang="en-US" sz="4000" dirty="0">
                <a:latin typeface="Miso" pitchFamily="50" charset="0"/>
              </a:rPr>
              <a:t>* Vary the meeting format and approach to meet the needs of you and your team. </a:t>
            </a:r>
          </a:p>
          <a:p>
            <a:endParaRPr lang="en-US" sz="4000" dirty="0">
              <a:latin typeface="Miso" pitchFamily="50" charset="0"/>
            </a:endParaRPr>
          </a:p>
          <a:p>
            <a:endParaRPr lang="en-US" dirty="0">
              <a:latin typeface="Miso" pitchFamily="50" charset="0"/>
            </a:endParaRPr>
          </a:p>
          <a:p>
            <a:endParaRPr lang="en-US" dirty="0">
              <a:latin typeface="Miso" pitchFamily="50" charset="0"/>
            </a:endParaRPr>
          </a:p>
        </p:txBody>
      </p:sp>
    </p:spTree>
    <p:extLst>
      <p:ext uri="{BB962C8B-B14F-4D97-AF65-F5344CB8AC3E}">
        <p14:creationId xmlns:p14="http://schemas.microsoft.com/office/powerpoint/2010/main" val="3209018506"/>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3289947" y="377419"/>
            <a:ext cx="15226653"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latin typeface="Miso" pitchFamily="50" charset="0"/>
              </a:rPr>
              <a:t>Planning and Preparation</a:t>
            </a:r>
            <a:r>
              <a:rPr lang="en-US" b="1" dirty="0">
                <a:latin typeface="Miso" pitchFamily="50" charset="0"/>
              </a:rPr>
              <a:t> </a:t>
            </a:r>
            <a:endParaRPr lang="en-US" dirty="0">
              <a:latin typeface="Miso" pitchFamily="50" charset="0"/>
            </a:endParaRPr>
          </a:p>
        </p:txBody>
      </p:sp>
      <p:sp>
        <p:nvSpPr>
          <p:cNvPr id="462" name="Ambassadors Ministry"/>
          <p:cNvSpPr txBox="1"/>
          <p:nvPr/>
        </p:nvSpPr>
        <p:spPr>
          <a:xfrm>
            <a:off x="8941070" y="171374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3"/>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4"/>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0057323E-48DF-1546-9FA4-E1CCF6EEB056}"/>
              </a:ext>
            </a:extLst>
          </p:cNvPr>
          <p:cNvSpPr>
            <a:spLocks noChangeArrowheads="1"/>
          </p:cNvSpPr>
          <p:nvPr/>
        </p:nvSpPr>
        <p:spPr bwMode="auto">
          <a:xfrm>
            <a:off x="757199" y="118237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C6D961CB-1766-1747-869B-4170A3D51BE2}"/>
              </a:ext>
            </a:extLst>
          </p:cNvPr>
          <p:cNvSpPr/>
          <p:nvPr/>
        </p:nvSpPr>
        <p:spPr>
          <a:xfrm>
            <a:off x="1788527" y="4078166"/>
            <a:ext cx="17195800" cy="6001643"/>
          </a:xfrm>
          <a:prstGeom prst="rect">
            <a:avLst/>
          </a:prstGeom>
        </p:spPr>
        <p:txBody>
          <a:bodyPr wrap="square">
            <a:spAutoFit/>
          </a:bodyPr>
          <a:lstStyle/>
          <a:p>
            <a:r>
              <a:rPr lang="en-US" sz="4000" b="1" dirty="0">
                <a:latin typeface="Miso" pitchFamily="50" charset="0"/>
              </a:rPr>
              <a:t>Step 3: Do It—Commit Your Lifestyle to the Process and Follow Through</a:t>
            </a:r>
          </a:p>
          <a:p>
            <a:endParaRPr lang="en-US" sz="4000" b="1" dirty="0">
              <a:latin typeface="Miso" pitchFamily="50" charset="0"/>
            </a:endParaRPr>
          </a:p>
          <a:p>
            <a:r>
              <a:rPr lang="en-US" sz="4000" b="1" dirty="0">
                <a:latin typeface="Miso" pitchFamily="50" charset="0"/>
              </a:rPr>
              <a:t>The Ten Commandments/ Suggestions for Evangelism </a:t>
            </a:r>
          </a:p>
          <a:p>
            <a:pPr algn="l"/>
            <a:endParaRPr lang="en-US" sz="4000" dirty="0">
              <a:latin typeface="Miso" pitchFamily="50" charset="0"/>
            </a:endParaRPr>
          </a:p>
          <a:p>
            <a:pPr marL="1005840" indent="-742950" algn="l">
              <a:buFont typeface="+mj-lt"/>
              <a:buAutoNum type="arabicPeriod"/>
            </a:pPr>
            <a:r>
              <a:rPr lang="en-US" sz="4000" dirty="0">
                <a:latin typeface="Miso" pitchFamily="50" charset="0"/>
              </a:rPr>
              <a:t>As you plan, keep the following reminders before you. </a:t>
            </a:r>
            <a:r>
              <a:rPr lang="en-US" sz="4000">
                <a:solidFill>
                  <a:srgbClr val="FF0000"/>
                </a:solidFill>
                <a:latin typeface="Miso" pitchFamily="50" charset="0"/>
              </a:rPr>
              <a:t>(See </a:t>
            </a:r>
            <a:r>
              <a:rPr lang="en-US" sz="4000" dirty="0">
                <a:solidFill>
                  <a:srgbClr val="FF0000"/>
                </a:solidFill>
                <a:latin typeface="Miso" pitchFamily="50" charset="0"/>
              </a:rPr>
              <a:t>next slide) </a:t>
            </a:r>
          </a:p>
          <a:p>
            <a:pPr marL="1005840" indent="-742950" algn="l">
              <a:buFont typeface="+mj-lt"/>
              <a:buAutoNum type="arabicPeriod"/>
            </a:pPr>
            <a:r>
              <a:rPr lang="en-US" sz="4000" dirty="0">
                <a:latin typeface="Miso" pitchFamily="50" charset="0"/>
              </a:rPr>
              <a:t>Read each one in your group and look up the corresponding passage from Scripture. </a:t>
            </a:r>
          </a:p>
          <a:p>
            <a:pPr marL="1005840" indent="-742950" algn="l">
              <a:buFont typeface="+mj-lt"/>
              <a:buAutoNum type="arabicPeriod"/>
            </a:pPr>
            <a:r>
              <a:rPr lang="en-US" sz="4000" dirty="0">
                <a:latin typeface="Miso" pitchFamily="50" charset="0"/>
              </a:rPr>
              <a:t>Add any other Bible verses you know of that relate. </a:t>
            </a:r>
          </a:p>
          <a:p>
            <a:endParaRPr lang="en-US" sz="4000" dirty="0">
              <a:latin typeface="Miso" pitchFamily="50" charset="0"/>
            </a:endParaRPr>
          </a:p>
          <a:p>
            <a:endParaRPr lang="en-US" dirty="0"/>
          </a:p>
          <a:p>
            <a:endParaRPr lang="en-US" dirty="0"/>
          </a:p>
        </p:txBody>
      </p:sp>
    </p:spTree>
    <p:extLst>
      <p:ext uri="{BB962C8B-B14F-4D97-AF65-F5344CB8AC3E}">
        <p14:creationId xmlns:p14="http://schemas.microsoft.com/office/powerpoint/2010/main" val="1273427636"/>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2377441" y="377419"/>
            <a:ext cx="18568266"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solidFill>
                  <a:schemeClr val="tx1"/>
                </a:solidFill>
              </a:rPr>
              <a:t>Preaching, teaching, and beseeching</a:t>
            </a:r>
          </a:p>
        </p:txBody>
      </p:sp>
      <p:sp>
        <p:nvSpPr>
          <p:cNvPr id="462" name="Ambassadors Ministry"/>
          <p:cNvSpPr txBox="1"/>
          <p:nvPr/>
        </p:nvSpPr>
        <p:spPr>
          <a:xfrm>
            <a:off x="8941070" y="171374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3"/>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4"/>
          <a:stretch>
            <a:fillRect/>
          </a:stretch>
        </p:blipFill>
        <p:spPr>
          <a:xfrm>
            <a:off x="-201592" y="0"/>
            <a:ext cx="2919453" cy="2623562"/>
          </a:xfrm>
          <a:prstGeom prst="rect">
            <a:avLst/>
          </a:prstGeom>
          <a:ln w="12700">
            <a:miter lim="400000"/>
          </a:ln>
        </p:spPr>
      </p:pic>
      <p:sp>
        <p:nvSpPr>
          <p:cNvPr id="3" name="Rectangle 1">
            <a:extLst>
              <a:ext uri="{FF2B5EF4-FFF2-40B4-BE49-F238E27FC236}">
                <a16:creationId xmlns:a16="http://schemas.microsoft.com/office/drawing/2014/main" id="{0057323E-48DF-1546-9FA4-E1CCF6EEB056}"/>
              </a:ext>
            </a:extLst>
          </p:cNvPr>
          <p:cNvSpPr>
            <a:spLocks noChangeArrowheads="1"/>
          </p:cNvSpPr>
          <p:nvPr/>
        </p:nvSpPr>
        <p:spPr bwMode="auto">
          <a:xfrm>
            <a:off x="757199" y="118237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C6D961CB-1766-1747-869B-4170A3D51BE2}"/>
              </a:ext>
            </a:extLst>
          </p:cNvPr>
          <p:cNvSpPr/>
          <p:nvPr/>
        </p:nvSpPr>
        <p:spPr>
          <a:xfrm>
            <a:off x="1788527" y="2788104"/>
            <a:ext cx="18847734" cy="10579819"/>
          </a:xfrm>
          <a:prstGeom prst="rect">
            <a:avLst/>
          </a:prstGeom>
        </p:spPr>
        <p:txBody>
          <a:bodyPr wrap="square">
            <a:spAutoFit/>
          </a:bodyPr>
          <a:lstStyle/>
          <a:p>
            <a:pPr algn="l">
              <a:lnSpc>
                <a:spcPct val="125000"/>
              </a:lnSpc>
            </a:pPr>
            <a:r>
              <a:rPr lang="en-US" sz="6600" dirty="0">
                <a:latin typeface="Miso" pitchFamily="50" charset="0"/>
              </a:rPr>
              <a:t>Step 1: 	</a:t>
            </a:r>
            <a:r>
              <a:rPr lang="en-US" sz="5400" dirty="0">
                <a:latin typeface="Miso" pitchFamily="50" charset="0"/>
              </a:rPr>
              <a:t>Begin and End with Jesus </a:t>
            </a:r>
            <a:endParaRPr lang="en-US" sz="6600" dirty="0">
              <a:latin typeface="Miso" pitchFamily="50" charset="0"/>
            </a:endParaRPr>
          </a:p>
          <a:p>
            <a:pPr algn="l">
              <a:lnSpc>
                <a:spcPct val="125000"/>
              </a:lnSpc>
            </a:pPr>
            <a:r>
              <a:rPr lang="en-US" sz="6600" dirty="0">
                <a:latin typeface="Miso" pitchFamily="50" charset="0"/>
              </a:rPr>
              <a:t>Step 2: 	</a:t>
            </a:r>
            <a:r>
              <a:rPr lang="en-US" sz="5400" dirty="0">
                <a:latin typeface="Miso" pitchFamily="50" charset="0"/>
              </a:rPr>
              <a:t>Be Organized, Sincere, and Clear </a:t>
            </a:r>
          </a:p>
          <a:p>
            <a:pPr algn="l">
              <a:lnSpc>
                <a:spcPct val="125000"/>
              </a:lnSpc>
            </a:pPr>
            <a:r>
              <a:rPr lang="en-US" sz="6600" dirty="0">
                <a:latin typeface="Miso" pitchFamily="50" charset="0"/>
              </a:rPr>
              <a:t>Step 3: 	</a:t>
            </a:r>
            <a:r>
              <a:rPr lang="en-US" sz="5400" dirty="0">
                <a:latin typeface="Miso" pitchFamily="50" charset="0"/>
              </a:rPr>
              <a:t>Asking and Answering Questions </a:t>
            </a:r>
            <a:endParaRPr lang="en-US" sz="6600" dirty="0">
              <a:latin typeface="Miso" pitchFamily="50" charset="0"/>
            </a:endParaRPr>
          </a:p>
          <a:p>
            <a:pPr algn="l">
              <a:lnSpc>
                <a:spcPct val="125000"/>
              </a:lnSpc>
            </a:pPr>
            <a:r>
              <a:rPr lang="en-US" sz="6600" dirty="0">
                <a:latin typeface="Miso" pitchFamily="50" charset="0"/>
              </a:rPr>
              <a:t>Step 4: 	</a:t>
            </a:r>
            <a:r>
              <a:rPr lang="en-US" sz="5400" dirty="0">
                <a:latin typeface="Miso" pitchFamily="50" charset="0"/>
              </a:rPr>
              <a:t>Telling Stories </a:t>
            </a:r>
            <a:endParaRPr lang="en-US" sz="6600" dirty="0">
              <a:latin typeface="Miso" pitchFamily="50" charset="0"/>
            </a:endParaRPr>
          </a:p>
          <a:p>
            <a:pPr algn="l">
              <a:lnSpc>
                <a:spcPct val="125000"/>
              </a:lnSpc>
            </a:pPr>
            <a:r>
              <a:rPr lang="en-US" sz="6600" dirty="0">
                <a:latin typeface="Miso" pitchFamily="50" charset="0"/>
              </a:rPr>
              <a:t>Step 5: 	</a:t>
            </a:r>
            <a:r>
              <a:rPr lang="en-US" sz="5400" dirty="0">
                <a:latin typeface="Miso" pitchFamily="50" charset="0"/>
              </a:rPr>
              <a:t>Saying Hard Things – Let the Bible Say It </a:t>
            </a:r>
          </a:p>
          <a:p>
            <a:pPr algn="l">
              <a:lnSpc>
                <a:spcPct val="125000"/>
              </a:lnSpc>
            </a:pPr>
            <a:r>
              <a:rPr lang="en-US" sz="6600" dirty="0">
                <a:latin typeface="Miso" pitchFamily="50" charset="0"/>
              </a:rPr>
              <a:t>Step 6: 	</a:t>
            </a:r>
            <a:r>
              <a:rPr lang="en-US" sz="5400" dirty="0">
                <a:latin typeface="Miso" pitchFamily="50" charset="0"/>
              </a:rPr>
              <a:t>Making Appeals and Extending Invitations </a:t>
            </a:r>
          </a:p>
          <a:p>
            <a:pPr algn="l">
              <a:lnSpc>
                <a:spcPct val="125000"/>
              </a:lnSpc>
            </a:pPr>
            <a:r>
              <a:rPr lang="en-US" sz="6600" dirty="0">
                <a:latin typeface="Miso" pitchFamily="50" charset="0"/>
              </a:rPr>
              <a:t>Step 7 </a:t>
            </a:r>
            <a:r>
              <a:rPr lang="en-US" sz="5400" dirty="0">
                <a:latin typeface="Miso" pitchFamily="50" charset="0"/>
              </a:rPr>
              <a:t> 	Preach your sermon before a friend or a small group and get suggestions</a:t>
            </a:r>
            <a:r>
              <a:rPr lang="en-US" dirty="0">
                <a:latin typeface="Miso" pitchFamily="50" charset="0"/>
              </a:rPr>
              <a:t> </a:t>
            </a:r>
          </a:p>
          <a:p>
            <a:endParaRPr lang="en-US" sz="4000" dirty="0">
              <a:latin typeface="Miso" pitchFamily="50" charset="0"/>
            </a:endParaRPr>
          </a:p>
          <a:p>
            <a:endParaRPr lang="en-US" dirty="0">
              <a:latin typeface="Miso" pitchFamily="50" charset="0"/>
            </a:endParaRPr>
          </a:p>
          <a:p>
            <a:endParaRPr lang="en-US" dirty="0">
              <a:latin typeface="Miso" pitchFamily="50" charset="0"/>
            </a:endParaRPr>
          </a:p>
        </p:txBody>
      </p:sp>
    </p:spTree>
    <p:extLst>
      <p:ext uri="{BB962C8B-B14F-4D97-AF65-F5344CB8AC3E}">
        <p14:creationId xmlns:p14="http://schemas.microsoft.com/office/powerpoint/2010/main" val="3608748908"/>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701"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702" name="Picture 7" descr="Picture 7"/>
          <p:cNvPicPr>
            <a:picLocks noChangeAspect="1"/>
          </p:cNvPicPr>
          <p:nvPr/>
        </p:nvPicPr>
        <p:blipFill>
          <a:blip r:embed="rId3"/>
          <a:srcRect l="1" r="23941"/>
          <a:stretch>
            <a:fillRect/>
          </a:stretch>
        </p:blipFill>
        <p:spPr>
          <a:xfrm>
            <a:off x="0" y="-41564"/>
            <a:ext cx="20927292" cy="13757564"/>
          </a:xfrm>
          <a:prstGeom prst="rect">
            <a:avLst/>
          </a:prstGeom>
          <a:ln w="12700">
            <a:miter lim="400000"/>
          </a:ln>
        </p:spPr>
      </p:pic>
      <p:sp>
        <p:nvSpPr>
          <p:cNvPr id="703" name="TextBox 10"/>
          <p:cNvSpPr txBox="1"/>
          <p:nvPr/>
        </p:nvSpPr>
        <p:spPr>
          <a:xfrm>
            <a:off x="12709473" y="4963842"/>
            <a:ext cx="6345383" cy="1409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4400">
                <a:latin typeface="Miso"/>
                <a:ea typeface="Miso"/>
                <a:cs typeface="Miso"/>
                <a:sym typeface="Miso"/>
              </a:defRPr>
            </a:lvl1pPr>
          </a:lstStyle>
          <a:p>
            <a:r>
              <a:t>Adventist Youth Ministries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4" name="Group"/>
          <p:cNvGrpSpPr/>
          <p:nvPr/>
        </p:nvGrpSpPr>
        <p:grpSpPr>
          <a:xfrm>
            <a:off x="6637787" y="4179353"/>
            <a:ext cx="3072081" cy="5831462"/>
            <a:chOff x="0" y="0"/>
            <a:chExt cx="3072079" cy="5831460"/>
          </a:xfrm>
        </p:grpSpPr>
        <p:sp>
          <p:nvSpPr>
            <p:cNvPr id="429" name="Shape"/>
            <p:cNvSpPr/>
            <p:nvPr/>
          </p:nvSpPr>
          <p:spPr>
            <a:xfrm>
              <a:off x="0" y="0"/>
              <a:ext cx="3072079" cy="5831460"/>
            </a:xfrm>
            <a:custGeom>
              <a:avLst/>
              <a:gdLst/>
              <a:ahLst/>
              <a:cxnLst>
                <a:cxn ang="0">
                  <a:pos x="wd2" y="hd2"/>
                </a:cxn>
                <a:cxn ang="5400000">
                  <a:pos x="wd2" y="hd2"/>
                </a:cxn>
                <a:cxn ang="10800000">
                  <a:pos x="wd2" y="hd2"/>
                </a:cxn>
                <a:cxn ang="16200000">
                  <a:pos x="wd2" y="hd2"/>
                </a:cxn>
              </a:cxnLst>
              <a:rect l="0" t="0" r="r" b="b"/>
              <a:pathLst>
                <a:path w="21600" h="21600" extrusionOk="0">
                  <a:moveTo>
                    <a:pt x="0" y="3215"/>
                  </a:moveTo>
                  <a:cubicBezTo>
                    <a:pt x="0" y="17014"/>
                    <a:pt x="0" y="17014"/>
                    <a:pt x="0" y="17014"/>
                  </a:cubicBezTo>
                  <a:cubicBezTo>
                    <a:pt x="10817" y="21600"/>
                    <a:pt x="10817" y="21600"/>
                    <a:pt x="10817" y="21600"/>
                  </a:cubicBezTo>
                  <a:cubicBezTo>
                    <a:pt x="21600" y="17014"/>
                    <a:pt x="21600" y="17014"/>
                    <a:pt x="21600" y="17014"/>
                  </a:cubicBezTo>
                  <a:cubicBezTo>
                    <a:pt x="21600" y="3215"/>
                    <a:pt x="21600" y="3215"/>
                    <a:pt x="21600" y="3215"/>
                  </a:cubicBezTo>
                  <a:cubicBezTo>
                    <a:pt x="17449" y="3215"/>
                    <a:pt x="17449" y="3215"/>
                    <a:pt x="17449" y="3215"/>
                  </a:cubicBezTo>
                  <a:cubicBezTo>
                    <a:pt x="17165" y="1410"/>
                    <a:pt x="14292" y="0"/>
                    <a:pt x="10817" y="0"/>
                  </a:cubicBezTo>
                  <a:cubicBezTo>
                    <a:pt x="7308" y="0"/>
                    <a:pt x="4428" y="1410"/>
                    <a:pt x="4151" y="3215"/>
                  </a:cubicBezTo>
                  <a:cubicBezTo>
                    <a:pt x="0" y="3215"/>
                    <a:pt x="0" y="3215"/>
                    <a:pt x="0" y="3215"/>
                  </a:cubicBezTo>
                  <a:close/>
                  <a:moveTo>
                    <a:pt x="10817" y="484"/>
                  </a:moveTo>
                  <a:cubicBezTo>
                    <a:pt x="13974" y="484"/>
                    <a:pt x="16530" y="1848"/>
                    <a:pt x="16530" y="3511"/>
                  </a:cubicBezTo>
                  <a:cubicBezTo>
                    <a:pt x="16530" y="5170"/>
                    <a:pt x="13974" y="6541"/>
                    <a:pt x="10817" y="6541"/>
                  </a:cubicBezTo>
                  <a:cubicBezTo>
                    <a:pt x="7626" y="6541"/>
                    <a:pt x="5064" y="5170"/>
                    <a:pt x="5064" y="3511"/>
                  </a:cubicBezTo>
                  <a:cubicBezTo>
                    <a:pt x="5064" y="1848"/>
                    <a:pt x="7626" y="484"/>
                    <a:pt x="10817" y="484"/>
                  </a:cubicBezTo>
                  <a:close/>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0" name="Rectangle"/>
            <p:cNvSpPr/>
            <p:nvPr/>
          </p:nvSpPr>
          <p:spPr>
            <a:xfrm>
              <a:off x="303064" y="4446373"/>
              <a:ext cx="2465949" cy="62615"/>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1" name="Shape"/>
            <p:cNvSpPr/>
            <p:nvPr/>
          </p:nvSpPr>
          <p:spPr>
            <a:xfrm>
              <a:off x="1204032" y="497548"/>
              <a:ext cx="664013" cy="811571"/>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A1BA68"/>
            </a:solidFill>
            <a:ln w="12700" cap="flat">
              <a:noFill/>
              <a:miter lim="400000"/>
            </a:ln>
            <a:effectLst/>
          </p:spPr>
          <p:txBody>
            <a:bodyPr wrap="square" lIns="45719" tIns="45719" rIns="45719" bIns="45719" numCol="1" anchor="ctr">
              <a:noAutofit/>
            </a:bodyPr>
            <a:lstStyle/>
            <a:p>
              <a:pPr algn="l" defTabSz="457062">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2" name="02"/>
            <p:cNvSpPr txBox="1"/>
            <p:nvPr/>
          </p:nvSpPr>
          <p:spPr>
            <a:xfrm>
              <a:off x="1290016" y="4395995"/>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02</a:t>
              </a:r>
            </a:p>
          </p:txBody>
        </p:sp>
        <p:sp>
          <p:nvSpPr>
            <p:cNvPr id="433" name="Individual…"/>
            <p:cNvSpPr txBox="1"/>
            <p:nvPr/>
          </p:nvSpPr>
          <p:spPr>
            <a:xfrm>
              <a:off x="277157" y="2038567"/>
              <a:ext cx="2491856" cy="17543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defTabSz="1828433">
                <a:defRPr sz="3600">
                  <a:solidFill>
                    <a:srgbClr val="FFFFFF"/>
                  </a:solidFill>
                  <a:latin typeface="Miso"/>
                  <a:ea typeface="Miso"/>
                  <a:cs typeface="Miso"/>
                  <a:sym typeface="Miso"/>
                </a:defRPr>
              </a:pPr>
              <a:r>
                <a:rPr lang="en-US" dirty="0"/>
                <a:t>Individual</a:t>
              </a:r>
            </a:p>
            <a:p>
              <a:pPr defTabSz="1828433">
                <a:defRPr sz="3600">
                  <a:solidFill>
                    <a:srgbClr val="FFFFFF"/>
                  </a:solidFill>
                  <a:latin typeface="Miso"/>
                  <a:ea typeface="Miso"/>
                  <a:cs typeface="Miso"/>
                  <a:sym typeface="Miso"/>
                </a:defRPr>
              </a:pPr>
              <a:r>
                <a:rPr lang="en-US" dirty="0"/>
                <a:t>Discipleship</a:t>
              </a:r>
            </a:p>
            <a:p>
              <a:pPr defTabSz="1828433">
                <a:defRPr sz="3600">
                  <a:solidFill>
                    <a:srgbClr val="FFFFFF"/>
                  </a:solidFill>
                  <a:latin typeface="Miso"/>
                  <a:ea typeface="Miso"/>
                  <a:cs typeface="Miso"/>
                  <a:sym typeface="Miso"/>
                </a:defRPr>
              </a:pPr>
              <a:r>
                <a:rPr lang="en-US" dirty="0"/>
                <a:t>Plan (IDP)</a:t>
              </a:r>
            </a:p>
          </p:txBody>
        </p:sp>
      </p:grpSp>
      <p:sp>
        <p:nvSpPr>
          <p:cNvPr id="435" name="Four Essential Elements"/>
          <p:cNvSpPr txBox="1"/>
          <p:nvPr/>
        </p:nvSpPr>
        <p:spPr>
          <a:xfrm>
            <a:off x="4869347" y="681634"/>
            <a:ext cx="11188317"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b="1" dirty="0"/>
              <a:t>Four Essential Elements</a:t>
            </a:r>
          </a:p>
        </p:txBody>
      </p:sp>
      <p:sp>
        <p:nvSpPr>
          <p:cNvPr id="436" name="Rectangle"/>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37" name="Ambassadors Ministry"/>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46" name="Group"/>
          <p:cNvGrpSpPr/>
          <p:nvPr/>
        </p:nvGrpSpPr>
        <p:grpSpPr>
          <a:xfrm>
            <a:off x="11266771" y="4192071"/>
            <a:ext cx="3063608" cy="5835697"/>
            <a:chOff x="0" y="0"/>
            <a:chExt cx="3063606" cy="5835696"/>
          </a:xfrm>
        </p:grpSpPr>
        <p:sp>
          <p:nvSpPr>
            <p:cNvPr id="441"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2" name="Rectangle"/>
            <p:cNvSpPr/>
            <p:nvPr/>
          </p:nvSpPr>
          <p:spPr>
            <a:xfrm>
              <a:off x="298827" y="4433655"/>
              <a:ext cx="2465949"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3" name="Projects"/>
            <p:cNvSpPr txBox="1"/>
            <p:nvPr/>
          </p:nvSpPr>
          <p:spPr>
            <a:xfrm>
              <a:off x="134852" y="2302848"/>
              <a:ext cx="2928754" cy="12003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defTabSz="1828433">
                <a:defRPr sz="3600">
                  <a:solidFill>
                    <a:srgbClr val="FFFFFF"/>
                  </a:solidFill>
                  <a:latin typeface="Miso"/>
                  <a:ea typeface="Miso"/>
                  <a:cs typeface="Miso"/>
                  <a:sym typeface="Miso"/>
                </a:defRPr>
              </a:lvl1pPr>
            </a:lstStyle>
            <a:p>
              <a:r>
                <a:rPr lang="en-US" dirty="0"/>
                <a:t>Projects</a:t>
              </a:r>
            </a:p>
            <a:p>
              <a:endParaRPr dirty="0"/>
            </a:p>
          </p:txBody>
        </p:sp>
        <p:sp>
          <p:nvSpPr>
            <p:cNvPr id="444" name="03"/>
            <p:cNvSpPr txBox="1"/>
            <p:nvPr/>
          </p:nvSpPr>
          <p:spPr>
            <a:xfrm>
              <a:off x="1290017" y="4383277"/>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03</a:t>
              </a:r>
            </a:p>
          </p:txBody>
        </p:sp>
        <p:sp>
          <p:nvSpPr>
            <p:cNvPr id="445" name="Shape"/>
            <p:cNvSpPr/>
            <p:nvPr/>
          </p:nvSpPr>
          <p:spPr>
            <a:xfrm>
              <a:off x="1125401" y="484216"/>
              <a:ext cx="812801" cy="812801"/>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E59E43"/>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grpSp>
      <p:grpSp>
        <p:nvGrpSpPr>
          <p:cNvPr id="452" name="Group"/>
          <p:cNvGrpSpPr/>
          <p:nvPr/>
        </p:nvGrpSpPr>
        <p:grpSpPr>
          <a:xfrm>
            <a:off x="2017278" y="4162398"/>
            <a:ext cx="3063608" cy="5835701"/>
            <a:chOff x="0" y="0"/>
            <a:chExt cx="3063605" cy="5835700"/>
          </a:xfrm>
        </p:grpSpPr>
        <p:sp>
          <p:nvSpPr>
            <p:cNvPr id="447" name="Shape"/>
            <p:cNvSpPr/>
            <p:nvPr/>
          </p:nvSpPr>
          <p:spPr>
            <a:xfrm>
              <a:off x="0" y="0"/>
              <a:ext cx="3063605" cy="5835700"/>
            </a:xfrm>
            <a:custGeom>
              <a:avLst/>
              <a:gdLst/>
              <a:ahLst/>
              <a:cxnLst>
                <a:cxn ang="0">
                  <a:pos x="wd2" y="hd2"/>
                </a:cxn>
                <a:cxn ang="5400000">
                  <a:pos x="wd2" y="hd2"/>
                </a:cxn>
                <a:cxn ang="10800000">
                  <a:pos x="wd2" y="hd2"/>
                </a:cxn>
                <a:cxn ang="16200000">
                  <a:pos x="wd2" y="hd2"/>
                </a:cxn>
              </a:cxnLst>
              <a:rect l="0" t="0" r="r" b="b"/>
              <a:pathLst>
                <a:path w="21600" h="21600" extrusionOk="0">
                  <a:moveTo>
                    <a:pt x="0" y="3212"/>
                  </a:moveTo>
                  <a:cubicBezTo>
                    <a:pt x="0" y="17000"/>
                    <a:pt x="0" y="17000"/>
                    <a:pt x="0" y="17000"/>
                  </a:cubicBezTo>
                  <a:cubicBezTo>
                    <a:pt x="10803" y="21600"/>
                    <a:pt x="10803" y="21600"/>
                    <a:pt x="10803" y="21600"/>
                  </a:cubicBezTo>
                  <a:cubicBezTo>
                    <a:pt x="21600" y="17000"/>
                    <a:pt x="21600" y="17000"/>
                    <a:pt x="21600" y="17000"/>
                  </a:cubicBezTo>
                  <a:cubicBezTo>
                    <a:pt x="21600" y="3212"/>
                    <a:pt x="21600" y="3212"/>
                    <a:pt x="21600" y="3212"/>
                  </a:cubicBezTo>
                  <a:cubicBezTo>
                    <a:pt x="17482" y="3212"/>
                    <a:pt x="17482" y="3212"/>
                    <a:pt x="17482" y="3212"/>
                  </a:cubicBezTo>
                  <a:cubicBezTo>
                    <a:pt x="17163" y="1409"/>
                    <a:pt x="14325" y="0"/>
                    <a:pt x="10803" y="0"/>
                  </a:cubicBezTo>
                  <a:cubicBezTo>
                    <a:pt x="7322" y="0"/>
                    <a:pt x="4443" y="1409"/>
                    <a:pt x="4159" y="3212"/>
                  </a:cubicBezTo>
                  <a:cubicBezTo>
                    <a:pt x="0" y="3212"/>
                    <a:pt x="0" y="3212"/>
                    <a:pt x="0" y="3212"/>
                  </a:cubicBezTo>
                  <a:close/>
                  <a:moveTo>
                    <a:pt x="10803" y="502"/>
                  </a:moveTo>
                  <a:cubicBezTo>
                    <a:pt x="14007" y="502"/>
                    <a:pt x="16561" y="1850"/>
                    <a:pt x="16561" y="3508"/>
                  </a:cubicBezTo>
                  <a:cubicBezTo>
                    <a:pt x="16561" y="5190"/>
                    <a:pt x="14007" y="6535"/>
                    <a:pt x="10803" y="6535"/>
                  </a:cubicBezTo>
                  <a:cubicBezTo>
                    <a:pt x="7647" y="6535"/>
                    <a:pt x="5039" y="5190"/>
                    <a:pt x="5039" y="3508"/>
                  </a:cubicBezTo>
                  <a:cubicBezTo>
                    <a:pt x="5039" y="1850"/>
                    <a:pt x="7647" y="502"/>
                    <a:pt x="10803" y="502"/>
                  </a:cubicBezTo>
                  <a:close/>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dirty="0"/>
            </a:p>
          </p:txBody>
        </p:sp>
        <p:sp>
          <p:nvSpPr>
            <p:cNvPr id="448" name="Rectangle"/>
            <p:cNvSpPr/>
            <p:nvPr/>
          </p:nvSpPr>
          <p:spPr>
            <a:xfrm>
              <a:off x="300945" y="4463328"/>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9" name="Spiritual…"/>
            <p:cNvSpPr txBox="1"/>
            <p:nvPr/>
          </p:nvSpPr>
          <p:spPr>
            <a:xfrm>
              <a:off x="300945" y="2281383"/>
              <a:ext cx="2465950" cy="12003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defTabSz="1828433">
                <a:defRPr sz="3600">
                  <a:solidFill>
                    <a:srgbClr val="FFFFFF"/>
                  </a:solidFill>
                  <a:latin typeface="Miso"/>
                  <a:ea typeface="Miso"/>
                  <a:cs typeface="Miso"/>
                  <a:sym typeface="Miso"/>
                </a:defRPr>
              </a:pPr>
              <a:r>
                <a:rPr lang="en-US" dirty="0"/>
                <a:t>Spiritual</a:t>
              </a:r>
            </a:p>
            <a:p>
              <a:pPr defTabSz="1828433">
                <a:defRPr sz="3600">
                  <a:solidFill>
                    <a:srgbClr val="FFFFFF"/>
                  </a:solidFill>
                  <a:latin typeface="Miso"/>
                  <a:ea typeface="Miso"/>
                  <a:cs typeface="Miso"/>
                  <a:sym typeface="Miso"/>
                </a:defRPr>
              </a:pPr>
              <a:r>
                <a:rPr lang="en-US" dirty="0"/>
                <a:t>Companion</a:t>
              </a:r>
            </a:p>
          </p:txBody>
        </p:sp>
        <p:sp>
          <p:nvSpPr>
            <p:cNvPr id="450" name="01"/>
            <p:cNvSpPr txBox="1"/>
            <p:nvPr/>
          </p:nvSpPr>
          <p:spPr>
            <a:xfrm>
              <a:off x="1318298" y="4412950"/>
              <a:ext cx="484532"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rPr dirty="0"/>
                <a:t>01</a:t>
              </a:r>
            </a:p>
          </p:txBody>
        </p:sp>
        <p:sp>
          <p:nvSpPr>
            <p:cNvPr id="451" name="Shape"/>
            <p:cNvSpPr/>
            <p:nvPr/>
          </p:nvSpPr>
          <p:spPr>
            <a:xfrm>
              <a:off x="1084762" y="513889"/>
              <a:ext cx="894080" cy="812801"/>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4C9E87"/>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458" name="Group"/>
          <p:cNvGrpSpPr/>
          <p:nvPr/>
        </p:nvGrpSpPr>
        <p:grpSpPr>
          <a:xfrm>
            <a:off x="15887281" y="4192071"/>
            <a:ext cx="3063606" cy="5835697"/>
            <a:chOff x="0" y="0"/>
            <a:chExt cx="3063605" cy="5835696"/>
          </a:xfrm>
        </p:grpSpPr>
        <p:sp>
          <p:nvSpPr>
            <p:cNvPr id="453"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dirty="0"/>
            </a:p>
          </p:txBody>
        </p:sp>
        <p:sp>
          <p:nvSpPr>
            <p:cNvPr id="454" name="Rectangle"/>
            <p:cNvSpPr/>
            <p:nvPr/>
          </p:nvSpPr>
          <p:spPr>
            <a:xfrm>
              <a:off x="298826" y="4433655"/>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55" name="Social…"/>
            <p:cNvSpPr txBox="1"/>
            <p:nvPr/>
          </p:nvSpPr>
          <p:spPr>
            <a:xfrm>
              <a:off x="175255" y="2155513"/>
              <a:ext cx="2764777" cy="18774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defTabSz="1828433">
                <a:defRPr sz="3600">
                  <a:solidFill>
                    <a:srgbClr val="FFFFFF"/>
                  </a:solidFill>
                  <a:latin typeface="Miso"/>
                  <a:ea typeface="Miso"/>
                  <a:cs typeface="Miso"/>
                  <a:sym typeface="Miso"/>
                </a:defRPr>
              </a:pPr>
              <a:r>
                <a:rPr lang="en-US" sz="4000" dirty="0"/>
                <a:t>Social</a:t>
              </a:r>
            </a:p>
            <a:p>
              <a:pPr defTabSz="1828433">
                <a:defRPr sz="3600">
                  <a:solidFill>
                    <a:srgbClr val="FFFFFF"/>
                  </a:solidFill>
                  <a:latin typeface="Miso"/>
                  <a:ea typeface="Miso"/>
                  <a:cs typeface="Miso"/>
                  <a:sym typeface="Miso"/>
                </a:defRPr>
              </a:pPr>
              <a:r>
                <a:rPr lang="en-US" sz="4000" dirty="0"/>
                <a:t>Activities</a:t>
              </a:r>
            </a:p>
            <a:p>
              <a:endParaRPr lang="en-US" sz="3600" dirty="0">
                <a:solidFill>
                  <a:schemeClr val="bg1"/>
                </a:solidFill>
                <a:latin typeface="Miso" pitchFamily="50" charset="0"/>
              </a:endParaRPr>
            </a:p>
          </p:txBody>
        </p:sp>
        <p:sp>
          <p:nvSpPr>
            <p:cNvPr id="456" name="04"/>
            <p:cNvSpPr txBox="1"/>
            <p:nvPr/>
          </p:nvSpPr>
          <p:spPr>
            <a:xfrm>
              <a:off x="1290016" y="4383277"/>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04</a:t>
              </a:r>
            </a:p>
          </p:txBody>
        </p:sp>
        <p:sp>
          <p:nvSpPr>
            <p:cNvPr id="457" name="Shape"/>
            <p:cNvSpPr/>
            <p:nvPr/>
          </p:nvSpPr>
          <p:spPr>
            <a:xfrm>
              <a:off x="1098846" y="534167"/>
              <a:ext cx="738912" cy="812801"/>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rgbClr val="AE4336"/>
            </a:solidFill>
            <a:ln w="12700" cap="flat">
              <a:noFill/>
              <a:miter lim="400000"/>
            </a:ln>
            <a:effectLst/>
          </p:spPr>
          <p:txBody>
            <a:bodyPr wrap="square" lIns="45719" tIns="45719" rIns="45719" bIns="45719" numCol="1" anchor="ctr">
              <a:noAutofit/>
            </a:bodyPr>
            <a:lstStyle/>
            <a:p>
              <a:pPr algn="r"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Four Essential Elements"/>
          <p:cNvSpPr txBox="1"/>
          <p:nvPr/>
        </p:nvSpPr>
        <p:spPr>
          <a:xfrm>
            <a:off x="6689572" y="681634"/>
            <a:ext cx="7547898"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b="1" dirty="0"/>
              <a:t>Let’s take a look at…</a:t>
            </a:r>
            <a:endParaRPr b="1" dirty="0"/>
          </a:p>
        </p:txBody>
      </p:sp>
      <p:sp>
        <p:nvSpPr>
          <p:cNvPr id="436" name="Rectangle"/>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37" name="Ambassadors Ministry"/>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33" name="TextBox 32">
            <a:extLst>
              <a:ext uri="{FF2B5EF4-FFF2-40B4-BE49-F238E27FC236}">
                <a16:creationId xmlns:a16="http://schemas.microsoft.com/office/drawing/2014/main" id="{CC325BA9-50AF-4859-A753-549B00217B98}"/>
              </a:ext>
            </a:extLst>
          </p:cNvPr>
          <p:cNvSpPr txBox="1"/>
          <p:nvPr/>
        </p:nvSpPr>
        <p:spPr>
          <a:xfrm>
            <a:off x="5111262" y="4059628"/>
            <a:ext cx="12298680" cy="74789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14400" indent="-914400" algn="l" defTabSz="1828433">
              <a:lnSpc>
                <a:spcPct val="150000"/>
              </a:lnSpc>
              <a:buFont typeface="+mj-lt"/>
              <a:buAutoNum type="arabicPeriod"/>
              <a:defRPr sz="3600">
                <a:solidFill>
                  <a:srgbClr val="FFFFFF"/>
                </a:solidFill>
                <a:latin typeface="Miso"/>
                <a:ea typeface="Miso"/>
                <a:cs typeface="Miso"/>
                <a:sym typeface="Miso"/>
              </a:defRPr>
            </a:pPr>
            <a:r>
              <a:rPr lang="en-US" sz="4800" b="1" dirty="0">
                <a:solidFill>
                  <a:schemeClr val="tx1">
                    <a:lumMod val="95000"/>
                    <a:lumOff val="5000"/>
                  </a:schemeClr>
                </a:solidFill>
                <a:latin typeface="Miso" pitchFamily="50" charset="0"/>
                <a:sym typeface="Lato Bold"/>
              </a:rPr>
              <a:t>Now, it’s personal</a:t>
            </a:r>
          </a:p>
          <a:p>
            <a:pPr marL="914400" indent="-914400" algn="l" defTabSz="1828433">
              <a:lnSpc>
                <a:spcPct val="150000"/>
              </a:lnSpc>
              <a:buFont typeface="+mj-lt"/>
              <a:buAutoNum type="arabicPeriod"/>
              <a:defRPr sz="3600">
                <a:solidFill>
                  <a:srgbClr val="FFFFFF"/>
                </a:solidFill>
                <a:latin typeface="Miso"/>
                <a:ea typeface="Miso"/>
                <a:cs typeface="Miso"/>
                <a:sym typeface="Miso"/>
              </a:defRPr>
            </a:pPr>
            <a:r>
              <a:rPr lang="en-US" sz="4800" b="1" dirty="0">
                <a:solidFill>
                  <a:schemeClr val="tx1">
                    <a:lumMod val="95000"/>
                    <a:lumOff val="5000"/>
                  </a:schemeClr>
                </a:solidFill>
                <a:latin typeface="Miso" pitchFamily="50" charset="0"/>
                <a:sym typeface="Lato Bold"/>
              </a:rPr>
              <a:t>Small group Bible study, Prayer, Action</a:t>
            </a:r>
            <a:endParaRPr lang="en-US" sz="4800" b="1" dirty="0">
              <a:solidFill>
                <a:schemeClr val="tx1">
                  <a:lumMod val="95000"/>
                  <a:lumOff val="5000"/>
                </a:schemeClr>
              </a:solidFill>
              <a:latin typeface="Miso" pitchFamily="50" charset="0"/>
            </a:endParaRPr>
          </a:p>
          <a:p>
            <a:pPr marL="914400" indent="-914400" algn="l">
              <a:lnSpc>
                <a:spcPct val="150000"/>
              </a:lnSpc>
              <a:buFont typeface="+mj-lt"/>
              <a:buAutoNum type="arabicPeriod"/>
            </a:pPr>
            <a:r>
              <a:rPr lang="en-US" sz="4800" b="1" dirty="0">
                <a:solidFill>
                  <a:schemeClr val="tx1">
                    <a:lumMod val="95000"/>
                    <a:lumOff val="5000"/>
                  </a:schemeClr>
                </a:solidFill>
                <a:latin typeface="Miso" pitchFamily="50" charset="0"/>
              </a:rPr>
              <a:t>Preparation to Go public</a:t>
            </a:r>
          </a:p>
          <a:p>
            <a:pPr marL="914400" indent="-914400" algn="l">
              <a:lnSpc>
                <a:spcPct val="150000"/>
              </a:lnSpc>
              <a:buFont typeface="+mj-lt"/>
              <a:buAutoNum type="arabicPeriod"/>
            </a:pPr>
            <a:r>
              <a:rPr lang="en-US" sz="4800" b="1" dirty="0">
                <a:solidFill>
                  <a:schemeClr val="tx1">
                    <a:lumMod val="95000"/>
                    <a:lumOff val="5000"/>
                  </a:schemeClr>
                </a:solidFill>
                <a:latin typeface="Miso" pitchFamily="50" charset="0"/>
              </a:rPr>
              <a:t>Preaching, teaching, and beseeching</a:t>
            </a:r>
          </a:p>
          <a:p>
            <a:pPr marL="914400" indent="-914400" algn="l">
              <a:buFont typeface="+mj-lt"/>
              <a:buAutoNum type="arabicPeriod"/>
            </a:pPr>
            <a:endParaRPr lang="en-US" sz="4800" b="1" dirty="0">
              <a:solidFill>
                <a:schemeClr val="tx1">
                  <a:lumMod val="95000"/>
                  <a:lumOff val="5000"/>
                </a:schemeClr>
              </a:solidFill>
              <a:latin typeface="Miso" pitchFamily="50" charset="0"/>
            </a:endParaRPr>
          </a:p>
          <a:p>
            <a:pPr marL="914400" indent="-914400" algn="l">
              <a:buFont typeface="+mj-lt"/>
              <a:buAutoNum type="arabicPeriod"/>
            </a:pPr>
            <a:endParaRPr lang="en-US" sz="4800" b="1" dirty="0">
              <a:solidFill>
                <a:schemeClr val="tx1">
                  <a:lumMod val="95000"/>
                  <a:lumOff val="5000"/>
                </a:schemeClr>
              </a:solidFill>
              <a:latin typeface="Miso" pitchFamily="50" charset="0"/>
            </a:endParaRPr>
          </a:p>
          <a:p>
            <a:pPr marL="914400" indent="-914400" algn="l" defTabSz="1828433">
              <a:buFont typeface="+mj-lt"/>
              <a:buAutoNum type="arabicPeriod"/>
              <a:defRPr sz="3600">
                <a:solidFill>
                  <a:srgbClr val="FFFFFF"/>
                </a:solidFill>
                <a:latin typeface="Miso"/>
                <a:ea typeface="Miso"/>
                <a:cs typeface="Miso"/>
                <a:sym typeface="Miso"/>
              </a:defRPr>
            </a:pPr>
            <a:endParaRPr lang="en-US" sz="4800" b="1" dirty="0">
              <a:solidFill>
                <a:schemeClr val="tx1">
                  <a:lumMod val="95000"/>
                  <a:lumOff val="5000"/>
                </a:schemeClr>
              </a:solidFill>
              <a:latin typeface="Miso" pitchFamily="50" charset="0"/>
            </a:endParaRPr>
          </a:p>
          <a:p>
            <a:pPr marL="914400" indent="-914400" algn="l" defTabSz="1828433">
              <a:buFont typeface="+mj-lt"/>
              <a:buAutoNum type="arabicPeriod"/>
              <a:defRPr sz="3600">
                <a:solidFill>
                  <a:srgbClr val="FFFFFF"/>
                </a:solidFill>
                <a:latin typeface="Miso"/>
                <a:ea typeface="Miso"/>
                <a:cs typeface="Miso"/>
                <a:sym typeface="Miso"/>
              </a:defRPr>
            </a:pPr>
            <a:endParaRPr lang="en-US" sz="4800" b="1" dirty="0">
              <a:solidFill>
                <a:schemeClr val="tx1">
                  <a:lumMod val="95000"/>
                  <a:lumOff val="5000"/>
                </a:schemeClr>
              </a:solidFill>
              <a:latin typeface="Miso" pitchFamily="50" charset="0"/>
            </a:endParaRPr>
          </a:p>
        </p:txBody>
      </p:sp>
    </p:spTree>
    <p:extLst>
      <p:ext uri="{BB962C8B-B14F-4D97-AF65-F5344CB8AC3E}">
        <p14:creationId xmlns:p14="http://schemas.microsoft.com/office/powerpoint/2010/main" val="3274403266"/>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3200400" y="377419"/>
            <a:ext cx="14833600" cy="2800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b="1" dirty="0">
                <a:solidFill>
                  <a:schemeClr val="tx1"/>
                </a:solidFill>
                <a:sym typeface="Lato Bold"/>
              </a:rPr>
              <a:t>SESSION 1 </a:t>
            </a:r>
          </a:p>
          <a:p>
            <a:r>
              <a:rPr lang="en-US" b="1" dirty="0">
                <a:solidFill>
                  <a:schemeClr val="tx1"/>
                </a:solidFill>
                <a:sym typeface="Lato Bold"/>
              </a:rPr>
              <a:t>Now, it’s personal </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879600" y="2906948"/>
            <a:ext cx="17576799" cy="9266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endParaRPr lang="en-US" sz="4800" dirty="0"/>
          </a:p>
          <a:p>
            <a:r>
              <a:rPr lang="en-US" sz="4800" dirty="0"/>
              <a:t>Lifestyle Evangelism compels people to want to know more about Christ because of how we live. The goal is to enable others to know Christ through you. Naturally, every believer needs to be able to tell their story of how and why they chose God, and what difference it has made in their life. </a:t>
            </a:r>
          </a:p>
          <a:p>
            <a:endParaRPr lang="en-US" sz="4500" dirty="0"/>
          </a:p>
          <a:p>
            <a:r>
              <a:rPr lang="en-US" sz="4800" dirty="0"/>
              <a:t>The primary thrust should reflect how you are to practice being a witness for Christ. Included in this will be developing your personal testimony, followed by developing a small group and a public evangelistic event. </a:t>
            </a:r>
          </a:p>
          <a:p>
            <a:endParaRPr lang="en-US" sz="4500" dirty="0"/>
          </a:p>
          <a:p>
            <a:endParaRPr lang="en-US" sz="4500" dirty="0"/>
          </a:p>
        </p:txBody>
      </p:sp>
    </p:spTree>
    <p:extLst>
      <p:ext uri="{BB962C8B-B14F-4D97-AF65-F5344CB8AC3E}">
        <p14:creationId xmlns:p14="http://schemas.microsoft.com/office/powerpoint/2010/main" val="2500197726"/>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3251198" y="371696"/>
            <a:ext cx="14833600" cy="2800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b="1" dirty="0">
                <a:solidFill>
                  <a:schemeClr val="tx1"/>
                </a:solidFill>
                <a:sym typeface="Lato Bold"/>
              </a:rPr>
              <a:t>SESSION 1 </a:t>
            </a:r>
          </a:p>
          <a:p>
            <a:r>
              <a:rPr lang="en-US" b="1" dirty="0">
                <a:solidFill>
                  <a:schemeClr val="tx1"/>
                </a:solidFill>
                <a:sym typeface="Lato Bold"/>
              </a:rPr>
              <a:t>Now, it’s personal </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879598" y="3172463"/>
            <a:ext cx="17576799" cy="8339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br>
              <a:rPr lang="en-US" sz="4500" dirty="0"/>
            </a:br>
            <a:r>
              <a:rPr lang="en-US" sz="4800" dirty="0">
                <a:latin typeface="Miso" pitchFamily="50" charset="0"/>
              </a:rPr>
              <a:t>Each person should begin building their personal testimony through a three-phase process: your story, His story, and our story. Each phase is meant to help you refine and practice your ability to witness for God. </a:t>
            </a:r>
          </a:p>
          <a:p>
            <a:br>
              <a:rPr lang="en-US" sz="4500" dirty="0">
                <a:latin typeface="Miso" pitchFamily="50" charset="0"/>
              </a:rPr>
            </a:br>
            <a:r>
              <a:rPr lang="en-US" sz="4800" dirty="0">
                <a:latin typeface="Miso" pitchFamily="50" charset="0"/>
              </a:rPr>
              <a:t>This lesson focuses primarily on developing “YOUR STORY”—a personal testimony that is simple, meaningful, and most of all, useful. </a:t>
            </a:r>
          </a:p>
          <a:p>
            <a:endParaRPr lang="en-US" sz="4800" dirty="0"/>
          </a:p>
          <a:p>
            <a:endParaRPr lang="en-US" sz="4500" dirty="0"/>
          </a:p>
          <a:p>
            <a:endParaRPr lang="en-US" sz="4500" dirty="0"/>
          </a:p>
        </p:txBody>
      </p:sp>
    </p:spTree>
    <p:extLst>
      <p:ext uri="{BB962C8B-B14F-4D97-AF65-F5344CB8AC3E}">
        <p14:creationId xmlns:p14="http://schemas.microsoft.com/office/powerpoint/2010/main" val="1957052577"/>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3200400" y="377419"/>
            <a:ext cx="14833600" cy="2800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b="1" dirty="0">
                <a:solidFill>
                  <a:schemeClr val="tx1"/>
                </a:solidFill>
                <a:sym typeface="Lato Bold"/>
              </a:rPr>
              <a:t>SESSION 1 </a:t>
            </a:r>
          </a:p>
          <a:p>
            <a:r>
              <a:rPr lang="en-US" b="1" dirty="0">
                <a:solidFill>
                  <a:schemeClr val="tx1"/>
                </a:solidFill>
                <a:sym typeface="Lato Bold"/>
              </a:rPr>
              <a:t>Now, it’s personal </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913054" y="4104214"/>
            <a:ext cx="19032653" cy="6654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pPr>
              <a:lnSpc>
                <a:spcPct val="150000"/>
              </a:lnSpc>
            </a:pPr>
            <a:r>
              <a:rPr lang="en-US" sz="4800" dirty="0">
                <a:latin typeface="Miso" pitchFamily="50" charset="0"/>
              </a:rPr>
              <a:t>It is very important to share a few tips here:</a:t>
            </a:r>
          </a:p>
          <a:p>
            <a:pPr>
              <a:lnSpc>
                <a:spcPct val="150000"/>
              </a:lnSpc>
              <a:buFont typeface="+mj-lt"/>
              <a:buAutoNum type="arabicPeriod"/>
            </a:pPr>
            <a:r>
              <a:rPr lang="en-US" sz="4800" dirty="0">
                <a:latin typeface="Miso" pitchFamily="50" charset="0"/>
              </a:rPr>
              <a:t>     Be natural. It is your story so tell it in your comfort zone. It may seem awkward, but the 	more you practice, the more your story will ring in your own heart. Tell it!</a:t>
            </a:r>
          </a:p>
          <a:p>
            <a:pPr>
              <a:lnSpc>
                <a:spcPct val="150000"/>
              </a:lnSpc>
              <a:buFont typeface="+mj-lt"/>
              <a:buAutoNum type="arabicPeriod"/>
            </a:pPr>
            <a:r>
              <a:rPr lang="en-US" sz="4800" dirty="0">
                <a:latin typeface="Miso" pitchFamily="50" charset="0"/>
              </a:rPr>
              <a:t> 	Keep your story simple and clear. The Holy Spirit is the agent that works mightily on 	your 	behalf. You don’t have to try to be clever, profound, or relevant. </a:t>
            </a:r>
          </a:p>
          <a:p>
            <a:endParaRPr lang="en-US" sz="4500" dirty="0">
              <a:latin typeface="Miso" pitchFamily="50" charset="0"/>
            </a:endParaRPr>
          </a:p>
        </p:txBody>
      </p:sp>
    </p:spTree>
    <p:extLst>
      <p:ext uri="{BB962C8B-B14F-4D97-AF65-F5344CB8AC3E}">
        <p14:creationId xmlns:p14="http://schemas.microsoft.com/office/powerpoint/2010/main" val="724535358"/>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3200400" y="377419"/>
            <a:ext cx="14833600" cy="2800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b="1" dirty="0">
                <a:solidFill>
                  <a:schemeClr val="tx1"/>
                </a:solidFill>
                <a:sym typeface="Lato Bold"/>
              </a:rPr>
              <a:t>SESSION 1 </a:t>
            </a:r>
          </a:p>
          <a:p>
            <a:r>
              <a:rPr lang="en-US" b="1" dirty="0">
                <a:solidFill>
                  <a:schemeClr val="tx1"/>
                </a:solidFill>
                <a:sym typeface="Lato Bold"/>
              </a:rPr>
              <a:t>Now, it’s personal </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214880" y="3028068"/>
            <a:ext cx="16804640" cy="9963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pPr marL="914400" indent="-914400">
              <a:lnSpc>
                <a:spcPct val="150000"/>
              </a:lnSpc>
              <a:buFont typeface="+mj-lt"/>
              <a:buAutoNum type="arabicPeriod" startAt="3"/>
            </a:pPr>
            <a:r>
              <a:rPr lang="en-US" sz="4800" dirty="0">
                <a:latin typeface="Miso" pitchFamily="50" charset="0"/>
              </a:rPr>
              <a:t> Ask them a question that calls for them to respond, even if the question is as 	simple as: “So, what do you think about what I shared?” The key is to get them 	to respond. </a:t>
            </a:r>
          </a:p>
          <a:p>
            <a:pPr>
              <a:lnSpc>
                <a:spcPct val="150000"/>
              </a:lnSpc>
              <a:buFont typeface="+mj-lt"/>
              <a:buAutoNum type="arabicPeriod" startAt="3"/>
            </a:pPr>
            <a:r>
              <a:rPr lang="en-US" sz="4800" dirty="0">
                <a:latin typeface="Miso" pitchFamily="50" charset="0"/>
              </a:rPr>
              <a:t> 	Pray. Pray. Pray that the Lord will send you people to share your story with.</a:t>
            </a:r>
          </a:p>
          <a:p>
            <a:endParaRPr lang="en-US" sz="4800" dirty="0">
              <a:latin typeface="Miso" pitchFamily="50" charset="0"/>
            </a:endParaRPr>
          </a:p>
          <a:p>
            <a:r>
              <a:rPr lang="en-US" sz="4800" dirty="0">
                <a:latin typeface="Miso" pitchFamily="50" charset="0"/>
              </a:rPr>
              <a:t>We pray that you will begin a process of developing your personal testimony. It is a process, but the more you work on it, the more you practice sharing it, the more it will become a powerful witness for Christ. </a:t>
            </a:r>
          </a:p>
          <a:p>
            <a:pPr>
              <a:lnSpc>
                <a:spcPct val="150000"/>
              </a:lnSpc>
            </a:pPr>
            <a:endParaRPr lang="en-US" sz="4500" dirty="0">
              <a:latin typeface="Miso" pitchFamily="50" charset="0"/>
            </a:endParaRPr>
          </a:p>
          <a:p>
            <a:endParaRPr lang="en-US" sz="4500" dirty="0">
              <a:latin typeface="Miso" pitchFamily="50" charset="0"/>
            </a:endParaRPr>
          </a:p>
        </p:txBody>
      </p:sp>
    </p:spTree>
    <p:extLst>
      <p:ext uri="{BB962C8B-B14F-4D97-AF65-F5344CB8AC3E}">
        <p14:creationId xmlns:p14="http://schemas.microsoft.com/office/powerpoint/2010/main" val="1706817135"/>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6982123" y="377419"/>
            <a:ext cx="6962802"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Core Essentials</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863996" y="1496318"/>
            <a:ext cx="17576799" cy="4531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br>
              <a:rPr lang="en-US" dirty="0"/>
            </a:br>
            <a:endParaRPr lang="en-US" sz="4800" b="1" dirty="0">
              <a:latin typeface="Miso" pitchFamily="50" charset="0"/>
            </a:endParaRPr>
          </a:p>
          <a:p>
            <a:r>
              <a:rPr lang="en-US" sz="4800" b="1" dirty="0">
                <a:latin typeface="Miso" pitchFamily="50" charset="0"/>
              </a:rPr>
              <a:t>If you had to tell the story of the Seventh-day Adventist Church using only three major teachings, which would you choose and why? </a:t>
            </a:r>
          </a:p>
          <a:p>
            <a:endParaRPr lang="en-US" dirty="0"/>
          </a:p>
          <a:p>
            <a:endParaRPr lang="en-US" dirty="0"/>
          </a:p>
        </p:txBody>
      </p:sp>
      <p:sp>
        <p:nvSpPr>
          <p:cNvPr id="3" name="Rectangle 1">
            <a:extLst>
              <a:ext uri="{FF2B5EF4-FFF2-40B4-BE49-F238E27FC236}">
                <a16:creationId xmlns:a16="http://schemas.microsoft.com/office/drawing/2014/main" id="{97BEB8BD-FC52-0246-9896-444F7F6F13AD}"/>
              </a:ext>
            </a:extLst>
          </p:cNvPr>
          <p:cNvSpPr>
            <a:spLocks noChangeArrowheads="1"/>
          </p:cNvSpPr>
          <p:nvPr/>
        </p:nvSpPr>
        <p:spPr bwMode="auto">
          <a:xfrm>
            <a:off x="1500875" y="8077285"/>
            <a:ext cx="1999290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E4A615D1-6AA0-B04A-BAB1-D5665C50325E}"/>
              </a:ext>
            </a:extLst>
          </p:cNvPr>
          <p:cNvGraphicFramePr>
            <a:graphicFrameLocks noGrp="1"/>
          </p:cNvGraphicFramePr>
          <p:nvPr>
            <p:extLst>
              <p:ext uri="{D42A27DB-BD31-4B8C-83A1-F6EECF244321}">
                <p14:modId xmlns:p14="http://schemas.microsoft.com/office/powerpoint/2010/main" val="1086705445"/>
              </p:ext>
            </p:extLst>
          </p:nvPr>
        </p:nvGraphicFramePr>
        <p:xfrm>
          <a:off x="303520" y="9273562"/>
          <a:ext cx="20320000" cy="2681077"/>
        </p:xfrm>
        <a:graphic>
          <a:graphicData uri="http://schemas.openxmlformats.org/drawingml/2006/table">
            <a:tbl>
              <a:tblPr/>
              <a:tblGrid>
                <a:gridCol w="5080000">
                  <a:extLst>
                    <a:ext uri="{9D8B030D-6E8A-4147-A177-3AD203B41FA5}">
                      <a16:colId xmlns:a16="http://schemas.microsoft.com/office/drawing/2014/main" val="2467450116"/>
                    </a:ext>
                  </a:extLst>
                </a:gridCol>
                <a:gridCol w="5080000">
                  <a:extLst>
                    <a:ext uri="{9D8B030D-6E8A-4147-A177-3AD203B41FA5}">
                      <a16:colId xmlns:a16="http://schemas.microsoft.com/office/drawing/2014/main" val="3156625893"/>
                    </a:ext>
                  </a:extLst>
                </a:gridCol>
                <a:gridCol w="5080000">
                  <a:extLst>
                    <a:ext uri="{9D8B030D-6E8A-4147-A177-3AD203B41FA5}">
                      <a16:colId xmlns:a16="http://schemas.microsoft.com/office/drawing/2014/main" val="866317511"/>
                    </a:ext>
                  </a:extLst>
                </a:gridCol>
                <a:gridCol w="5080000">
                  <a:extLst>
                    <a:ext uri="{9D8B030D-6E8A-4147-A177-3AD203B41FA5}">
                      <a16:colId xmlns:a16="http://schemas.microsoft.com/office/drawing/2014/main" val="1134730804"/>
                    </a:ext>
                  </a:extLst>
                </a:gridCol>
              </a:tblGrid>
              <a:tr h="0">
                <a:tc>
                  <a:txBody>
                    <a:bodyPr/>
                    <a:lstStyle/>
                    <a:p>
                      <a:pPr>
                        <a:lnSpc>
                          <a:spcPct val="150000"/>
                        </a:lnSpc>
                      </a:pPr>
                      <a:endParaRPr lang="en-US" dirty="0">
                        <a:effectLst/>
                        <a:latin typeface="Helvetica" pitchFamily="2" charset="0"/>
                      </a:endParaRPr>
                    </a:p>
                  </a:txBody>
                  <a:tcPr marL="47625" marR="47625" marT="0" marB="0">
                    <a:lnL>
                      <a:noFill/>
                    </a:lnL>
                    <a:lnR>
                      <a:noFill/>
                    </a:lnR>
                    <a:lnT>
                      <a:noFill/>
                    </a:lnT>
                    <a:lnB>
                      <a:noFill/>
                    </a:lnB>
                  </a:tcPr>
                </a:tc>
                <a:tc>
                  <a:txBody>
                    <a:bodyPr/>
                    <a:lstStyle/>
                    <a:p>
                      <a:pPr>
                        <a:lnSpc>
                          <a:spcPct val="150000"/>
                        </a:lnSpc>
                      </a:pPr>
                      <a:endParaRPr lang="en-US">
                        <a:effectLst/>
                        <a:latin typeface="Helvetica" pitchFamily="2" charset="0"/>
                      </a:endParaRPr>
                    </a:p>
                  </a:txBody>
                  <a:tcPr marL="47625" marR="47625" marT="0" marB="0">
                    <a:lnL>
                      <a:noFill/>
                    </a:lnL>
                    <a:lnR>
                      <a:noFill/>
                    </a:lnR>
                    <a:lnT>
                      <a:noFill/>
                    </a:lnT>
                    <a:lnB>
                      <a:noFill/>
                    </a:lnB>
                  </a:tcPr>
                </a:tc>
                <a:tc>
                  <a:txBody>
                    <a:bodyPr/>
                    <a:lstStyle/>
                    <a:p>
                      <a:pPr>
                        <a:lnSpc>
                          <a:spcPct val="150000"/>
                        </a:lnSpc>
                      </a:pPr>
                      <a:endParaRPr lang="en-US">
                        <a:effectLst/>
                        <a:latin typeface="Helvetica" pitchFamily="2" charset="0"/>
                      </a:endParaRPr>
                    </a:p>
                  </a:txBody>
                  <a:tcPr marL="47625" marR="47625" marT="0" marB="0">
                    <a:lnL>
                      <a:noFill/>
                    </a:lnL>
                    <a:lnR>
                      <a:noFill/>
                    </a:lnR>
                    <a:lnT>
                      <a:noFill/>
                    </a:lnT>
                    <a:lnB>
                      <a:noFill/>
                    </a:lnB>
                  </a:tcPr>
                </a:tc>
                <a:tc>
                  <a:txBody>
                    <a:bodyPr/>
                    <a:lstStyle/>
                    <a:p>
                      <a:pPr>
                        <a:lnSpc>
                          <a:spcPct val="150000"/>
                        </a:lnSpc>
                      </a:pPr>
                      <a:endParaRPr lang="en-US">
                        <a:effectLst/>
                        <a:latin typeface="Helvetica" pitchFamily="2" charset="0"/>
                      </a:endParaRPr>
                    </a:p>
                  </a:txBody>
                  <a:tcPr marL="47625" marR="47625" marT="0" marB="0">
                    <a:lnL>
                      <a:noFill/>
                    </a:lnL>
                    <a:lnR>
                      <a:noFill/>
                    </a:lnR>
                    <a:lnT>
                      <a:noFill/>
                    </a:lnT>
                    <a:lnB>
                      <a:noFill/>
                    </a:lnB>
                  </a:tcPr>
                </a:tc>
                <a:extLst>
                  <a:ext uri="{0D108BD9-81ED-4DB2-BD59-A6C34878D82A}">
                    <a16:rowId xmlns:a16="http://schemas.microsoft.com/office/drawing/2014/main" val="2573941653"/>
                  </a:ext>
                </a:extLst>
              </a:tr>
              <a:tr h="1060027">
                <a:tc>
                  <a:txBody>
                    <a:bodyPr/>
                    <a:lstStyle/>
                    <a:p>
                      <a:pPr>
                        <a:lnSpc>
                          <a:spcPct val="150000"/>
                        </a:lnSpc>
                      </a:pPr>
                      <a:endParaRPr lang="en-US" dirty="0">
                        <a:effectLst/>
                        <a:latin typeface="Helvetica" pitchFamily="2" charset="0"/>
                      </a:endParaRPr>
                    </a:p>
                  </a:txBody>
                  <a:tcPr marL="47625" marR="47625" marT="0" marB="0">
                    <a:lnL>
                      <a:noFill/>
                    </a:lnL>
                    <a:lnR>
                      <a:noFill/>
                    </a:lnR>
                    <a:lnT>
                      <a:noFill/>
                    </a:lnT>
                    <a:lnB>
                      <a:noFill/>
                    </a:lnB>
                  </a:tcPr>
                </a:tc>
                <a:tc>
                  <a:txBody>
                    <a:bodyPr/>
                    <a:lstStyle/>
                    <a:p>
                      <a:pPr>
                        <a:lnSpc>
                          <a:spcPct val="150000"/>
                        </a:lnSpc>
                      </a:pPr>
                      <a:endParaRPr lang="en-US" dirty="0">
                        <a:effectLst/>
                        <a:latin typeface="Helvetica" pitchFamily="2" charset="0"/>
                      </a:endParaRPr>
                    </a:p>
                  </a:txBody>
                  <a:tcPr marL="47625" marR="47625" marT="0" marB="0">
                    <a:lnL>
                      <a:noFill/>
                    </a:lnL>
                    <a:lnR>
                      <a:noFill/>
                    </a:lnR>
                    <a:lnT>
                      <a:noFill/>
                    </a:lnT>
                    <a:lnB>
                      <a:noFill/>
                    </a:lnB>
                  </a:tcPr>
                </a:tc>
                <a:tc>
                  <a:txBody>
                    <a:bodyPr/>
                    <a:lstStyle/>
                    <a:p>
                      <a:pPr>
                        <a:lnSpc>
                          <a:spcPct val="150000"/>
                        </a:lnSpc>
                      </a:pPr>
                      <a:endParaRPr lang="en-US" dirty="0">
                        <a:effectLst/>
                        <a:latin typeface="Helvetica" pitchFamily="2" charset="0"/>
                      </a:endParaRPr>
                    </a:p>
                  </a:txBody>
                  <a:tcPr marL="47625" marR="47625" marT="0" marB="0">
                    <a:lnL>
                      <a:noFill/>
                    </a:lnL>
                    <a:lnR>
                      <a:noFill/>
                    </a:lnR>
                    <a:lnT>
                      <a:noFill/>
                    </a:lnT>
                    <a:lnB>
                      <a:noFill/>
                    </a:lnB>
                  </a:tcPr>
                </a:tc>
                <a:tc>
                  <a:txBody>
                    <a:bodyPr/>
                    <a:lstStyle/>
                    <a:p>
                      <a:pPr>
                        <a:lnSpc>
                          <a:spcPct val="150000"/>
                        </a:lnSpc>
                      </a:pPr>
                      <a:endParaRPr lang="en-US" dirty="0">
                        <a:effectLst/>
                        <a:latin typeface="Helvetica" pitchFamily="2" charset="0"/>
                      </a:endParaRPr>
                    </a:p>
                  </a:txBody>
                  <a:tcPr marL="47625" marR="47625" marT="0" marB="0">
                    <a:lnL>
                      <a:noFill/>
                    </a:lnL>
                    <a:lnR>
                      <a:noFill/>
                    </a:lnR>
                    <a:lnT>
                      <a:noFill/>
                    </a:lnT>
                    <a:lnB>
                      <a:noFill/>
                    </a:lnB>
                  </a:tcPr>
                </a:tc>
                <a:extLst>
                  <a:ext uri="{0D108BD9-81ED-4DB2-BD59-A6C34878D82A}">
                    <a16:rowId xmlns:a16="http://schemas.microsoft.com/office/drawing/2014/main" val="299331409"/>
                  </a:ext>
                </a:extLst>
              </a:tr>
              <a:tr h="1060027">
                <a:tc>
                  <a:txBody>
                    <a:bodyPr/>
                    <a:lstStyle/>
                    <a:p>
                      <a:pPr>
                        <a:lnSpc>
                          <a:spcPct val="150000"/>
                        </a:lnSpc>
                      </a:pPr>
                      <a:endParaRPr lang="en-US" dirty="0">
                        <a:effectLst/>
                        <a:latin typeface="Helvetica" pitchFamily="2" charset="0"/>
                      </a:endParaRPr>
                    </a:p>
                  </a:txBody>
                  <a:tcPr marL="47625" marR="47625" marT="0" marB="0">
                    <a:lnL>
                      <a:noFill/>
                    </a:lnL>
                    <a:lnR>
                      <a:noFill/>
                    </a:lnR>
                    <a:lnT>
                      <a:noFill/>
                    </a:lnT>
                    <a:lnB>
                      <a:noFill/>
                    </a:lnB>
                  </a:tcPr>
                </a:tc>
                <a:tc>
                  <a:txBody>
                    <a:bodyPr/>
                    <a:lstStyle/>
                    <a:p>
                      <a:pPr>
                        <a:lnSpc>
                          <a:spcPct val="150000"/>
                        </a:lnSpc>
                      </a:pPr>
                      <a:endParaRPr lang="en-US" dirty="0">
                        <a:effectLst/>
                        <a:latin typeface="Helvetica" pitchFamily="2" charset="0"/>
                      </a:endParaRPr>
                    </a:p>
                  </a:txBody>
                  <a:tcPr marL="47625" marR="47625" marT="0" marB="0">
                    <a:lnL>
                      <a:noFill/>
                    </a:lnL>
                    <a:lnR>
                      <a:noFill/>
                    </a:lnR>
                    <a:lnT>
                      <a:noFill/>
                    </a:lnT>
                    <a:lnB>
                      <a:noFill/>
                    </a:lnB>
                  </a:tcPr>
                </a:tc>
                <a:tc>
                  <a:txBody>
                    <a:bodyPr/>
                    <a:lstStyle/>
                    <a:p>
                      <a:pPr>
                        <a:lnSpc>
                          <a:spcPct val="150000"/>
                        </a:lnSpc>
                      </a:pPr>
                      <a:endParaRPr lang="en-US" dirty="0">
                        <a:effectLst/>
                        <a:latin typeface="Helvetica" pitchFamily="2" charset="0"/>
                      </a:endParaRPr>
                    </a:p>
                  </a:txBody>
                  <a:tcPr marL="47625" marR="47625" marT="0" marB="0">
                    <a:lnL>
                      <a:noFill/>
                    </a:lnL>
                    <a:lnR>
                      <a:noFill/>
                    </a:lnR>
                    <a:lnT>
                      <a:noFill/>
                    </a:lnT>
                    <a:lnB>
                      <a:noFill/>
                    </a:lnB>
                  </a:tcPr>
                </a:tc>
                <a:tc>
                  <a:txBody>
                    <a:bodyPr/>
                    <a:lstStyle/>
                    <a:p>
                      <a:pPr>
                        <a:lnSpc>
                          <a:spcPct val="150000"/>
                        </a:lnSpc>
                      </a:pPr>
                      <a:endParaRPr lang="en-US" dirty="0">
                        <a:effectLst/>
                        <a:latin typeface="Helvetica" pitchFamily="2" charset="0"/>
                      </a:endParaRPr>
                    </a:p>
                  </a:txBody>
                  <a:tcPr marL="47625" marR="47625" marT="0" marB="0">
                    <a:lnL>
                      <a:noFill/>
                    </a:lnL>
                    <a:lnR>
                      <a:noFill/>
                    </a:lnR>
                    <a:lnT>
                      <a:noFill/>
                    </a:lnT>
                    <a:lnB>
                      <a:noFill/>
                    </a:lnB>
                  </a:tcPr>
                </a:tc>
                <a:extLst>
                  <a:ext uri="{0D108BD9-81ED-4DB2-BD59-A6C34878D82A}">
                    <a16:rowId xmlns:a16="http://schemas.microsoft.com/office/drawing/2014/main" val="318715910"/>
                  </a:ext>
                </a:extLst>
              </a:tr>
            </a:tbl>
          </a:graphicData>
        </a:graphic>
      </p:graphicFrame>
      <p:graphicFrame>
        <p:nvGraphicFramePr>
          <p:cNvPr id="2" name="Table 1">
            <a:extLst>
              <a:ext uri="{FF2B5EF4-FFF2-40B4-BE49-F238E27FC236}">
                <a16:creationId xmlns:a16="http://schemas.microsoft.com/office/drawing/2014/main" id="{A2763C71-DDDA-1647-8D9C-1F10C9ED9950}"/>
              </a:ext>
            </a:extLst>
          </p:cNvPr>
          <p:cNvGraphicFramePr>
            <a:graphicFrameLocks noGrp="1"/>
          </p:cNvGraphicFramePr>
          <p:nvPr>
            <p:extLst>
              <p:ext uri="{D42A27DB-BD31-4B8C-83A1-F6EECF244321}">
                <p14:modId xmlns:p14="http://schemas.microsoft.com/office/powerpoint/2010/main" val="3771869041"/>
              </p:ext>
            </p:extLst>
          </p:nvPr>
        </p:nvGraphicFramePr>
        <p:xfrm>
          <a:off x="995363" y="6322868"/>
          <a:ext cx="19299236" cy="6123131"/>
        </p:xfrm>
        <a:graphic>
          <a:graphicData uri="http://schemas.openxmlformats.org/drawingml/2006/table">
            <a:tbl>
              <a:tblPr firstRow="1" bandRow="1">
                <a:tableStyleId>{5940675A-B579-460E-94D1-54222C63F5DA}</a:tableStyleId>
              </a:tblPr>
              <a:tblGrid>
                <a:gridCol w="4824809">
                  <a:extLst>
                    <a:ext uri="{9D8B030D-6E8A-4147-A177-3AD203B41FA5}">
                      <a16:colId xmlns:a16="http://schemas.microsoft.com/office/drawing/2014/main" val="2858590507"/>
                    </a:ext>
                  </a:extLst>
                </a:gridCol>
                <a:gridCol w="4824809">
                  <a:extLst>
                    <a:ext uri="{9D8B030D-6E8A-4147-A177-3AD203B41FA5}">
                      <a16:colId xmlns:a16="http://schemas.microsoft.com/office/drawing/2014/main" val="2882397772"/>
                    </a:ext>
                  </a:extLst>
                </a:gridCol>
                <a:gridCol w="4824809">
                  <a:extLst>
                    <a:ext uri="{9D8B030D-6E8A-4147-A177-3AD203B41FA5}">
                      <a16:colId xmlns:a16="http://schemas.microsoft.com/office/drawing/2014/main" val="3594478867"/>
                    </a:ext>
                  </a:extLst>
                </a:gridCol>
                <a:gridCol w="4824809">
                  <a:extLst>
                    <a:ext uri="{9D8B030D-6E8A-4147-A177-3AD203B41FA5}">
                      <a16:colId xmlns:a16="http://schemas.microsoft.com/office/drawing/2014/main" val="3007314762"/>
                    </a:ext>
                  </a:extLst>
                </a:gridCol>
              </a:tblGrid>
              <a:tr h="874733">
                <a:tc>
                  <a:txBody>
                    <a:bodyPr/>
                    <a:lstStyle/>
                    <a:p>
                      <a:pPr>
                        <a:spcBef>
                          <a:spcPts val="600"/>
                        </a:spcBef>
                        <a:spcAft>
                          <a:spcPts val="300"/>
                        </a:spcAft>
                      </a:pPr>
                      <a:r>
                        <a:rPr lang="en-US" dirty="0">
                          <a:effectLst/>
                          <a:latin typeface="Miso" pitchFamily="50" charset="0"/>
                        </a:rPr>
                        <a:t>The Holy Scripture </a:t>
                      </a:r>
                    </a:p>
                  </a:txBody>
                  <a:tcPr marL="47625" marR="47625" marT="0" marB="0"/>
                </a:tc>
                <a:tc>
                  <a:txBody>
                    <a:bodyPr/>
                    <a:lstStyle/>
                    <a:p>
                      <a:pPr>
                        <a:spcBef>
                          <a:spcPts val="600"/>
                        </a:spcBef>
                        <a:spcAft>
                          <a:spcPts val="300"/>
                        </a:spcAft>
                      </a:pPr>
                      <a:r>
                        <a:rPr lang="en-US" dirty="0">
                          <a:effectLst/>
                          <a:latin typeface="Miso" pitchFamily="50" charset="0"/>
                        </a:rPr>
                        <a:t>Great Controversy </a:t>
                      </a:r>
                    </a:p>
                  </a:txBody>
                  <a:tcPr marL="47625" marR="47625" marT="0" marB="0"/>
                </a:tc>
                <a:tc>
                  <a:txBody>
                    <a:bodyPr/>
                    <a:lstStyle/>
                    <a:p>
                      <a:pPr>
                        <a:spcBef>
                          <a:spcPts val="600"/>
                        </a:spcBef>
                        <a:spcAft>
                          <a:spcPts val="300"/>
                        </a:spcAft>
                      </a:pPr>
                      <a:r>
                        <a:rPr lang="en-US" dirty="0">
                          <a:effectLst/>
                          <a:latin typeface="Miso" pitchFamily="50" charset="0"/>
                        </a:rPr>
                        <a:t>Baptism </a:t>
                      </a:r>
                    </a:p>
                  </a:txBody>
                  <a:tcPr marL="47625" marR="47625" marT="0" marB="0"/>
                </a:tc>
                <a:tc>
                  <a:txBody>
                    <a:bodyPr/>
                    <a:lstStyle/>
                    <a:p>
                      <a:pPr>
                        <a:spcBef>
                          <a:spcPts val="600"/>
                        </a:spcBef>
                        <a:spcAft>
                          <a:spcPts val="300"/>
                        </a:spcAft>
                      </a:pPr>
                      <a:r>
                        <a:rPr lang="en-US" dirty="0">
                          <a:effectLst/>
                          <a:latin typeface="Miso" pitchFamily="50" charset="0"/>
                        </a:rPr>
                        <a:t>Christian Behavior </a:t>
                      </a:r>
                    </a:p>
                  </a:txBody>
                  <a:tcPr marL="47625" marR="47625" marT="0" marB="0"/>
                </a:tc>
                <a:extLst>
                  <a:ext uri="{0D108BD9-81ED-4DB2-BD59-A6C34878D82A}">
                    <a16:rowId xmlns:a16="http://schemas.microsoft.com/office/drawing/2014/main" val="2910388901"/>
                  </a:ext>
                </a:extLst>
              </a:tr>
              <a:tr h="874733">
                <a:tc>
                  <a:txBody>
                    <a:bodyPr/>
                    <a:lstStyle/>
                    <a:p>
                      <a:pPr>
                        <a:spcBef>
                          <a:spcPts val="600"/>
                        </a:spcBef>
                        <a:spcAft>
                          <a:spcPts val="300"/>
                        </a:spcAft>
                      </a:pPr>
                      <a:r>
                        <a:rPr lang="en-US" dirty="0">
                          <a:effectLst/>
                          <a:latin typeface="Miso" pitchFamily="50" charset="0"/>
                        </a:rPr>
                        <a:t>The Trinity </a:t>
                      </a:r>
                    </a:p>
                  </a:txBody>
                  <a:tcPr marL="47625" marR="47625" marT="0" marB="0"/>
                </a:tc>
                <a:tc>
                  <a:txBody>
                    <a:bodyPr/>
                    <a:lstStyle/>
                    <a:p>
                      <a:pPr>
                        <a:spcBef>
                          <a:spcPts val="600"/>
                        </a:spcBef>
                        <a:spcAft>
                          <a:spcPts val="300"/>
                        </a:spcAft>
                      </a:pPr>
                      <a:r>
                        <a:rPr lang="en-US" dirty="0">
                          <a:effectLst/>
                          <a:latin typeface="Miso" pitchFamily="50" charset="0"/>
                        </a:rPr>
                        <a:t>Life/Death/Resurrection Christ </a:t>
                      </a:r>
                    </a:p>
                  </a:txBody>
                  <a:tcPr marL="47625" marR="47625" marT="0" marB="0"/>
                </a:tc>
                <a:tc>
                  <a:txBody>
                    <a:bodyPr/>
                    <a:lstStyle/>
                    <a:p>
                      <a:pPr>
                        <a:spcBef>
                          <a:spcPts val="600"/>
                        </a:spcBef>
                        <a:spcAft>
                          <a:spcPts val="300"/>
                        </a:spcAft>
                      </a:pPr>
                      <a:r>
                        <a:rPr lang="en-US" dirty="0">
                          <a:effectLst/>
                          <a:latin typeface="Miso" pitchFamily="50" charset="0"/>
                        </a:rPr>
                        <a:t>Lord’s Supper </a:t>
                      </a:r>
                    </a:p>
                  </a:txBody>
                  <a:tcPr marL="47625" marR="47625" marT="0" marB="0"/>
                </a:tc>
                <a:tc>
                  <a:txBody>
                    <a:bodyPr/>
                    <a:lstStyle/>
                    <a:p>
                      <a:pPr>
                        <a:spcBef>
                          <a:spcPts val="600"/>
                        </a:spcBef>
                        <a:spcAft>
                          <a:spcPts val="300"/>
                        </a:spcAft>
                      </a:pPr>
                      <a:r>
                        <a:rPr lang="en-US" dirty="0">
                          <a:effectLst/>
                          <a:latin typeface="Miso" pitchFamily="50" charset="0"/>
                        </a:rPr>
                        <a:t>Marriage/Family </a:t>
                      </a:r>
                    </a:p>
                  </a:txBody>
                  <a:tcPr marL="47625" marR="47625" marT="0" marB="0"/>
                </a:tc>
                <a:extLst>
                  <a:ext uri="{0D108BD9-81ED-4DB2-BD59-A6C34878D82A}">
                    <a16:rowId xmlns:a16="http://schemas.microsoft.com/office/drawing/2014/main" val="39970299"/>
                  </a:ext>
                </a:extLst>
              </a:tr>
              <a:tr h="874733">
                <a:tc>
                  <a:txBody>
                    <a:bodyPr/>
                    <a:lstStyle/>
                    <a:p>
                      <a:pPr>
                        <a:spcBef>
                          <a:spcPts val="600"/>
                        </a:spcBef>
                        <a:spcAft>
                          <a:spcPts val="300"/>
                        </a:spcAft>
                      </a:pPr>
                      <a:r>
                        <a:rPr lang="en-US" dirty="0">
                          <a:effectLst/>
                          <a:latin typeface="Miso" pitchFamily="50" charset="0"/>
                        </a:rPr>
                        <a:t>The Father </a:t>
                      </a:r>
                    </a:p>
                  </a:txBody>
                  <a:tcPr marL="47625" marR="47625" marT="0" marB="0"/>
                </a:tc>
                <a:tc>
                  <a:txBody>
                    <a:bodyPr/>
                    <a:lstStyle/>
                    <a:p>
                      <a:pPr>
                        <a:spcBef>
                          <a:spcPts val="600"/>
                        </a:spcBef>
                        <a:spcAft>
                          <a:spcPts val="300"/>
                        </a:spcAft>
                      </a:pPr>
                      <a:r>
                        <a:rPr lang="en-US" dirty="0">
                          <a:effectLst/>
                          <a:latin typeface="Miso" pitchFamily="50" charset="0"/>
                        </a:rPr>
                        <a:t>Experience of Salvation </a:t>
                      </a:r>
                    </a:p>
                  </a:txBody>
                  <a:tcPr marL="47625" marR="47625" marT="0" marB="0"/>
                </a:tc>
                <a:tc>
                  <a:txBody>
                    <a:bodyPr/>
                    <a:lstStyle/>
                    <a:p>
                      <a:pPr>
                        <a:spcBef>
                          <a:spcPts val="600"/>
                        </a:spcBef>
                        <a:spcAft>
                          <a:spcPts val="300"/>
                        </a:spcAft>
                      </a:pPr>
                      <a:r>
                        <a:rPr lang="en-US" dirty="0">
                          <a:effectLst/>
                          <a:latin typeface="Miso" pitchFamily="50" charset="0"/>
                        </a:rPr>
                        <a:t>Spiritual Gifts </a:t>
                      </a:r>
                    </a:p>
                  </a:txBody>
                  <a:tcPr marL="47625" marR="47625" marT="0" marB="0"/>
                </a:tc>
                <a:tc>
                  <a:txBody>
                    <a:bodyPr/>
                    <a:lstStyle/>
                    <a:p>
                      <a:pPr>
                        <a:spcBef>
                          <a:spcPts val="600"/>
                        </a:spcBef>
                        <a:spcAft>
                          <a:spcPts val="300"/>
                        </a:spcAft>
                      </a:pPr>
                      <a:r>
                        <a:rPr lang="en-US" dirty="0">
                          <a:effectLst/>
                          <a:latin typeface="Miso" pitchFamily="50" charset="0"/>
                        </a:rPr>
                        <a:t>Christ—Heavenly Sanctuary </a:t>
                      </a:r>
                    </a:p>
                  </a:txBody>
                  <a:tcPr marL="47625" marR="47625" marT="0" marB="0"/>
                </a:tc>
                <a:extLst>
                  <a:ext uri="{0D108BD9-81ED-4DB2-BD59-A6C34878D82A}">
                    <a16:rowId xmlns:a16="http://schemas.microsoft.com/office/drawing/2014/main" val="797613190"/>
                  </a:ext>
                </a:extLst>
              </a:tr>
              <a:tr h="874733">
                <a:tc>
                  <a:txBody>
                    <a:bodyPr/>
                    <a:lstStyle/>
                    <a:p>
                      <a:pPr>
                        <a:spcBef>
                          <a:spcPts val="600"/>
                        </a:spcBef>
                        <a:spcAft>
                          <a:spcPts val="300"/>
                        </a:spcAft>
                      </a:pPr>
                      <a:r>
                        <a:rPr lang="en-US" dirty="0">
                          <a:effectLst/>
                          <a:latin typeface="Miso" pitchFamily="50" charset="0"/>
                        </a:rPr>
                        <a:t>The Son </a:t>
                      </a:r>
                    </a:p>
                  </a:txBody>
                  <a:tcPr marL="47625" marR="47625" marT="0" marB="0"/>
                </a:tc>
                <a:tc>
                  <a:txBody>
                    <a:bodyPr/>
                    <a:lstStyle/>
                    <a:p>
                      <a:pPr>
                        <a:spcBef>
                          <a:spcPts val="600"/>
                        </a:spcBef>
                        <a:spcAft>
                          <a:spcPts val="300"/>
                        </a:spcAft>
                      </a:pPr>
                      <a:r>
                        <a:rPr lang="en-US" dirty="0">
                          <a:effectLst/>
                          <a:latin typeface="Miso" pitchFamily="50" charset="0"/>
                        </a:rPr>
                        <a:t>Growing in Christ </a:t>
                      </a:r>
                    </a:p>
                  </a:txBody>
                  <a:tcPr marL="47625" marR="47625" marT="0" marB="0"/>
                </a:tc>
                <a:tc>
                  <a:txBody>
                    <a:bodyPr/>
                    <a:lstStyle/>
                    <a:p>
                      <a:pPr>
                        <a:spcBef>
                          <a:spcPts val="600"/>
                        </a:spcBef>
                        <a:spcAft>
                          <a:spcPts val="300"/>
                        </a:spcAft>
                      </a:pPr>
                      <a:r>
                        <a:rPr lang="en-US" dirty="0">
                          <a:effectLst/>
                          <a:latin typeface="Miso" pitchFamily="50" charset="0"/>
                        </a:rPr>
                        <a:t>Gift of Prophecy </a:t>
                      </a:r>
                    </a:p>
                  </a:txBody>
                  <a:tcPr marL="47625" marR="47625" marT="0" marB="0"/>
                </a:tc>
                <a:tc>
                  <a:txBody>
                    <a:bodyPr/>
                    <a:lstStyle/>
                    <a:p>
                      <a:pPr>
                        <a:spcBef>
                          <a:spcPts val="600"/>
                        </a:spcBef>
                        <a:spcAft>
                          <a:spcPts val="300"/>
                        </a:spcAft>
                      </a:pPr>
                      <a:r>
                        <a:rPr lang="en-US" dirty="0">
                          <a:effectLst/>
                          <a:latin typeface="Miso" pitchFamily="50" charset="0"/>
                        </a:rPr>
                        <a:t>Second Coming of Christ</a:t>
                      </a:r>
                    </a:p>
                  </a:txBody>
                  <a:tcPr marL="47625" marR="47625" marT="0" marB="0"/>
                </a:tc>
                <a:extLst>
                  <a:ext uri="{0D108BD9-81ED-4DB2-BD59-A6C34878D82A}">
                    <a16:rowId xmlns:a16="http://schemas.microsoft.com/office/drawing/2014/main" val="598685709"/>
                  </a:ext>
                </a:extLst>
              </a:tr>
              <a:tr h="874733">
                <a:tc>
                  <a:txBody>
                    <a:bodyPr/>
                    <a:lstStyle/>
                    <a:p>
                      <a:pPr>
                        <a:spcBef>
                          <a:spcPts val="600"/>
                        </a:spcBef>
                        <a:spcAft>
                          <a:spcPts val="300"/>
                        </a:spcAft>
                      </a:pPr>
                      <a:r>
                        <a:rPr lang="en-US" dirty="0">
                          <a:effectLst/>
                          <a:latin typeface="Miso" pitchFamily="50" charset="0"/>
                        </a:rPr>
                        <a:t>The Holy Spirit </a:t>
                      </a:r>
                    </a:p>
                  </a:txBody>
                  <a:tcPr marL="47625" marR="47625" marT="0" marB="0"/>
                </a:tc>
                <a:tc>
                  <a:txBody>
                    <a:bodyPr/>
                    <a:lstStyle/>
                    <a:p>
                      <a:pPr>
                        <a:spcBef>
                          <a:spcPts val="600"/>
                        </a:spcBef>
                        <a:spcAft>
                          <a:spcPts val="300"/>
                        </a:spcAft>
                      </a:pPr>
                      <a:r>
                        <a:rPr lang="en-US" dirty="0">
                          <a:effectLst/>
                          <a:latin typeface="Miso" pitchFamily="50" charset="0"/>
                        </a:rPr>
                        <a:t>Church </a:t>
                      </a:r>
                    </a:p>
                  </a:txBody>
                  <a:tcPr marL="47625" marR="47625" marT="0" marB="0"/>
                </a:tc>
                <a:tc>
                  <a:txBody>
                    <a:bodyPr/>
                    <a:lstStyle/>
                    <a:p>
                      <a:pPr>
                        <a:spcBef>
                          <a:spcPts val="600"/>
                        </a:spcBef>
                        <a:spcAft>
                          <a:spcPts val="300"/>
                        </a:spcAft>
                      </a:pPr>
                      <a:r>
                        <a:rPr lang="en-US" dirty="0">
                          <a:effectLst/>
                          <a:latin typeface="Miso" pitchFamily="50" charset="0"/>
                        </a:rPr>
                        <a:t>Law of God </a:t>
                      </a:r>
                    </a:p>
                  </a:txBody>
                  <a:tcPr marL="47625" marR="47625" marT="0" marB="0"/>
                </a:tc>
                <a:tc>
                  <a:txBody>
                    <a:bodyPr/>
                    <a:lstStyle/>
                    <a:p>
                      <a:pPr>
                        <a:spcBef>
                          <a:spcPts val="600"/>
                        </a:spcBef>
                        <a:spcAft>
                          <a:spcPts val="300"/>
                        </a:spcAft>
                      </a:pPr>
                      <a:r>
                        <a:rPr lang="en-US" dirty="0">
                          <a:effectLst/>
                          <a:latin typeface="Miso" pitchFamily="50" charset="0"/>
                        </a:rPr>
                        <a:t>Death and Resurrection </a:t>
                      </a:r>
                    </a:p>
                  </a:txBody>
                  <a:tcPr marL="47625" marR="47625" marT="0" marB="0"/>
                </a:tc>
                <a:extLst>
                  <a:ext uri="{0D108BD9-81ED-4DB2-BD59-A6C34878D82A}">
                    <a16:rowId xmlns:a16="http://schemas.microsoft.com/office/drawing/2014/main" val="3348556323"/>
                  </a:ext>
                </a:extLst>
              </a:tr>
              <a:tr h="874733">
                <a:tc>
                  <a:txBody>
                    <a:bodyPr/>
                    <a:lstStyle/>
                    <a:p>
                      <a:pPr>
                        <a:spcBef>
                          <a:spcPts val="600"/>
                        </a:spcBef>
                        <a:spcAft>
                          <a:spcPts val="300"/>
                        </a:spcAft>
                      </a:pPr>
                      <a:r>
                        <a:rPr lang="en-US" dirty="0">
                          <a:effectLst/>
                          <a:latin typeface="Miso" pitchFamily="50" charset="0"/>
                        </a:rPr>
                        <a:t>Creation </a:t>
                      </a:r>
                    </a:p>
                  </a:txBody>
                  <a:tcPr marL="47625" marR="47625" marT="0" marB="0"/>
                </a:tc>
                <a:tc>
                  <a:txBody>
                    <a:bodyPr/>
                    <a:lstStyle/>
                    <a:p>
                      <a:pPr>
                        <a:spcBef>
                          <a:spcPts val="600"/>
                        </a:spcBef>
                        <a:spcAft>
                          <a:spcPts val="300"/>
                        </a:spcAft>
                      </a:pPr>
                      <a:r>
                        <a:rPr lang="en-US" dirty="0">
                          <a:effectLst/>
                          <a:latin typeface="Miso" pitchFamily="50" charset="0"/>
                        </a:rPr>
                        <a:t>Remnant and Its Mission </a:t>
                      </a:r>
                    </a:p>
                  </a:txBody>
                  <a:tcPr marL="47625" marR="47625" marT="0" marB="0"/>
                </a:tc>
                <a:tc>
                  <a:txBody>
                    <a:bodyPr/>
                    <a:lstStyle/>
                    <a:p>
                      <a:pPr>
                        <a:spcBef>
                          <a:spcPts val="600"/>
                        </a:spcBef>
                        <a:spcAft>
                          <a:spcPts val="300"/>
                        </a:spcAft>
                      </a:pPr>
                      <a:r>
                        <a:rPr lang="en-US" dirty="0">
                          <a:effectLst/>
                          <a:latin typeface="Miso" pitchFamily="50" charset="0"/>
                        </a:rPr>
                        <a:t>Sabbath </a:t>
                      </a:r>
                    </a:p>
                  </a:txBody>
                  <a:tcPr marL="47625" marR="47625" marT="0" marB="0"/>
                </a:tc>
                <a:tc>
                  <a:txBody>
                    <a:bodyPr/>
                    <a:lstStyle/>
                    <a:p>
                      <a:pPr>
                        <a:spcBef>
                          <a:spcPts val="600"/>
                        </a:spcBef>
                        <a:spcAft>
                          <a:spcPts val="300"/>
                        </a:spcAft>
                      </a:pPr>
                      <a:r>
                        <a:rPr lang="en-US" dirty="0">
                          <a:effectLst/>
                          <a:latin typeface="Miso" pitchFamily="50" charset="0"/>
                        </a:rPr>
                        <a:t>Millennium/End of Sin </a:t>
                      </a:r>
                    </a:p>
                  </a:txBody>
                  <a:tcPr marL="47625" marR="47625" marT="0" marB="0"/>
                </a:tc>
                <a:extLst>
                  <a:ext uri="{0D108BD9-81ED-4DB2-BD59-A6C34878D82A}">
                    <a16:rowId xmlns:a16="http://schemas.microsoft.com/office/drawing/2014/main" val="910874106"/>
                  </a:ext>
                </a:extLst>
              </a:tr>
              <a:tr h="874733">
                <a:tc>
                  <a:txBody>
                    <a:bodyPr/>
                    <a:lstStyle/>
                    <a:p>
                      <a:pPr>
                        <a:spcBef>
                          <a:spcPts val="600"/>
                        </a:spcBef>
                        <a:spcAft>
                          <a:spcPts val="300"/>
                        </a:spcAft>
                      </a:pPr>
                      <a:r>
                        <a:rPr lang="en-US" dirty="0">
                          <a:effectLst/>
                          <a:latin typeface="Miso" pitchFamily="50" charset="0"/>
                        </a:rPr>
                        <a:t>Nature of Man </a:t>
                      </a:r>
                    </a:p>
                  </a:txBody>
                  <a:tcPr marL="47625" marR="47625" marT="0" marB="0"/>
                </a:tc>
                <a:tc>
                  <a:txBody>
                    <a:bodyPr/>
                    <a:lstStyle/>
                    <a:p>
                      <a:pPr>
                        <a:spcBef>
                          <a:spcPts val="600"/>
                        </a:spcBef>
                        <a:spcAft>
                          <a:spcPts val="300"/>
                        </a:spcAft>
                      </a:pPr>
                      <a:r>
                        <a:rPr lang="en-US" dirty="0">
                          <a:effectLst/>
                          <a:latin typeface="Miso" pitchFamily="50" charset="0"/>
                        </a:rPr>
                        <a:t>Unity in the Body of Christ </a:t>
                      </a:r>
                    </a:p>
                  </a:txBody>
                  <a:tcPr marL="47625" marR="47625" marT="0" marB="0"/>
                </a:tc>
                <a:tc>
                  <a:txBody>
                    <a:bodyPr/>
                    <a:lstStyle/>
                    <a:p>
                      <a:pPr>
                        <a:spcBef>
                          <a:spcPts val="600"/>
                        </a:spcBef>
                        <a:spcAft>
                          <a:spcPts val="300"/>
                        </a:spcAft>
                      </a:pPr>
                      <a:r>
                        <a:rPr lang="en-US" dirty="0">
                          <a:effectLst/>
                          <a:latin typeface="Miso" pitchFamily="50" charset="0"/>
                        </a:rPr>
                        <a:t>Stewardship </a:t>
                      </a:r>
                    </a:p>
                  </a:txBody>
                  <a:tcPr marL="47625" marR="47625" marT="0" marB="0"/>
                </a:tc>
                <a:tc>
                  <a:txBody>
                    <a:bodyPr/>
                    <a:lstStyle/>
                    <a:p>
                      <a:pPr>
                        <a:spcBef>
                          <a:spcPts val="600"/>
                        </a:spcBef>
                        <a:spcAft>
                          <a:spcPts val="300"/>
                        </a:spcAft>
                      </a:pPr>
                      <a:r>
                        <a:rPr lang="en-US" dirty="0">
                          <a:effectLst/>
                          <a:latin typeface="Miso" pitchFamily="50" charset="0"/>
                        </a:rPr>
                        <a:t>New Earth </a:t>
                      </a:r>
                    </a:p>
                  </a:txBody>
                  <a:tcPr marL="47625" marR="47625" marT="0" marB="0"/>
                </a:tc>
                <a:extLst>
                  <a:ext uri="{0D108BD9-81ED-4DB2-BD59-A6C34878D82A}">
                    <a16:rowId xmlns:a16="http://schemas.microsoft.com/office/drawing/2014/main" val="2710962681"/>
                  </a:ext>
                </a:extLst>
              </a:tr>
            </a:tbl>
          </a:graphicData>
        </a:graphic>
      </p:graphicFrame>
    </p:spTree>
    <p:extLst>
      <p:ext uri="{BB962C8B-B14F-4D97-AF65-F5344CB8AC3E}">
        <p14:creationId xmlns:p14="http://schemas.microsoft.com/office/powerpoint/2010/main" val="2054261633"/>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FAEC837CB4F641BB3A5C758ACA25DA" ma:contentTypeVersion="13" ma:contentTypeDescription="Create a new document." ma:contentTypeScope="" ma:versionID="474ac10595a24fb6e208fa01fb5ed055">
  <xsd:schema xmlns:xsd="http://www.w3.org/2001/XMLSchema" xmlns:xs="http://www.w3.org/2001/XMLSchema" xmlns:p="http://schemas.microsoft.com/office/2006/metadata/properties" xmlns:ns3="4fa6aa7b-849a-4ce8-89a6-4c6f5e8479e2" xmlns:ns4="ff901ea6-91f2-4c1b-b153-3d86f659d612" targetNamespace="http://schemas.microsoft.com/office/2006/metadata/properties" ma:root="true" ma:fieldsID="62484dcc2fd44a28a97c479939305585" ns3:_="" ns4:_="">
    <xsd:import namespace="4fa6aa7b-849a-4ce8-89a6-4c6f5e8479e2"/>
    <xsd:import namespace="ff901ea6-91f2-4c1b-b153-3d86f659d6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6aa7b-849a-4ce8-89a6-4c6f5e8479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901ea6-91f2-4c1b-b153-3d86f659d6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CCC378-07F9-4D46-A2E5-92AAEC5BE82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48FDCCC-7042-4A67-9581-AFEBDA392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a6aa7b-849a-4ce8-89a6-4c6f5e8479e2"/>
    <ds:schemaRef ds:uri="ff901ea6-91f2-4c1b-b153-3d86f659d6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65A2E4-EB83-469E-A75B-AA7C58E0B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4783</TotalTime>
  <Words>1887</Words>
  <Application>Microsoft Office PowerPoint</Application>
  <PresentationFormat>Custom</PresentationFormat>
  <Paragraphs>224</Paragraphs>
  <Slides>25</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Calibri</vt:lpstr>
      <vt:lpstr>Gill Sans</vt:lpstr>
      <vt:lpstr>Helvetica</vt:lpstr>
      <vt:lpstr>Helvetica Light</vt:lpstr>
      <vt:lpstr>Helvetica Neue</vt:lpstr>
      <vt:lpstr>Helvetica Neue Light</vt:lpstr>
      <vt:lpstr>Helvetica Neue Medium</vt:lpstr>
      <vt:lpstr>Helvetica Neue Thin</vt:lpstr>
      <vt:lpstr>Lato Bold</vt:lpstr>
      <vt:lpstr>Miso</vt:lpstr>
      <vt:lpstr>Times</vt:lpstr>
      <vt:lpstr>White</vt:lpstr>
      <vt:lpstr>PowerPoint Presentation</vt:lpstr>
      <vt:lpstr>      MODULE 3 -   Outreach  PERSONAL, SMALL GROUP  AND PUBLIC EVANGELISM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Manderson, Maria</dc:creator>
  <cp:lastModifiedBy>Manderson, Maria</cp:lastModifiedBy>
  <cp:revision>83</cp:revision>
  <cp:lastPrinted>2020-07-08T22:08:25Z</cp:lastPrinted>
  <dcterms:modified xsi:type="dcterms:W3CDTF">2020-07-29T15:26:05Z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0x0101004AFAEC837CB4F641BB3A5C758ACA25DA</vt:lpwstr>
  </property>
</Properties>
</file>