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4"/>
  </p:notesMasterIdLst>
  <p:sldIdLst>
    <p:sldId id="356"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7" r:id="rId10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1pPr>
    <a:lvl2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2pPr>
    <a:lvl3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3pPr>
    <a:lvl4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4pPr>
    <a:lvl5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5pPr>
    <a:lvl6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6pPr>
    <a:lvl7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7pPr>
    <a:lvl8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8pPr>
    <a:lvl9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5" autoAdjust="0"/>
    <p:restoredTop sz="94660"/>
  </p:normalViewPr>
  <p:slideViewPr>
    <p:cSldViewPr snapToGrid="0">
      <p:cViewPr varScale="1">
        <p:scale>
          <a:sx n="69" d="100"/>
          <a:sy n="69" d="100"/>
        </p:scale>
        <p:origin x="3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19" name="Shape 11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43703220"/>
      </p:ext>
    </p:extLst>
  </p:cSld>
  <p:clrMap bg1="lt1" tx1="dk1" bg2="lt2" tx2="dk2" accent1="accent1" accent2="accent2" accent3="accent3" accent4="accent4" accent5="accent5" accent6="accent6" hlink="hlink" folHlink="folHlink"/>
  <p:notesStyle>
    <a:lvl1pPr defTabSz="1300480" latinLnBrk="0">
      <a:defRPr sz="1600">
        <a:latin typeface="+mj-lt"/>
        <a:ea typeface="+mj-ea"/>
        <a:cs typeface="+mj-cs"/>
        <a:sym typeface="Calibri"/>
      </a:defRPr>
    </a:lvl1pPr>
    <a:lvl2pPr indent="228600" defTabSz="1300480" latinLnBrk="0">
      <a:defRPr sz="1600">
        <a:latin typeface="+mj-lt"/>
        <a:ea typeface="+mj-ea"/>
        <a:cs typeface="+mj-cs"/>
        <a:sym typeface="Calibri"/>
      </a:defRPr>
    </a:lvl2pPr>
    <a:lvl3pPr indent="457200" defTabSz="1300480" latinLnBrk="0">
      <a:defRPr sz="1600">
        <a:latin typeface="+mj-lt"/>
        <a:ea typeface="+mj-ea"/>
        <a:cs typeface="+mj-cs"/>
        <a:sym typeface="Calibri"/>
      </a:defRPr>
    </a:lvl3pPr>
    <a:lvl4pPr indent="685800" defTabSz="1300480" latinLnBrk="0">
      <a:defRPr sz="1600">
        <a:latin typeface="+mj-lt"/>
        <a:ea typeface="+mj-ea"/>
        <a:cs typeface="+mj-cs"/>
        <a:sym typeface="Calibri"/>
      </a:defRPr>
    </a:lvl4pPr>
    <a:lvl5pPr indent="914400" defTabSz="1300480" latinLnBrk="0">
      <a:defRPr sz="1600">
        <a:latin typeface="+mj-lt"/>
        <a:ea typeface="+mj-ea"/>
        <a:cs typeface="+mj-cs"/>
        <a:sym typeface="Calibri"/>
      </a:defRPr>
    </a:lvl5pPr>
    <a:lvl6pPr indent="1143000" defTabSz="1300480" latinLnBrk="0">
      <a:defRPr sz="1600">
        <a:latin typeface="+mj-lt"/>
        <a:ea typeface="+mj-ea"/>
        <a:cs typeface="+mj-cs"/>
        <a:sym typeface="Calibri"/>
      </a:defRPr>
    </a:lvl6pPr>
    <a:lvl7pPr indent="1371600" defTabSz="1300480" latinLnBrk="0">
      <a:defRPr sz="1600">
        <a:latin typeface="+mj-lt"/>
        <a:ea typeface="+mj-ea"/>
        <a:cs typeface="+mj-cs"/>
        <a:sym typeface="Calibri"/>
      </a:defRPr>
    </a:lvl7pPr>
    <a:lvl8pPr indent="1600200" defTabSz="1300480" latinLnBrk="0">
      <a:defRPr sz="1600">
        <a:latin typeface="+mj-lt"/>
        <a:ea typeface="+mj-ea"/>
        <a:cs typeface="+mj-cs"/>
        <a:sym typeface="Calibri"/>
      </a:defRPr>
    </a:lvl8pPr>
    <a:lvl9pPr indent="1828800" defTabSz="1300480" latinLnBrk="0">
      <a:defRPr sz="16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975358" y="1596248"/>
            <a:ext cx="11054083" cy="3395701"/>
          </a:xfrm>
          <a:prstGeom prst="rect">
            <a:avLst/>
          </a:prstGeom>
        </p:spPr>
        <p:txBody>
          <a:bodyPr anchor="b"/>
          <a:lstStyle>
            <a:lvl1pPr algn="ctr">
              <a:defRPr sz="8400"/>
            </a:lvl1pPr>
          </a:lstStyle>
          <a:p>
            <a:r>
              <a:t>Title Text</a:t>
            </a:r>
          </a:p>
        </p:txBody>
      </p:sp>
      <p:sp>
        <p:nvSpPr>
          <p:cNvPr id="12" name="Shape 12"/>
          <p:cNvSpPr>
            <a:spLocks noGrp="1"/>
          </p:cNvSpPr>
          <p:nvPr>
            <p:ph type="body" sz="quarter" idx="1"/>
          </p:nvPr>
        </p:nvSpPr>
        <p:spPr>
          <a:xfrm>
            <a:off x="1625599" y="5122896"/>
            <a:ext cx="9753603" cy="2354866"/>
          </a:xfrm>
          <a:prstGeom prst="rect">
            <a:avLst/>
          </a:prstGeom>
        </p:spPr>
        <p:txBody>
          <a:bodyPr/>
          <a:lstStyle>
            <a:lvl1pPr marL="0" indent="0" algn="ctr">
              <a:buSzTx/>
              <a:buFontTx/>
              <a:buNone/>
              <a:defRPr sz="3400"/>
            </a:lvl1pPr>
            <a:lvl2pPr marL="0" indent="0" algn="ctr">
              <a:buSzTx/>
              <a:buFontTx/>
              <a:buNone/>
              <a:defRPr sz="3400"/>
            </a:lvl2pPr>
            <a:lvl3pPr marL="0" indent="0" algn="ctr">
              <a:buSzTx/>
              <a:buFontTx/>
              <a:buNone/>
              <a:defRPr sz="3400"/>
            </a:lvl3pPr>
            <a:lvl4pPr marL="0" indent="0" algn="ctr">
              <a:buSzTx/>
              <a:buFontTx/>
              <a:buNone/>
              <a:defRPr sz="3400"/>
            </a:lvl4pPr>
            <a:lvl5pPr marL="0" indent="0" algn="ctr">
              <a:buSzTx/>
              <a:buFontTx/>
              <a:buNone/>
              <a:defRPr sz="34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Title Text</a:t>
            </a:r>
          </a:p>
        </p:txBody>
      </p:sp>
      <p:sp>
        <p:nvSpPr>
          <p:cNvPr id="93" name="Shape 9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9306559" y="519288"/>
            <a:ext cx="2804162" cy="8265726"/>
          </a:xfrm>
          <a:prstGeom prst="rect">
            <a:avLst/>
          </a:prstGeom>
        </p:spPr>
        <p:txBody>
          <a:bodyPr/>
          <a:lstStyle/>
          <a:p>
            <a:r>
              <a:t>Title Text</a:t>
            </a:r>
          </a:p>
        </p:txBody>
      </p:sp>
      <p:sp>
        <p:nvSpPr>
          <p:cNvPr id="102" name="Shape 102"/>
          <p:cNvSpPr>
            <a:spLocks noGrp="1"/>
          </p:cNvSpPr>
          <p:nvPr>
            <p:ph type="body" idx="1"/>
          </p:nvPr>
        </p:nvSpPr>
        <p:spPr>
          <a:xfrm>
            <a:off x="894078" y="519288"/>
            <a:ext cx="8249923" cy="82657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10" name="Shape 110"/>
          <p:cNvSpPr>
            <a:spLocks noGrp="1"/>
          </p:cNvSpPr>
          <p:nvPr>
            <p:ph type="title"/>
          </p:nvPr>
        </p:nvSpPr>
        <p:spPr>
          <a:xfrm>
            <a:off x="975358" y="1596248"/>
            <a:ext cx="11054083" cy="3395701"/>
          </a:xfrm>
          <a:prstGeom prst="rect">
            <a:avLst/>
          </a:prstGeom>
        </p:spPr>
        <p:txBody>
          <a:bodyPr anchor="b"/>
          <a:lstStyle>
            <a:lvl1pPr algn="ctr">
              <a:defRPr sz="8400"/>
            </a:lvl1pPr>
          </a:lstStyle>
          <a:p>
            <a:r>
              <a:t>Title Text</a:t>
            </a:r>
          </a:p>
        </p:txBody>
      </p:sp>
      <p:sp>
        <p:nvSpPr>
          <p:cNvPr id="111" name="Shape 111"/>
          <p:cNvSpPr>
            <a:spLocks noGrp="1"/>
          </p:cNvSpPr>
          <p:nvPr>
            <p:ph type="body" sz="quarter" idx="1"/>
          </p:nvPr>
        </p:nvSpPr>
        <p:spPr>
          <a:xfrm>
            <a:off x="1625599" y="5122896"/>
            <a:ext cx="9753603" cy="2354866"/>
          </a:xfrm>
          <a:prstGeom prst="rect">
            <a:avLst/>
          </a:prstGeom>
        </p:spPr>
        <p:txBody>
          <a:bodyPr/>
          <a:lstStyle>
            <a:lvl1pPr marL="0" indent="0" algn="ctr">
              <a:buSzTx/>
              <a:buFontTx/>
              <a:buNone/>
              <a:defRPr sz="3400"/>
            </a:lvl1pPr>
            <a:lvl2pPr marL="0" indent="0" algn="ctr">
              <a:buSzTx/>
              <a:buFontTx/>
              <a:buNone/>
              <a:defRPr sz="3400"/>
            </a:lvl2pPr>
            <a:lvl3pPr marL="0" indent="0" algn="ctr">
              <a:buSzTx/>
              <a:buFontTx/>
              <a:buNone/>
              <a:defRPr sz="3400"/>
            </a:lvl3pPr>
            <a:lvl4pPr marL="0" indent="0" algn="ctr">
              <a:buSzTx/>
              <a:buFontTx/>
              <a:buNone/>
              <a:defRPr sz="3400"/>
            </a:lvl4pPr>
            <a:lvl5pPr marL="0" indent="0" algn="ctr">
              <a:buSzTx/>
              <a:buFontTx/>
              <a:buNone/>
              <a:defRPr sz="3400"/>
            </a:lvl5pPr>
          </a:lstStyle>
          <a:p>
            <a:r>
              <a:t>Body Level One</a:t>
            </a:r>
          </a:p>
          <a:p>
            <a:pPr lvl="1"/>
            <a:r>
              <a:t>Body Level Two</a:t>
            </a:r>
          </a:p>
          <a:p>
            <a:pPr lvl="2"/>
            <a:r>
              <a:t>Body Level Three</a:t>
            </a:r>
          </a:p>
          <a:p>
            <a:pPr lvl="3"/>
            <a:r>
              <a:t>Body Level Four</a:t>
            </a:r>
          </a:p>
          <a:p>
            <a:pPr lvl="4"/>
            <a:r>
              <a:t>Body Level Five</a:t>
            </a:r>
          </a:p>
        </p:txBody>
      </p:sp>
      <p:sp>
        <p:nvSpPr>
          <p:cNvPr id="112" name="Shape 11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887305" y="2431627"/>
            <a:ext cx="11216644" cy="4057229"/>
          </a:xfrm>
          <a:prstGeom prst="rect">
            <a:avLst/>
          </a:prstGeom>
        </p:spPr>
        <p:txBody>
          <a:bodyPr anchor="b"/>
          <a:lstStyle>
            <a:lvl1pPr>
              <a:defRPr sz="8400"/>
            </a:lvl1pPr>
          </a:lstStyle>
          <a:p>
            <a:r>
              <a:t>Title Text</a:t>
            </a:r>
          </a:p>
        </p:txBody>
      </p:sp>
      <p:sp>
        <p:nvSpPr>
          <p:cNvPr id="30" name="Shape 30"/>
          <p:cNvSpPr>
            <a:spLocks noGrp="1"/>
          </p:cNvSpPr>
          <p:nvPr>
            <p:ph type="body" sz="quarter" idx="1"/>
          </p:nvPr>
        </p:nvSpPr>
        <p:spPr>
          <a:xfrm>
            <a:off x="887305" y="6527237"/>
            <a:ext cx="11216644" cy="2133603"/>
          </a:xfrm>
          <a:prstGeom prst="rect">
            <a:avLst/>
          </a:prstGeom>
        </p:spPr>
        <p:txBody>
          <a:bodyPr/>
          <a:lstStyle>
            <a:lvl1pPr marL="0" indent="0">
              <a:buSzTx/>
              <a:buFontTx/>
              <a:buNone/>
              <a:defRPr sz="3400"/>
            </a:lvl1pPr>
            <a:lvl2pPr marL="0" indent="0">
              <a:buSzTx/>
              <a:buFontTx/>
              <a:buNone/>
              <a:defRPr sz="3400"/>
            </a:lvl2pPr>
            <a:lvl3pPr marL="0" indent="0">
              <a:buSzTx/>
              <a:buFontTx/>
              <a:buNone/>
              <a:defRPr sz="3400"/>
            </a:lvl3pPr>
            <a:lvl4pPr marL="0" indent="0">
              <a:buSzTx/>
              <a:buFontTx/>
              <a:buNone/>
              <a:defRPr sz="3400"/>
            </a:lvl4pPr>
            <a:lvl5pPr marL="0" indent="0">
              <a:buSzTx/>
              <a:buFontTx/>
              <a:buNone/>
              <a:defRPr sz="3400"/>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Title Text</a:t>
            </a:r>
          </a:p>
        </p:txBody>
      </p:sp>
      <p:sp>
        <p:nvSpPr>
          <p:cNvPr id="39" name="Shape 39"/>
          <p:cNvSpPr>
            <a:spLocks noGrp="1"/>
          </p:cNvSpPr>
          <p:nvPr>
            <p:ph type="body" sz="half" idx="1"/>
          </p:nvPr>
        </p:nvSpPr>
        <p:spPr>
          <a:xfrm>
            <a:off x="894078" y="2596444"/>
            <a:ext cx="5527042" cy="618857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title"/>
          </p:nvPr>
        </p:nvSpPr>
        <p:spPr>
          <a:xfrm>
            <a:off x="895773" y="519288"/>
            <a:ext cx="11216644" cy="1885248"/>
          </a:xfrm>
          <a:prstGeom prst="rect">
            <a:avLst/>
          </a:prstGeom>
        </p:spPr>
        <p:txBody>
          <a:bodyPr/>
          <a:lstStyle/>
          <a:p>
            <a:r>
              <a:t>Title Text</a:t>
            </a:r>
          </a:p>
        </p:txBody>
      </p:sp>
      <p:sp>
        <p:nvSpPr>
          <p:cNvPr id="48" name="Shape 48"/>
          <p:cNvSpPr>
            <a:spLocks noGrp="1"/>
          </p:cNvSpPr>
          <p:nvPr>
            <p:ph type="body" sz="quarter" idx="1"/>
          </p:nvPr>
        </p:nvSpPr>
        <p:spPr>
          <a:xfrm>
            <a:off x="895773" y="2390987"/>
            <a:ext cx="5501643" cy="1171788"/>
          </a:xfrm>
          <a:prstGeom prst="rect">
            <a:avLst/>
          </a:prstGeom>
        </p:spPr>
        <p:txBody>
          <a:bodyPr anchor="b"/>
          <a:lstStyle>
            <a:lvl1pPr marL="0" indent="0">
              <a:buSzTx/>
              <a:buFontTx/>
              <a:buNone/>
              <a:defRPr sz="3400" b="1"/>
            </a:lvl1pPr>
            <a:lvl2pPr marL="0" indent="0">
              <a:buSzTx/>
              <a:buFontTx/>
              <a:buNone/>
              <a:defRPr sz="3400" b="1"/>
            </a:lvl2pPr>
            <a:lvl3pPr marL="0" indent="0">
              <a:buSzTx/>
              <a:buFontTx/>
              <a:buNone/>
              <a:defRPr sz="3400" b="1"/>
            </a:lvl3pPr>
            <a:lvl4pPr marL="0" indent="0">
              <a:buSzTx/>
              <a:buFontTx/>
              <a:buNone/>
              <a:defRPr sz="3400" b="1"/>
            </a:lvl4pPr>
            <a:lvl5pPr marL="0" indent="0">
              <a:buSzTx/>
              <a:buFontTx/>
              <a:buNone/>
              <a:defRPr sz="3400" b="1"/>
            </a:lvl5pPr>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body" sz="quarter" idx="13"/>
          </p:nvPr>
        </p:nvSpPr>
        <p:spPr>
          <a:xfrm>
            <a:off x="6583680" y="2390987"/>
            <a:ext cx="5528737" cy="1171788"/>
          </a:xfrm>
          <a:prstGeom prst="rect">
            <a:avLst/>
          </a:prstGeom>
        </p:spPr>
        <p:txBody>
          <a:bodyPr anchor="b"/>
          <a:lstStyle/>
          <a:p>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895773" y="650238"/>
            <a:ext cx="4194389" cy="2275842"/>
          </a:xfrm>
          <a:prstGeom prst="rect">
            <a:avLst/>
          </a:prstGeom>
        </p:spPr>
        <p:txBody>
          <a:bodyPr anchor="b"/>
          <a:lstStyle>
            <a:lvl1pPr>
              <a:defRPr sz="4400"/>
            </a:lvl1pPr>
          </a:lstStyle>
          <a:p>
            <a:r>
              <a:t>Title Text</a:t>
            </a:r>
          </a:p>
        </p:txBody>
      </p:sp>
      <p:sp>
        <p:nvSpPr>
          <p:cNvPr id="73" name="Shape 73"/>
          <p:cNvSpPr>
            <a:spLocks noGrp="1"/>
          </p:cNvSpPr>
          <p:nvPr>
            <p:ph type="body" sz="half" idx="1"/>
          </p:nvPr>
        </p:nvSpPr>
        <p:spPr>
          <a:xfrm>
            <a:off x="5528733" y="1404336"/>
            <a:ext cx="6583683" cy="6931382"/>
          </a:xfrm>
          <a:prstGeom prst="rect">
            <a:avLst/>
          </a:prstGeom>
        </p:spPr>
        <p:txBody>
          <a:bodyPr/>
          <a:lstStyle>
            <a:lvl1pPr marL="314325" indent="-314325">
              <a:defRPr sz="4400"/>
            </a:lvl1pPr>
            <a:lvl2pPr marL="816427" indent="-359227">
              <a:defRPr sz="4400"/>
            </a:lvl2pPr>
            <a:lvl3pPr marL="1333500" indent="-419100">
              <a:defRPr sz="4400"/>
            </a:lvl3pPr>
            <a:lvl4pPr marL="1874520" indent="-502919">
              <a:defRPr sz="4400"/>
            </a:lvl4pPr>
            <a:lvl5pPr marL="2331720" indent="-502920">
              <a:defRPr sz="4400"/>
            </a:lvl5p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body" sz="quarter" idx="13"/>
          </p:nvPr>
        </p:nvSpPr>
        <p:spPr>
          <a:xfrm>
            <a:off x="895771" y="2926078"/>
            <a:ext cx="4194392" cy="5420929"/>
          </a:xfrm>
          <a:prstGeom prst="rect">
            <a:avLst/>
          </a:prstGeom>
        </p:spPr>
        <p:txBody>
          <a:bodyPr/>
          <a:lstStyle/>
          <a:p>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895773" y="650238"/>
            <a:ext cx="4194389" cy="2275842"/>
          </a:xfrm>
          <a:prstGeom prst="rect">
            <a:avLst/>
          </a:prstGeom>
        </p:spPr>
        <p:txBody>
          <a:bodyPr anchor="b"/>
          <a:lstStyle>
            <a:lvl1pPr>
              <a:defRPr sz="4400"/>
            </a:lvl1pPr>
          </a:lstStyle>
          <a:p>
            <a:r>
              <a:t>Title Text</a:t>
            </a:r>
          </a:p>
        </p:txBody>
      </p:sp>
      <p:sp>
        <p:nvSpPr>
          <p:cNvPr id="83" name="Shape 83"/>
          <p:cNvSpPr>
            <a:spLocks noGrp="1"/>
          </p:cNvSpPr>
          <p:nvPr>
            <p:ph type="pic" sz="half" idx="13"/>
          </p:nvPr>
        </p:nvSpPr>
        <p:spPr>
          <a:xfrm>
            <a:off x="5528733" y="1404336"/>
            <a:ext cx="6583683" cy="6931382"/>
          </a:xfrm>
          <a:prstGeom prst="rect">
            <a:avLst/>
          </a:prstGeom>
        </p:spPr>
        <p:txBody>
          <a:bodyPr lIns="91439" tIns="45719" rIns="91439" bIns="45719">
            <a:noAutofit/>
          </a:bodyPr>
          <a:lstStyle/>
          <a:p>
            <a:endParaRPr/>
          </a:p>
        </p:txBody>
      </p:sp>
      <p:sp>
        <p:nvSpPr>
          <p:cNvPr id="84" name="Shape 84"/>
          <p:cNvSpPr>
            <a:spLocks noGrp="1"/>
          </p:cNvSpPr>
          <p:nvPr>
            <p:ph type="body" sz="quarter" idx="1"/>
          </p:nvPr>
        </p:nvSpPr>
        <p:spPr>
          <a:xfrm>
            <a:off x="895773" y="2926078"/>
            <a:ext cx="4194389" cy="5420928"/>
          </a:xfrm>
          <a:prstGeom prst="rect">
            <a:avLst/>
          </a:prstGeom>
        </p:spPr>
        <p:txBody>
          <a:bodyPr/>
          <a:lstStyle>
            <a:lvl1pPr marL="0" indent="0">
              <a:buSzTx/>
              <a:buFontTx/>
              <a:buNone/>
              <a:defRPr sz="2200"/>
            </a:lvl1pPr>
            <a:lvl2pPr marL="0" indent="0">
              <a:buSzTx/>
              <a:buFontTx/>
              <a:buNone/>
              <a:defRPr sz="2200"/>
            </a:lvl2pPr>
            <a:lvl3pPr marL="0" indent="0">
              <a:buSzTx/>
              <a:buFontTx/>
              <a:buNone/>
              <a:defRPr sz="2200"/>
            </a:lvl3pPr>
            <a:lvl4pPr marL="0" indent="0">
              <a:buSzTx/>
              <a:buFontTx/>
              <a:buNone/>
              <a:defRPr sz="2200"/>
            </a:lvl4pPr>
            <a:lvl5pPr marL="0" indent="0">
              <a:buSzTx/>
              <a:buFontTx/>
              <a:buNone/>
              <a:defRPr sz="2200"/>
            </a:lvl5pPr>
          </a:lstStyle>
          <a:p>
            <a:r>
              <a:t>Body Level One</a:t>
            </a:r>
          </a:p>
          <a:p>
            <a:pPr lvl="1"/>
            <a:r>
              <a:t>Body Level Two</a:t>
            </a:r>
          </a:p>
          <a:p>
            <a:pPr lvl="2"/>
            <a:r>
              <a:t>Body Level Three</a:t>
            </a:r>
          </a:p>
          <a:p>
            <a:pPr lvl="3"/>
            <a:r>
              <a:t>Body Level Four</a:t>
            </a:r>
          </a:p>
          <a:p>
            <a:pPr lvl="4"/>
            <a:r>
              <a:t>Body Level Five</a:t>
            </a: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94078" y="519288"/>
            <a:ext cx="11216643" cy="1885248"/>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nchor="ctr">
            <a:normAutofit/>
          </a:bodyPr>
          <a:lstStyle/>
          <a:p>
            <a:r>
              <a:t>Title Text</a:t>
            </a:r>
          </a:p>
        </p:txBody>
      </p:sp>
      <p:sp>
        <p:nvSpPr>
          <p:cNvPr id="3" name="Shape 3"/>
          <p:cNvSpPr>
            <a:spLocks noGrp="1"/>
          </p:cNvSpPr>
          <p:nvPr>
            <p:ph type="body" idx="1"/>
          </p:nvPr>
        </p:nvSpPr>
        <p:spPr>
          <a:xfrm>
            <a:off x="894078" y="2596444"/>
            <a:ext cx="11216643" cy="6188570"/>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754855" y="9114118"/>
            <a:ext cx="355867" cy="371345"/>
          </a:xfrm>
          <a:prstGeom prst="rect">
            <a:avLst/>
          </a:prstGeom>
          <a:ln w="12700">
            <a:miter lim="400000"/>
          </a:ln>
        </p:spPr>
        <p:txBody>
          <a:bodyPr wrap="none" lIns="65022" tIns="65022" rIns="65022" bIns="65022" anchor="ctr">
            <a:spAutoFit/>
          </a:bodyPr>
          <a:lstStyle>
            <a:lvl1pPr algn="r">
              <a:defRPr sz="16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1300480" rtl="0" latinLnBrk="0">
        <a:lnSpc>
          <a:spcPct val="90000"/>
        </a:lnSpc>
        <a:spcBef>
          <a:spcPts val="0"/>
        </a:spcBef>
        <a:spcAft>
          <a:spcPts val="0"/>
        </a:spcAft>
        <a:buClrTx/>
        <a:buSzTx/>
        <a:buFontTx/>
        <a:buNone/>
        <a:tabLst/>
        <a:defRPr sz="62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1300480" rtl="0" latinLnBrk="0">
        <a:lnSpc>
          <a:spcPct val="90000"/>
        </a:lnSpc>
        <a:spcBef>
          <a:spcPts val="0"/>
        </a:spcBef>
        <a:spcAft>
          <a:spcPts val="0"/>
        </a:spcAft>
        <a:buClrTx/>
        <a:buSzTx/>
        <a:buFontTx/>
        <a:buNone/>
        <a:tabLst/>
        <a:defRPr sz="62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1300480" rtl="0" latinLnBrk="0">
        <a:lnSpc>
          <a:spcPct val="90000"/>
        </a:lnSpc>
        <a:spcBef>
          <a:spcPts val="0"/>
        </a:spcBef>
        <a:spcAft>
          <a:spcPts val="0"/>
        </a:spcAft>
        <a:buClrTx/>
        <a:buSzTx/>
        <a:buFontTx/>
        <a:buNone/>
        <a:tabLst/>
        <a:defRPr sz="62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1300480" rtl="0" latinLnBrk="0">
        <a:lnSpc>
          <a:spcPct val="90000"/>
        </a:lnSpc>
        <a:spcBef>
          <a:spcPts val="0"/>
        </a:spcBef>
        <a:spcAft>
          <a:spcPts val="0"/>
        </a:spcAft>
        <a:buClrTx/>
        <a:buSzTx/>
        <a:buFontTx/>
        <a:buNone/>
        <a:tabLst/>
        <a:defRPr sz="62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1300480" rtl="0" latinLnBrk="0">
        <a:lnSpc>
          <a:spcPct val="90000"/>
        </a:lnSpc>
        <a:spcBef>
          <a:spcPts val="0"/>
        </a:spcBef>
        <a:spcAft>
          <a:spcPts val="0"/>
        </a:spcAft>
        <a:buClrTx/>
        <a:buSzTx/>
        <a:buFontTx/>
        <a:buNone/>
        <a:tabLst/>
        <a:defRPr sz="62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1300480" rtl="0" latinLnBrk="0">
        <a:lnSpc>
          <a:spcPct val="90000"/>
        </a:lnSpc>
        <a:spcBef>
          <a:spcPts val="0"/>
        </a:spcBef>
        <a:spcAft>
          <a:spcPts val="0"/>
        </a:spcAft>
        <a:buClrTx/>
        <a:buSzTx/>
        <a:buFontTx/>
        <a:buNone/>
        <a:tabLst/>
        <a:defRPr sz="62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1300480" rtl="0" latinLnBrk="0">
        <a:lnSpc>
          <a:spcPct val="90000"/>
        </a:lnSpc>
        <a:spcBef>
          <a:spcPts val="0"/>
        </a:spcBef>
        <a:spcAft>
          <a:spcPts val="0"/>
        </a:spcAft>
        <a:buClrTx/>
        <a:buSzTx/>
        <a:buFontTx/>
        <a:buNone/>
        <a:tabLst/>
        <a:defRPr sz="62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1300480" rtl="0" latinLnBrk="0">
        <a:lnSpc>
          <a:spcPct val="90000"/>
        </a:lnSpc>
        <a:spcBef>
          <a:spcPts val="0"/>
        </a:spcBef>
        <a:spcAft>
          <a:spcPts val="0"/>
        </a:spcAft>
        <a:buClrTx/>
        <a:buSzTx/>
        <a:buFontTx/>
        <a:buNone/>
        <a:tabLst/>
        <a:defRPr sz="62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1300480" rtl="0" latinLnBrk="0">
        <a:lnSpc>
          <a:spcPct val="90000"/>
        </a:lnSpc>
        <a:spcBef>
          <a:spcPts val="0"/>
        </a:spcBef>
        <a:spcAft>
          <a:spcPts val="0"/>
        </a:spcAft>
        <a:buClrTx/>
        <a:buSzTx/>
        <a:buFontTx/>
        <a:buNone/>
        <a:tabLst/>
        <a:defRPr sz="62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310241" marR="0" indent="-310241" algn="l" defTabSz="1300480" rtl="0" latinLnBrk="0">
        <a:lnSpc>
          <a:spcPct val="90000"/>
        </a:lnSpc>
        <a:spcBef>
          <a:spcPts val="1400"/>
        </a:spcBef>
        <a:spcAft>
          <a:spcPts val="0"/>
        </a:spcAft>
        <a:buClrTx/>
        <a:buSzPct val="100000"/>
        <a:buFont typeface="Arial"/>
        <a:buChar char="•"/>
        <a:tabLst/>
        <a:defRPr sz="3800" b="0" i="0" u="none" strike="noStrike" cap="none" spc="0" baseline="0">
          <a:ln>
            <a:noFill/>
          </a:ln>
          <a:solidFill>
            <a:srgbClr val="000000"/>
          </a:solidFill>
          <a:uFillTx/>
          <a:latin typeface="+mj-lt"/>
          <a:ea typeface="+mj-ea"/>
          <a:cs typeface="+mj-cs"/>
          <a:sym typeface="Calibri"/>
        </a:defRPr>
      </a:lvl1pPr>
      <a:lvl2pPr marL="819150" marR="0" indent="-361950" algn="l" defTabSz="1300480" rtl="0" latinLnBrk="0">
        <a:lnSpc>
          <a:spcPct val="90000"/>
        </a:lnSpc>
        <a:spcBef>
          <a:spcPts val="1400"/>
        </a:spcBef>
        <a:spcAft>
          <a:spcPts val="0"/>
        </a:spcAft>
        <a:buClrTx/>
        <a:buSzPct val="100000"/>
        <a:buFont typeface="Arial"/>
        <a:buChar char="•"/>
        <a:tabLst/>
        <a:defRPr sz="3800" b="0" i="0" u="none" strike="noStrike" cap="none" spc="0" baseline="0">
          <a:ln>
            <a:noFill/>
          </a:ln>
          <a:solidFill>
            <a:srgbClr val="000000"/>
          </a:solidFill>
          <a:uFillTx/>
          <a:latin typeface="+mj-lt"/>
          <a:ea typeface="+mj-ea"/>
          <a:cs typeface="+mj-cs"/>
          <a:sym typeface="Calibri"/>
        </a:defRPr>
      </a:lvl2pPr>
      <a:lvl3pPr marL="1348738" marR="0" indent="-434338" algn="l" defTabSz="1300480" rtl="0" latinLnBrk="0">
        <a:lnSpc>
          <a:spcPct val="90000"/>
        </a:lnSpc>
        <a:spcBef>
          <a:spcPts val="1400"/>
        </a:spcBef>
        <a:spcAft>
          <a:spcPts val="0"/>
        </a:spcAft>
        <a:buClrTx/>
        <a:buSzPct val="100000"/>
        <a:buFont typeface="Arial"/>
        <a:buChar char="•"/>
        <a:tabLst/>
        <a:defRPr sz="3800" b="0" i="0" u="none" strike="noStrike" cap="none" spc="0" baseline="0">
          <a:ln>
            <a:noFill/>
          </a:ln>
          <a:solidFill>
            <a:srgbClr val="000000"/>
          </a:solidFill>
          <a:uFillTx/>
          <a:latin typeface="+mj-lt"/>
          <a:ea typeface="+mj-ea"/>
          <a:cs typeface="+mj-cs"/>
          <a:sym typeface="Calibri"/>
        </a:defRPr>
      </a:lvl3pPr>
      <a:lvl4pPr marL="18542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ln>
            <a:noFill/>
          </a:ln>
          <a:solidFill>
            <a:srgbClr val="000000"/>
          </a:solidFill>
          <a:uFillTx/>
          <a:latin typeface="+mj-lt"/>
          <a:ea typeface="+mj-ea"/>
          <a:cs typeface="+mj-cs"/>
          <a:sym typeface="Calibri"/>
        </a:defRPr>
      </a:lvl4pPr>
      <a:lvl5pPr marL="23114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ln>
            <a:noFill/>
          </a:ln>
          <a:solidFill>
            <a:srgbClr val="000000"/>
          </a:solidFill>
          <a:uFillTx/>
          <a:latin typeface="+mj-lt"/>
          <a:ea typeface="+mj-ea"/>
          <a:cs typeface="+mj-cs"/>
          <a:sym typeface="Calibri"/>
        </a:defRPr>
      </a:lvl5pPr>
      <a:lvl6pPr marL="27686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ln>
            <a:noFill/>
          </a:ln>
          <a:solidFill>
            <a:srgbClr val="000000"/>
          </a:solidFill>
          <a:uFillTx/>
          <a:latin typeface="+mj-lt"/>
          <a:ea typeface="+mj-ea"/>
          <a:cs typeface="+mj-cs"/>
          <a:sym typeface="Calibri"/>
        </a:defRPr>
      </a:lvl6pPr>
      <a:lvl7pPr marL="32258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ln>
            <a:noFill/>
          </a:ln>
          <a:solidFill>
            <a:srgbClr val="000000"/>
          </a:solidFill>
          <a:uFillTx/>
          <a:latin typeface="+mj-lt"/>
          <a:ea typeface="+mj-ea"/>
          <a:cs typeface="+mj-cs"/>
          <a:sym typeface="Calibri"/>
        </a:defRPr>
      </a:lvl7pPr>
      <a:lvl8pPr marL="36830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ln>
            <a:noFill/>
          </a:ln>
          <a:solidFill>
            <a:srgbClr val="000000"/>
          </a:solidFill>
          <a:uFillTx/>
          <a:latin typeface="+mj-lt"/>
          <a:ea typeface="+mj-ea"/>
          <a:cs typeface="+mj-cs"/>
          <a:sym typeface="Calibri"/>
        </a:defRPr>
      </a:lvl8pPr>
      <a:lvl9pPr marL="41402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ln>
            <a:noFill/>
          </a:ln>
          <a:solidFill>
            <a:srgbClr val="000000"/>
          </a:solidFill>
          <a:uFillTx/>
          <a:latin typeface="+mj-lt"/>
          <a:ea typeface="+mj-ea"/>
          <a:cs typeface="+mj-cs"/>
          <a:sym typeface="Calibri"/>
        </a:defRPr>
      </a:lvl9pPr>
    </p:bodyStyle>
    <p:otherStyle>
      <a:lvl1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1pPr>
      <a:lvl2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2pPr>
      <a:lvl3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3pPr>
      <a:lvl4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4pPr>
      <a:lvl5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5pPr>
      <a:lvl6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6pPr>
      <a:lvl7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7pPr>
      <a:lvl8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8pPr>
      <a:lvl9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ightbearers.org/profile/ty-gibson/" TargetMode="External"/><Relationship Id="rId2" Type="http://schemas.openxmlformats.org/officeDocument/2006/relationships/hyperlink" Target="http://gcyouthministries.org/MediaPublications/YouthWeekOfPrayer/tabid/100/Default.aspx" TargetMode="External"/><Relationship Id="rId1" Type="http://schemas.openxmlformats.org/officeDocument/2006/relationships/slideLayout" Target="../slideLayouts/slideLayout3.xml"/><Relationship Id="rId4" Type="http://schemas.openxmlformats.org/officeDocument/2006/relationships/hyperlink" Target="mailto:ty@lightbearers.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hyperlink" Target="mailto:ty@lightbearers.org" TargetMode="External"/><Relationship Id="rId2" Type="http://schemas.openxmlformats.org/officeDocument/2006/relationships/hyperlink" Target="http://www.lightbearers.org/profile/ty-gibson/"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3004799" cy="9753600"/>
          </a:xfrm>
        </p:spPr>
        <p:txBody>
          <a:bodyPr>
            <a:normAutofit/>
          </a:bodyPr>
          <a:lstStyle/>
          <a:p>
            <a:pPr algn="ctr">
              <a:lnSpc>
                <a:spcPct val="100000"/>
              </a:lnSpc>
            </a:pP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Slides for </a:t>
            </a:r>
            <a:r>
              <a:rPr lang="en-US" sz="3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Day </a:t>
            </a:r>
            <a:r>
              <a:rPr lang="en-US" sz="36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 </a:t>
            </a: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of the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2016 </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Youth and Young Adults Week of </a:t>
            </a:r>
            <a: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Prayer </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Sermons </a:t>
            </a:r>
            <a:b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Copyright © 2015-2016 General Conference of </a:t>
            </a:r>
            <a:b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Seventh-day Adventist</a:t>
            </a:r>
            <a:r>
              <a:rPr lang="en-US" sz="3600" baseline="30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Youth Ministries Department.</a:t>
            </a:r>
            <a:b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 PDF of the complete sermon can be </a:t>
            </a: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2"/>
              </a:rPr>
              <a:t>downloaded here </a:t>
            </a: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Sermon written by: Pastor Ty Gibson</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3"/>
              </a:rPr>
              <a:t>http://www.lightbearers.org/profile/ty-gibson/</a:t>
            </a: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Email: </a:t>
            </a:r>
            <a:r>
              <a:rPr lang="en-US" altLang="en-US" sz="3600" dirty="0">
                <a:solidFill>
                  <a:srgbClr val="1F8DA1"/>
                </a:solidFill>
                <a:effectLst>
                  <a:outerShdw blurRad="38100" dist="38100" dir="2700000" algn="tl">
                    <a:srgbClr val="000000">
                      <a:alpha val="43137"/>
                    </a:srgbClr>
                  </a:outerShdw>
                </a:effectLst>
                <a:latin typeface="ff-meta-serif-web-pro-1"/>
                <a:hlinkClick r:id="rId4"/>
              </a:rPr>
              <a:t>Ty@lightbearers.org</a:t>
            </a: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additional use of any of the images in this presentation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please contact GoodSalt Inc.</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Phone: 800-805-8001  ●  Website: http://www.goodsalt.com</a:t>
            </a:r>
          </a:p>
        </p:txBody>
      </p:sp>
    </p:spTree>
    <p:extLst>
      <p:ext uri="{BB962C8B-B14F-4D97-AF65-F5344CB8AC3E}">
        <p14:creationId xmlns:p14="http://schemas.microsoft.com/office/powerpoint/2010/main" val="175003665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p:nvPr/>
        </p:nvSpPr>
        <p:spPr>
          <a:xfrm>
            <a:off x="1330807" y="2044680"/>
            <a:ext cx="10343186" cy="1695588"/>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lvl1pPr algn="ctr">
              <a:lnSpc>
                <a:spcPts val="14200"/>
              </a:lnSpc>
              <a:defRPr sz="6800" b="1">
                <a:solidFill>
                  <a:srgbClr val="FFFFFF"/>
                </a:solidFill>
                <a:latin typeface="Bebas Neue"/>
                <a:ea typeface="Bebas Neue"/>
                <a:cs typeface="Bebas Neue"/>
                <a:sym typeface="Bebas Neue"/>
              </a:defRPr>
            </a:lvl1pPr>
          </a:lstStyle>
          <a:p>
            <a:r>
              <a:rPr dirty="0">
                <a:latin typeface="Arial" panose="020B0604020202020204" pitchFamily="34" charset="0"/>
                <a:cs typeface="Arial" panose="020B0604020202020204" pitchFamily="34" charset="0"/>
              </a:rPr>
              <a:t>THE SECOND COMING</a:t>
            </a:r>
          </a:p>
        </p:txBody>
      </p:sp>
      <p:pic>
        <p:nvPicPr>
          <p:cNvPr id="141" name="image2.png"/>
          <p:cNvPicPr>
            <a:picLocks noChangeAspect="1"/>
          </p:cNvPicPr>
          <p:nvPr/>
        </p:nvPicPr>
        <p:blipFill>
          <a:blip r:embed="rId2">
            <a:extLst/>
          </a:blip>
          <a:stretch>
            <a:fillRect/>
          </a:stretch>
        </p:blipFill>
        <p:spPr>
          <a:xfrm>
            <a:off x="926214" y="3858130"/>
            <a:ext cx="11152372" cy="2037340"/>
          </a:xfrm>
          <a:prstGeom prst="rect">
            <a:avLst/>
          </a:prstGeom>
          <a:ln w="12700">
            <a:miter lim="400000"/>
          </a:ln>
          <a:effectLst>
            <a:outerShdw blurRad="63500" dist="50800" dir="2700000" rotWithShape="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Shape 314"/>
          <p:cNvSpPr/>
          <p:nvPr/>
        </p:nvSpPr>
        <p:spPr>
          <a:xfrm>
            <a:off x="1243583" y="1115567"/>
            <a:ext cx="11260284" cy="689914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3400" b="1">
                <a:latin typeface="Bebas Neue"/>
                <a:ea typeface="Bebas Neue"/>
                <a:cs typeface="Bebas Neue"/>
                <a:sym typeface="Bebas Neue"/>
              </a:defRPr>
            </a:pPr>
            <a:r>
              <a:rPr dirty="0">
                <a:latin typeface="Arial" panose="020B0604020202020204" pitchFamily="34" charset="0"/>
                <a:cs typeface="Arial" panose="020B0604020202020204" pitchFamily="34" charset="0"/>
              </a:rPr>
              <a:t>Question 1</a:t>
            </a:r>
          </a:p>
          <a:p>
            <a:pPr>
              <a:defRPr sz="3400" b="1">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3400" b="1">
                <a:latin typeface="Bebas Neue"/>
                <a:ea typeface="Bebas Neue"/>
                <a:cs typeface="Bebas Neue"/>
                <a:sym typeface="Bebas Neue"/>
              </a:defRPr>
            </a:pPr>
            <a:r>
              <a:rPr dirty="0">
                <a:latin typeface="Arial" panose="020B0604020202020204" pitchFamily="34" charset="0"/>
                <a:cs typeface="Arial" panose="020B0604020202020204" pitchFamily="34" charset="0"/>
              </a:rPr>
              <a:t>#1 Discuss: Did John the Baptist really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decrease by giving his ministry and fame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over to Jesus? </a:t>
            </a:r>
          </a:p>
          <a:p>
            <a:pPr>
              <a:defRPr sz="3400" b="1">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3400" b="1">
                <a:latin typeface="Bebas Neue"/>
                <a:ea typeface="Bebas Neue"/>
                <a:cs typeface="Bebas Neue"/>
                <a:sym typeface="Bebas Neue"/>
              </a:defRPr>
            </a:pPr>
            <a:r>
              <a:rPr dirty="0">
                <a:latin typeface="Arial" panose="020B0604020202020204" pitchFamily="34" charset="0"/>
                <a:cs typeface="Arial" panose="020B0604020202020204" pitchFamily="34" charset="0"/>
              </a:rPr>
              <a:t>Do we increase or decrease when we submit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fully to God? Be specific. </a:t>
            </a:r>
          </a:p>
          <a:p>
            <a:pPr>
              <a:defRPr sz="3400" b="1">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3400" b="1">
                <a:latin typeface="Bebas Neue"/>
                <a:ea typeface="Bebas Neue"/>
                <a:cs typeface="Bebas Neue"/>
                <a:sym typeface="Bebas Neue"/>
              </a:defRPr>
            </a:pPr>
            <a:r>
              <a:rPr dirty="0">
                <a:latin typeface="Arial" panose="020B0604020202020204" pitchFamily="34" charset="0"/>
                <a:cs typeface="Arial" panose="020B0604020202020204" pitchFamily="34" charset="0"/>
              </a:rPr>
              <a:t>#2 Share: Those who are willing, share some stories of ways in which Jesus “found you in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your blood”, like the story in Ezekiel 16: raised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you up, nurtured you, and bound you to Himself.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p:nvPr/>
        </p:nvSpPr>
        <p:spPr>
          <a:xfrm>
            <a:off x="1243583" y="1124711"/>
            <a:ext cx="11260284" cy="7456396"/>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3400" b="1">
                <a:latin typeface="Bebas Neue"/>
                <a:ea typeface="Bebas Neue"/>
                <a:cs typeface="Bebas Neue"/>
                <a:sym typeface="Bebas Neue"/>
              </a:defRPr>
            </a:pPr>
            <a:r>
              <a:rPr dirty="0">
                <a:latin typeface="Arial" panose="020B0604020202020204" pitchFamily="34" charset="0"/>
                <a:cs typeface="Arial" panose="020B0604020202020204" pitchFamily="34" charset="0"/>
              </a:rPr>
              <a:t>#3 Share: What is it like, being “engaged” to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Jesus and waiting for Him to prepare your home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and come back for you? How do you maintain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and grow your relationship in the meantime? </a:t>
            </a:r>
          </a:p>
          <a:p>
            <a:pPr>
              <a:defRPr sz="3400" b="1">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3400" b="1">
                <a:latin typeface="Bebas Neue"/>
                <a:ea typeface="Bebas Neue"/>
                <a:cs typeface="Bebas Neue"/>
                <a:sym typeface="Bebas Neue"/>
              </a:defRPr>
            </a:pPr>
            <a:r>
              <a:rPr dirty="0">
                <a:latin typeface="Arial" panose="020B0604020202020204" pitchFamily="34" charset="0"/>
                <a:cs typeface="Arial" panose="020B0604020202020204" pitchFamily="34" charset="0"/>
              </a:rPr>
              <a:t>Read Song of Solomon 8:6, 7 in several versions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of the Bible and discuss the imagery.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Do you feel you are bound on God’s arm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like a seal? </a:t>
            </a:r>
          </a:p>
          <a:p>
            <a:pPr>
              <a:defRPr sz="3400" b="1">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3400" b="1">
                <a:latin typeface="Bebas Neue"/>
                <a:ea typeface="Bebas Neue"/>
                <a:cs typeface="Bebas Neue"/>
                <a:sym typeface="Bebas Neue"/>
              </a:defRPr>
            </a:pPr>
            <a:r>
              <a:rPr dirty="0">
                <a:latin typeface="Arial" panose="020B0604020202020204" pitchFamily="34" charset="0"/>
                <a:cs typeface="Arial" panose="020B0604020202020204" pitchFamily="34" charset="0"/>
              </a:rPr>
              <a:t>Do you recognize His love and jealousy for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you that are stronger than death? </a:t>
            </a:r>
          </a:p>
          <a:p>
            <a:pPr>
              <a:defRPr sz="3400" b="1">
                <a:latin typeface="Bebas Neue"/>
                <a:ea typeface="Bebas Neue"/>
                <a:cs typeface="Bebas Neue"/>
                <a:sym typeface="Bebas Neue"/>
              </a:defRPr>
            </a:pPr>
            <a:r>
              <a:rPr dirty="0">
                <a:latin typeface="Arial" panose="020B0604020202020204" pitchFamily="34" charset="0"/>
                <a:cs typeface="Arial" panose="020B0604020202020204" pitchFamily="34" charset="0"/>
              </a:rPr>
              <a:t>How can you encourage each other to grow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in this awareness?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3004799" cy="10667999"/>
          </a:xfrm>
        </p:spPr>
        <p:txBody>
          <a:bodyPr>
            <a:normAutofit/>
          </a:bodyPr>
          <a:lstStyle/>
          <a:p>
            <a:pPr algn="ctr">
              <a:lnSpc>
                <a:spcPct val="100000"/>
              </a:lnSpc>
            </a:pPr>
            <a: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2016 Youth and Young Adults Week of Prayer Sermons </a:t>
            </a:r>
            <a:b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Copyright © 2015-2016 </a:t>
            </a:r>
            <a:b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General Conference of Seventh-day Adventist</a:t>
            </a:r>
            <a:r>
              <a:rPr lang="en-US" sz="3600" baseline="30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Youth Ministries Department</a:t>
            </a:r>
            <a:b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Sermon written by: Pastor </a:t>
            </a: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Ty Gibson</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2"/>
              </a:rPr>
              <a:t>http://www.lightbearers.org/profile/ty-gibson</a:t>
            </a: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2"/>
              </a:rPr>
              <a:t>/</a:t>
            </a: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Email: </a:t>
            </a:r>
            <a:r>
              <a:rPr lang="en-US" altLang="en-US" sz="3600" dirty="0" smtClean="0">
                <a:solidFill>
                  <a:srgbClr val="1F8DA1"/>
                </a:solidFill>
                <a:effectLst>
                  <a:outerShdw blurRad="38100" dist="38100" dir="2700000" algn="tl">
                    <a:srgbClr val="000000">
                      <a:alpha val="43137"/>
                    </a:srgbClr>
                  </a:outerShdw>
                </a:effectLst>
                <a:latin typeface="ff-meta-serif-web-pro-1"/>
                <a:hlinkClick r:id="rId3"/>
              </a:rPr>
              <a:t>Ty@lightbearers.org</a:t>
            </a: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additional use of any of the images in this presentation </a:t>
            </a: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please </a:t>
            </a: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contact GoodSalt Inc.</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Phone: 800-805-8001  ●  Website: http://www.goodsalt.com</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197899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p:nvPr/>
        </p:nvSpPr>
        <p:spPr>
          <a:xfrm>
            <a:off x="1243583" y="1115567"/>
            <a:ext cx="10518992" cy="484174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As Seventh-day Adventists, the biblical truth of the second coming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of Jesus is built into our name,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which is pretty cool, as we are </a:t>
            </a:r>
          </a:p>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about to discover.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1243583" y="1115567"/>
            <a:ext cx="10518992" cy="4871073"/>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The word </a:t>
            </a:r>
            <a:r>
              <a:rPr i="1" dirty="0">
                <a:latin typeface="Arial" panose="020B0604020202020204" pitchFamily="34" charset="0"/>
                <a:cs typeface="Arial" panose="020B0604020202020204" pitchFamily="34" charset="0"/>
              </a:rPr>
              <a:t>“advent”</a:t>
            </a:r>
            <a:r>
              <a:rPr dirty="0">
                <a:latin typeface="Arial" panose="020B0604020202020204" pitchFamily="34" charset="0"/>
                <a:cs typeface="Arial" panose="020B0604020202020204" pitchFamily="34" charset="0"/>
              </a:rPr>
              <a:t> simply means </a:t>
            </a:r>
            <a:r>
              <a:rPr i="1" dirty="0">
                <a:latin typeface="Arial" panose="020B0604020202020204" pitchFamily="34" charset="0"/>
                <a:cs typeface="Arial" panose="020B0604020202020204" pitchFamily="34" charset="0"/>
              </a:rPr>
              <a:t>“arrival”</a:t>
            </a:r>
            <a:r>
              <a:rPr dirty="0">
                <a:latin typeface="Arial" panose="020B0604020202020204" pitchFamily="34" charset="0"/>
                <a:cs typeface="Arial" panose="020B0604020202020204" pitchFamily="34" charset="0"/>
              </a:rPr>
              <a: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When we say we are Adventists,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we are identifying ourselves as a people who cherish the brightest </a:t>
            </a:r>
          </a:p>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hope imaginable.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p:nvPr/>
        </p:nvSpPr>
        <p:spPr>
          <a:xfrm>
            <a:off x="1243583" y="1115567"/>
            <a:ext cx="10518992" cy="618794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Our name declares that the same Jesus who came to our world 2,000 years ago—born of Mary in </a:t>
            </a:r>
          </a:p>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Bethlehem, crucified on a Roman cross, resurrected on the third day, and ascended to heaven—is coming </a:t>
            </a:r>
          </a:p>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again to end all evil and pain and usher in a whole new world of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perfect relational harmony.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p:nvPr/>
        </p:nvSpPr>
        <p:spPr>
          <a:xfrm>
            <a:off x="1243583" y="1115567"/>
            <a:ext cx="10351001" cy="5948291"/>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However—if we’re not careful,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we are liable to miss the why of His coming as we become preoccupied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with proving how He will come.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Traditionally, we have devoted most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of our evangelistic focus to the </a:t>
            </a:r>
          </a:p>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manner of His coming against the secret rapture doctrine.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p:nvPr/>
        </p:nvSpPr>
        <p:spPr>
          <a:xfrm>
            <a:off x="1243583" y="1115567"/>
            <a:ext cx="10608642" cy="5301960"/>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Yes, we need to clearly proclaim the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true manner of our Lord’s return, but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not to the neglect of why He’s coming. </a:t>
            </a:r>
          </a:p>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 goal in preaching the second coming should not be to merely prove what it’s not, but rather to paint a beautiful, inviting picture of what it is.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p:nvPr/>
        </p:nvSpPr>
        <p:spPr>
          <a:xfrm>
            <a:off x="1243583" y="1115567"/>
            <a:ext cx="10608642" cy="349554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We shortchange ourselves and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 world when we reduce our preaching on the second coming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to merely proving the secret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rapture false.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p:nvPr/>
        </p:nvSpPr>
        <p:spPr>
          <a:xfrm>
            <a:off x="1243583" y="1115567"/>
            <a:ext cx="10518992" cy="5548181"/>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In our second coming doctrine we have some really, really, really good news to proclaim. </a:t>
            </a:r>
          </a:p>
          <a:p>
            <a:pPr>
              <a:defRPr sz="4400" b="1">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Like all biblical truths, the second coming serves as a window into God’s love. So let’s take a look through the window.</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p:nvPr/>
        </p:nvSpPr>
        <p:spPr>
          <a:xfrm>
            <a:off x="1243583" y="1115567"/>
            <a:ext cx="10518992" cy="6902398"/>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When Jesus came the first time,</a:t>
            </a:r>
          </a:p>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He was specifically identified by</a:t>
            </a:r>
          </a:p>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John the Baptist as the heavenly</a:t>
            </a:r>
          </a:p>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lover seeking His earthly</a:t>
            </a:r>
          </a:p>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beloved. </a:t>
            </a:r>
          </a:p>
          <a:p>
            <a:pPr>
              <a:defRPr sz="4400" b="1">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When John’s followers were manifesting jealously over people turning their focus from him to</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Jesus, John had this to say:</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mage1.png"/>
          <p:cNvPicPr>
            <a:picLocks noChangeAspect="1"/>
          </p:cNvPicPr>
          <p:nvPr/>
        </p:nvPicPr>
        <p:blipFill>
          <a:blip r:embed="rId2">
            <a:extLst/>
          </a:blip>
          <a:stretch>
            <a:fillRect/>
          </a:stretch>
        </p:blipFill>
        <p:spPr>
          <a:xfrm>
            <a:off x="-2" y="2387725"/>
            <a:ext cx="13004803" cy="3884102"/>
          </a:xfrm>
          <a:prstGeom prst="rect">
            <a:avLst/>
          </a:prstGeom>
          <a:ln w="12700">
            <a:miter lim="400000"/>
          </a:ln>
        </p:spPr>
      </p:pic>
      <p:sp>
        <p:nvSpPr>
          <p:cNvPr id="122" name="Shape 122"/>
          <p:cNvSpPr/>
          <p:nvPr/>
        </p:nvSpPr>
        <p:spPr>
          <a:xfrm>
            <a:off x="-11884" y="6065573"/>
            <a:ext cx="13028566" cy="8031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lvl1pPr algn="ctr">
              <a:defRPr sz="4400" b="1" i="1">
                <a:solidFill>
                  <a:srgbClr val="FFFFFF"/>
                </a:solidFill>
                <a:latin typeface="Bebas Neue"/>
                <a:ea typeface="Bebas Neue"/>
                <a:cs typeface="Bebas Neue"/>
                <a:sym typeface="Bebas Neue"/>
              </a:defRPr>
            </a:lvl1pPr>
          </a:lstStyle>
          <a:p>
            <a:r>
              <a:rPr dirty="0">
                <a:latin typeface="Arial" panose="020B0604020202020204" pitchFamily="34" charset="0"/>
                <a:cs typeface="Arial" panose="020B0604020202020204" pitchFamily="34" charset="0"/>
              </a:rPr>
              <a:t>Jesus – the Essence of Our Faith</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p:nvPr/>
        </p:nvSpPr>
        <p:spPr>
          <a:xfrm>
            <a:off x="1243583" y="1115567"/>
            <a:ext cx="9872521" cy="7025509"/>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200" b="1" i="1">
                <a:latin typeface="Bebas Neue"/>
                <a:ea typeface="Bebas Neue"/>
                <a:cs typeface="Bebas Neue"/>
                <a:sym typeface="Bebas Neue"/>
              </a:defRPr>
            </a:pPr>
            <a:r>
              <a:rPr dirty="0">
                <a:latin typeface="Arial" panose="020B0604020202020204" pitchFamily="34" charset="0"/>
                <a:cs typeface="Arial" panose="020B0604020202020204" pitchFamily="34" charset="0"/>
              </a:rPr>
              <a:t>“He who has the bride is the bridegroom; but the friend of the bridegroom, who stands and hears Him, rejoices greatly because of the bridegroom’s voice.</a:t>
            </a:r>
          </a:p>
          <a:p>
            <a:pPr>
              <a:defRPr sz="4200" b="1" i="1">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200" b="1" i="1">
                <a:latin typeface="Bebas Neue"/>
                <a:ea typeface="Bebas Neue"/>
                <a:cs typeface="Bebas Neue"/>
                <a:sym typeface="Bebas Neue"/>
              </a:defRPr>
            </a:pPr>
            <a:r>
              <a:rPr dirty="0">
                <a:latin typeface="Arial" panose="020B0604020202020204" pitchFamily="34" charset="0"/>
                <a:cs typeface="Arial" panose="020B0604020202020204" pitchFamily="34" charset="0"/>
              </a:rPr>
              <a:t>Therefore this joy of mine is fulfilled. He must increase, but I must decrease”</a:t>
            </a:r>
            <a:r>
              <a:rPr sz="2800" i="0" dirty="0">
                <a:latin typeface="Arial" panose="020B0604020202020204" pitchFamily="34" charset="0"/>
                <a:cs typeface="Arial" panose="020B0604020202020204" pitchFamily="34" charset="0"/>
              </a:rPr>
              <a:t> (John 3:29, 30).</a:t>
            </a:r>
            <a:endParaRPr sz="2800" dirty="0">
              <a:latin typeface="Arial" panose="020B0604020202020204" pitchFamily="34" charset="0"/>
              <a:cs typeface="Arial" panose="020B0604020202020204" pitchFamily="34" charset="0"/>
            </a:endParaRPr>
          </a:p>
          <a:p>
            <a:pPr>
              <a:defRPr sz="4200" b="1">
                <a:latin typeface="Bebas Neue"/>
                <a:ea typeface="Bebas Neue"/>
                <a:cs typeface="Bebas Neue"/>
                <a:sym typeface="Bebas Neue"/>
              </a:defRPr>
            </a:pPr>
            <a:endParaRPr sz="2800" dirty="0">
              <a:latin typeface="Arial" panose="020B0604020202020204" pitchFamily="34" charset="0"/>
              <a:cs typeface="Arial" panose="020B0604020202020204" pitchFamily="34" charset="0"/>
            </a:endParaRPr>
          </a:p>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Did you catch that?</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1243583" y="1115567"/>
            <a:ext cx="10436878" cy="6594622"/>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John called Jesus </a:t>
            </a:r>
            <a:r>
              <a:rPr i="1" dirty="0">
                <a:latin typeface="Arial" panose="020B0604020202020204" pitchFamily="34" charset="0"/>
                <a:cs typeface="Arial" panose="020B0604020202020204" pitchFamily="34" charset="0"/>
              </a:rPr>
              <a:t>“the bridegroom,”</a:t>
            </a:r>
          </a:p>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and he identified himself as </a:t>
            </a:r>
            <a:r>
              <a:rPr i="1" dirty="0">
                <a:latin typeface="Arial" panose="020B0604020202020204" pitchFamily="34" charset="0"/>
                <a:cs typeface="Arial" panose="020B0604020202020204" pitchFamily="34" charset="0"/>
              </a:rPr>
              <a:t>“the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friend of the bridegroom,”</a:t>
            </a:r>
            <a:r>
              <a:rPr dirty="0">
                <a:latin typeface="Arial" panose="020B0604020202020204" pitchFamily="34" charset="0"/>
                <a:cs typeface="Arial" panose="020B0604020202020204" pitchFamily="34" charset="0"/>
              </a:rPr>
              <a:t> or what we call </a:t>
            </a:r>
            <a:r>
              <a:rPr i="1" dirty="0">
                <a:latin typeface="Arial" panose="020B0604020202020204" pitchFamily="34" charset="0"/>
                <a:cs typeface="Arial" panose="020B0604020202020204" pitchFamily="34" charset="0"/>
              </a:rPr>
              <a:t>“the best man”</a:t>
            </a:r>
            <a:r>
              <a:rPr dirty="0">
                <a:latin typeface="Arial" panose="020B0604020202020204" pitchFamily="34" charset="0"/>
                <a:cs typeface="Arial" panose="020B0604020202020204" pitchFamily="34" charset="0"/>
              </a:rPr>
              <a:t>. </a:t>
            </a:r>
          </a:p>
          <a:p>
            <a:pPr>
              <a:defRPr sz="4200" b="1">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We are super familiar with the idea that Jesus came to our world as our Savior from sin and guilt, and we praise God for that, but here we are given an additional insight.</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p:nvPr/>
        </p:nvSpPr>
        <p:spPr>
          <a:xfrm>
            <a:off x="1243583" y="1115567"/>
            <a:ext cx="10436878" cy="2070306"/>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Not only did He come to save us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from sin, He also came to draw us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into His love.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p:nvPr/>
        </p:nvSpPr>
        <p:spPr>
          <a:xfrm>
            <a:off x="1243583" y="1115567"/>
            <a:ext cx="10436878" cy="686104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Our redemption has an aim,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 goal, and a purpose.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We are delivered out of a really bad situation into a really good one.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Out of sin into love! Not only does God pity us, He wants us with the passion of a pursuing lover.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That’s the bigger picture.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p:nvPr/>
        </p:nvSpPr>
        <p:spPr>
          <a:xfrm>
            <a:off x="1243583" y="1115567"/>
            <a:ext cx="10436878" cy="5948291"/>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In Ezekiel 16 God tells us a very</a:t>
            </a:r>
          </a:p>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emotional story. Notice verses 4-8:</a:t>
            </a:r>
          </a:p>
          <a:p>
            <a:pPr>
              <a:defRPr sz="4200" b="1">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200" b="1" i="1">
                <a:latin typeface="Bebas Neue"/>
                <a:ea typeface="Bebas Neue"/>
                <a:cs typeface="Bebas Neue"/>
                <a:sym typeface="Bebas Neue"/>
              </a:defRPr>
            </a:pPr>
            <a:r>
              <a:rPr dirty="0">
                <a:latin typeface="Arial" panose="020B0604020202020204" pitchFamily="34" charset="0"/>
                <a:cs typeface="Arial" panose="020B0604020202020204" pitchFamily="34" charset="0"/>
              </a:rPr>
              <a:t>“As for your nativity, on the day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you were born your navel cord </a:t>
            </a:r>
          </a:p>
          <a:p>
            <a:pPr>
              <a:defRPr sz="4200" b="1" i="1">
                <a:latin typeface="Bebas Neue"/>
                <a:ea typeface="Bebas Neue"/>
                <a:cs typeface="Bebas Neue"/>
                <a:sym typeface="Bebas Neue"/>
              </a:defRPr>
            </a:pPr>
            <a:r>
              <a:rPr dirty="0">
                <a:latin typeface="Arial" panose="020B0604020202020204" pitchFamily="34" charset="0"/>
                <a:cs typeface="Arial" panose="020B0604020202020204" pitchFamily="34" charset="0"/>
              </a:rPr>
              <a:t>was not cut, nor were you washed in water to cleanse you; you were not rubbed with salt nor wrapped in swaddling cloths.</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p:nvPr/>
        </p:nvSpPr>
        <p:spPr>
          <a:xfrm>
            <a:off x="1243583" y="1115567"/>
            <a:ext cx="10436878" cy="4009299"/>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200" b="1" i="1">
                <a:latin typeface="Bebas Neue"/>
                <a:ea typeface="Bebas Neue"/>
                <a:cs typeface="Bebas Neue"/>
                <a:sym typeface="Bebas Neue"/>
              </a:defRPr>
            </a:pPr>
            <a:r>
              <a:rPr dirty="0">
                <a:latin typeface="Arial" panose="020B0604020202020204" pitchFamily="34" charset="0"/>
                <a:cs typeface="Arial" panose="020B0604020202020204" pitchFamily="34" charset="0"/>
              </a:rPr>
              <a:t>No eye pitied you, to do any of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these things for you, to have compassion on you; but you were thrown out into the open field,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when you yourself were loathed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on the day you were born.</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p:nvPr/>
        </p:nvSpPr>
        <p:spPr>
          <a:xfrm>
            <a:off x="1243583" y="1115567"/>
            <a:ext cx="10436878" cy="6594622"/>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200" b="1" i="1">
                <a:latin typeface="Bebas Neue"/>
                <a:ea typeface="Bebas Neue"/>
                <a:cs typeface="Bebas Neue"/>
                <a:sym typeface="Bebas Neue"/>
              </a:defRPr>
            </a:pPr>
            <a:r>
              <a:rPr dirty="0">
                <a:latin typeface="Arial" panose="020B0604020202020204" pitchFamily="34" charset="0"/>
                <a:cs typeface="Arial" panose="020B0604020202020204" pitchFamily="34" charset="0"/>
              </a:rPr>
              <a:t>And when I passed by you and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saw you struggling in your own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blood, I said to you in your blood,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Live!’ Yes, I said to you in your blood, ‘Live!’ I made you thrive like a plant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in the field; and you grew, matured,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and became very beautiful.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Your breasts were formed, your hair grew, but you were naked and bare.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p:nvPr/>
        </p:nvSpPr>
        <p:spPr>
          <a:xfrm>
            <a:off x="1243583" y="1115567"/>
            <a:ext cx="10436878" cy="5301960"/>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200" b="1" i="1">
                <a:latin typeface="Bebas Neue"/>
                <a:ea typeface="Bebas Neue"/>
                <a:cs typeface="Bebas Neue"/>
                <a:sym typeface="Bebas Neue"/>
              </a:defRPr>
            </a:pPr>
            <a:r>
              <a:rPr dirty="0">
                <a:latin typeface="Arial" panose="020B0604020202020204" pitchFamily="34" charset="0"/>
                <a:cs typeface="Arial" panose="020B0604020202020204" pitchFamily="34" charset="0"/>
              </a:rPr>
              <a:t>When I passed by you again and</a:t>
            </a:r>
          </a:p>
          <a:p>
            <a:pPr>
              <a:defRPr sz="4200" b="1" i="1">
                <a:latin typeface="Bebas Neue"/>
                <a:ea typeface="Bebas Neue"/>
                <a:cs typeface="Bebas Neue"/>
                <a:sym typeface="Bebas Neue"/>
              </a:defRPr>
            </a:pPr>
            <a:r>
              <a:rPr dirty="0">
                <a:latin typeface="Arial" panose="020B0604020202020204" pitchFamily="34" charset="0"/>
                <a:cs typeface="Arial" panose="020B0604020202020204" pitchFamily="34" charset="0"/>
              </a:rPr>
              <a:t>looked upon you, indeed your time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was the time of love; so I spread My wing over you and covered your nakedness. Yes, I swore an oath to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you and entered into a covenant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with you, and you became Mine,’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says the Lord God.”</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p:nvPr/>
        </p:nvSpPr>
        <p:spPr>
          <a:xfrm>
            <a:off x="1243583" y="1115567"/>
            <a:ext cx="10436878" cy="2070306"/>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lvl1pPr>
              <a:defRPr sz="4200" b="1">
                <a:latin typeface="Bebas Neue"/>
                <a:ea typeface="Bebas Neue"/>
                <a:cs typeface="Bebas Neue"/>
                <a:sym typeface="Bebas Neue"/>
              </a:defRPr>
            </a:lvl1pPr>
          </a:lstStyle>
          <a:p>
            <a:r>
              <a:rPr dirty="0">
                <a:latin typeface="Arial" panose="020B0604020202020204" pitchFamily="34" charset="0"/>
                <a:cs typeface="Arial" panose="020B0604020202020204" pitchFamily="34" charset="0"/>
              </a:rPr>
              <a:t>It is just amazing that the Almighty Creator of the Universe is the kind of God that would tell a story like this!.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p:nvPr/>
        </p:nvSpPr>
        <p:spPr>
          <a:xfrm>
            <a:off x="-3" y="6358740"/>
            <a:ext cx="13004802" cy="95554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lgn="ctr">
              <a:defRPr sz="2000">
                <a:solidFill>
                  <a:srgbClr val="FFFFFF"/>
                </a:solidFill>
                <a:latin typeface="Futura Bk BT"/>
                <a:ea typeface="Futura Bk BT"/>
                <a:cs typeface="Futura Bk BT"/>
                <a:sym typeface="Futura Bk BT"/>
              </a:defRPr>
            </a:pPr>
            <a:r>
              <a:t>Copyright ©2015 General Conference of SDA Youth Ministries Department</a:t>
            </a:r>
          </a:p>
          <a:p>
            <a:pPr algn="ctr">
              <a:defRPr sz="3400">
                <a:solidFill>
                  <a:srgbClr val="FFFFFF"/>
                </a:solidFill>
                <a:latin typeface="Futura Bk BT"/>
                <a:ea typeface="Futura Bk BT"/>
                <a:cs typeface="Futura Bk BT"/>
                <a:sym typeface="Futura Bk BT"/>
              </a:defRPr>
            </a:pPr>
            <a:r>
              <a:t>www.gcyouthministries.org</a:t>
            </a:r>
          </a:p>
        </p:txBody>
      </p:sp>
      <p:sp>
        <p:nvSpPr>
          <p:cNvPr id="125" name="Shape 125"/>
          <p:cNvSpPr/>
          <p:nvPr/>
        </p:nvSpPr>
        <p:spPr>
          <a:xfrm>
            <a:off x="-2" y="3723373"/>
            <a:ext cx="13004802" cy="18445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lgn="ct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Theme:</a:t>
            </a:r>
          </a:p>
          <a:p>
            <a:pPr algn="ctr">
              <a:defRPr sz="6800" b="1" i="1">
                <a:solidFill>
                  <a:srgbClr val="660066"/>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Jesus—The Center of It All</a:t>
            </a:r>
          </a:p>
        </p:txBody>
      </p:sp>
      <p:sp>
        <p:nvSpPr>
          <p:cNvPr id="126" name="Shape 126"/>
          <p:cNvSpPr/>
          <p:nvPr/>
        </p:nvSpPr>
        <p:spPr>
          <a:xfrm>
            <a:off x="57860" y="1459056"/>
            <a:ext cx="12889080" cy="157212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lgn="ctr">
              <a:defRPr sz="4400" b="1">
                <a:solidFill>
                  <a:srgbClr val="660066"/>
                </a:solidFill>
                <a:latin typeface="Helvetica Neue"/>
                <a:ea typeface="Helvetica Neue"/>
                <a:cs typeface="Helvetica Neue"/>
                <a:sym typeface="Helvetica Neue"/>
              </a:defRPr>
            </a:pPr>
            <a:r>
              <a:t>2016</a:t>
            </a:r>
            <a:r>
              <a:rPr>
                <a:solidFill>
                  <a:srgbClr val="000000"/>
                </a:solidFill>
              </a:rPr>
              <a:t> </a:t>
            </a:r>
            <a:r>
              <a:rPr>
                <a:solidFill>
                  <a:srgbClr val="FFFFFF"/>
                </a:solidFill>
              </a:rPr>
              <a:t>youth and young adults</a:t>
            </a:r>
            <a:br>
              <a:rPr>
                <a:solidFill>
                  <a:srgbClr val="FFFFFF"/>
                </a:solidFill>
              </a:rPr>
            </a:br>
            <a:r>
              <a:rPr sz="5000" i="1"/>
              <a:t>Week  of   Prayer</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p:nvPr/>
        </p:nvSpPr>
        <p:spPr>
          <a:xfrm>
            <a:off x="1243583" y="1115567"/>
            <a:ext cx="10652871" cy="6594622"/>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He obviously wants us to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understand something and to feel something. Let’s take in the picture.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So God finds a baby abandoned in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an open field—naked, bloody, and unwashed. The umbilical cord is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hanging from its body, as if the child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was ripped from the womb without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any sympathy.</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p:nvPr/>
        </p:nvSpPr>
        <p:spPr>
          <a:xfrm>
            <a:off x="1243583" y="1115567"/>
            <a:ext cx="10652871" cy="3393746"/>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“No eye pitied you,” God says.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Another version says, “No one loved</a:t>
            </a:r>
          </a:p>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you.” What a graphic and revealing depiction of our terrible predicament</a:t>
            </a:r>
          </a:p>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as human beings.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p:nvPr/>
        </p:nvSpPr>
        <p:spPr>
          <a:xfrm>
            <a:off x="1243583" y="1115567"/>
            <a:ext cx="10652871" cy="686104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We realize here that it is a lack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of love that defines our fallen condition.</a:t>
            </a:r>
            <a:br>
              <a:rPr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We… Need… Love!</a:t>
            </a:r>
            <a:br>
              <a:rPr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That’s what God sees in us.</a:t>
            </a:r>
          </a:p>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What He sees in our </a:t>
            </a:r>
            <a:r>
              <a:rPr dirty="0" err="1">
                <a:latin typeface="Arial" panose="020B0604020202020204" pitchFamily="34" charset="0"/>
                <a:cs typeface="Arial" panose="020B0604020202020204" pitchFamily="34" charset="0"/>
              </a:rPr>
              <a:t>lostness</a:t>
            </a:r>
            <a:r>
              <a:rPr dirty="0">
                <a:latin typeface="Arial" panose="020B0604020202020204" pitchFamily="34" charset="0"/>
                <a:cs typeface="Arial" panose="020B0604020202020204" pitchFamily="34" charset="0"/>
              </a:rPr>
              <a:t>.</a:t>
            </a:r>
          </a:p>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And He knows that His love alone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can save us.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p:nvPr/>
        </p:nvSpPr>
        <p:spPr>
          <a:xfrm>
            <a:off x="1243583" y="1115567"/>
            <a:ext cx="10652871" cy="6594622"/>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So He says, </a:t>
            </a:r>
            <a:r>
              <a:rPr i="1" dirty="0">
                <a:latin typeface="Arial" panose="020B0604020202020204" pitchFamily="34" charset="0"/>
                <a:cs typeface="Arial" panose="020B0604020202020204" pitchFamily="34" charset="0"/>
              </a:rPr>
              <a:t>“And when I passed by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you and saw you struggling in your </a:t>
            </a:r>
          </a:p>
          <a:p>
            <a:pPr>
              <a:defRPr sz="4200" b="1" i="1">
                <a:latin typeface="Bebas Neue"/>
                <a:ea typeface="Bebas Neue"/>
                <a:cs typeface="Bebas Neue"/>
                <a:sym typeface="Bebas Neue"/>
              </a:defRPr>
            </a:pPr>
            <a:r>
              <a:rPr dirty="0">
                <a:latin typeface="Arial" panose="020B0604020202020204" pitchFamily="34" charset="0"/>
                <a:cs typeface="Arial" panose="020B0604020202020204" pitchFamily="34" charset="0"/>
              </a:rPr>
              <a:t>own blood, I said to you in your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blood, ‘Live!’ Yes, I said to you in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your blood, ‘Live!’”</a:t>
            </a:r>
            <a:r>
              <a:rPr i="0" dirty="0">
                <a:latin typeface="Arial" panose="020B0604020202020204" pitchFamily="34" charset="0"/>
                <a:cs typeface="Arial" panose="020B0604020202020204" pitchFamily="34" charset="0"/>
              </a:rPr>
              <a:t> We were dying </a:t>
            </a:r>
            <a:br>
              <a:rPr i="0" dirty="0">
                <a:latin typeface="Arial" panose="020B0604020202020204" pitchFamily="34" charset="0"/>
                <a:cs typeface="Arial" panose="020B0604020202020204" pitchFamily="34" charset="0"/>
              </a:rPr>
            </a:br>
            <a:r>
              <a:rPr i="0" dirty="0">
                <a:latin typeface="Arial" panose="020B0604020202020204" pitchFamily="34" charset="0"/>
                <a:cs typeface="Arial" panose="020B0604020202020204" pitchFamily="34" charset="0"/>
              </a:rPr>
              <a:t>in our sins, but God came along and </a:t>
            </a:r>
            <a:br>
              <a:rPr i="0" dirty="0">
                <a:latin typeface="Arial" panose="020B0604020202020204" pitchFamily="34" charset="0"/>
                <a:cs typeface="Arial" panose="020B0604020202020204" pitchFamily="34" charset="0"/>
              </a:rPr>
            </a:br>
            <a:r>
              <a:rPr i="0" dirty="0">
                <a:latin typeface="Arial" panose="020B0604020202020204" pitchFamily="34" charset="0"/>
                <a:cs typeface="Arial" panose="020B0604020202020204" pitchFamily="34" charset="0"/>
              </a:rPr>
              <a:t>took us up into His arms—the abandoned the baby that nobody </a:t>
            </a:r>
            <a:br>
              <a:rPr i="0" dirty="0">
                <a:latin typeface="Arial" panose="020B0604020202020204" pitchFamily="34" charset="0"/>
                <a:cs typeface="Arial" panose="020B0604020202020204" pitchFamily="34" charset="0"/>
              </a:rPr>
            </a:br>
            <a:r>
              <a:rPr i="0" dirty="0">
                <a:latin typeface="Arial" panose="020B0604020202020204" pitchFamily="34" charset="0"/>
                <a:cs typeface="Arial" panose="020B0604020202020204" pitchFamily="34" charset="0"/>
              </a:rPr>
              <a:t>loved—and He spoke the word of life over us. He says to us: </a:t>
            </a:r>
            <a:r>
              <a:rPr dirty="0">
                <a:latin typeface="Arial" panose="020B0604020202020204" pitchFamily="34" charset="0"/>
                <a:cs typeface="Arial" panose="020B0604020202020204" pitchFamily="34" charset="0"/>
              </a:rPr>
              <a:t>“Live! Live!”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p:nvPr/>
        </p:nvSpPr>
        <p:spPr>
          <a:xfrm>
            <a:off x="1243583" y="1115567"/>
            <a:ext cx="11095587" cy="5917513"/>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Then, under the influence of His nurturing care, the baby thrives and grows up into a beautiful woman. </a:t>
            </a:r>
            <a:r>
              <a:rPr i="1" dirty="0">
                <a:latin typeface="Arial" panose="020B0604020202020204" pitchFamily="34" charset="0"/>
                <a:cs typeface="Arial" panose="020B0604020202020204" pitchFamily="34" charset="0"/>
              </a:rPr>
              <a:t>“Indeed your time was the time of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love,”</a:t>
            </a:r>
            <a:r>
              <a:rPr dirty="0">
                <a:latin typeface="Arial" panose="020B0604020202020204" pitchFamily="34" charset="0"/>
                <a:cs typeface="Arial" panose="020B0604020202020204" pitchFamily="34" charset="0"/>
              </a:rPr>
              <a:t> God says. Another version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says, </a:t>
            </a:r>
            <a:r>
              <a:rPr i="1" dirty="0">
                <a:latin typeface="Arial" panose="020B0604020202020204" pitchFamily="34" charset="0"/>
                <a:cs typeface="Arial" panose="020B0604020202020204" pitchFamily="34" charset="0"/>
              </a:rPr>
              <a:t>“I saw that the time had come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for you to fall in love.”</a:t>
            </a:r>
            <a:r>
              <a:rPr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(Today’s English Version)</a:t>
            </a:r>
          </a:p>
          <a:p>
            <a:pPr>
              <a:defRPr sz="4400" b="1">
                <a:latin typeface="Bebas Neue"/>
                <a:ea typeface="Bebas Neue"/>
                <a:cs typeface="Bebas Neue"/>
                <a:sym typeface="Bebas Neue"/>
              </a:defRPr>
            </a:pPr>
            <a:endParaRPr sz="2400" dirty="0">
              <a:latin typeface="Arial" panose="020B0604020202020204" pitchFamily="34" charset="0"/>
              <a:cs typeface="Arial" panose="020B0604020202020204" pitchFamily="34" charset="0"/>
            </a:endParaRPr>
          </a:p>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Wow!</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p:nvPr/>
        </p:nvSpPr>
        <p:spPr>
          <a:xfrm>
            <a:off x="1243583" y="1115567"/>
            <a:ext cx="10630735" cy="6594622"/>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Don’t miss the heart of God here.</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As He looks upon us, He’s looking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for something specific and special.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He longs for us to grow up spiritually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to the point where we fall in love with Him in response to His love for us.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Ellen White got this. According to her,</a:t>
            </a:r>
          </a:p>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falling in love with Jesus is what we’re supposed to get out of the Bible.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p:nvPr/>
        </p:nvSpPr>
        <p:spPr>
          <a:xfrm>
            <a:off x="1243583" y="1115567"/>
            <a:ext cx="11630009" cy="6933176"/>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000" b="1">
                <a:latin typeface="Bebas Neue"/>
                <a:ea typeface="Bebas Neue"/>
                <a:cs typeface="Bebas Neue"/>
                <a:sym typeface="Bebas Neue"/>
              </a:defRPr>
            </a:pPr>
            <a:r>
              <a:rPr dirty="0">
                <a:latin typeface="Arial" panose="020B0604020202020204" pitchFamily="34" charset="0"/>
                <a:cs typeface="Arial" panose="020B0604020202020204" pitchFamily="34" charset="0"/>
              </a:rPr>
              <a:t>As you read the Bible, you will see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 matchless charms of Jesus.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You will fall in love with the Man of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Calvary, and at every step you can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say to the world, ‘His ways are ways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of pleasantness, and all His paths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are peace.’ You are to represent Christ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to the world. You may show to the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world that you have a hope big with immortality.</a:t>
            </a:r>
            <a:r>
              <a:rPr sz="4200"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(Life Sketches, p. 293)</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p:nvPr/>
        </p:nvSpPr>
        <p:spPr>
          <a:xfrm>
            <a:off x="1243583" y="1115567"/>
            <a:ext cx="10965144" cy="7240953"/>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Now come back to the story in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Ezekiel 16. When God sees that we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are ready for love, He says,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“I spread My wing over you and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covered your nakedness.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Yes, I swore an oath to you and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entered into a covenant with you,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and you became Mine.”</a:t>
            </a:r>
          </a:p>
          <a:p>
            <a:pPr>
              <a:defRPr sz="4200" b="1">
                <a:latin typeface="Bebas Neue"/>
                <a:ea typeface="Bebas Neue"/>
                <a:cs typeface="Bebas Neue"/>
                <a:sym typeface="Bebas Neue"/>
              </a:defRPr>
            </a:pPr>
            <a:endParaRPr i="1" dirty="0">
              <a:latin typeface="Arial" panose="020B0604020202020204" pitchFamily="34" charset="0"/>
              <a:cs typeface="Arial" panose="020B0604020202020204" pitchFamily="34" charset="0"/>
            </a:endParaRPr>
          </a:p>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Amazing!</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p:nvPr/>
        </p:nvSpPr>
        <p:spPr>
          <a:xfrm>
            <a:off x="1243583" y="1115567"/>
            <a:ext cx="10965144" cy="4655629"/>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Here we see God essentially saying,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 love you so much I want you to be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My wife.” God gives us life—or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salvation—by loving us into a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condition of thriving.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p:nvPr/>
        </p:nvSpPr>
        <p:spPr>
          <a:xfrm>
            <a:off x="-1" y="1507124"/>
            <a:ext cx="13004802" cy="54005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lgn="ctr">
              <a:defRPr sz="4400" b="1">
                <a:solidFill>
                  <a:srgbClr val="FFFFFF"/>
                </a:solidFill>
                <a:latin typeface="Helvetica Neue"/>
                <a:ea typeface="Helvetica Neue"/>
                <a:cs typeface="Helvetica Neue"/>
                <a:sym typeface="Helvetica Neue"/>
              </a:defRPr>
            </a:pPr>
            <a:r>
              <a:t>In this</a:t>
            </a:r>
            <a:br/>
            <a:r>
              <a:rPr sz="7600">
                <a:solidFill>
                  <a:srgbClr val="660066"/>
                </a:solidFill>
                <a:latin typeface="LHF Sofia Script"/>
                <a:ea typeface="LHF Sofia Script"/>
                <a:cs typeface="LHF Sofia Script"/>
                <a:sym typeface="LHF Sofia Script"/>
              </a:rPr>
              <a:t>Week of Prayer </a:t>
            </a:r>
            <a:r>
              <a:t>series </a:t>
            </a:r>
            <a:br/>
            <a:r>
              <a:t>we will be exploring </a:t>
            </a:r>
            <a:br/>
            <a:r>
              <a:rPr cap="all">
                <a:solidFill>
                  <a:srgbClr val="660066"/>
                </a:solidFill>
              </a:rPr>
              <a:t>eight key </a:t>
            </a:r>
            <a:br>
              <a:rPr cap="all">
                <a:solidFill>
                  <a:srgbClr val="660066"/>
                </a:solidFill>
              </a:rPr>
            </a:br>
            <a:r>
              <a:rPr>
                <a:solidFill>
                  <a:srgbClr val="660066"/>
                </a:solidFill>
              </a:rPr>
              <a:t>Bible doctrines </a:t>
            </a:r>
            <a:br>
              <a:rPr>
                <a:solidFill>
                  <a:srgbClr val="660066"/>
                </a:solidFill>
              </a:rPr>
            </a:br>
            <a:r>
              <a:t>of  the </a:t>
            </a:r>
            <a:br/>
            <a:r>
              <a:t>Seventh-day Adventist Church.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p:nvPr/>
        </p:nvSpPr>
        <p:spPr>
          <a:xfrm>
            <a:off x="1243583" y="1115567"/>
            <a:ext cx="10965144" cy="5301960"/>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Then He swears a marriage oath to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us with the hope that we will say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“Yes” and love Him back.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That’s the real goal of the plan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of salvation. The prophet Hosea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opens our understanding further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on this point.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p:nvPr/>
        </p:nvSpPr>
        <p:spPr>
          <a:xfrm>
            <a:off x="1243583" y="1115567"/>
            <a:ext cx="10965144" cy="6594622"/>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He describes the fallen human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condition as sexual promiscuity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in 2:13: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“‘She decked herself with her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earrings and jewelry, and went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after her lovers; but Me she forgot,’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says the Lord.”</a:t>
            </a:r>
            <a:r>
              <a:rPr dirty="0">
                <a:latin typeface="Arial" panose="020B0604020202020204" pitchFamily="34" charset="0"/>
                <a:cs typeface="Arial" panose="020B0604020202020204" pitchFamily="34" charset="0"/>
              </a:rPr>
              <a: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p:nvPr/>
        </p:nvSpPr>
        <p:spPr>
          <a:xfrm>
            <a:off x="1243583" y="1115567"/>
            <a:ext cx="10965144" cy="4009299"/>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All sin is spiritual adultery, because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all sin basically boils down to a lack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of love. Every sinner is a whore,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pursuing illicit love affairs with things that displace God from the center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of our affections and passions.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p:nvPr/>
        </p:nvSpPr>
        <p:spPr>
          <a:xfrm>
            <a:off x="1243583" y="1115567"/>
            <a:ext cx="10965144" cy="753414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So what is God going to do?</a:t>
            </a:r>
          </a:p>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How is He going to save us?</a:t>
            </a:r>
          </a:p>
          <a:p>
            <a:pPr>
              <a:defRPr sz="4400" b="1">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By forcing us?</a:t>
            </a:r>
          </a:p>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By manipulating us?</a:t>
            </a:r>
          </a:p>
          <a:p>
            <a:pPr>
              <a:defRPr sz="4400" b="1">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No.</a:t>
            </a:r>
          </a:p>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Force and manipulation are contrary</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to the ways of love and therefore contrary to the character of God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since </a:t>
            </a:r>
            <a:r>
              <a:rPr i="1" dirty="0">
                <a:latin typeface="Arial" panose="020B0604020202020204" pitchFamily="34" charset="0"/>
                <a:cs typeface="Arial" panose="020B0604020202020204" pitchFamily="34" charset="0"/>
              </a:rPr>
              <a:t>“God is love.”</a:t>
            </a:r>
            <a:r>
              <a:rPr dirty="0">
                <a:latin typeface="Arial" panose="020B0604020202020204" pitchFamily="34" charset="0"/>
                <a:cs typeface="Arial" panose="020B0604020202020204" pitchFamily="34" charset="0"/>
              </a:rPr>
              <a:t> </a:t>
            </a:r>
            <a:r>
              <a:rPr sz="3000" dirty="0">
                <a:latin typeface="Arial" panose="020B0604020202020204" pitchFamily="34" charset="0"/>
                <a:cs typeface="Arial" panose="020B0604020202020204" pitchFamily="34" charset="0"/>
              </a:rPr>
              <a:t>(1 John 4:8)</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p:nvPr/>
        </p:nvSpPr>
        <p:spPr>
          <a:xfrm>
            <a:off x="1243583" y="1115567"/>
            <a:ext cx="10965144" cy="6594622"/>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So He has a different plan.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Through the prophet Hosea, God described His course of action.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Look at Hosea 2:14: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“Therefore, behold, I will allure her,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will bring her into the wilderness, and speak comfort to her.” </a:t>
            </a:r>
            <a:br>
              <a:rPr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God the allurer!</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p:nvPr/>
        </p:nvSpPr>
        <p:spPr>
          <a:xfrm>
            <a:off x="1243583" y="1115567"/>
            <a:ext cx="10965144" cy="7240953"/>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Not the picture most people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envision when they think of God!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And yet here it is, plain as day.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God intends to save us by alluring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us. This is a prophecy of the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coming Messiah, Jesus Christ, the</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one John the Baptist called the bridegroom who had come to Earth searching for His bride.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p:nvPr/>
        </p:nvSpPr>
        <p:spPr>
          <a:xfrm>
            <a:off x="1243583" y="1115567"/>
            <a:ext cx="10965144" cy="7240953"/>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We should not be surprised,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then, when Jesus speaks of His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death on the cross in the language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of attraction. Notice John 12:32: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“And I, if I am lifted up from the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earth, will draw all peoples to Myself.” </a:t>
            </a:r>
          </a:p>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Upon the cross, giving His life in total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self-sacrifice, Jesus gave the ultimate revelation of His love for us.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p:nvPr/>
        </p:nvSpPr>
        <p:spPr>
          <a:xfrm>
            <a:off x="1243583" y="1115567"/>
            <a:ext cx="10965144" cy="7240953"/>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And that love, if we look upon it,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will exert a drawing power upon us.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It will generate attraction in our hearts toward Him and allure us to His heart.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Now come back to Hosea 2:16: </a:t>
            </a:r>
            <a:r>
              <a:rPr i="1" dirty="0">
                <a:latin typeface="Arial" panose="020B0604020202020204" pitchFamily="34" charset="0"/>
                <a:cs typeface="Arial" panose="020B0604020202020204" pitchFamily="34" charset="0"/>
              </a:rPr>
              <a:t>“And it shall be, in that day, says the Lord, that you will call Me ‘My Husband,’ and no longer call Me ‘My Master.”</a:t>
            </a:r>
            <a:r>
              <a:rPr dirty="0">
                <a:latin typeface="Arial" panose="020B0604020202020204" pitchFamily="34" charset="0"/>
                <a:cs typeface="Arial" panose="020B0604020202020204" pitchFamily="34" charset="0"/>
              </a:rPr>
              <a:t> What an incredible God!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p:nvPr/>
        </p:nvSpPr>
        <p:spPr>
          <a:xfrm>
            <a:off x="1243583" y="1115567"/>
            <a:ext cx="10909408" cy="6594622"/>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This is the most powerful being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in the universe and yet He refuses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to overpower us.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He does not want a master-servant relationship with us, but rather a husband-wife relationship. In other words, He wants voluntary love to be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 motivating power that defines our relationship with Him.</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xfrm>
            <a:off x="1390168" y="-3"/>
            <a:ext cx="10314155" cy="9058523"/>
          </a:xfrm>
          <a:prstGeom prst="rect">
            <a:avLst/>
          </a:prstGeom>
          <a:effectLst>
            <a:outerShdw blurRad="63500" dist="50800" dir="2700000" rotWithShape="0">
              <a:srgbClr val="000000">
                <a:alpha val="40000"/>
              </a:srgbClr>
            </a:outerShdw>
          </a:effectLst>
        </p:spPr>
        <p:txBody>
          <a:bodyPr/>
          <a:lstStyle/>
          <a:p>
            <a:pPr algn="ctr">
              <a:lnSpc>
                <a:spcPct val="100000"/>
              </a:lnSpc>
              <a:defRPr sz="68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Welcome to </a:t>
            </a:r>
            <a:r>
              <a:rPr i="1" dirty="0">
                <a:solidFill>
                  <a:srgbClr val="660066"/>
                </a:solidFill>
                <a:latin typeface="Arial" panose="020B0604020202020204" pitchFamily="34" charset="0"/>
                <a:cs typeface="Arial" panose="020B0604020202020204" pitchFamily="34" charset="0"/>
              </a:rPr>
              <a:t>day 8 </a:t>
            </a:r>
          </a:p>
          <a:p>
            <a:pPr algn="ctr">
              <a:lnSpc>
                <a:spcPct val="100000"/>
              </a:lnSpc>
              <a:defRPr sz="68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of our  </a:t>
            </a:r>
            <a:br>
              <a:rPr dirty="0">
                <a:latin typeface="Arial" panose="020B0604020202020204" pitchFamily="34" charset="0"/>
                <a:cs typeface="Arial" panose="020B0604020202020204" pitchFamily="34" charset="0"/>
              </a:rPr>
            </a:br>
            <a:r>
              <a:rPr i="1" dirty="0">
                <a:solidFill>
                  <a:srgbClr val="660066"/>
                </a:solidFill>
                <a:latin typeface="Arial" panose="020B0604020202020204" pitchFamily="34" charset="0"/>
                <a:cs typeface="Arial" panose="020B0604020202020204" pitchFamily="34" charset="0"/>
              </a:rPr>
              <a:t>re-examination </a:t>
            </a:r>
            <a:br>
              <a:rPr i="1" dirty="0">
                <a:solidFill>
                  <a:srgbClr val="660066"/>
                </a:solidFill>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of our </a:t>
            </a:r>
            <a:br>
              <a:rPr dirty="0">
                <a:latin typeface="Arial" panose="020B0604020202020204" pitchFamily="34" charset="0"/>
                <a:cs typeface="Arial" panose="020B0604020202020204" pitchFamily="34" charset="0"/>
              </a:rPr>
            </a:br>
            <a:r>
              <a:rPr i="1" dirty="0">
                <a:solidFill>
                  <a:srgbClr val="660066"/>
                </a:solidFill>
                <a:latin typeface="Arial" panose="020B0604020202020204" pitchFamily="34" charset="0"/>
                <a:cs typeface="Arial" panose="020B0604020202020204" pitchFamily="34" charset="0"/>
              </a:rPr>
              <a:t>core beliefs.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p:nvPr/>
        </p:nvSpPr>
        <p:spPr>
          <a:xfrm>
            <a:off x="1243583" y="1115567"/>
            <a:ext cx="10965142" cy="7240953"/>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In verses 19 and 20 God pledges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Himself to be our faithful spiritual husband: </a:t>
            </a:r>
            <a:r>
              <a:rPr i="1" dirty="0">
                <a:latin typeface="Arial" panose="020B0604020202020204" pitchFamily="34" charset="0"/>
                <a:cs typeface="Arial" panose="020B0604020202020204" pitchFamily="34" charset="0"/>
              </a:rPr>
              <a:t>“I will betroth you to Me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forever; yes, I will betroth you to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Me in righteousness and justice,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in loving-kindness and mercy;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I will betroth you to Me in faithfulness,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and you shall know the Lord.”</a:t>
            </a:r>
            <a:r>
              <a:rPr dirty="0">
                <a:latin typeface="Arial" panose="020B0604020202020204" pitchFamily="34" charset="0"/>
                <a:cs typeface="Arial" panose="020B0604020202020204" pitchFamily="34" charset="0"/>
              </a:rPr>
              <a:t> </a:t>
            </a:r>
          </a:p>
          <a:p>
            <a:pPr>
              <a:defRPr sz="4200" b="1">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Jesus came to our world to fulfill this prophecy.</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p:nvPr/>
        </p:nvSpPr>
        <p:spPr>
          <a:xfrm>
            <a:off x="1243583" y="1115567"/>
            <a:ext cx="12005526" cy="4009299"/>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Standing before us with the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promise of unwavering faithfulness,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He offers Himself to us for an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eternal union that will never be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broken, which just happens to be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what His second coming is all about.</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p:nvPr/>
        </p:nvSpPr>
        <p:spPr>
          <a:xfrm>
            <a:off x="1243583" y="1115567"/>
            <a:ext cx="12005526" cy="7240953"/>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200" b="1" i="1">
                <a:latin typeface="Bebas Neue"/>
                <a:ea typeface="Bebas Neue"/>
                <a:cs typeface="Bebas Neue"/>
                <a:sym typeface="Bebas Neue"/>
              </a:defRPr>
            </a:pPr>
            <a:r>
              <a:rPr dirty="0">
                <a:latin typeface="Arial" panose="020B0604020202020204" pitchFamily="34" charset="0"/>
                <a:cs typeface="Arial" panose="020B0604020202020204" pitchFamily="34" charset="0"/>
              </a:rPr>
              <a:t>To Be With Us </a:t>
            </a:r>
          </a:p>
          <a:p>
            <a:pPr>
              <a:defRPr sz="4200" b="1">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Let’s return now to John 14:1-3,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this time noticing this the famous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second coming passage: </a:t>
            </a:r>
          </a:p>
          <a:p>
            <a:pPr>
              <a:defRPr sz="4200" b="1">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200" b="1" i="1">
                <a:latin typeface="Bebas Neue"/>
                <a:ea typeface="Bebas Neue"/>
                <a:cs typeface="Bebas Neue"/>
                <a:sym typeface="Bebas Neue"/>
              </a:defRPr>
            </a:pPr>
            <a:r>
              <a:rPr dirty="0">
                <a:latin typeface="Arial" panose="020B0604020202020204" pitchFamily="34" charset="0"/>
                <a:cs typeface="Arial" panose="020B0604020202020204" pitchFamily="34" charset="0"/>
              </a:rPr>
              <a:t>“Let not your heart be troubled;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you believe in God, believe also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in Me. In My Father’s house are many mansions; if it were not so, I would </a:t>
            </a:r>
          </a:p>
          <a:p>
            <a:pPr>
              <a:defRPr sz="4200" b="1" i="1">
                <a:latin typeface="Bebas Neue"/>
                <a:ea typeface="Bebas Neue"/>
                <a:cs typeface="Bebas Neue"/>
                <a:sym typeface="Bebas Neue"/>
              </a:defRPr>
            </a:pPr>
            <a:r>
              <a:rPr dirty="0">
                <a:latin typeface="Arial" panose="020B0604020202020204" pitchFamily="34" charset="0"/>
                <a:cs typeface="Arial" panose="020B0604020202020204" pitchFamily="34" charset="0"/>
              </a:rPr>
              <a:t>have told you</a:t>
            </a:r>
            <a:r>
              <a:rPr i="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p:nvPr/>
        </p:nvSpPr>
        <p:spPr>
          <a:xfrm>
            <a:off x="1243583" y="1115567"/>
            <a:ext cx="12005526" cy="4009299"/>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200" b="1" i="1">
                <a:latin typeface="Bebas Neue"/>
                <a:ea typeface="Bebas Neue"/>
                <a:cs typeface="Bebas Neue"/>
                <a:sym typeface="Bebas Neue"/>
              </a:defRPr>
            </a:pPr>
            <a:r>
              <a:rPr dirty="0">
                <a:latin typeface="Arial" panose="020B0604020202020204" pitchFamily="34" charset="0"/>
                <a:cs typeface="Arial" panose="020B0604020202020204" pitchFamily="34" charset="0"/>
              </a:rPr>
              <a:t>I go to prepare a place for you.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And if I go and prepare a place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for you, I will come again and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receive you to Myself; that where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 am, there you may be also.”</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p:nvPr/>
        </p:nvSpPr>
        <p:spPr>
          <a:xfrm>
            <a:off x="1243583" y="1115567"/>
            <a:ext cx="12005526" cy="6594622"/>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Now that we’ve seen the matrimonial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context in the Gospel of John, and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in the whole of Scripture, what Jesus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said here about His second coming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makes perfect sense.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What we’re seeing here is that Jesus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foretold His second coming by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employing language that invoked the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marriage customs of His time.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p:nvPr/>
        </p:nvSpPr>
        <p:spPr>
          <a:xfrm>
            <a:off x="1243583" y="1115567"/>
            <a:ext cx="12005526" cy="3362968"/>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First, there was the wooing phase.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If a man loved a woman, he would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interact with her in such a way as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to draw her to himself.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p:nvPr/>
        </p:nvSpPr>
        <p:spPr>
          <a:xfrm>
            <a:off x="1243583" y="1115567"/>
            <a:ext cx="12005526" cy="551484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Once drawn to him, the couple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would enter into the courtship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phase, getting to know one another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and growing in their love.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Then the man would propose.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p:nvPr/>
        </p:nvSpPr>
        <p:spPr>
          <a:xfrm>
            <a:off x="1243583" y="1115567"/>
            <a:ext cx="12005526" cy="484174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If her answer was yes, the man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would then depart from his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bride-to-be with a promise to return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for her. The reason of his departure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was practical. He would go away so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that he could prepare a place for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her in his father’s house. </a:t>
            </a: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p:nvPr/>
        </p:nvSpPr>
        <p:spPr>
          <a:xfrm>
            <a:off x="1243583" y="1115567"/>
            <a:ext cx="12005526" cy="5948291"/>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In other words, Jesus did not merely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promise to return, He promised to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return for His bride.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He is coming back to Earth for one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reason: because He deeply,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passionately, longingly loves us and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wants to spend eternity in intimate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fellowship with us.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p:nvPr/>
        </p:nvSpPr>
        <p:spPr>
          <a:xfrm>
            <a:off x="1243583" y="1115567"/>
            <a:ext cx="10518992" cy="349554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The doctrinal truths of Scripture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can be thought of as a series of perceptual windows through which God's character may be viewed from various different angles.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hape 236"/>
          <p:cNvSpPr/>
          <p:nvPr/>
        </p:nvSpPr>
        <p:spPr>
          <a:xfrm>
            <a:off x="1243583" y="1115567"/>
            <a:ext cx="12005526" cy="6594622"/>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Don’t miss the fact that He says, </a:t>
            </a:r>
            <a:br>
              <a:rPr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“I will come again and receive you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to Myself; that where I am, there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you may be also.” </a:t>
            </a:r>
          </a:p>
          <a:p>
            <a:pPr>
              <a:defRPr sz="4200" b="1">
                <a:latin typeface="Bebas Neue"/>
                <a:ea typeface="Bebas Neue"/>
                <a:cs typeface="Bebas Neue"/>
                <a:sym typeface="Bebas Neue"/>
              </a:defRPr>
            </a:pPr>
            <a:endParaRPr i="1" dirty="0">
              <a:latin typeface="Arial" panose="020B0604020202020204" pitchFamily="34" charset="0"/>
              <a:cs typeface="Arial" panose="020B0604020202020204" pitchFamily="34" charset="0"/>
            </a:endParaRPr>
          </a:p>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Later, just before He was to die on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 cross, Jesus again expressed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His heart in John 17:24: </a:t>
            </a:r>
            <a:r>
              <a:rPr i="1" dirty="0">
                <a:latin typeface="Arial" panose="020B0604020202020204" pitchFamily="34" charset="0"/>
                <a:cs typeface="Arial" panose="020B0604020202020204" pitchFamily="34" charset="0"/>
              </a:rPr>
              <a:t>“Father, I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desire that they also whom You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gave Me may be with Me where I am.”</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p:nvPr/>
        </p:nvSpPr>
        <p:spPr>
          <a:xfrm>
            <a:off x="1243583" y="1115567"/>
            <a:ext cx="11764007" cy="7240953"/>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200" b="1" i="1">
                <a:latin typeface="Bebas Neue"/>
                <a:ea typeface="Bebas Neue"/>
                <a:cs typeface="Bebas Neue"/>
                <a:sym typeface="Bebas Neue"/>
              </a:defRPr>
            </a:pPr>
            <a:r>
              <a:rPr dirty="0">
                <a:latin typeface="Arial" panose="020B0604020202020204" pitchFamily="34" charset="0"/>
                <a:cs typeface="Arial" panose="020B0604020202020204" pitchFamily="34" charset="0"/>
              </a:rPr>
              <a:t>“With Me” </a:t>
            </a:r>
          </a:p>
          <a:p>
            <a:pPr>
              <a:defRPr sz="4200" b="1" i="1">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That’s what He wants. </a:t>
            </a:r>
          </a:p>
          <a:p>
            <a:pPr>
              <a:defRPr sz="4200" b="1">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Jesus desires that you and I would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simply be </a:t>
            </a:r>
            <a:r>
              <a:rPr i="1" dirty="0">
                <a:latin typeface="Arial" panose="020B0604020202020204" pitchFamily="34" charset="0"/>
                <a:cs typeface="Arial" panose="020B0604020202020204" pitchFamily="34" charset="0"/>
              </a:rPr>
              <a:t>“with”</a:t>
            </a:r>
            <a:r>
              <a:rPr dirty="0">
                <a:latin typeface="Arial" panose="020B0604020202020204" pitchFamily="34" charset="0"/>
                <a:cs typeface="Arial" panose="020B0604020202020204" pitchFamily="34" charset="0"/>
              </a:rPr>
              <a:t> Him. </a:t>
            </a:r>
          </a:p>
          <a:p>
            <a:pPr>
              <a:defRPr sz="4200" b="1">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Think of someone you like to be with, someone whose presence you desire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and enjoy—your spouse, your mom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or dad, your best friend.</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p:nvPr/>
        </p:nvSpPr>
        <p:spPr>
          <a:xfrm>
            <a:off x="1243583" y="1115567"/>
            <a:ext cx="11764007" cy="2716637"/>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200" b="1" i="1">
                <a:latin typeface="Bebas Neue"/>
                <a:ea typeface="Bebas Neue"/>
                <a:cs typeface="Bebas Neue"/>
                <a:sym typeface="Bebas Neue"/>
              </a:defRPr>
            </a:pPr>
            <a:r>
              <a:rPr dirty="0">
                <a:latin typeface="Arial" panose="020B0604020202020204" pitchFamily="34" charset="0"/>
                <a:cs typeface="Arial" panose="020B0604020202020204" pitchFamily="34" charset="0"/>
              </a:rPr>
              <a:t>The point is simple and beautiful: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we like to be with those we love.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That’s who we are to Jesus.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p:nvPr/>
        </p:nvSpPr>
        <p:spPr>
          <a:xfrm>
            <a:off x="1243583" y="1115567"/>
            <a:ext cx="11184133" cy="6225290"/>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He longs for our presence, for our friendship, for the enjoyment of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our love. </a:t>
            </a:r>
          </a:p>
          <a:p>
            <a:pPr>
              <a:defRPr sz="4400" b="1">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When the apostle Paul talks about marriage, he uses it as a symbolic springboard to describe the love of Christ for His church. Let’s read Ephesians 5:25-33: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p:nvPr/>
        </p:nvSpPr>
        <p:spPr>
          <a:xfrm>
            <a:off x="1243583" y="1115567"/>
            <a:ext cx="11184133" cy="551484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i="1">
                <a:latin typeface="Bebas Neue"/>
                <a:ea typeface="Bebas Neue"/>
                <a:cs typeface="Bebas Neue"/>
                <a:sym typeface="Bebas Neue"/>
              </a:defRPr>
            </a:pPr>
            <a:r>
              <a:rPr dirty="0">
                <a:latin typeface="Arial" panose="020B0604020202020204" pitchFamily="34" charset="0"/>
                <a:cs typeface="Arial" panose="020B0604020202020204" pitchFamily="34" charset="0"/>
              </a:rPr>
              <a:t>“Husbands, love your wives,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just as Christ also loved the church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and gave Himself for her,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that He might sanctify and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cleanse her with the washing of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water by the word,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that He might present her to Himself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 glorious church,</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p:nvPr/>
        </p:nvSpPr>
        <p:spPr>
          <a:xfrm>
            <a:off x="1243583" y="1115567"/>
            <a:ext cx="11184132" cy="551484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i="1">
                <a:latin typeface="Bebas Neue"/>
                <a:ea typeface="Bebas Neue"/>
                <a:cs typeface="Bebas Neue"/>
                <a:sym typeface="Bebas Neue"/>
              </a:defRPr>
            </a:pPr>
            <a:r>
              <a:rPr dirty="0">
                <a:latin typeface="Arial" panose="020B0604020202020204" pitchFamily="34" charset="0"/>
                <a:cs typeface="Arial" panose="020B0604020202020204" pitchFamily="34" charset="0"/>
              </a:rPr>
              <a:t>not having spot or wrinkle or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any such thing, but that she </a:t>
            </a:r>
          </a:p>
          <a:p>
            <a:pPr>
              <a:defRPr sz="4400" b="1" i="1">
                <a:latin typeface="Bebas Neue"/>
                <a:ea typeface="Bebas Neue"/>
                <a:cs typeface="Bebas Neue"/>
                <a:sym typeface="Bebas Neue"/>
              </a:defRPr>
            </a:pPr>
            <a:r>
              <a:rPr dirty="0">
                <a:latin typeface="Arial" panose="020B0604020202020204" pitchFamily="34" charset="0"/>
                <a:cs typeface="Arial" panose="020B0604020202020204" pitchFamily="34" charset="0"/>
              </a:rPr>
              <a:t>should be holy and without </a:t>
            </a:r>
          </a:p>
          <a:p>
            <a:pPr>
              <a:defRPr sz="4400" b="1" i="1">
                <a:latin typeface="Bebas Neue"/>
                <a:ea typeface="Bebas Neue"/>
                <a:cs typeface="Bebas Neue"/>
                <a:sym typeface="Bebas Neue"/>
              </a:defRPr>
            </a:pPr>
            <a:r>
              <a:rPr dirty="0">
                <a:latin typeface="Arial" panose="020B0604020202020204" pitchFamily="34" charset="0"/>
                <a:cs typeface="Arial" panose="020B0604020202020204" pitchFamily="34" charset="0"/>
              </a:rPr>
              <a:t>blemish.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So husbands ought to love their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own wives as their own bodies;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he who loves his wife loves himself.</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p:nvPr/>
        </p:nvSpPr>
        <p:spPr>
          <a:xfrm>
            <a:off x="1243583" y="1115567"/>
            <a:ext cx="11184133" cy="214934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i="1">
                <a:latin typeface="Bebas Neue"/>
                <a:ea typeface="Bebas Neue"/>
                <a:cs typeface="Bebas Neue"/>
                <a:sym typeface="Bebas Neue"/>
              </a:defRPr>
            </a:pPr>
            <a:r>
              <a:rPr dirty="0">
                <a:latin typeface="Arial" panose="020B0604020202020204" pitchFamily="34" charset="0"/>
                <a:cs typeface="Arial" panose="020B0604020202020204" pitchFamily="34" charset="0"/>
              </a:rPr>
              <a:t>For no one ever hated his own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flesh, but nourishes and cherishes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it, just as the Lord does the church.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p:nvPr/>
        </p:nvSpPr>
        <p:spPr>
          <a:xfrm>
            <a:off x="1243583" y="1115567"/>
            <a:ext cx="10942616" cy="618794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i="1">
                <a:latin typeface="Bebas Neue"/>
                <a:ea typeface="Bebas Neue"/>
                <a:cs typeface="Bebas Neue"/>
                <a:sym typeface="Bebas Neue"/>
              </a:defRPr>
            </a:pPr>
            <a:r>
              <a:rPr dirty="0">
                <a:latin typeface="Arial" panose="020B0604020202020204" pitchFamily="34" charset="0"/>
                <a:cs typeface="Arial" panose="020B0604020202020204" pitchFamily="34" charset="0"/>
              </a:rPr>
              <a:t>For we are members of His body,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of His flesh and of His bones.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“For this reason a man shall leave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his father and mother and be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joined to his wife, and the two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shall become one flesh.”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This is a great mystery, but I speak concerning Christ and the church.”</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p:nvPr/>
        </p:nvSpPr>
        <p:spPr>
          <a:xfrm>
            <a:off x="1243583" y="1115567"/>
            <a:ext cx="11351336" cy="6902398"/>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That last sentence is key: </a:t>
            </a:r>
            <a:br>
              <a:rPr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“This is a great mystery,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but I speak concerning Christ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and the church.”</a:t>
            </a:r>
          </a:p>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 </a:t>
            </a:r>
          </a:p>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Paul is saying that the marriage relationship holds before us a deep, secret truth regarding our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relationship with Jesus as His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eternal bride.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nvSpPr>
        <p:spPr>
          <a:xfrm>
            <a:off x="1243583" y="1115567"/>
            <a:ext cx="10518992" cy="484174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For our purposes, let’s imagine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 structure of truth as an </a:t>
            </a:r>
          </a:p>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octagon-shaped building.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On each of the eight sides of the structure, there is a window. </a:t>
            </a:r>
          </a:p>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Each window represents one of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our doctrinal beliefs: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Shape 255"/>
          <p:cNvSpPr/>
          <p:nvPr/>
        </p:nvSpPr>
        <p:spPr>
          <a:xfrm>
            <a:off x="1243583" y="1115567"/>
            <a:ext cx="11351336" cy="349554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God has something in mind for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us beyond our wildest dreams.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Some things must be experienced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in order to be understood.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p:nvPr/>
        </p:nvSpPr>
        <p:spPr>
          <a:xfrm>
            <a:off x="1243583" y="1115567"/>
            <a:ext cx="10775412" cy="551484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Such is the case with our marriage</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to Christ.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It defies mere intellectual comprehension.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So Paul calls it a “mystery”, a deep, secret truth.</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p:nvPr/>
        </p:nvSpPr>
        <p:spPr>
          <a:xfrm>
            <a:off x="1243583" y="1115567"/>
            <a:ext cx="10775412" cy="349554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Even so, the more fully we experience the love of Jesus, the more we will come to grasp the glorious wonder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of who we really are in God’s plan,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who we really are to God’s heart.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p:nvPr/>
        </p:nvSpPr>
        <p:spPr>
          <a:xfrm>
            <a:off x="1243583" y="1115567"/>
            <a:ext cx="10942616" cy="484174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Presently, we are in the courtship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phase of the relationship.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He is wooing and winning us,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revealing to our minds the beauty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of His character so that we can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mature in our love for Him.</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p:nvPr/>
        </p:nvSpPr>
        <p:spPr>
          <a:xfrm>
            <a:off x="1243583" y="1115567"/>
            <a:ext cx="10942616" cy="551484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The total reality of our identity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as the bride of Christ will not dawn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upon us until the wedding itself.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 point will come in salvation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history when the church is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spiritually “ready” to enter the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marriage with her Lord.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Shape 265"/>
          <p:cNvSpPr/>
          <p:nvPr/>
        </p:nvSpPr>
        <p:spPr>
          <a:xfrm>
            <a:off x="1243583" y="1115567"/>
            <a:ext cx="10942616" cy="484174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The whole on-looking universe will witness our readiness and make the wedding announcement.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Look at Revelation 19:6-8: </a:t>
            </a:r>
          </a:p>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hape 267"/>
          <p:cNvSpPr/>
          <p:nvPr/>
        </p:nvSpPr>
        <p:spPr>
          <a:xfrm>
            <a:off x="1243583" y="1102867"/>
            <a:ext cx="10942615" cy="416864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i="1">
                <a:latin typeface="Bebas Neue"/>
                <a:ea typeface="Bebas Neue"/>
                <a:cs typeface="Bebas Neue"/>
                <a:sym typeface="Bebas Neue"/>
              </a:defRPr>
            </a:pPr>
            <a:r>
              <a:rPr dirty="0">
                <a:latin typeface="Arial" panose="020B0604020202020204" pitchFamily="34" charset="0"/>
                <a:cs typeface="Arial" panose="020B0604020202020204" pitchFamily="34" charset="0"/>
              </a:rPr>
              <a:t>“And I heard, as it were, the voice </a:t>
            </a:r>
          </a:p>
          <a:p>
            <a:pPr>
              <a:defRPr sz="4400" b="1" i="1">
                <a:latin typeface="Bebas Neue"/>
                <a:ea typeface="Bebas Neue"/>
                <a:cs typeface="Bebas Neue"/>
                <a:sym typeface="Bebas Neue"/>
              </a:defRPr>
            </a:pPr>
            <a:r>
              <a:rPr dirty="0">
                <a:latin typeface="Arial" panose="020B0604020202020204" pitchFamily="34" charset="0"/>
                <a:cs typeface="Arial" panose="020B0604020202020204" pitchFamily="34" charset="0"/>
              </a:rPr>
              <a:t>of a great multitude, as the sound </a:t>
            </a:r>
          </a:p>
          <a:p>
            <a:pPr>
              <a:defRPr sz="4400" b="1" i="1">
                <a:latin typeface="Bebas Neue"/>
                <a:ea typeface="Bebas Neue"/>
                <a:cs typeface="Bebas Neue"/>
                <a:sym typeface="Bebas Neue"/>
              </a:defRPr>
            </a:pPr>
            <a:r>
              <a:rPr dirty="0">
                <a:latin typeface="Arial" panose="020B0604020202020204" pitchFamily="34" charset="0"/>
                <a:cs typeface="Arial" panose="020B0604020202020204" pitchFamily="34" charset="0"/>
              </a:rPr>
              <a:t>of many waters and as the sound </a:t>
            </a:r>
          </a:p>
          <a:p>
            <a:pPr>
              <a:defRPr sz="4400" b="1" i="1">
                <a:latin typeface="Bebas Neue"/>
                <a:ea typeface="Bebas Neue"/>
                <a:cs typeface="Bebas Neue"/>
                <a:sym typeface="Bebas Neue"/>
              </a:defRPr>
            </a:pPr>
            <a:r>
              <a:rPr dirty="0">
                <a:latin typeface="Arial" panose="020B0604020202020204" pitchFamily="34" charset="0"/>
                <a:cs typeface="Arial" panose="020B0604020202020204" pitchFamily="34" charset="0"/>
              </a:rPr>
              <a:t>of mighty </a:t>
            </a:r>
            <a:r>
              <a:rPr dirty="0" err="1">
                <a:latin typeface="Arial" panose="020B0604020202020204" pitchFamily="34" charset="0"/>
                <a:cs typeface="Arial" panose="020B0604020202020204" pitchFamily="34" charset="0"/>
              </a:rPr>
              <a:t>thunderings</a:t>
            </a:r>
            <a:r>
              <a:rPr dirty="0">
                <a:latin typeface="Arial" panose="020B0604020202020204" pitchFamily="34" charset="0"/>
                <a:cs typeface="Arial" panose="020B0604020202020204" pitchFamily="34" charset="0"/>
              </a:rPr>
              <a:t>, saying,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Alleluia! For the Lord God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Omnipotent reigns!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Shape 269"/>
          <p:cNvSpPr/>
          <p:nvPr/>
        </p:nvSpPr>
        <p:spPr>
          <a:xfrm>
            <a:off x="1243583" y="1115567"/>
            <a:ext cx="11648587" cy="6225290"/>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i="1">
                <a:latin typeface="Bebas Neue"/>
                <a:ea typeface="Bebas Neue"/>
                <a:cs typeface="Bebas Neue"/>
                <a:sym typeface="Bebas Neue"/>
              </a:defRPr>
            </a:pPr>
            <a:r>
              <a:rPr dirty="0">
                <a:latin typeface="Arial" panose="020B0604020202020204" pitchFamily="34" charset="0"/>
                <a:cs typeface="Arial" panose="020B0604020202020204" pitchFamily="34" charset="0"/>
              </a:rPr>
              <a:t>Let us be glad and rejoice and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give Him glory, for the marriage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of the Lamb has come, and His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wife has made herself ready.’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And to her it was granted to be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arrayed in fine linen, clean and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bright, for the fine linen is the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righteous acts of the saints.”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p:cNvSpPr/>
          <p:nvPr/>
        </p:nvSpPr>
        <p:spPr>
          <a:xfrm>
            <a:off x="1243583" y="1115567"/>
            <a:ext cx="11648587" cy="349554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The entire biblical story rushes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forward to a single point of climactic beauty: Jesus returning to earth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to receive the church as His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eternal bride.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p:nvPr/>
        </p:nvSpPr>
        <p:spPr>
          <a:xfrm>
            <a:off x="1243583" y="1115567"/>
            <a:ext cx="11381566" cy="551484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DAY 1: The Trinity</a:t>
            </a:r>
            <a:endParaRPr dirty="0">
              <a:solidFill>
                <a:srgbClr val="FFFFFF"/>
              </a:solidFill>
              <a:latin typeface="Arial" panose="020B0604020202020204" pitchFamily="34" charset="0"/>
              <a:cs typeface="Arial" panose="020B0604020202020204" pitchFamily="34" charset="0"/>
            </a:endParaRPr>
          </a:p>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DAY 2: The Great Controversy</a:t>
            </a:r>
            <a:endParaRPr dirty="0">
              <a:solidFill>
                <a:schemeClr val="accent4">
                  <a:lumOff val="25000"/>
                </a:schemeClr>
              </a:solidFill>
              <a:latin typeface="Arial" panose="020B0604020202020204" pitchFamily="34" charset="0"/>
              <a:cs typeface="Arial" panose="020B0604020202020204" pitchFamily="34" charset="0"/>
            </a:endParaRPr>
          </a:p>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DAY 3: The Law of God</a:t>
            </a:r>
            <a:endParaRPr dirty="0">
              <a:solidFill>
                <a:srgbClr val="FFFFFF"/>
              </a:solidFill>
              <a:latin typeface="Arial" panose="020B0604020202020204" pitchFamily="34" charset="0"/>
              <a:cs typeface="Arial" panose="020B0604020202020204" pitchFamily="34" charset="0"/>
            </a:endParaRPr>
          </a:p>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DAY 4: The Sabbath</a:t>
            </a:r>
            <a:endParaRPr dirty="0">
              <a:solidFill>
                <a:srgbClr val="FFFFFF"/>
              </a:solidFill>
              <a:latin typeface="Arial" panose="020B0604020202020204" pitchFamily="34" charset="0"/>
              <a:cs typeface="Arial" panose="020B0604020202020204" pitchFamily="34" charset="0"/>
            </a:endParaRPr>
          </a:p>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DAY 5: The Sanctuary</a:t>
            </a:r>
            <a:endParaRPr dirty="0">
              <a:solidFill>
                <a:srgbClr val="FFFFFF"/>
              </a:solidFill>
              <a:latin typeface="Arial" panose="020B0604020202020204" pitchFamily="34" charset="0"/>
              <a:cs typeface="Arial" panose="020B0604020202020204" pitchFamily="34" charset="0"/>
            </a:endParaRPr>
          </a:p>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DAY 6: Death and Hell</a:t>
            </a:r>
            <a:endParaRPr dirty="0">
              <a:solidFill>
                <a:srgbClr val="FFFFFF"/>
              </a:solidFill>
              <a:latin typeface="Arial" panose="020B0604020202020204" pitchFamily="34" charset="0"/>
              <a:cs typeface="Arial" panose="020B0604020202020204" pitchFamily="34" charset="0"/>
            </a:endParaRPr>
          </a:p>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DAY 7: The End Time</a:t>
            </a:r>
            <a:endParaRPr dirty="0">
              <a:solidFill>
                <a:srgbClr val="FFFFFF"/>
              </a:solidFill>
              <a:latin typeface="Arial" panose="020B0604020202020204" pitchFamily="34" charset="0"/>
              <a:cs typeface="Arial" panose="020B0604020202020204" pitchFamily="34" charset="0"/>
            </a:endParaRPr>
          </a:p>
          <a:p>
            <a:pPr>
              <a:defRPr sz="4400" b="1" i="1">
                <a:solidFill>
                  <a:srgbClr val="660066"/>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DAY 8: The Second Coming</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p:nvPr/>
        </p:nvSpPr>
        <p:spPr>
          <a:xfrm>
            <a:off x="1243583" y="1115567"/>
            <a:ext cx="10942616" cy="7240953"/>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200" b="1" i="1">
                <a:latin typeface="Bebas Neue"/>
                <a:ea typeface="Bebas Neue"/>
                <a:cs typeface="Bebas Neue"/>
                <a:sym typeface="Bebas Neue"/>
              </a:defRPr>
            </a:pPr>
            <a:r>
              <a:rPr dirty="0">
                <a:latin typeface="Arial" panose="020B0604020202020204" pitchFamily="34" charset="0"/>
                <a:cs typeface="Arial" panose="020B0604020202020204" pitchFamily="34" charset="0"/>
              </a:rPr>
              <a:t>Eternal Shalom </a:t>
            </a:r>
          </a:p>
          <a:p>
            <a:pPr>
              <a:defRPr sz="4200" b="1">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The Song of Solomon is a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prophetic love song that offers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 unique window into the love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of Christ for His church.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In this most epic of all love songs,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we get a penetrating glimpse into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God’s matrimonial love for His people</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and where it ultimately leads.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p:nvPr/>
        </p:nvSpPr>
        <p:spPr>
          <a:xfrm>
            <a:off x="1243583" y="1115567"/>
            <a:ext cx="10942616" cy="2716637"/>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Chapter by chapter, verse by verse, expressions of devotion are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exchanged between the man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and the woman.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p:nvPr/>
        </p:nvSpPr>
        <p:spPr>
          <a:xfrm>
            <a:off x="1243583" y="1115567"/>
            <a:ext cx="10942616" cy="551484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They describe one another’s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virtues with lyrical dexterity. </a:t>
            </a:r>
            <a:br>
              <a:rPr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They compliment one another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with exuberance.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They ache with passion to be with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one another.</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p:nvPr/>
        </p:nvSpPr>
        <p:spPr>
          <a:xfrm>
            <a:off x="1243583" y="1024127"/>
            <a:ext cx="10942616" cy="484174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And just as we’re thinking that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this is just another one of our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world’s silly love songs,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wondering why it’s in the Bible,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 climactic point of the song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has the woman saying something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very profound to her man: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p:nvPr/>
        </p:nvSpPr>
        <p:spPr>
          <a:xfrm>
            <a:off x="1243583" y="1115567"/>
            <a:ext cx="10942616" cy="686104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i="1">
                <a:latin typeface="Bebas Neue"/>
                <a:ea typeface="Bebas Neue"/>
                <a:cs typeface="Bebas Neue"/>
                <a:sym typeface="Bebas Neue"/>
              </a:defRPr>
            </a:pPr>
            <a:r>
              <a:rPr dirty="0">
                <a:latin typeface="Arial" panose="020B0604020202020204" pitchFamily="34" charset="0"/>
                <a:cs typeface="Arial" panose="020B0604020202020204" pitchFamily="34" charset="0"/>
              </a:rPr>
              <a:t>“Set me as a seal upon your heart,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as a seal upon your arm, for love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is strong as death, jealousy is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fierce as the grave.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Its flashes are flashes of fire,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 very flame of the Lord.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Many waters cannot quench love, neither can floods drown it.</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p:nvPr/>
        </p:nvSpPr>
        <p:spPr>
          <a:xfrm>
            <a:off x="1243583" y="1115567"/>
            <a:ext cx="10942616" cy="416864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Suddenly, we are led to realize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that the deepest love known to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human beings—that which exists between a bride and her groom—</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tells us of God’s love for His church, and His hope that we love Him back.</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p:nvPr/>
        </p:nvSpPr>
        <p:spPr>
          <a:xfrm>
            <a:off x="1243583" y="1115567"/>
            <a:ext cx="10942616" cy="551484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Dying on the cross, Jesus did,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indeed, reveal to us a quality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of love that is stronger than death,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 love that no force in the world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can quench.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Still, there is something more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to notice.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p:nvPr/>
        </p:nvSpPr>
        <p:spPr>
          <a:xfrm>
            <a:off x="1243583" y="1115567"/>
            <a:ext cx="10701096" cy="551484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There is a poetic pattern to the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song. Under the influence of the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Holy Spirit, King Solomon paints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 picture of two lovers with—</a:t>
            </a:r>
          </a:p>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get this—the same name.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p:nvPr/>
        </p:nvSpPr>
        <p:spPr>
          <a:xfrm>
            <a:off x="1243583" y="1115567"/>
            <a:ext cx="10701096" cy="484174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His name is Solomon, which is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 masculine form of the Hebrew word shalom.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She is identified as Shulamite,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which is the feminine version of shalom.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Shape 292"/>
          <p:cNvSpPr/>
          <p:nvPr/>
        </p:nvSpPr>
        <p:spPr>
          <a:xfrm>
            <a:off x="1243583" y="1115567"/>
            <a:ext cx="10626785" cy="618794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And watch this.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 love between Solomon and Shulamite reaches its climactic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point when she has this amazing realization in 8:10: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“Then I became in his eyes as one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who found shalom”</a:t>
            </a:r>
            <a:r>
              <a:rPr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(Song of Songs 8:10).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p:nvPr/>
        </p:nvSpPr>
        <p:spPr>
          <a:xfrm>
            <a:off x="1243583" y="1115567"/>
            <a:ext cx="10518992" cy="5548181"/>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660066"/>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Remember our guiding metaphor?</a:t>
            </a:r>
            <a:endParaRPr dirty="0">
              <a:solidFill>
                <a:srgbClr val="FFFFFF"/>
              </a:solidFill>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endParaRPr dirty="0">
              <a:solidFill>
                <a:srgbClr val="FFFFFF"/>
              </a:solidFill>
              <a:latin typeface="Arial" panose="020B0604020202020204" pitchFamily="34" charset="0"/>
              <a:cs typeface="Arial" panose="020B0604020202020204" pitchFamily="34" charset="0"/>
            </a:endParaRPr>
          </a:p>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The doctrinal truths of Scripture are like windows that look in upon the God’s attractive character as revealed in Christ. </a:t>
            </a:r>
            <a:endParaRPr dirty="0">
              <a:solidFill>
                <a:srgbClr val="FFFFFF"/>
              </a:solidFill>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endParaRPr dirty="0">
              <a:solidFill>
                <a:srgbClr val="FFFFFF"/>
              </a:solidFill>
              <a:latin typeface="Arial" panose="020B0604020202020204" pitchFamily="34" charset="0"/>
              <a:cs typeface="Arial" panose="020B0604020202020204" pitchFamily="34" charset="0"/>
            </a:endParaRPr>
          </a:p>
          <a:p>
            <a:pPr>
              <a:defRPr sz="4400" b="1">
                <a:solidFill>
                  <a:srgbClr val="660066"/>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No doctrine is an end in itself.</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294"/>
          <p:cNvSpPr/>
          <p:nvPr/>
        </p:nvSpPr>
        <p:spPr>
          <a:xfrm>
            <a:off x="1243583" y="1115567"/>
            <a:ext cx="11221286" cy="551484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With poetic beauty and high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spiritual significance, the song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reveals Solomon courting the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heart of Shulamite until shalom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defines their union.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We most commonly translate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shalom as “peace”.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Shape 296"/>
          <p:cNvSpPr/>
          <p:nvPr/>
        </p:nvSpPr>
        <p:spPr>
          <a:xfrm>
            <a:off x="1243583" y="1115567"/>
            <a:ext cx="11221286" cy="484174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In Hebrew the word carries the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idea of complete fulfillment,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wholeness, a sense of total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well-being from which nothing is missing. In the song Shulamite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finds a sense of complete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wholeness in Solomon’s love.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Shape 298"/>
          <p:cNvSpPr/>
          <p:nvPr/>
        </p:nvSpPr>
        <p:spPr>
          <a:xfrm>
            <a:off x="1243583" y="1115567"/>
            <a:ext cx="10942612" cy="618794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He is what she desires and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exactly what she needs.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Within his love she is totally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fulfilled. Solomon and Shulamite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are a perfect match.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Shalom, the woman finds shalom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 experience in Shalom, the man.</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p:nvPr/>
        </p:nvSpPr>
        <p:spPr>
          <a:xfrm>
            <a:off x="1243583" y="1115567"/>
            <a:ext cx="10942612" cy="214934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lvl1pPr>
              <a:defRPr sz="4400" b="1">
                <a:latin typeface="Bebas Neue"/>
                <a:ea typeface="Bebas Neue"/>
                <a:cs typeface="Bebas Neue"/>
                <a:sym typeface="Bebas Neue"/>
              </a:defRPr>
            </a:lvl1pPr>
          </a:lstStyle>
          <a:p>
            <a:r>
              <a:rPr dirty="0">
                <a:latin typeface="Arial" panose="020B0604020202020204" pitchFamily="34" charset="0"/>
                <a:cs typeface="Arial" panose="020B0604020202020204" pitchFamily="34" charset="0"/>
              </a:rPr>
              <a:t>She is at home in him, for he is the perfect companion to her deepest heart’s desire.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Shape 302"/>
          <p:cNvSpPr/>
          <p:nvPr/>
        </p:nvSpPr>
        <p:spPr>
          <a:xfrm>
            <a:off x="1243583" y="1115567"/>
            <a:ext cx="10775407" cy="551484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The Bible on a whole is the story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of the perfect match between the human heart and the divine heart, between the One who is the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source of all true love and those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who desperately need His love for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their eternal wholeness and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wellbeing.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Shape 304"/>
          <p:cNvSpPr/>
          <p:nvPr/>
        </p:nvSpPr>
        <p:spPr>
          <a:xfrm>
            <a:off x="1243583" y="1115567"/>
            <a:ext cx="10775407" cy="2070306"/>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Solomon is a messianic type of Jesus. </a:t>
            </a:r>
          </a:p>
          <a:p>
            <a:pPr>
              <a:defRPr sz="4200" b="1">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200" b="1">
                <a:latin typeface="Bebas Neue"/>
                <a:ea typeface="Bebas Neue"/>
                <a:cs typeface="Bebas Neue"/>
                <a:sym typeface="Bebas Neue"/>
              </a:defRPr>
            </a:pPr>
            <a:r>
              <a:rPr dirty="0">
                <a:latin typeface="Arial" panose="020B0604020202020204" pitchFamily="34" charset="0"/>
                <a:cs typeface="Arial" panose="020B0604020202020204" pitchFamily="34" charset="0"/>
              </a:rPr>
              <a:t>Shulamite is a type of the church.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06"/>
          <p:cNvSpPr/>
          <p:nvPr/>
        </p:nvSpPr>
        <p:spPr>
          <a:xfrm>
            <a:off x="1243583" y="1115567"/>
            <a:ext cx="10775407" cy="618794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Salvation is the plan by which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Jesus allures our hearts back to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Him and establishes eternal shalom between Himself and us. And the second coming of Jesus is when the lover of our souls comes back to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get us so we can be with Him forever. </a:t>
            </a:r>
          </a:p>
          <a:p>
            <a:pPr>
              <a:defRPr sz="4400" b="1">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Now that’s good news!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Shape 308"/>
          <p:cNvSpPr/>
          <p:nvPr/>
        </p:nvSpPr>
        <p:spPr>
          <a:xfrm>
            <a:off x="1243583" y="1115567"/>
            <a:ext cx="10775407" cy="618794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We are Seventh-day Adventists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and that means we eagerly long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for the return of Jesus in the light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of the fact that He looks upon us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with longing love. </a:t>
            </a:r>
          </a:p>
          <a:p>
            <a:pPr>
              <a:defRPr sz="4400" b="1">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He wants to be with us. That’s why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He’s coming back.</a:t>
            </a:r>
          </a:p>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p:nvPr/>
        </p:nvSpPr>
        <p:spPr>
          <a:xfrm>
            <a:off x="1463547" y="4138676"/>
            <a:ext cx="10775407" cy="147624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The question is… do we want to be</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with Him?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hape 312"/>
          <p:cNvSpPr/>
          <p:nvPr/>
        </p:nvSpPr>
        <p:spPr>
          <a:xfrm>
            <a:off x="-1" y="3764167"/>
            <a:ext cx="13004802" cy="2212845"/>
          </a:xfrm>
          <a:prstGeom prst="rect">
            <a:avLst/>
          </a:prstGeom>
          <a:ln w="12700">
            <a:miter lim="400000"/>
          </a:ln>
          <a:effectLst>
            <a:outerShdw blurRad="63500" dist="50800" dir="81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lgn="ctr">
              <a:defRPr sz="6800" b="1" cap="all">
                <a:solidFill>
                  <a:srgbClr val="FFFFFF"/>
                </a:solidFill>
                <a:latin typeface="Bebas"/>
                <a:ea typeface="Bebas"/>
                <a:cs typeface="Bebas"/>
                <a:sym typeface="Bebas"/>
              </a:defRPr>
            </a:pPr>
            <a:r>
              <a:rPr dirty="0">
                <a:solidFill>
                  <a:srgbClr val="C00000"/>
                </a:solidFill>
              </a:rPr>
              <a:t>Small group</a:t>
            </a:r>
          </a:p>
          <a:p>
            <a:pPr algn="ctr">
              <a:defRPr sz="6800" b="1">
                <a:solidFill>
                  <a:srgbClr val="FFFFFF"/>
                </a:solidFill>
                <a:latin typeface="Bebas"/>
                <a:ea typeface="Bebas"/>
                <a:cs typeface="Bebas"/>
                <a:sym typeface="Bebas"/>
              </a:defRPr>
            </a:pPr>
            <a:r>
              <a:rPr dirty="0">
                <a:solidFill>
                  <a:srgbClr val="C00000"/>
                </a:solidFill>
              </a:rPr>
              <a:t>Discussion Time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65022" tIns="65022" rIns="65022" bIns="65022"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2" tIns="65022" rIns="65022" bIns="65022"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65022" tIns="65022" rIns="65022" bIns="65022"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2" tIns="65022" rIns="65022" bIns="65022"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TotalTime>
  <Words>1095</Words>
  <Application>Microsoft Office PowerPoint</Application>
  <PresentationFormat>Custom</PresentationFormat>
  <Paragraphs>208</Paragraphs>
  <Slides>102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102</vt:i4>
      </vt:variant>
    </vt:vector>
  </HeadingPairs>
  <TitlesOfParts>
    <vt:vector size="112" baseType="lpstr">
      <vt:lpstr>Arial</vt:lpstr>
      <vt:lpstr>Bebas</vt:lpstr>
      <vt:lpstr>Bebas Neue</vt:lpstr>
      <vt:lpstr>Calibri</vt:lpstr>
      <vt:lpstr>Calibri Light</vt:lpstr>
      <vt:lpstr>ff-meta-serif-web-pro-1</vt:lpstr>
      <vt:lpstr>Futura Bk BT</vt:lpstr>
      <vt:lpstr>Helvetica Neue</vt:lpstr>
      <vt:lpstr>LHF Sofia Script</vt:lpstr>
      <vt:lpstr>Office Theme</vt:lpstr>
      <vt:lpstr>Slides for Day 8 of the  2016 Youth and Young Adults Week of Prayer Sermons  Copyright © 2015-2016 General Conference of  Seventh-day Adventist® Youth Ministries Department.   A PDF of the complete sermon can be downloaded here    Sermon written by: Pastor Ty Gibson http://www.lightbearers.org/profile/ty-gibson/ Email: Ty@lightbearers.org   For additional use of any of the images in this presentation  please contact GoodSalt Inc. Phone: 800-805-8001  ●  Website: http://www.goodsalt.com</vt:lpstr>
      <vt:lpstr>PowerPoint Presentation</vt:lpstr>
      <vt:lpstr>PowerPoint Presentation</vt:lpstr>
      <vt:lpstr>PowerPoint Presentation</vt:lpstr>
      <vt:lpstr>Welcome to day 8  of our   re-examination  of our  core beliefs.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2016 Youth and Young Adults Week of Prayer Sermons  Copyright © 2015-2016  General Conference of Seventh-day Adventist®  Youth Ministries Department   Sermon written by: Pastor Ty Gibson http://www.lightbearers.org/profile/ty-gibson/ Email: Ty@lightbearers.org   For additional use of any of the images in this presentation  please contact GoodSalt Inc. Phone: 800-805-8001  ●  Website: http://www.goodsalt.com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Manderson</dc:creator>
  <cp:lastModifiedBy>Maria Manderson</cp:lastModifiedBy>
  <cp:revision>3</cp:revision>
  <dcterms:modified xsi:type="dcterms:W3CDTF">2016-03-01T17:33:10Z</dcterms:modified>
</cp:coreProperties>
</file>