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2"/>
  </p:notesMasterIdLst>
  <p:sldIdLst>
    <p:sldId id="36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5" r:id="rId1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48711222"/>
      </p:ext>
    </p:extLst>
  </p:cSld>
  <p:clrMap bg1="lt1" tx1="dk1" bg2="lt2" tx2="dk2" accent1="accent1" accent2="accent2" accent3="accent3" accent4="accent4" accent5="accent5" accent6="accent6" hlink="hlink" folHlink="folHlink"/>
  <p:notesStyle>
    <a:lvl1pPr defTabSz="1300480" latinLnBrk="0">
      <a:defRPr sz="1600">
        <a:latin typeface="+mn-lt"/>
        <a:ea typeface="+mn-ea"/>
        <a:cs typeface="+mn-cs"/>
        <a:sym typeface="Calibri"/>
      </a:defRPr>
    </a:lvl1pPr>
    <a:lvl2pPr indent="228600" defTabSz="1300480" latinLnBrk="0">
      <a:defRPr sz="1600">
        <a:latin typeface="+mn-lt"/>
        <a:ea typeface="+mn-ea"/>
        <a:cs typeface="+mn-cs"/>
        <a:sym typeface="Calibri"/>
      </a:defRPr>
    </a:lvl2pPr>
    <a:lvl3pPr indent="457200" defTabSz="1300480" latinLnBrk="0">
      <a:defRPr sz="1600">
        <a:latin typeface="+mn-lt"/>
        <a:ea typeface="+mn-ea"/>
        <a:cs typeface="+mn-cs"/>
        <a:sym typeface="Calibri"/>
      </a:defRPr>
    </a:lvl3pPr>
    <a:lvl4pPr indent="685800" defTabSz="1300480" latinLnBrk="0">
      <a:defRPr sz="1600">
        <a:latin typeface="+mn-lt"/>
        <a:ea typeface="+mn-ea"/>
        <a:cs typeface="+mn-cs"/>
        <a:sym typeface="Calibri"/>
      </a:defRPr>
    </a:lvl4pPr>
    <a:lvl5pPr indent="914400" defTabSz="1300480" latinLnBrk="0">
      <a:defRPr sz="1600">
        <a:latin typeface="+mn-lt"/>
        <a:ea typeface="+mn-ea"/>
        <a:cs typeface="+mn-cs"/>
        <a:sym typeface="Calibri"/>
      </a:defRPr>
    </a:lvl5pPr>
    <a:lvl6pPr indent="1143000" defTabSz="1300480" latinLnBrk="0">
      <a:defRPr sz="1600">
        <a:latin typeface="+mn-lt"/>
        <a:ea typeface="+mn-ea"/>
        <a:cs typeface="+mn-cs"/>
        <a:sym typeface="Calibri"/>
      </a:defRPr>
    </a:lvl6pPr>
    <a:lvl7pPr indent="1371600" defTabSz="1300480" latinLnBrk="0">
      <a:defRPr sz="1600">
        <a:latin typeface="+mn-lt"/>
        <a:ea typeface="+mn-ea"/>
        <a:cs typeface="+mn-cs"/>
        <a:sym typeface="Calibri"/>
      </a:defRPr>
    </a:lvl7pPr>
    <a:lvl8pPr indent="1600200" defTabSz="1300480" latinLnBrk="0">
      <a:defRPr sz="1600">
        <a:latin typeface="+mn-lt"/>
        <a:ea typeface="+mn-ea"/>
        <a:cs typeface="+mn-cs"/>
        <a:sym typeface="Calibri"/>
      </a:defRPr>
    </a:lvl8pPr>
    <a:lvl9pPr indent="1828800" defTabSz="1300480" latinLnBrk="0">
      <a:defRPr sz="16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75358" y="1596248"/>
            <a:ext cx="11054083" cy="3395701"/>
          </a:xfrm>
          <a:prstGeom prst="rect">
            <a:avLst/>
          </a:prstGeom>
        </p:spPr>
        <p:txBody>
          <a:bodyPr anchor="b"/>
          <a:lstStyle>
            <a:lvl1pPr algn="ctr">
              <a:defRPr sz="8400"/>
            </a:lvl1pPr>
          </a:lstStyle>
          <a:p>
            <a:r>
              <a:t>Title Text</a:t>
            </a:r>
          </a:p>
        </p:txBody>
      </p:sp>
      <p:sp>
        <p:nvSpPr>
          <p:cNvPr id="12" name="Shape 12"/>
          <p:cNvSpPr>
            <a:spLocks noGrp="1"/>
          </p:cNvSpPr>
          <p:nvPr>
            <p:ph type="body" sz="quarter" idx="1"/>
          </p:nvPr>
        </p:nvSpPr>
        <p:spPr>
          <a:xfrm>
            <a:off x="1625599" y="5122896"/>
            <a:ext cx="9753603" cy="2354866"/>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9306559" y="519288"/>
            <a:ext cx="2804162" cy="8265726"/>
          </a:xfrm>
          <a:prstGeom prst="rect">
            <a:avLst/>
          </a:prstGeom>
        </p:spPr>
        <p:txBody>
          <a:bodyPr/>
          <a:lstStyle/>
          <a:p>
            <a:r>
              <a:t>Title Text</a:t>
            </a:r>
          </a:p>
        </p:txBody>
      </p:sp>
      <p:sp>
        <p:nvSpPr>
          <p:cNvPr id="102" name="Shape 102"/>
          <p:cNvSpPr>
            <a:spLocks noGrp="1"/>
          </p:cNvSpPr>
          <p:nvPr>
            <p:ph type="body" idx="1"/>
          </p:nvPr>
        </p:nvSpPr>
        <p:spPr>
          <a:xfrm>
            <a:off x="894078" y="519288"/>
            <a:ext cx="8249923" cy="82657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975358" y="1596248"/>
            <a:ext cx="11054083" cy="3395701"/>
          </a:xfrm>
          <a:prstGeom prst="rect">
            <a:avLst/>
          </a:prstGeom>
        </p:spPr>
        <p:txBody>
          <a:bodyPr anchor="b"/>
          <a:lstStyle>
            <a:lvl1pPr algn="ctr">
              <a:defRPr sz="8400"/>
            </a:lvl1pPr>
          </a:lstStyle>
          <a:p>
            <a:r>
              <a:t>Title Text</a:t>
            </a:r>
          </a:p>
        </p:txBody>
      </p:sp>
      <p:sp>
        <p:nvSpPr>
          <p:cNvPr id="111" name="Shape 111"/>
          <p:cNvSpPr>
            <a:spLocks noGrp="1"/>
          </p:cNvSpPr>
          <p:nvPr>
            <p:ph type="body" sz="quarter" idx="1"/>
          </p:nvPr>
        </p:nvSpPr>
        <p:spPr>
          <a:xfrm>
            <a:off x="1625599" y="5122896"/>
            <a:ext cx="9753603" cy="2354866"/>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87305" y="2431627"/>
            <a:ext cx="11216644" cy="4057229"/>
          </a:xfrm>
          <a:prstGeom prst="rect">
            <a:avLst/>
          </a:prstGeom>
        </p:spPr>
        <p:txBody>
          <a:bodyPr anchor="b"/>
          <a:lstStyle>
            <a:lvl1pPr>
              <a:defRPr sz="8400"/>
            </a:lvl1pPr>
          </a:lstStyle>
          <a:p>
            <a:r>
              <a:t>Title Text</a:t>
            </a:r>
          </a:p>
        </p:txBody>
      </p:sp>
      <p:sp>
        <p:nvSpPr>
          <p:cNvPr id="30" name="Shape 30"/>
          <p:cNvSpPr>
            <a:spLocks noGrp="1"/>
          </p:cNvSpPr>
          <p:nvPr>
            <p:ph type="body" sz="quarter" idx="1"/>
          </p:nvPr>
        </p:nvSpPr>
        <p:spPr>
          <a:xfrm>
            <a:off x="887305" y="6527237"/>
            <a:ext cx="11216644" cy="2133603"/>
          </a:xfrm>
          <a:prstGeom prst="rect">
            <a:avLst/>
          </a:prstGeom>
        </p:spPr>
        <p:txBody>
          <a:bodyPr/>
          <a:lstStyle>
            <a:lvl1pPr marL="0" indent="0">
              <a:buSzTx/>
              <a:buFontTx/>
              <a:buNone/>
              <a:defRPr sz="3400"/>
            </a:lvl1pPr>
            <a:lvl2pPr marL="0" indent="0">
              <a:buSzTx/>
              <a:buFontTx/>
              <a:buNone/>
              <a:defRPr sz="3400"/>
            </a:lvl2pPr>
            <a:lvl3pPr marL="0" indent="0">
              <a:buSzTx/>
              <a:buFontTx/>
              <a:buNone/>
              <a:defRPr sz="3400"/>
            </a:lvl3pPr>
            <a:lvl4pPr marL="0" indent="0">
              <a:buSzTx/>
              <a:buFontTx/>
              <a:buNone/>
              <a:defRPr sz="3400"/>
            </a:lvl4pPr>
            <a:lvl5pPr marL="0" indent="0">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894078" y="2596444"/>
            <a:ext cx="5527042" cy="61885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95773" y="519288"/>
            <a:ext cx="11216644" cy="1885248"/>
          </a:xfrm>
          <a:prstGeom prst="rect">
            <a:avLst/>
          </a:prstGeom>
        </p:spPr>
        <p:txBody>
          <a:bodyPr/>
          <a:lstStyle/>
          <a:p>
            <a:r>
              <a:t>Title Text</a:t>
            </a:r>
          </a:p>
        </p:txBody>
      </p:sp>
      <p:sp>
        <p:nvSpPr>
          <p:cNvPr id="48" name="Shape 48"/>
          <p:cNvSpPr>
            <a:spLocks noGrp="1"/>
          </p:cNvSpPr>
          <p:nvPr>
            <p:ph type="body" sz="quarter" idx="1"/>
          </p:nvPr>
        </p:nvSpPr>
        <p:spPr>
          <a:xfrm>
            <a:off x="895773" y="2390987"/>
            <a:ext cx="5501643" cy="1171788"/>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6583680" y="2390987"/>
            <a:ext cx="5528737" cy="1171788"/>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95773" y="650238"/>
            <a:ext cx="4194389" cy="2275842"/>
          </a:xfrm>
          <a:prstGeom prst="rect">
            <a:avLst/>
          </a:prstGeom>
        </p:spPr>
        <p:txBody>
          <a:bodyPr anchor="b"/>
          <a:lstStyle>
            <a:lvl1pPr>
              <a:defRPr sz="4400"/>
            </a:lvl1pPr>
          </a:lstStyle>
          <a:p>
            <a:r>
              <a:t>Title Text</a:t>
            </a:r>
          </a:p>
        </p:txBody>
      </p:sp>
      <p:sp>
        <p:nvSpPr>
          <p:cNvPr id="73" name="Shape 73"/>
          <p:cNvSpPr>
            <a:spLocks noGrp="1"/>
          </p:cNvSpPr>
          <p:nvPr>
            <p:ph type="body" sz="half" idx="1"/>
          </p:nvPr>
        </p:nvSpPr>
        <p:spPr>
          <a:xfrm>
            <a:off x="5528733" y="1404336"/>
            <a:ext cx="6583683" cy="6931382"/>
          </a:xfrm>
          <a:prstGeom prst="rect">
            <a:avLst/>
          </a:prstGeom>
        </p:spPr>
        <p:txBody>
          <a:bodyPr/>
          <a:lstStyle>
            <a:lvl1pPr marL="314325" indent="-314325">
              <a:defRPr sz="4400"/>
            </a:lvl1pPr>
            <a:lvl2pPr marL="816427" indent="-359227">
              <a:defRPr sz="4400"/>
            </a:lvl2pPr>
            <a:lvl3pPr marL="1333500" indent="-419100">
              <a:defRPr sz="4400"/>
            </a:lvl3pPr>
            <a:lvl4pPr marL="1874520" indent="-502919">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895771" y="2926078"/>
            <a:ext cx="4194392" cy="5420929"/>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95773" y="650238"/>
            <a:ext cx="4194389" cy="2275842"/>
          </a:xfrm>
          <a:prstGeom prst="rect">
            <a:avLst/>
          </a:prstGeom>
        </p:spPr>
        <p:txBody>
          <a:bodyPr anchor="b"/>
          <a:lstStyle>
            <a:lvl1pPr>
              <a:defRPr sz="4400"/>
            </a:lvl1pPr>
          </a:lstStyle>
          <a:p>
            <a:r>
              <a:t>Title Text</a:t>
            </a:r>
          </a:p>
        </p:txBody>
      </p:sp>
      <p:sp>
        <p:nvSpPr>
          <p:cNvPr id="83" name="Shape 83"/>
          <p:cNvSpPr>
            <a:spLocks noGrp="1"/>
          </p:cNvSpPr>
          <p:nvPr>
            <p:ph type="pic" sz="half" idx="13"/>
          </p:nvPr>
        </p:nvSpPr>
        <p:spPr>
          <a:xfrm>
            <a:off x="5528733" y="1404336"/>
            <a:ext cx="6583683" cy="6931382"/>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895773" y="2926078"/>
            <a:ext cx="4194389" cy="5420928"/>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4078" y="519288"/>
            <a:ext cx="11216643" cy="1885248"/>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chor="ctr">
            <a:normAutofit/>
          </a:bodyPr>
          <a:lstStyle/>
          <a:p>
            <a:r>
              <a:t>Title Text</a:t>
            </a:r>
          </a:p>
        </p:txBody>
      </p:sp>
      <p:sp>
        <p:nvSpPr>
          <p:cNvPr id="3" name="Shape 3"/>
          <p:cNvSpPr>
            <a:spLocks noGrp="1"/>
          </p:cNvSpPr>
          <p:nvPr>
            <p:ph type="body" idx="1"/>
          </p:nvPr>
        </p:nvSpPr>
        <p:spPr>
          <a:xfrm>
            <a:off x="894078" y="2596444"/>
            <a:ext cx="11216643" cy="6188570"/>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754855" y="9114118"/>
            <a:ext cx="355867" cy="371345"/>
          </a:xfrm>
          <a:prstGeom prst="rect">
            <a:avLst/>
          </a:prstGeom>
          <a:ln w="12700">
            <a:miter lim="400000"/>
          </a:ln>
        </p:spPr>
        <p:txBody>
          <a:bodyPr wrap="none" lIns="65022" tIns="65022" rIns="65022" bIns="65022" anchor="ctr">
            <a:spAutoFit/>
          </a:bodyPr>
          <a:lstStyle>
            <a:lvl1pPr algn="r">
              <a:defRPr sz="16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310241" marR="0" indent="-310241"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earers.org/profile/ty-gibson/" TargetMode="External"/><Relationship Id="rId2" Type="http://schemas.openxmlformats.org/officeDocument/2006/relationships/hyperlink" Target="http://gcyouthministries.org/MediaPublications/YouthWeekOfPrayer/tabid/100/Default.aspx" TargetMode="External"/><Relationship Id="rId1" Type="http://schemas.openxmlformats.org/officeDocument/2006/relationships/slideLayout" Target="../slideLayouts/slideLayout3.xml"/><Relationship Id="rId4" Type="http://schemas.openxmlformats.org/officeDocument/2006/relationships/hyperlink" Target="mailto:ty@lightbearer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hyperlink" Target="mailto:ty@lightbearers.org" TargetMode="External"/><Relationship Id="rId2" Type="http://schemas.openxmlformats.org/officeDocument/2006/relationships/hyperlink" Target="http://www.lightbearers.org/profile/ty-gibso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9753600"/>
          </a:xfrm>
        </p:spPr>
        <p:txBody>
          <a:bodyPr>
            <a:normAutofit/>
          </a:bodyPr>
          <a:lstStyle/>
          <a:p>
            <a:pPr algn="ctr">
              <a:lnSpc>
                <a:spcPct val="100000"/>
              </a:lnSpc>
            </a:pP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Slides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en-US"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 </a:t>
            </a:r>
            <a:r>
              <a:rPr lang="en-US" sz="3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and Young Adults Week of </a:t>
            </a: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Prayer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Sermons </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General Conference of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Seventh-day Adventist</a:t>
            </a:r>
            <a:r>
              <a:rPr lang="en-US" sz="360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Youth Ministries Department.</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PDF of the complete sermon can be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downloaded here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http://www.lightbearers.org/profile/ty-gibson/</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a:solidFill>
                  <a:srgbClr val="1F8DA1"/>
                </a:solidFill>
                <a:effectLst>
                  <a:outerShdw blurRad="38100" dist="38100" dir="2700000" algn="tl">
                    <a:srgbClr val="000000">
                      <a:alpha val="43137"/>
                    </a:srgbClr>
                  </a:outerShdw>
                </a:effectLst>
                <a:latin typeface="ff-meta-serif-web-pro-1"/>
                <a:hlinkClick r:id="rId4"/>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p>
        </p:txBody>
      </p:sp>
    </p:spTree>
    <p:extLst>
      <p:ext uri="{BB962C8B-B14F-4D97-AF65-F5344CB8AC3E}">
        <p14:creationId xmlns:p14="http://schemas.microsoft.com/office/powerpoint/2010/main" val="77257658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390142" y="5846359"/>
            <a:ext cx="12846209" cy="892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lvl1pPr algn="ctr">
              <a:defRPr sz="5000" b="1">
                <a:solidFill>
                  <a:schemeClr val="accent2">
                    <a:lumOff val="10980"/>
                  </a:schemeClr>
                </a:solidFill>
              </a:defRPr>
            </a:lvl1pPr>
          </a:lstStyle>
          <a:p>
            <a:r>
              <a:t>NON-COERCIVE  LOVE</a:t>
            </a:r>
          </a:p>
        </p:txBody>
      </p:sp>
      <p:pic>
        <p:nvPicPr>
          <p:cNvPr id="141" name="image2.png"/>
          <p:cNvPicPr>
            <a:picLocks noChangeAspect="1"/>
          </p:cNvPicPr>
          <p:nvPr/>
        </p:nvPicPr>
        <p:blipFill>
          <a:blip r:embed="rId2">
            <a:extLst/>
          </a:blip>
          <a:stretch>
            <a:fillRect/>
          </a:stretch>
        </p:blipFill>
        <p:spPr>
          <a:xfrm>
            <a:off x="-2" y="3829048"/>
            <a:ext cx="13004803" cy="2095502"/>
          </a:xfrm>
          <a:prstGeom prst="rect">
            <a:avLst/>
          </a:prstGeom>
          <a:ln w="12700">
            <a:miter lim="400000"/>
          </a:ln>
          <a:effectLst>
            <a:outerShdw blurRad="63500" dist="50800" dir="2700000"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p:nvPr/>
        </p:nvSpPr>
        <p:spPr>
          <a:xfrm>
            <a:off x="1243582" y="1115567"/>
            <a:ext cx="10999897" cy="667766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In Revelation 13 we encounter the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Sea-beast and the Land-beast, </a:t>
            </a:r>
            <a:br/>
            <a:r>
              <a:t>Roman Catholicism and Protestant America. </a:t>
            </a:r>
            <a:br/>
            <a:r>
              <a:t/>
            </a:r>
            <a:br/>
            <a:r>
              <a:t>The prophecy warns us that these two powers will eventually unite to enforce upon the world the “mark of the beast.” </a:t>
            </a:r>
            <a:endParaRPr>
              <a:latin typeface="+mn-lt"/>
              <a:ea typeface="+mn-ea"/>
              <a:cs typeface="+mn-cs"/>
              <a:sym typeface="Calibri"/>
            </a:endParaRPr>
          </a:p>
          <a:p>
            <a:pPr marL="628650" indent="-628650">
              <a:spcBef>
                <a:spcPts val="1700"/>
              </a:spcBef>
              <a:buSzPct val="100000"/>
              <a:buFont typeface="Arial"/>
              <a:buChar cha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indent="457200">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1243583" y="1115567"/>
            <a:ext cx="10747024" cy="752856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marL="628650" indent="-628650">
              <a:spcBef>
                <a:spcPts val="1700"/>
              </a:spcBef>
              <a:buSzPct val="100000"/>
              <a:buFont typeface="Arial"/>
              <a:buChar cha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Worship laws will be enacted that </a:t>
            </a:r>
            <a:br/>
            <a:r>
              <a:t>will seek to coerce conscience </a:t>
            </a:r>
            <a:br/>
            <a:r>
              <a:t>in the name of God.</a:t>
            </a:r>
            <a:endParaRPr>
              <a:latin typeface="+mn-lt"/>
              <a:ea typeface="+mn-ea"/>
              <a:cs typeface="+mn-cs"/>
              <a:sym typeface="Calibri"/>
            </a:endParaRPr>
          </a:p>
          <a:p>
            <a:pPr marL="628650" indent="-628650">
              <a:spcBef>
                <a:spcPts val="1700"/>
              </a:spcBef>
              <a:buSzPct val="100000"/>
              <a:buFont typeface="Arial"/>
              <a:buChar cha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Religious liberty will eventually be overturned and the lamblike beast will “speak like a dragon.”</a:t>
            </a:r>
            <a:endParaRPr>
              <a:latin typeface="+mn-lt"/>
              <a:ea typeface="+mn-ea"/>
              <a:cs typeface="+mn-cs"/>
              <a:sym typeface="Calibri"/>
            </a:endParaRPr>
          </a:p>
          <a:p>
            <a:pPr marL="628650" indent="-628650">
              <a:spcBef>
                <a:spcPts val="1700"/>
              </a:spcBef>
              <a:buSzPct val="100000"/>
              <a:buFont typeface="Arial"/>
              <a:buChar cha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Protestant America will become the political engine that will bring upon the world a crisis of individual conscience and character. </a:t>
            </a:r>
            <a:endParaRPr>
              <a:latin typeface="+mn-lt"/>
              <a:ea typeface="+mn-ea"/>
              <a:cs typeface="+mn-cs"/>
              <a:sym typeface="Calibri"/>
            </a:endParaRPr>
          </a:p>
          <a:p>
            <a:pPr indent="457200">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15">
                                            <p:bg/>
                                          </p:spTgt>
                                        </p:tgtEl>
                                        <p:attrNameLst>
                                          <p:attrName>style.visibility</p:attrName>
                                        </p:attrNameLst>
                                      </p:cBhvr>
                                      <p:to>
                                        <p:strVal val="visible"/>
                                      </p:to>
                                    </p:set>
                                    <p:animEffect transition="in" filter="dissolve">
                                      <p:cBhvr>
                                        <p:cTn id="7" dur="500"/>
                                        <p:tgtEl>
                                          <p:spTgt spid="315">
                                            <p:bg/>
                                          </p:spTgt>
                                        </p:tgtEl>
                                      </p:cBhvr>
                                    </p:animEffect>
                                  </p:childTnLst>
                                </p:cTn>
                              </p:par>
                              <p:par>
                                <p:cTn id="8" presetID="9" presetClass="entr" presetSubtype="0" fill="hold" grpId="1" nodeType="withEffect">
                                  <p:stCondLst>
                                    <p:cond delay="0"/>
                                  </p:stCondLst>
                                  <p:iterate>
                                    <p:tmAbs val="0"/>
                                  </p:iterate>
                                  <p:childTnLst>
                                    <p:set>
                                      <p:cBhvr>
                                        <p:cTn id="9" fill="hold"/>
                                        <p:tgtEl>
                                          <p:spTgt spid="315">
                                            <p:txEl>
                                              <p:pRg st="0" end="0"/>
                                            </p:txEl>
                                          </p:spTgt>
                                        </p:tgtEl>
                                        <p:attrNameLst>
                                          <p:attrName>style.visibility</p:attrName>
                                        </p:attrNameLst>
                                      </p:cBhvr>
                                      <p:to>
                                        <p:strVal val="visible"/>
                                      </p:to>
                                    </p:set>
                                    <p:animEffect transition="in" filter="dissolve">
                                      <p:cBhvr>
                                        <p:cTn id="10" dur="500"/>
                                        <p:tgtEl>
                                          <p:spTgt spid="315">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315">
                                            <p:txEl>
                                              <p:pRg st="1" end="1"/>
                                            </p:txEl>
                                          </p:spTgt>
                                        </p:tgtEl>
                                        <p:attrNameLst>
                                          <p:attrName>style.visibility</p:attrName>
                                        </p:attrNameLst>
                                      </p:cBhvr>
                                      <p:to>
                                        <p:strVal val="visible"/>
                                      </p:to>
                                    </p:set>
                                    <p:animEffect transition="in" filter="dissolve">
                                      <p:cBhvr>
                                        <p:cTn id="14" dur="500"/>
                                        <p:tgtEl>
                                          <p:spTgt spid="3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315">
                                            <p:txEl>
                                              <p:pRg st="2" end="2"/>
                                            </p:txEl>
                                          </p:spTgt>
                                        </p:tgtEl>
                                        <p:attrNameLst>
                                          <p:attrName>style.visibility</p:attrName>
                                        </p:attrNameLst>
                                      </p:cBhvr>
                                      <p:to>
                                        <p:strVal val="visible"/>
                                      </p:to>
                                    </p:set>
                                    <p:animEffect transition="in" filter="dissolve">
                                      <p:cBhvr>
                                        <p:cTn id="19" dur="500"/>
                                        <p:tgtEl>
                                          <p:spTgt spid="3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p:tmAbs val="0"/>
                                  </p:iterate>
                                  <p:childTnLst>
                                    <p:set>
                                      <p:cBhvr>
                                        <p:cTn id="23" fill="hold"/>
                                        <p:tgtEl>
                                          <p:spTgt spid="315">
                                            <p:txEl>
                                              <p:pRg st="3" end="3"/>
                                            </p:txEl>
                                          </p:spTgt>
                                        </p:tgtEl>
                                        <p:attrNameLst>
                                          <p:attrName>style.visibility</p:attrName>
                                        </p:attrNameLst>
                                      </p:cBhvr>
                                      <p:to>
                                        <p:strVal val="visible"/>
                                      </p:to>
                                    </p:set>
                                    <p:animEffect transition="in" filter="dissolve">
                                      <p:cBhvr>
                                        <p:cTn id="24" dur="500"/>
                                        <p:tgtEl>
                                          <p:spTgt spid="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build="p" bldLvl="5"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p:nvPr/>
        </p:nvSpPr>
        <p:spPr>
          <a:xfrm>
            <a:off x="1243583" y="1115566"/>
            <a:ext cx="10747024" cy="646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marL="628650" indent="-628650">
              <a:spcBef>
                <a:spcPts val="1700"/>
              </a:spcBef>
              <a:buSzPct val="100000"/>
              <a:buFont typeface="Arial"/>
              <a:buChar cha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 system will dictate that </a:t>
            </a:r>
            <a:br/>
            <a:r>
              <a:t>“no one may buy or sell except one who has the mark or the name of the beast, or the number of his name” (verse 17). </a:t>
            </a:r>
            <a:br/>
            <a:r>
              <a:t/>
            </a:r>
            <a:br/>
            <a:r>
              <a:t>In other words, the system will leverage its economic power against all who would resist its dominance. </a:t>
            </a:r>
            <a:endParaRPr>
              <a:latin typeface="+mn-lt"/>
              <a:ea typeface="+mn-ea"/>
              <a:cs typeface="+mn-cs"/>
              <a:sym typeface="Calibri"/>
            </a:endParaRPr>
          </a:p>
          <a:p>
            <a:pPr indent="457200">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p:nvPr/>
        </p:nvSpPr>
        <p:spPr>
          <a:xfrm>
            <a:off x="1243582" y="1115566"/>
            <a:ext cx="10999897" cy="709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17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There are two kinds of power on </a:t>
            </a:r>
            <a:br/>
            <a:r>
              <a:t>display in Revelation: Lamb Power versus Dragon Power. </a:t>
            </a:r>
            <a:br/>
            <a:r>
              <a:t/>
            </a:r>
            <a:br/>
            <a:r>
              <a:t>The power employed by Satan and the earthly systems that follow his lead is that of force. In total contrast, the </a:t>
            </a:r>
            <a:br/>
            <a:r>
              <a:t>power employed by Jesus is </a:t>
            </a:r>
            <a:br/>
            <a:r>
              <a:t>self-sacrificing love. </a:t>
            </a:r>
            <a:br/>
            <a:r>
              <a:t/>
            </a:r>
            <a:br/>
            <a:r>
              <a:t>Love versus force!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p:nvPr/>
        </p:nvSpPr>
        <p:spPr>
          <a:xfrm>
            <a:off x="1243582" y="1115566"/>
            <a:ext cx="10999897" cy="328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17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That’s the whole story of Daniel and Revelation in a nutshell. And if that’s </a:t>
            </a:r>
            <a:br/>
            <a:r>
              <a:t>the story, then the crucial question </a:t>
            </a:r>
            <a:br/>
            <a:r>
              <a:t>that come through to each of our </a:t>
            </a:r>
            <a:br/>
            <a:r>
              <a:t>hearts is simply this: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p:nvPr/>
        </p:nvSpPr>
        <p:spPr>
          <a:xfrm>
            <a:off x="1243582" y="1115566"/>
            <a:ext cx="10999897" cy="392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Do you and I really know Jesus as the true revelation of God’s character?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When the final events of history unfold upon the world, each of us will act out our picture of God.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p:nvPr/>
        </p:nvSpPr>
        <p:spPr>
          <a:xfrm>
            <a:off x="1243582" y="1115566"/>
            <a:ext cx="10999897" cy="52044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Each of us will either side with those who violate the principle of religious freedom in order to preserve ourselves, or we will stand faithful for liberty of conscience in harmony with God’s non-coercive love. </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mn-lt"/>
                <a:ea typeface="+mn-ea"/>
                <a:cs typeface="+mn-cs"/>
                <a:sym typeface="Calibri"/>
              </a:defRPr>
            </a:pP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And on that note, the world will end.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p:nvPr/>
        </p:nvSpPr>
        <p:spPr>
          <a:xfrm>
            <a:off x="-1" y="3764167"/>
            <a:ext cx="13004802" cy="2212845"/>
          </a:xfrm>
          <a:prstGeom prst="rect">
            <a:avLst/>
          </a:prstGeom>
          <a:ln w="12700">
            <a:miter lim="400000"/>
          </a:ln>
          <a:effectLst>
            <a:outerShdw blurRad="63500" dist="50800" dir="81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lgn="ctr">
              <a:defRPr sz="6800" b="1" cap="all">
                <a:solidFill>
                  <a:srgbClr val="FFFFFF"/>
                </a:solidFill>
                <a:latin typeface="Bebas"/>
                <a:ea typeface="Bebas"/>
                <a:cs typeface="Bebas"/>
                <a:sym typeface="Bebas"/>
              </a:defRPr>
            </a:pPr>
            <a:r>
              <a:t>Small group</a:t>
            </a:r>
          </a:p>
          <a:p>
            <a:pPr algn="ctr">
              <a:defRPr sz="6800" b="1">
                <a:solidFill>
                  <a:srgbClr val="FFFFFF"/>
                </a:solidFill>
                <a:latin typeface="Bebas"/>
                <a:ea typeface="Bebas"/>
                <a:cs typeface="Bebas"/>
                <a:sym typeface="Bebas"/>
              </a:defRPr>
            </a:pPr>
            <a:r>
              <a:t>Discussion Time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p:nvPr/>
        </p:nvSpPr>
        <p:spPr>
          <a:xfrm>
            <a:off x="1243582" y="1115566"/>
            <a:ext cx="11469515" cy="7724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3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Share some stories of times you have been tempted to use coercion in the name of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or times you have seen others do so. </a:t>
            </a:r>
          </a:p>
          <a:p>
            <a:pPr>
              <a:defRPr sz="3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was the result?</a:t>
            </a:r>
          </a:p>
          <a:p>
            <a:pPr>
              <a:defRPr sz="3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do you think is the remedy? </a:t>
            </a:r>
          </a:p>
          <a:p>
            <a:pPr>
              <a:defRPr sz="3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Is it possible for Adventists to fall into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trap of trying to make others (within or outside the church) believe or act in certain ways?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How can we confront and change this without giving into force ourselves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p:nvPr/>
        </p:nvSpPr>
        <p:spPr>
          <a:xfrm>
            <a:off x="1243583" y="1115566"/>
            <a:ext cx="11451450" cy="594829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Is it possible to go too far in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other direction and become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doormat because we are trying to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“submit to abuse rather than abusing”</a:t>
            </a:r>
            <a:r>
              <a:rPr dirty="0">
                <a:latin typeface="Arial" panose="020B0604020202020204" pitchFamily="34" charset="0"/>
                <a:cs typeface="Arial" panose="020B0604020202020204" pitchFamily="34" charset="0"/>
              </a:rPr>
              <a:t>? </a:t>
            </a:r>
          </a:p>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are some safeguards against this? </a:t>
            </a:r>
          </a:p>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 what way have you </a:t>
            </a:r>
            <a:r>
              <a:rPr i="1" dirty="0">
                <a:latin typeface="Arial" panose="020B0604020202020204" pitchFamily="34" charset="0"/>
                <a:cs typeface="Arial" panose="020B0604020202020204" pitchFamily="34" charset="0"/>
              </a:rPr>
              <a:t>“acted out your picture of God”</a:t>
            </a:r>
            <a:r>
              <a:rPr dirty="0">
                <a:latin typeface="Arial" panose="020B0604020202020204" pitchFamily="34" charset="0"/>
                <a:cs typeface="Arial" panose="020B0604020202020204" pitchFamily="34" charset="0"/>
              </a:rPr>
              <a:t> during the past month?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1243582" y="1115566"/>
            <a:ext cx="11071847" cy="55092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2500"/>
              </a:spcBef>
              <a:defRPr sz="4400" b="1">
                <a:solidFill>
                  <a:srgbClr val="FFFFFF"/>
                </a:solidFill>
                <a:latin typeface="Arial"/>
                <a:ea typeface="Arial"/>
                <a:cs typeface="Arial"/>
                <a:sym typeface="Arial"/>
              </a:defRPr>
            </a:pPr>
            <a:r>
              <a:t>As Seventh-day Adventists, we are a people of end-time Bible prophecy, or what theologians call “eschatology”. </a:t>
            </a:r>
          </a:p>
          <a:p>
            <a:pPr>
              <a:spcBef>
                <a:spcPts val="2500"/>
              </a:spcBef>
              <a:defRPr sz="4400" b="1">
                <a:solidFill>
                  <a:srgbClr val="FFFFFF"/>
                </a:solidFill>
                <a:latin typeface="Arial"/>
                <a:ea typeface="Arial"/>
                <a:cs typeface="Arial"/>
                <a:sym typeface="Arial"/>
              </a:defRPr>
            </a:pPr>
            <a:r>
              <a:t>First, we believe that the movement we’re part of was foretold in Bible prophecy. Second, we believe we’re living in the final phase of human history.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10667999"/>
          </a:xfrm>
        </p:spPr>
        <p:txBody>
          <a:bodyPr>
            <a:normAutofit/>
          </a:bodyPr>
          <a:lstStyle/>
          <a:p>
            <a:pPr algn="ctr">
              <a:lnSpc>
                <a:spcPct val="100000"/>
              </a:lnSpc>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Youth and Young Adults Week of Prayer Sermons </a:t>
            </a:r>
            <a:b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Conference of Seventh-day Adventist</a:t>
            </a:r>
            <a:r>
              <a:rPr lang="en-US" sz="360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Ministries Department</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http://www.lightbearers.org/profile/ty-gibson</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smtClean="0">
                <a:solidFill>
                  <a:srgbClr val="1F8DA1"/>
                </a:solidFill>
                <a:effectLst>
                  <a:outerShdw blurRad="38100" dist="38100" dir="2700000" algn="tl">
                    <a:srgbClr val="000000">
                      <a:alpha val="43137"/>
                    </a:srgbClr>
                  </a:outerShdw>
                </a:effectLst>
                <a:latin typeface="ff-meta-serif-web-pro-1"/>
                <a:hlinkClick r:id="rId3"/>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7945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243582" y="1115566"/>
            <a:ext cx="11071847" cy="265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lvl1pPr>
              <a:spcBef>
                <a:spcPts val="2500"/>
              </a:spcBef>
              <a:defRPr sz="4400" b="1">
                <a:solidFill>
                  <a:srgbClr val="FFFFFF"/>
                </a:solidFill>
                <a:latin typeface="Arial"/>
                <a:ea typeface="Arial"/>
                <a:cs typeface="Arial"/>
                <a:sym typeface="Arial"/>
              </a:defRPr>
            </a:lvl1pPr>
          </a:lstStyle>
          <a:p>
            <a:r>
              <a:t>These are big claims that have the potential to either illuminate or darken people’s minds, depending on how we communicate them.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1243582" y="1115566"/>
            <a:ext cx="11071847" cy="5868782"/>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2500"/>
              </a:spcBef>
              <a:defRPr sz="4400" b="1">
                <a:solidFill>
                  <a:srgbClr val="FFFFFF"/>
                </a:solidFill>
                <a:latin typeface="Arial"/>
                <a:ea typeface="Arial"/>
                <a:cs typeface="Arial"/>
                <a:sym typeface="Arial"/>
              </a:defRPr>
            </a:pPr>
            <a:r>
              <a:rPr dirty="0"/>
              <a:t>Ellen White discerned that there is a potential danger we need to deliberately avoid in our preaching of last day events:</a:t>
            </a:r>
            <a:endParaRPr dirty="0">
              <a:latin typeface="Arial" panose="020B0604020202020204" pitchFamily="34" charset="0"/>
              <a:ea typeface="Bebas Neue"/>
              <a:cs typeface="Arial" panose="020B0604020202020204" pitchFamily="34" charset="0"/>
              <a:sym typeface="Bebas Neue"/>
            </a:endParaRPr>
          </a:p>
          <a:p>
            <a:pPr>
              <a:spcBef>
                <a:spcPts val="2500"/>
              </a:spcBef>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t>
            </a:r>
            <a:r>
              <a:rPr dirty="0">
                <a:latin typeface="Arial"/>
                <a:ea typeface="Arial"/>
                <a:cs typeface="Arial"/>
                <a:sym typeface="Arial"/>
              </a:rPr>
              <a:t>The shortness of time is frequently urged as an incentive for seeking righteousness and making Christ our friend.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231220" y="1115566"/>
            <a:ext cx="11071847" cy="709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2500"/>
              </a:spcBef>
              <a:defRPr sz="4400" b="1" i="1">
                <a:solidFill>
                  <a:srgbClr val="FFFFFF"/>
                </a:solidFill>
                <a:latin typeface="Arial"/>
                <a:ea typeface="Arial"/>
                <a:cs typeface="Arial"/>
                <a:sym typeface="Arial"/>
              </a:defRPr>
            </a:pPr>
            <a:r>
              <a:t>This should not be the great motive </a:t>
            </a:r>
            <a:br/>
            <a:r>
              <a:t>with us; for it savors of selfishness. </a:t>
            </a:r>
            <a:br/>
            <a:r>
              <a:t>Is it necessary that the terrors of the </a:t>
            </a:r>
            <a:br/>
            <a:r>
              <a:t>day of God should be held before us, that we may be compelled to right action through fear? </a:t>
            </a:r>
            <a:br/>
            <a:r>
              <a:t/>
            </a:r>
            <a:br/>
            <a:r>
              <a:t>It ought not to be so. Jesus is attractive. He is full of love, mercy, and compassion. He proposes to be our friend.”</a:t>
            </a:r>
            <a:r>
              <a:rPr i="0"/>
              <a:t> </a:t>
            </a:r>
            <a:r>
              <a:rPr sz="3200" i="0"/>
              <a:t>(Signs of the Times, March 17, 1887)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1243582" y="1115566"/>
            <a:ext cx="11394799" cy="201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2500"/>
              </a:spcBef>
              <a:defRPr sz="4400" b="1">
                <a:solidFill>
                  <a:srgbClr val="FFFFFF"/>
                </a:solidFill>
                <a:latin typeface="Arial"/>
                <a:ea typeface="Arial"/>
                <a:cs typeface="Arial"/>
                <a:sym typeface="Arial"/>
              </a:defRPr>
            </a:pPr>
            <a:r>
              <a:t>What an insightful and necessary </a:t>
            </a:r>
            <a:br/>
            <a:r>
              <a:t>caution for a people called to </a:t>
            </a:r>
            <a:br/>
            <a:r>
              <a:t>proclaim end-time prophecy!.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1243582" y="1115566"/>
            <a:ext cx="11394799" cy="519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latin typeface="Arial"/>
                <a:ea typeface="Arial"/>
                <a:cs typeface="Arial"/>
                <a:sym typeface="Arial"/>
              </a:defRPr>
            </a:pPr>
            <a:r>
              <a:t>Preachers should not present Bible prophecy in a manner that arouses fear. </a:t>
            </a:r>
          </a:p>
          <a:p>
            <a:pPr>
              <a:defRPr sz="4400" b="1">
                <a:solidFill>
                  <a:srgbClr val="FFFFFF"/>
                </a:solidFill>
                <a:latin typeface="Arial"/>
                <a:ea typeface="Arial"/>
                <a:cs typeface="Arial"/>
                <a:sym typeface="Arial"/>
              </a:defRPr>
            </a:pPr>
            <a:endParaRPr/>
          </a:p>
          <a:p>
            <a:pPr>
              <a:defRPr sz="4400" b="1">
                <a:solidFill>
                  <a:srgbClr val="FFFFFF"/>
                </a:solidFill>
                <a:latin typeface="Arial"/>
                <a:ea typeface="Arial"/>
                <a:cs typeface="Arial"/>
                <a:sym typeface="Arial"/>
              </a:defRPr>
            </a:pPr>
            <a:r>
              <a:t>God’s purpose in revealing end-time events is not to scare us, but to prepare us; not to freak us out, but to pull us in; not to impose anxiety upon us, but to generate hope and peace within us.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1243582" y="1115566"/>
            <a:ext cx="11394799" cy="351685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latin typeface="Arial"/>
                <a:ea typeface="Arial"/>
                <a:cs typeface="Arial"/>
                <a:sym typeface="Arial"/>
              </a:defRPr>
            </a:pPr>
            <a:r>
              <a:rPr dirty="0"/>
              <a:t>If I try to get right with God because </a:t>
            </a:r>
            <a:br>
              <a:rPr dirty="0"/>
            </a:br>
            <a:r>
              <a:rPr dirty="0"/>
              <a:t>time is</a:t>
            </a:r>
            <a:r>
              <a:rPr dirty="0">
                <a:latin typeface="Arial" panose="020B0604020202020204" pitchFamily="34" charset="0"/>
                <a:ea typeface="Bebas Neue"/>
                <a:cs typeface="Arial" panose="020B0604020202020204" pitchFamily="34" charset="0"/>
                <a:sym typeface="Bebas Neue"/>
              </a:rPr>
              <a:t> </a:t>
            </a:r>
            <a:r>
              <a:rPr dirty="0"/>
              <a:t>short, I don’t actually know </a:t>
            </a:r>
            <a:br>
              <a:rPr dirty="0"/>
            </a:br>
            <a:r>
              <a:rPr dirty="0"/>
              <a:t>or love God.</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Arial"/>
                <a:ea typeface="Arial"/>
                <a:cs typeface="Arial"/>
                <a:sym typeface="Arial"/>
              </a:defRPr>
            </a:pPr>
            <a:r>
              <a:rPr dirty="0"/>
              <a:t>I am merely on a self-preservation trip.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1243582" y="1115567"/>
            <a:ext cx="11394799" cy="6594622"/>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a:solidFill>
                  <a:srgbClr val="FFFFFF"/>
                </a:solidFill>
                <a:latin typeface="Arial"/>
                <a:ea typeface="Arial"/>
                <a:cs typeface="Arial"/>
                <a:sym typeface="Arial"/>
              </a:defRPr>
            </a:pPr>
            <a:r>
              <a:rPr dirty="0"/>
              <a:t>While I may look like I’m serving God, </a:t>
            </a:r>
            <a:br>
              <a:rPr dirty="0"/>
            </a:br>
            <a:r>
              <a:rPr dirty="0"/>
              <a:t>I’m really serving myself. </a:t>
            </a:r>
            <a:br>
              <a:rPr dirty="0"/>
            </a:br>
            <a:r>
              <a:rPr dirty="0"/>
              <a:t/>
            </a:r>
            <a:br>
              <a:rPr dirty="0"/>
            </a:br>
            <a:r>
              <a:rPr dirty="0"/>
              <a:t>There is only</a:t>
            </a:r>
            <a:r>
              <a:rPr dirty="0">
                <a:latin typeface="Arial" panose="020B0604020202020204" pitchFamily="34" charset="0"/>
                <a:ea typeface="Bebas Neue"/>
                <a:cs typeface="Arial" panose="020B0604020202020204" pitchFamily="34" charset="0"/>
                <a:sym typeface="Bebas Neue"/>
              </a:rPr>
              <a:t> </a:t>
            </a:r>
            <a:r>
              <a:rPr dirty="0"/>
              <a:t>one legitimate motive for serving the Lord. In Ellen White’s words:</a:t>
            </a:r>
            <a:endParaRPr dirty="0">
              <a:latin typeface="Arial" panose="020B0604020202020204" pitchFamily="34" charset="0"/>
              <a:ea typeface="Bebas Neue"/>
              <a:cs typeface="Arial" panose="020B0604020202020204" pitchFamily="34" charset="0"/>
              <a:sym typeface="Bebas Neue"/>
            </a:endParaRPr>
          </a:p>
          <a:p>
            <a:pPr>
              <a:defRPr sz="4200" b="1">
                <a:solidFill>
                  <a:srgbClr val="FFFFFF"/>
                </a:solidFill>
                <a:latin typeface="Bebas Neue"/>
                <a:ea typeface="Bebas Neue"/>
                <a:cs typeface="Bebas Neue"/>
                <a:sym typeface="Bebas Neue"/>
              </a:defRPr>
            </a:pPr>
            <a:endParaRPr dirty="0">
              <a:latin typeface="Arial" panose="020B0604020202020204" pitchFamily="34" charset="0"/>
              <a:ea typeface="Bebas Neue"/>
              <a:cs typeface="Arial" panose="020B0604020202020204" pitchFamily="34" charset="0"/>
              <a:sym typeface="Bebas Neue"/>
            </a:endParaRPr>
          </a:p>
          <a:p>
            <a:pPr>
              <a:defRPr sz="4200" b="1">
                <a:solidFill>
                  <a:srgbClr val="FFFFFF"/>
                </a:solidFill>
                <a:latin typeface="Arial"/>
                <a:ea typeface="Arial"/>
                <a:cs typeface="Arial"/>
                <a:sym typeface="Arial"/>
              </a:defRPr>
            </a:pPr>
            <a:r>
              <a:rPr dirty="0"/>
              <a:t>“Jesus is attractive.” His love is</a:t>
            </a:r>
            <a:r>
              <a:rPr dirty="0">
                <a:latin typeface="Arial" panose="020B0604020202020204" pitchFamily="34" charset="0"/>
                <a:ea typeface="Bebas Neue"/>
                <a:cs typeface="Arial" panose="020B0604020202020204" pitchFamily="34" charset="0"/>
                <a:sym typeface="Bebas Neue"/>
              </a:rPr>
              <a:t> </a:t>
            </a:r>
            <a:r>
              <a:rPr dirty="0"/>
              <a:t>the actuating motive we need</a:t>
            </a:r>
            <a:r>
              <a:rPr dirty="0">
                <a:latin typeface="Arial" panose="020B0604020202020204" pitchFamily="34" charset="0"/>
                <a:ea typeface="Bebas Neue"/>
                <a:cs typeface="Arial" panose="020B0604020202020204" pitchFamily="34" charset="0"/>
                <a:sym typeface="Bebas Neue"/>
              </a:rPr>
              <a:t> </a:t>
            </a:r>
            <a:r>
              <a:rPr dirty="0"/>
              <a:t>to keep in </a:t>
            </a:r>
            <a:br>
              <a:rPr dirty="0"/>
            </a:br>
            <a:r>
              <a:rPr dirty="0"/>
              <a:t>focus as we preach</a:t>
            </a:r>
            <a:r>
              <a:rPr dirty="0">
                <a:latin typeface="Arial" panose="020B0604020202020204" pitchFamily="34" charset="0"/>
                <a:ea typeface="Bebas Neue"/>
                <a:cs typeface="Arial" panose="020B0604020202020204" pitchFamily="34" charset="0"/>
                <a:sym typeface="Bebas Neue"/>
              </a:rPr>
              <a:t> </a:t>
            </a:r>
            <a:r>
              <a:rPr dirty="0"/>
              <a:t>end-time prophecy.” </a:t>
            </a:r>
            <a:br>
              <a:rPr dirty="0"/>
            </a:b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0379" y="3906101"/>
            <a:ext cx="12984042" cy="19413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lgn="ctr">
              <a:defRPr sz="4200" b="1">
                <a:solidFill>
                  <a:srgbClr val="FFFFFF"/>
                </a:solidFill>
                <a:latin typeface="Arial"/>
                <a:ea typeface="Arial"/>
                <a:cs typeface="Arial"/>
                <a:sym typeface="Arial"/>
              </a:defRPr>
            </a:pPr>
            <a:r>
              <a:t>The Attractive loveliness of His </a:t>
            </a:r>
            <a:br/>
            <a:r>
              <a:t>character, when we see it, </a:t>
            </a:r>
            <a:br/>
            <a:r>
              <a:t>moves us from the inside out!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png"/>
          <p:cNvPicPr>
            <a:picLocks noChangeAspect="1"/>
          </p:cNvPicPr>
          <p:nvPr/>
        </p:nvPicPr>
        <p:blipFill>
          <a:blip r:embed="rId2">
            <a:extLst/>
          </a:blip>
          <a:stretch>
            <a:fillRect/>
          </a:stretch>
        </p:blipFill>
        <p:spPr>
          <a:xfrm>
            <a:off x="-2" y="2387725"/>
            <a:ext cx="13004803" cy="3884102"/>
          </a:xfrm>
          <a:prstGeom prst="rect">
            <a:avLst/>
          </a:prstGeom>
          <a:ln w="12700">
            <a:miter lim="400000"/>
          </a:ln>
        </p:spPr>
      </p:pic>
      <p:sp>
        <p:nvSpPr>
          <p:cNvPr id="122" name="Shape 122"/>
          <p:cNvSpPr/>
          <p:nvPr/>
        </p:nvSpPr>
        <p:spPr>
          <a:xfrm>
            <a:off x="4383" y="6065573"/>
            <a:ext cx="12996034" cy="803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lvl1pPr algn="ctr">
              <a:defRPr sz="4400" b="1" i="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Jesus – the Essence of Our Faith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1243582" y="1115566"/>
            <a:ext cx="11394799" cy="776673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latin typeface="Arial"/>
                <a:ea typeface="Arial"/>
                <a:cs typeface="Arial"/>
                <a:sym typeface="Arial"/>
              </a:defRPr>
            </a:pPr>
            <a:r>
              <a:rPr dirty="0"/>
              <a:t>Listen to King David on this matter:</a:t>
            </a:r>
            <a:endParaRPr dirty="0">
              <a:latin typeface="Arial" panose="020B0604020202020204" pitchFamily="34" charset="0"/>
              <a:ea typeface="Bebas Neue"/>
              <a:cs typeface="Arial" panose="020B0604020202020204" pitchFamily="34" charset="0"/>
              <a:sym typeface="Bebas Neue"/>
            </a:endParaRPr>
          </a:p>
          <a:p>
            <a:pPr>
              <a:spcBef>
                <a:spcPts val="1200"/>
              </a:spcBef>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t>
            </a:r>
            <a:r>
              <a:rPr dirty="0">
                <a:latin typeface="Arial"/>
                <a:ea typeface="Arial"/>
                <a:cs typeface="Arial"/>
                <a:sym typeface="Arial"/>
              </a:rPr>
              <a:t>One thing I have desired of the Lord, </a:t>
            </a:r>
            <a:br>
              <a:rPr dirty="0">
                <a:latin typeface="Arial"/>
                <a:ea typeface="Arial"/>
                <a:cs typeface="Arial"/>
                <a:sym typeface="Arial"/>
              </a:rPr>
            </a:br>
            <a:r>
              <a:rPr dirty="0">
                <a:latin typeface="Arial"/>
                <a:ea typeface="Arial"/>
                <a:cs typeface="Arial"/>
                <a:sym typeface="Arial"/>
              </a:rPr>
              <a:t>that will I seek: that I may dwell in the house of the Lord all the days of my life, to behold the beauty of the Lord, and to inquire in His temple.</a:t>
            </a:r>
          </a:p>
          <a:p>
            <a:pPr>
              <a:spcBef>
                <a:spcPts val="1700"/>
              </a:spcBef>
              <a:defRPr sz="4400" b="1" i="1">
                <a:solidFill>
                  <a:srgbClr val="FFFFFF"/>
                </a:solidFill>
                <a:latin typeface="Arial"/>
                <a:ea typeface="Arial"/>
                <a:cs typeface="Arial"/>
                <a:sym typeface="Arial"/>
              </a:defRPr>
            </a:pPr>
            <a:r>
              <a:rPr dirty="0"/>
              <a:t>For in the time of trouble He shall hide </a:t>
            </a:r>
            <a:br>
              <a:rPr dirty="0"/>
            </a:br>
            <a:r>
              <a:rPr dirty="0"/>
              <a:t>me in His pavilion; in the secret place </a:t>
            </a:r>
            <a:br>
              <a:rPr dirty="0"/>
            </a:br>
            <a:r>
              <a:rPr dirty="0"/>
              <a:t>of His tabernacle He shall hide me; </a:t>
            </a:r>
            <a:br>
              <a:rPr dirty="0"/>
            </a:br>
            <a:r>
              <a:rPr dirty="0"/>
              <a:t>He</a:t>
            </a:r>
            <a:r>
              <a:rPr dirty="0">
                <a:latin typeface="Arial" panose="020B0604020202020204" pitchFamily="34" charset="0"/>
                <a:ea typeface="Bebas Neue"/>
                <a:cs typeface="Arial" panose="020B0604020202020204" pitchFamily="34" charset="0"/>
                <a:sym typeface="Bebas Neue"/>
              </a:rPr>
              <a:t> </a:t>
            </a:r>
            <a:r>
              <a:rPr dirty="0"/>
              <a:t>shall set me high upon a rock.”</a:t>
            </a:r>
            <a:endParaRPr dirty="0">
              <a:latin typeface="Arial" panose="020B0604020202020204" pitchFamily="34" charset="0"/>
              <a:ea typeface="Bebas Neue"/>
              <a:cs typeface="Arial" panose="020B0604020202020204" pitchFamily="34" charset="0"/>
              <a:sym typeface="Bebas Neue"/>
            </a:endParaRPr>
          </a:p>
          <a:p>
            <a:pPr>
              <a:defRPr sz="3200" b="1">
                <a:solidFill>
                  <a:srgbClr val="FFFFFF"/>
                </a:solidFill>
                <a:latin typeface="Arial"/>
                <a:ea typeface="Arial"/>
                <a:cs typeface="Arial"/>
                <a:sym typeface="Arial"/>
              </a:defRPr>
            </a:pPr>
            <a:r>
              <a:rPr dirty="0"/>
              <a:t>(Psalm 27:4, 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1243582" y="1115566"/>
            <a:ext cx="11394799" cy="582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latin typeface="Arial"/>
                <a:ea typeface="Arial"/>
                <a:cs typeface="Arial"/>
                <a:sym typeface="Arial"/>
              </a:defRPr>
            </a:pPr>
            <a:r>
              <a:t>Notice that David’s focus is not </a:t>
            </a:r>
            <a:br/>
            <a:r>
              <a:t>on the time of trouble, but rather </a:t>
            </a:r>
            <a:br/>
            <a:r>
              <a:t>on the on the beauty of God’s character. </a:t>
            </a:r>
            <a:br/>
            <a:r>
              <a:t/>
            </a:r>
            <a:br/>
            <a:r>
              <a:t>In the context of that focus, he has a sense of confidence, not fear, regarding the time of trouble. Now that is a healthy perspective on the time of trouble, </a:t>
            </a:r>
            <a:br/>
            <a:r>
              <a:t>and on all end-time events!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1243582" y="1115566"/>
            <a:ext cx="11585114" cy="646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latin typeface="Arial"/>
                <a:ea typeface="Arial"/>
                <a:cs typeface="Arial"/>
                <a:sym typeface="Arial"/>
              </a:defRPr>
            </a:pPr>
            <a:r>
              <a:t>Each of us needs to ask ourselves </a:t>
            </a:r>
            <a:br/>
            <a:r>
              <a:t>if we resonate with David’s sentiments toward God. Are we captivated by the “beauty” of God’s character? </a:t>
            </a:r>
            <a:br/>
            <a:r>
              <a:t/>
            </a:r>
            <a:br/>
            <a:r>
              <a:t>If not, we need to make it our highest priority to obtain a vision of God’s love </a:t>
            </a:r>
            <a:br/>
            <a:r>
              <a:t>so true and clear that we are swept off </a:t>
            </a:r>
            <a:br/>
            <a:r>
              <a:t>our feet into the love of our amazing Creator.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1243582" y="1115566"/>
            <a:ext cx="11585113" cy="201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latin typeface="Arial"/>
                <a:ea typeface="Arial"/>
                <a:cs typeface="Arial"/>
                <a:sym typeface="Arial"/>
              </a:defRPr>
            </a:pPr>
            <a:r>
              <a:t>Outside of this experiential context, </a:t>
            </a:r>
            <a:br/>
            <a:r>
              <a:t>last day events can only arouse fear</a:t>
            </a:r>
          </a:p>
          <a:p>
            <a:pPr>
              <a:defRPr sz="4400" b="1" i="1">
                <a:solidFill>
                  <a:srgbClr val="FFFFFF"/>
                </a:solidFill>
                <a:latin typeface="Arial"/>
                <a:ea typeface="Arial"/>
                <a:cs typeface="Arial"/>
                <a:sym typeface="Arial"/>
              </a:defRPr>
            </a:pPr>
            <a:r>
              <a:t>in our fragile hearts.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1243582" y="1115566"/>
            <a:ext cx="11394799" cy="773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It is literally impossible for us to </a:t>
            </a:r>
            <a:br/>
            <a:r>
              <a:t>rightly interpret end-time events </a:t>
            </a:r>
            <a:br/>
            <a:r>
              <a:t>when we allow the events to eclipse Jesus. </a:t>
            </a:r>
            <a:br/>
            <a:r>
              <a:t/>
            </a:r>
            <a:br/>
            <a:r>
              <a:t>Doing so inevitably distorts the eschatological picture into a disfigured composite of fear-based speculations </a:t>
            </a:r>
            <a:br/>
            <a:r>
              <a:t>and false alarms calculated to get </a:t>
            </a:r>
            <a:br/>
            <a:r>
              <a:t>people hyped up on predictions about </a:t>
            </a:r>
            <a:br/>
            <a:r>
              <a:t>the future rather than settled into </a:t>
            </a:r>
            <a:br/>
            <a:r>
              <a:t>Christ as their security.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1243582" y="1115566"/>
            <a:ext cx="11006505" cy="455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 fixation on end-time events will inevitably develop an unhealthy </a:t>
            </a:r>
            <a:br/>
            <a:r>
              <a:t>appetite for exposing the bad guys, magnifying the threat of danger, </a:t>
            </a:r>
            <a:br/>
            <a:r>
              <a:t>and driving people into uncertainty regarding whether or not they can </a:t>
            </a:r>
            <a:br/>
            <a:r>
              <a:t>make it through the time of trouble.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1243583" y="1115566"/>
            <a:ext cx="10332210" cy="709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Eschatology is a vital part of our message. That’s for sure. </a:t>
            </a:r>
            <a:br/>
            <a:r>
              <a:t/>
            </a:r>
            <a:br/>
            <a:r>
              <a:t>But, like all of our doctrines, it only serves its God-given purpose when we allow it to function as a window through which we discern God’s love.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So let’s approach end-time events from that perspective and see what we discover.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1243583" y="1115566"/>
            <a:ext cx="12013321" cy="67792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chemeClr val="accent2">
                    <a:lumOff val="10980"/>
                  </a:schemeClr>
                </a:solidFill>
                <a:effectLst>
                  <a:outerShdw blurRad="38100" dist="38100" dir="2700000" rotWithShape="0">
                    <a:srgbClr val="000000">
                      <a:alpha val="43137"/>
                    </a:srgbClr>
                  </a:outerShdw>
                </a:effectLst>
                <a:latin typeface="Arial"/>
                <a:ea typeface="Arial"/>
                <a:cs typeface="Arial"/>
                <a:sym typeface="Arial"/>
              </a:defRPr>
            </a:pPr>
            <a:r>
              <a:t>The Core Dynamic of End-Time Events </a:t>
            </a:r>
            <a:endParaRPr u="sng"/>
          </a:p>
          <a:p>
            <a:pPr>
              <a:defRPr sz="4400" b="1" u="sng">
                <a:solidFill>
                  <a:srgbClr val="D3A603"/>
                </a:solidFill>
                <a:effectLst>
                  <a:outerShdw blurRad="38100" dist="38100" dir="2700000" rotWithShape="0">
                    <a:srgbClr val="000000">
                      <a:alpha val="43137"/>
                    </a:srgbClr>
                  </a:outerShdw>
                </a:effectLst>
                <a:latin typeface="Arial"/>
                <a:ea typeface="Arial"/>
                <a:cs typeface="Arial"/>
                <a:sym typeface="Arial"/>
              </a:defRPr>
            </a:pPr>
            <a:endParaRPr u="sng"/>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We will begin our exploration of </a:t>
            </a:r>
            <a:br/>
            <a:r>
              <a:t>eschatology by asking a simple </a:t>
            </a:r>
            <a:br/>
            <a:r>
              <a:t>question: </a:t>
            </a:r>
            <a:endParaRPr>
              <a:latin typeface="+mn-lt"/>
              <a:ea typeface="+mn-ea"/>
              <a:cs typeface="+mn-cs"/>
              <a:sym typeface="Calibri"/>
            </a:endParaRPr>
          </a:p>
          <a:p>
            <a:pPr>
              <a:spcBef>
                <a:spcPts val="25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What is the core dynamic we can </a:t>
            </a:r>
            <a:br/>
            <a:r>
              <a:t>expect to see unfold in the final </a:t>
            </a:r>
            <a:br/>
            <a:r>
              <a:t>events of human history? </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Jesus gives us the answer in </a:t>
            </a:r>
            <a:br/>
            <a:r>
              <a:t>John 16:1-4.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3" y="6358740"/>
            <a:ext cx="13004802" cy="955545"/>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spAutoFit/>
          </a:bodyPr>
          <a:lstStyle/>
          <a:p>
            <a:pPr algn="ctr">
              <a:defRPr sz="2000">
                <a:solidFill>
                  <a:srgbClr val="B4C7E7"/>
                </a:solidFill>
                <a:latin typeface="Futura Bk BT"/>
                <a:ea typeface="Futura Bk BT"/>
                <a:cs typeface="Futura Bk BT"/>
                <a:sym typeface="Futura Bk BT"/>
              </a:defRPr>
            </a:pPr>
            <a:r>
              <a:t>Copyright ©2015 General Conference of SDA Youth Ministries Department</a:t>
            </a:r>
            <a:endParaRPr>
              <a:solidFill>
                <a:srgbClr val="FFFFFF"/>
              </a:solidFill>
            </a:endParaRPr>
          </a:p>
          <a:p>
            <a:pPr algn="ctr">
              <a:defRPr sz="3400">
                <a:solidFill>
                  <a:srgbClr val="B4C7E7"/>
                </a:solidFill>
                <a:latin typeface="Futura Bk BT"/>
                <a:ea typeface="Futura Bk BT"/>
                <a:cs typeface="Futura Bk BT"/>
                <a:sym typeface="Futura Bk BT"/>
              </a:defRPr>
            </a:pPr>
            <a:r>
              <a:t>www.gcyouthministries.org</a:t>
            </a:r>
          </a:p>
        </p:txBody>
      </p:sp>
      <p:sp>
        <p:nvSpPr>
          <p:cNvPr id="125" name="Shape 125"/>
          <p:cNvSpPr/>
          <p:nvPr/>
        </p:nvSpPr>
        <p:spPr>
          <a:xfrm>
            <a:off x="-2" y="3723373"/>
            <a:ext cx="13004802" cy="1844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lgn="ctr">
              <a:defRPr sz="4400" b="1">
                <a:solidFill>
                  <a:srgbClr val="BDD7EE"/>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Theme:</a:t>
            </a:r>
            <a:endParaRPr dirty="0">
              <a:solidFill>
                <a:srgbClr val="FFFFFF"/>
              </a:solidFill>
              <a:latin typeface="Arial" panose="020B0604020202020204" pitchFamily="34" charset="0"/>
              <a:cs typeface="Arial" panose="020B0604020202020204" pitchFamily="34" charset="0"/>
            </a:endParaRPr>
          </a:p>
          <a:p>
            <a:pPr algn="ctr">
              <a:defRPr sz="6800" b="1" i="1">
                <a:solidFill>
                  <a:schemeClr val="accent2">
                    <a:lumOff val="10980"/>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Jesus—The Center of It All</a:t>
            </a:r>
          </a:p>
        </p:txBody>
      </p:sp>
      <p:sp>
        <p:nvSpPr>
          <p:cNvPr id="126" name="Shape 126"/>
          <p:cNvSpPr/>
          <p:nvPr/>
        </p:nvSpPr>
        <p:spPr>
          <a:xfrm>
            <a:off x="57860" y="1459056"/>
            <a:ext cx="12889080" cy="15721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lgn="ctr">
              <a:defRPr sz="4400" b="1">
                <a:solidFill>
                  <a:srgbClr val="B4C7E7"/>
                </a:solidFill>
                <a:latin typeface="Helvetica Neue"/>
                <a:ea typeface="Helvetica Neue"/>
                <a:cs typeface="Helvetica Neue"/>
                <a:sym typeface="Helvetica Neue"/>
              </a:defRPr>
            </a:pPr>
            <a:r>
              <a:t>2016 youth and young adults</a:t>
            </a:r>
            <a:br/>
            <a:r>
              <a:rPr sz="5000" i="1">
                <a:solidFill>
                  <a:schemeClr val="accent2">
                    <a:lumOff val="10980"/>
                  </a:schemeClr>
                </a:solidFill>
              </a:rPr>
              <a:t>Week  of   Prayer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1243582" y="1115567"/>
            <a:ext cx="11410661" cy="7584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1700"/>
              </a:spcBef>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pPr>
            <a:r>
              <a:t>John 16:1-4: </a:t>
            </a:r>
            <a:endParaRPr>
              <a:latin typeface="+mn-lt"/>
              <a:ea typeface="+mn-ea"/>
              <a:cs typeface="+mn-cs"/>
              <a:sym typeface="Calibri"/>
            </a:endParaRPr>
          </a:p>
          <a:p>
            <a:pPr indent="457200">
              <a:defRPr sz="4000" b="1" i="1">
                <a:solidFill>
                  <a:srgbClr val="FFFFFF"/>
                </a:solidFill>
                <a:effectLst>
                  <a:outerShdw blurRad="38100" dist="38100" dir="2700000" rotWithShape="0">
                    <a:srgbClr val="000000">
                      <a:alpha val="43137"/>
                    </a:srgbClr>
                  </a:outerShdw>
                </a:effectLst>
                <a:latin typeface="+mn-lt"/>
                <a:ea typeface="+mn-ea"/>
                <a:cs typeface="+mn-cs"/>
                <a:sym typeface="Calibri"/>
              </a:defRPr>
            </a:pPr>
            <a:r>
              <a:t>“</a:t>
            </a:r>
            <a:r>
              <a:rPr>
                <a:latin typeface="Arial"/>
                <a:ea typeface="Arial"/>
                <a:cs typeface="Arial"/>
                <a:sym typeface="Arial"/>
              </a:rPr>
              <a:t>These things I have spoken to you, </a:t>
            </a:r>
            <a:br>
              <a:rPr>
                <a:latin typeface="Arial"/>
                <a:ea typeface="Arial"/>
                <a:cs typeface="Arial"/>
                <a:sym typeface="Arial"/>
              </a:rPr>
            </a:br>
            <a:r>
              <a:rPr>
                <a:latin typeface="Arial"/>
                <a:ea typeface="Arial"/>
                <a:cs typeface="Arial"/>
                <a:sym typeface="Arial"/>
              </a:rPr>
              <a:t>that you should not be made to stumble. </a:t>
            </a:r>
          </a:p>
          <a:p>
            <a:pPr indent="457200">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Arial"/>
              <a:ea typeface="Arial"/>
              <a:cs typeface="Arial"/>
              <a:sym typeface="Arial"/>
            </a:endParaRPr>
          </a:p>
          <a:p>
            <a:pPr indent="457200">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They will put you out of the synagogues; yes, the time is coming that whoever </a:t>
            </a:r>
            <a:br/>
            <a:r>
              <a:t>kills you will think that he offers God service. And these things they will do </a:t>
            </a:r>
            <a:br/>
            <a:r>
              <a:t>to you because they have not known </a:t>
            </a:r>
            <a:br/>
            <a:r>
              <a:t>the Father nor Me. But these things </a:t>
            </a:r>
            <a:br/>
            <a:r>
              <a:t>I have told you, that when the time </a:t>
            </a:r>
          </a:p>
          <a:p>
            <a:pPr indent="457200">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comes, you may remember that I told </a:t>
            </a:r>
            <a:br/>
            <a:r>
              <a:t>you of them.”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1243582" y="1115566"/>
            <a:ext cx="11410661" cy="61823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Wow!</a:t>
            </a:r>
            <a:endParaRPr>
              <a:latin typeface="+mn-lt"/>
              <a:ea typeface="+mn-ea"/>
              <a:cs typeface="+mn-cs"/>
              <a:sym typeface="Calibri"/>
            </a:endParaRPr>
          </a:p>
          <a:p>
            <a:pPr>
              <a:defRPr b="1">
                <a:solidFill>
                  <a:srgbClr val="FFFFFF"/>
                </a:solidFill>
                <a:effectLst>
                  <a:outerShdw blurRad="38100" dist="38100" dir="2700000" rotWithShape="0">
                    <a:srgbClr val="000000">
                      <a:alpha val="43137"/>
                    </a:srgbClr>
                  </a:outerShdw>
                </a:effectLst>
                <a:latin typeface="Arial"/>
                <a:ea typeface="Arial"/>
                <a:cs typeface="Arial"/>
                <a:sym typeface="Arial"/>
              </a:defRPr>
            </a:pPr>
            <a:r>
              <a:t>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Don’t miss what Jesus is telling us </a:t>
            </a:r>
            <a:br/>
            <a:r>
              <a:t>here, because it is hugely significant.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Essentially, He says, </a:t>
            </a:r>
            <a:r>
              <a:rPr i="1"/>
              <a:t>“This is what’s gonna go down at the end of the world: there will be those who hold a picture of God that will drive them to kill in God’s name.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1243582" y="1115566"/>
            <a:ext cx="11410660" cy="328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lvl1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Their theological construct will dictate violent actions. They will engage in a mass persecution campaign, all the while imagining that they are serving God as they do it.”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1243582" y="1115566"/>
            <a:ext cx="11410661" cy="74277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But if they knew God as God really is, </a:t>
            </a:r>
            <a:br/>
            <a:r>
              <a:t>they would never exercise force in Him name. You see the implications, don’t you? </a:t>
            </a:r>
            <a:br/>
            <a:r>
              <a:t/>
            </a:r>
            <a:br/>
            <a:r>
              <a:t>This means that the most crucial issue </a:t>
            </a:r>
            <a:br/>
            <a:r>
              <a:t>you and I need to address is the picture of God’s character that we hold in our hearts. </a:t>
            </a:r>
            <a:br/>
            <a:r>
              <a:t>It also means an accurate revelation of God’s character is the message we need to be passionate about giving to the world! </a:t>
            </a: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Why?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1243582" y="1115566"/>
            <a:ext cx="11410661" cy="74277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Because, according to Jesus, we </a:t>
            </a:r>
            <a:br/>
            <a:r>
              <a:t>humans are liable to misinterpret the character of God in a way that will allow us to justify exercising coercion in His name. </a:t>
            </a:r>
            <a:br/>
            <a:r>
              <a:t/>
            </a:r>
            <a:br/>
            <a:r>
              <a:t>In fact, this is the prevailing theological perspective that has dominated human history and led to so much of the violence that has characterized our world’s dark saga. In the ancient pagan form, people believed that God required their suffering </a:t>
            </a:r>
            <a:br/>
            <a:r>
              <a:t>to appease His wrath.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1243582" y="1115566"/>
            <a:ext cx="11410661" cy="773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Sometimes that meant doing certain deeds to inflict harm on one’s self. </a:t>
            </a:r>
            <a:br/>
            <a:r>
              <a:t/>
            </a:r>
            <a:br/>
            <a:r>
              <a:t>Sometimes it meant performing a set of deeds prescribed by religious leaders. Sometimes it meant going to war in </a:t>
            </a:r>
            <a:br/>
            <a:r>
              <a:t>God’s name. </a:t>
            </a:r>
            <a:br/>
            <a:r>
              <a:t/>
            </a:r>
            <a:br/>
            <a:r>
              <a:t>And sometimes it even meant offering human sacrifice. </a:t>
            </a:r>
            <a:r>
              <a:rPr>
                <a:solidFill>
                  <a:srgbClr val="D3A603"/>
                </a:solidFill>
              </a:rPr>
              <a:t>This is what we might call </a:t>
            </a:r>
            <a:r>
              <a:rPr i="1">
                <a:solidFill>
                  <a:srgbClr val="D3A603"/>
                </a:solidFill>
              </a:rPr>
              <a:t>appeasement theology.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1243582" y="1115567"/>
            <a:ext cx="11299640" cy="72758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 basic idea is very simple and terribly dark— that God’s basic posture toward humans is one of condemnation and wrath, and He afflicts us with destructive judgments unless and until we offer some form of sacrifice to placate His anger. </a:t>
            </a:r>
            <a:br/>
            <a:r>
              <a:t/>
            </a:r>
            <a:br/>
            <a:r>
              <a:t>The appeasement quest may take the form </a:t>
            </a:r>
            <a:br/>
            <a:r>
              <a:t>of individual deeds of penance: emotional groveling, physical self-harm, paying </a:t>
            </a:r>
            <a:br/>
            <a:r>
              <a:t>money to a church, or performing a set </a:t>
            </a:r>
            <a:br/>
            <a:r>
              <a:t>of deeds prescribed by a religious system.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1243582" y="1115566"/>
            <a:ext cx="11410661" cy="582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It may take the form of a corporate scapegoating crusade, in which a </a:t>
            </a:r>
            <a:br/>
            <a:r>
              <a:t>person or a people group becomes </a:t>
            </a:r>
            <a:br/>
            <a:r>
              <a:t>the sacrifice we offer to God. </a:t>
            </a:r>
            <a:br/>
            <a:r>
              <a:t/>
            </a:r>
            <a:br/>
            <a:r>
              <a:t>However, the God of the Bible—the </a:t>
            </a:r>
            <a:br/>
            <a:r>
              <a:t>one and only true God—explicitly told Israel of old that He is not an appeasement kind of God: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1243582" y="1115566"/>
            <a:ext cx="11410661" cy="74277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“For they have forsaken Me and made </a:t>
            </a:r>
            <a:br/>
            <a:r>
              <a:t>this a place of foreign gods; they have burned incense in it to gods that neither they nor their ancestors nor the kings of Judah ever knew, and they have filled </a:t>
            </a:r>
            <a:br/>
            <a:r>
              <a:t>this place with the blood of the innocent. </a:t>
            </a:r>
            <a:br/>
            <a:r>
              <a:t/>
            </a:r>
            <a:br/>
            <a:r>
              <a:t>They have built the high places of Baal </a:t>
            </a:r>
            <a:br/>
            <a:r>
              <a:t>to burn their children in the fire as </a:t>
            </a:r>
            <a:br/>
            <a:r>
              <a:t>offerings to Baal— something I did not command or mention, nor did it enter </a:t>
            </a:r>
            <a:br/>
            <a:r>
              <a:t>My mind.”</a:t>
            </a:r>
            <a:r>
              <a:rPr i="0"/>
              <a:t> </a:t>
            </a:r>
            <a:r>
              <a:rPr sz="3200" i="0"/>
              <a:t>(Jeremiah 19:4, 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 y="1507124"/>
            <a:ext cx="13004802" cy="5400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lgn="ctr">
              <a:defRPr sz="4400" b="1">
                <a:solidFill>
                  <a:srgbClr val="FFFFFF"/>
                </a:solidFill>
                <a:latin typeface="Helvetica Neue"/>
                <a:ea typeface="Helvetica Neue"/>
                <a:cs typeface="Helvetica Neue"/>
                <a:sym typeface="Helvetica Neue"/>
              </a:defRPr>
            </a:pPr>
            <a:r>
              <a:t>In this</a:t>
            </a:r>
            <a:br/>
            <a:r>
              <a:rPr sz="7600">
                <a:solidFill>
                  <a:schemeClr val="accent2">
                    <a:lumOff val="10980"/>
                  </a:schemeClr>
                </a:solidFill>
                <a:latin typeface="LHF Sofia Script"/>
                <a:ea typeface="LHF Sofia Script"/>
                <a:cs typeface="LHF Sofia Script"/>
                <a:sym typeface="LHF Sofia Script"/>
              </a:rPr>
              <a:t>Week of Prayer</a:t>
            </a:r>
            <a:r>
              <a:rPr sz="7600">
                <a:solidFill>
                  <a:srgbClr val="D3A603"/>
                </a:solidFill>
                <a:latin typeface="LHF Sofia Script"/>
                <a:ea typeface="LHF Sofia Script"/>
                <a:cs typeface="LHF Sofia Script"/>
                <a:sym typeface="LHF Sofia Script"/>
              </a:rPr>
              <a:t> </a:t>
            </a:r>
            <a:r>
              <a:t>series </a:t>
            </a:r>
            <a:br/>
            <a:r>
              <a:t>we will be exploring </a:t>
            </a:r>
            <a:br/>
            <a:r>
              <a:rPr cap="all">
                <a:solidFill>
                  <a:schemeClr val="accent2">
                    <a:lumOff val="10980"/>
                  </a:schemeClr>
                </a:solidFill>
              </a:rPr>
              <a:t>eight key </a:t>
            </a:r>
            <a:br>
              <a:rPr cap="all">
                <a:solidFill>
                  <a:schemeClr val="accent2">
                    <a:lumOff val="10980"/>
                  </a:schemeClr>
                </a:solidFill>
              </a:rPr>
            </a:br>
            <a:r>
              <a:rPr>
                <a:solidFill>
                  <a:schemeClr val="accent2">
                    <a:lumOff val="10980"/>
                  </a:schemeClr>
                </a:solidFill>
              </a:rPr>
              <a:t>Bible doctrines</a:t>
            </a:r>
            <a:r>
              <a:rPr>
                <a:solidFill>
                  <a:srgbClr val="D3A603"/>
                </a:solidFill>
              </a:rPr>
              <a:t> </a:t>
            </a:r>
            <a:br>
              <a:rPr>
                <a:solidFill>
                  <a:srgbClr val="D3A603"/>
                </a:solidFill>
              </a:rPr>
            </a:br>
            <a:r>
              <a:t>of  the </a:t>
            </a:r>
            <a:br/>
            <a:r>
              <a:t>Seventh-day Adventist Church.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p:nvPr/>
        </p:nvSpPr>
        <p:spPr>
          <a:xfrm>
            <a:off x="1243582" y="1115566"/>
            <a:ext cx="11410661" cy="7584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pPr>
            <a:r>
              <a:t>Notice that last phrase: </a:t>
            </a:r>
            <a:r>
              <a:rPr i="1"/>
              <a:t>“nor did it enter </a:t>
            </a:r>
            <a:br>
              <a:rPr i="1"/>
            </a:br>
            <a:r>
              <a:rPr i="1"/>
              <a:t>my mind”</a:t>
            </a:r>
            <a:r>
              <a:t>. Appeasement theology is completely foreign to God’s nature, but it </a:t>
            </a:r>
            <a:br/>
            <a:r>
              <a:t>is deeply imbedded in the human psyche because it is the natural product </a:t>
            </a:r>
            <a:br/>
            <a:r>
              <a:t>of our guilt. </a:t>
            </a:r>
            <a:br/>
            <a:r>
              <a:t/>
            </a:r>
            <a:br/>
            <a:r>
              <a:t>Our sense of shame causes us to interpret </a:t>
            </a:r>
            <a:br/>
            <a:r>
              <a:t>the bad things that happen to us as God’s arbitrary punishments, which in turn drives </a:t>
            </a:r>
            <a:br/>
            <a:r>
              <a:t>us to seek God’s favor by means of </a:t>
            </a:r>
            <a:br/>
            <a:r>
              <a:t>sacrifice in various forms. </a:t>
            </a:r>
            <a:endParaRPr>
              <a:latin typeface="+mn-lt"/>
              <a:ea typeface="+mn-ea"/>
              <a:cs typeface="+mn-cs"/>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1243582" y="1115566"/>
            <a:ext cx="11410661" cy="773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Now think this through very carefully, because we are about to have a major epiphany regarding the deeper issue involved in the unfolding of final events.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Jesus was, in fact, crucified by religious people on the premise of a salvation-by-works, appeasement picture of God. The religious leaders realized that they were losing control of the people to Jesus. Through the rationale of their appeasement orientation,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1243582" y="1115566"/>
            <a:ext cx="11410661" cy="709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they made a calculated, pragmatic decision that naturally arose from their distorted picture of God: </a:t>
            </a:r>
            <a:r>
              <a:rPr i="1"/>
              <a:t>“It is expedient for us that one man should die for the people, and not that the whole nation should perish.” </a:t>
            </a:r>
            <a:r>
              <a:rPr sz="3200"/>
              <a:t>(John 11:50)</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sz="3200"/>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They imagined that killing Jesus would avert the disaster they saw coming their way. Similarly, according to Jesus, the final persecution campaign of human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1243582" y="1115567"/>
            <a:ext cx="10728698" cy="78727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history will be fueled by a distorted picture of God that will allow the persecutors to rationalize they are serving God by means of their coercive political-religious system. </a:t>
            </a:r>
          </a:p>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Jesus stated clearly what’s going on when people seek to force others in God’s name: </a:t>
            </a:r>
            <a:br/>
            <a:r>
              <a:t/>
            </a:r>
            <a:br/>
            <a:r>
              <a:rPr i="1"/>
              <a:t>“These things they will do to you because they have not known the Father nor Me.” </a:t>
            </a:r>
            <a:r>
              <a:t>In other words, to know God as God really is rules out using coercion in His name.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nvSpPr>
        <p:spPr>
          <a:xfrm>
            <a:off x="1243582" y="1115566"/>
            <a:ext cx="10728698" cy="6835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Amazing!</a:t>
            </a:r>
            <a:endParaRPr>
              <a:latin typeface="+mn-lt"/>
              <a:ea typeface="+mn-ea"/>
              <a:cs typeface="+mn-cs"/>
              <a:sym typeface="Calibri"/>
            </a:endParaRP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Now we understand the core issue that will play out in the end-time events of human history. </a:t>
            </a: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When</a:t>
            </a:r>
            <a:r>
              <a:rPr>
                <a:latin typeface="+mn-lt"/>
                <a:ea typeface="+mn-ea"/>
                <a:cs typeface="+mn-cs"/>
                <a:sym typeface="Calibri"/>
              </a:rPr>
              <a:t> </a:t>
            </a:r>
            <a:r>
              <a:t>the world is finally divided into the persecutors and the persecuted, every person will act out their picture of God.</a:t>
            </a:r>
            <a:endParaRPr>
              <a:latin typeface="+mn-lt"/>
              <a:ea typeface="+mn-ea"/>
              <a:cs typeface="+mn-cs"/>
              <a:sym typeface="Calibri"/>
            </a:endParaRP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Now let’s go a little deeper.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1243582" y="1115566"/>
            <a:ext cx="10728698" cy="7117842"/>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chemeClr val="accent4"/>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 Different Kind of Power </a:t>
            </a:r>
          </a:p>
          <a:p>
            <a:pP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 Matthew 24 Jesus delineated a list of what we call </a:t>
            </a:r>
            <a:r>
              <a:rPr i="1" dirty="0">
                <a:latin typeface="Arial" panose="020B0604020202020204" pitchFamily="34" charset="0"/>
                <a:cs typeface="Arial" panose="020B0604020202020204" pitchFamily="34" charset="0"/>
              </a:rPr>
              <a:t>“signs”</a:t>
            </a:r>
            <a:r>
              <a:rPr dirty="0">
                <a:latin typeface="Arial" panose="020B0604020202020204" pitchFamily="34" charset="0"/>
                <a:cs typeface="Arial" panose="020B0604020202020204" pitchFamily="34" charset="0"/>
              </a:rPr>
              <a:t> of the end times.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verse 14 He named the final and most significant sign of all: </a:t>
            </a:r>
            <a:r>
              <a:rPr i="1" dirty="0">
                <a:latin typeface="Arial" panose="020B0604020202020204" pitchFamily="34" charset="0"/>
                <a:cs typeface="Arial" panose="020B0604020202020204" pitchFamily="34" charset="0"/>
              </a:rPr>
              <a:t>“And this gospel of the kingdom will be preached in all the world as a witness to all the nations, and then the end will come.”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endParaRPr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p:nvPr/>
        </p:nvSpPr>
        <p:spPr>
          <a:xfrm>
            <a:off x="1243582" y="1115566"/>
            <a:ext cx="10728698" cy="454790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When Jesus said this, He was using very specific and familiar language to the people of His time. In using the word translated as </a:t>
            </a:r>
            <a:r>
              <a:rPr i="1" dirty="0">
                <a:latin typeface="Arial" panose="020B0604020202020204" pitchFamily="34" charset="0"/>
                <a:cs typeface="Arial" panose="020B0604020202020204" pitchFamily="34" charset="0"/>
              </a:rPr>
              <a:t>“gospel”</a:t>
            </a:r>
            <a:r>
              <a:rPr dirty="0">
                <a:latin typeface="Arial" panose="020B0604020202020204" pitchFamily="34" charset="0"/>
                <a:cs typeface="Arial" panose="020B0604020202020204" pitchFamily="34" charset="0"/>
              </a:rPr>
              <a:t>, which is </a:t>
            </a:r>
            <a:r>
              <a:rPr i="1" dirty="0" err="1">
                <a:latin typeface="Arial" panose="020B0604020202020204" pitchFamily="34" charset="0"/>
                <a:cs typeface="Arial" panose="020B0604020202020204" pitchFamily="34" charset="0"/>
              </a:rPr>
              <a:t>euaggelion</a:t>
            </a:r>
            <a:r>
              <a:rPr dirty="0">
                <a:latin typeface="Arial" panose="020B0604020202020204" pitchFamily="34" charset="0"/>
                <a:cs typeface="Arial" panose="020B0604020202020204" pitchFamily="34" charset="0"/>
              </a:rPr>
              <a:t> in the Greek text, He was employing the common term for military victory.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1243583" y="1115567"/>
            <a:ext cx="11307834" cy="78727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When an ancient empire would win a battle by force of arms, </a:t>
            </a:r>
            <a:r>
              <a:rPr i="1"/>
              <a:t>euaggelion </a:t>
            </a:r>
            <a:r>
              <a:t>was the word used to herald the </a:t>
            </a:r>
            <a:r>
              <a:rPr i="1"/>
              <a:t>“good news” </a:t>
            </a:r>
            <a:r>
              <a:t>of victory. </a:t>
            </a:r>
          </a:p>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Jesus came along and deliberately </a:t>
            </a:r>
            <a:br/>
            <a:r>
              <a:t>employed the common word for military victory, flipping its meaning in order to signal the arrival of a new kind of </a:t>
            </a:r>
            <a:br/>
            <a:r>
              <a:t>kingdom based on a new kind of power. </a:t>
            </a:r>
            <a:br/>
            <a:r>
              <a:t/>
            </a:r>
            <a:br/>
            <a:r>
              <a:t>His kingdom is like no other. It is, in fact, totally opposite to our world’s power structures.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1243582" y="1115566"/>
            <a:ext cx="10728698" cy="519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Jesus came to our world and founded His church upon the principle of non-coercive love. In the popular language of His time, He called the relational</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dynamic of His kingdom, </a:t>
            </a:r>
            <a:r>
              <a:rPr i="1"/>
              <a:t>“agape”. </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i="1"/>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Describing the ultimate outworking of this principle, Jesus said,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1390168" y="-3"/>
            <a:ext cx="10314155" cy="9058523"/>
          </a:xfrm>
          <a:prstGeom prst="rect">
            <a:avLst/>
          </a:prstGeom>
          <a:effectLst>
            <a:outerShdw blurRad="63500" dist="50800" dir="2700000" rotWithShape="0">
              <a:srgbClr val="000000">
                <a:alpha val="40000"/>
              </a:srgbClr>
            </a:outerShdw>
          </a:effectLst>
        </p:spPr>
        <p:txBody>
          <a:bodyPr/>
          <a:lstStyle/>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Welcome to </a:t>
            </a:r>
            <a:r>
              <a:rPr i="1" dirty="0">
                <a:solidFill>
                  <a:schemeClr val="accent2">
                    <a:lumOff val="10980"/>
                  </a:schemeClr>
                </a:solidFill>
                <a:latin typeface="Arial" panose="020B0604020202020204" pitchFamily="34" charset="0"/>
                <a:cs typeface="Arial" panose="020B0604020202020204" pitchFamily="34" charset="0"/>
              </a:rPr>
              <a:t>day 7 </a:t>
            </a:r>
            <a:endParaRPr i="1" dirty="0">
              <a:solidFill>
                <a:srgbClr val="D3A603"/>
              </a:solidFill>
              <a:latin typeface="Arial" panose="020B0604020202020204" pitchFamily="34" charset="0"/>
              <a:cs typeface="Arial" panose="020B0604020202020204" pitchFamily="34" charset="0"/>
            </a:endParaRPr>
          </a:p>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chemeClr val="accent2">
                    <a:lumOff val="10980"/>
                  </a:schemeClr>
                </a:solidFill>
                <a:latin typeface="Arial" panose="020B0604020202020204" pitchFamily="34" charset="0"/>
                <a:cs typeface="Arial" panose="020B0604020202020204" pitchFamily="34" charset="0"/>
              </a:rPr>
              <a:t>re-examination </a:t>
            </a:r>
            <a:r>
              <a:rPr i="1" dirty="0">
                <a:solidFill>
                  <a:srgbClr val="D3A603"/>
                </a:solidFill>
                <a:latin typeface="Arial" panose="020B0604020202020204" pitchFamily="34" charset="0"/>
                <a:cs typeface="Arial" panose="020B0604020202020204" pitchFamily="34" charset="0"/>
              </a:rPr>
              <a:t/>
            </a:r>
            <a:br>
              <a:rPr i="1" dirty="0">
                <a:solidFill>
                  <a:srgbClr val="D3A603"/>
                </a:solidFill>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chemeClr val="accent2">
                    <a:lumOff val="10980"/>
                  </a:schemeClr>
                </a:solidFill>
                <a:latin typeface="Arial" panose="020B0604020202020204" pitchFamily="34" charset="0"/>
                <a:cs typeface="Arial" panose="020B0604020202020204" pitchFamily="34" charset="0"/>
              </a:rPr>
              <a:t>core beliefs.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1243582" y="1115566"/>
            <a:ext cx="10728698" cy="7889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Giving totally defines God’s mode of existence. </a:t>
            </a:r>
          </a:p>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At the cross God gave Himself to the </a:t>
            </a:r>
            <a:br/>
            <a:r>
              <a:t>point of suffering and death in order to demonstrate His love</a:t>
            </a:r>
            <a:r>
              <a:rPr>
                <a:latin typeface="+mn-lt"/>
                <a:ea typeface="+mn-ea"/>
                <a:cs typeface="+mn-cs"/>
                <a:sym typeface="Calibri"/>
              </a:rPr>
              <a:t> </a:t>
            </a:r>
            <a:r>
              <a:t>for us, and that love is the power—the one and only power—</a:t>
            </a:r>
            <a:br/>
            <a:r>
              <a:t>He exerts for our salvation. </a:t>
            </a:r>
            <a:br/>
            <a:r>
              <a:t/>
            </a:r>
            <a:br/>
            <a:r>
              <a:t>The cross reveals that God is only interested in drawing human beings </a:t>
            </a:r>
            <a:br/>
            <a:r>
              <a:t>to Himself by the attractive power of </a:t>
            </a:r>
            <a:br/>
            <a:r>
              <a:t>His love.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1243582" y="1115567"/>
            <a:ext cx="10490805" cy="76159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Conversely, He is not interested in outward compliance under coercive pressure. Jesus also applied the principle of non-coercive love to</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human relations in general and to church relations in particular. </a:t>
            </a:r>
          </a:p>
          <a:p>
            <a:pPr>
              <a:defRPr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Take a look at Matthew 20:25-28:</a:t>
            </a:r>
            <a:endParaRPr>
              <a:latin typeface="+mn-lt"/>
              <a:ea typeface="+mn-ea"/>
              <a:cs typeface="+mn-cs"/>
              <a:sym typeface="Calibri"/>
            </a:endParaRPr>
          </a:p>
          <a:p>
            <a:pPr>
              <a:spcBef>
                <a:spcPts val="800"/>
              </a:spcBef>
              <a:defRPr sz="4400" b="1" i="1">
                <a:solidFill>
                  <a:srgbClr val="FFFFFF"/>
                </a:solidFill>
                <a:effectLst>
                  <a:outerShdw blurRad="38100" dist="38100" dir="2700000" rotWithShape="0">
                    <a:srgbClr val="000000">
                      <a:alpha val="43137"/>
                    </a:srgbClr>
                  </a:outerShdw>
                </a:effectLst>
                <a:latin typeface="+mn-lt"/>
                <a:ea typeface="+mn-ea"/>
                <a:cs typeface="+mn-cs"/>
                <a:sym typeface="Calibri"/>
              </a:defRPr>
            </a:pPr>
            <a:r>
              <a:t>“</a:t>
            </a:r>
            <a:r>
              <a:rPr>
                <a:latin typeface="Arial"/>
                <a:ea typeface="Arial"/>
                <a:cs typeface="Arial"/>
                <a:sym typeface="Arial"/>
              </a:rPr>
              <a:t>You know that the rulers of the Gentiles lord it over them, and those who are great exercise</a:t>
            </a:r>
            <a:r>
              <a:t> </a:t>
            </a:r>
            <a:r>
              <a:rPr>
                <a:latin typeface="Arial"/>
                <a:ea typeface="Arial"/>
                <a:cs typeface="Arial"/>
                <a:sym typeface="Arial"/>
              </a:rPr>
              <a:t>authority over them.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1243582" y="1115566"/>
            <a:ext cx="10728698" cy="58887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800"/>
              </a:spcBef>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Yet it shall not be so among you; but whoever desires to become great among you, let him be your servant. </a:t>
            </a:r>
            <a:br/>
            <a:r>
              <a:t/>
            </a:r>
            <a:br/>
            <a:r>
              <a:t>And</a:t>
            </a:r>
            <a:r>
              <a:rPr>
                <a:latin typeface="+mn-lt"/>
                <a:ea typeface="+mn-ea"/>
                <a:cs typeface="+mn-cs"/>
                <a:sym typeface="Calibri"/>
              </a:rPr>
              <a:t> </a:t>
            </a:r>
            <a:r>
              <a:t>whoever desires to be first among you, let him be your slave—just as the Son of Man did not come to be served, but to serve, and to give His</a:t>
            </a:r>
            <a:r>
              <a:rPr>
                <a:latin typeface="+mn-lt"/>
                <a:ea typeface="+mn-ea"/>
                <a:cs typeface="+mn-cs"/>
                <a:sym typeface="Calibri"/>
              </a:rPr>
              <a:t> </a:t>
            </a:r>
            <a:r>
              <a:t>life a ransom for many.”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p:nvPr/>
        </p:nvSpPr>
        <p:spPr>
          <a:xfrm>
            <a:off x="1243582" y="1115566"/>
            <a:ext cx="10728698" cy="773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This is what Jesus intended His </a:t>
            </a:r>
            <a:br/>
            <a:r>
              <a:t>church to look like, how He meant for </a:t>
            </a:r>
            <a:br/>
            <a:r>
              <a:t>it to operate. And through His</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church, this is how He wanted the world to see His character. </a:t>
            </a:r>
            <a:br/>
            <a:r>
              <a:t/>
            </a:r>
            <a:br/>
            <a:r>
              <a:t>Jesus is decidedly pro-freedom and anti-force. His life, death, and teachings set in motion a relational system characterized by a “power-under”</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dynamic rather than “power-over” manner of relating.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p:nvPr/>
        </p:nvSpPr>
        <p:spPr>
          <a:xfrm>
            <a:off x="1243582" y="1115567"/>
            <a:ext cx="11030029" cy="78727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100" b="1">
                <a:solidFill>
                  <a:srgbClr val="FFFFFF"/>
                </a:solidFill>
                <a:effectLst>
                  <a:outerShdw blurRad="38100" dist="38100" dir="2700000" rotWithShape="0">
                    <a:srgbClr val="000000">
                      <a:alpha val="43137"/>
                    </a:srgbClr>
                  </a:outerShdw>
                </a:effectLst>
                <a:latin typeface="Arial"/>
                <a:ea typeface="Arial"/>
                <a:cs typeface="Arial"/>
                <a:sym typeface="Arial"/>
              </a:defRPr>
            </a:pPr>
            <a:r>
              <a:t>His kingdom stands diametrically </a:t>
            </a:r>
            <a:br/>
            <a:r>
              <a:t>opposed to imposing theological, emotional, or civil coercion upon </a:t>
            </a:r>
            <a:br/>
            <a:r>
              <a:t>human beings in matters pertaining </a:t>
            </a:r>
            <a:br/>
            <a:r>
              <a:t>to one’s individual relationship with God. </a:t>
            </a:r>
            <a:br/>
            <a:r>
              <a:t/>
            </a:r>
            <a:br/>
            <a:r>
              <a:t>After Jesus departed from the world, having established His church on the premise of what we might call the love-freedom relational dynamic,</a:t>
            </a:r>
            <a:endParaRPr>
              <a:latin typeface="+mn-lt"/>
              <a:ea typeface="+mn-ea"/>
              <a:cs typeface="+mn-cs"/>
              <a:sym typeface="Calibri"/>
            </a:endParaRPr>
          </a:p>
          <a:p>
            <a:pPr>
              <a:defRPr sz="4100" b="1">
                <a:solidFill>
                  <a:srgbClr val="FFFFFF"/>
                </a:solidFill>
                <a:effectLst>
                  <a:outerShdw blurRad="38100" dist="38100" dir="2700000" rotWithShape="0">
                    <a:srgbClr val="000000">
                      <a:alpha val="43137"/>
                    </a:srgbClr>
                  </a:outerShdw>
                </a:effectLst>
                <a:latin typeface="+mn-lt"/>
                <a:ea typeface="+mn-ea"/>
                <a:cs typeface="+mn-cs"/>
                <a:sym typeface="Calibri"/>
              </a:defRPr>
            </a:pPr>
            <a:r>
              <a:t/>
            </a:r>
            <a:br/>
            <a:r>
              <a:rPr>
                <a:latin typeface="Arial"/>
                <a:ea typeface="Arial"/>
                <a:cs typeface="Arial"/>
                <a:sym typeface="Arial"/>
              </a:rPr>
              <a:t>His disciples advance His peculiar upside-down kingdom in two ways: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1243582" y="1124711"/>
            <a:ext cx="11505815" cy="667766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a:t>
            </a:r>
            <a:r>
              <a:rPr i="0"/>
              <a:t> by preaching the gospel, or</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 good news of God’s non-coercive </a:t>
            </a:r>
            <a:br/>
            <a:r>
              <a:t>love as the only legitimate basis for human relationship with God </a:t>
            </a:r>
          </a:p>
          <a:p>
            <a:pPr>
              <a:spcBef>
                <a:spcPts val="17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and </a:t>
            </a:r>
            <a:endParaRPr>
              <a:latin typeface="+mn-lt"/>
              <a:ea typeface="+mn-ea"/>
              <a:cs typeface="+mn-cs"/>
              <a:sym typeface="Calibri"/>
            </a:endParaRP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(b)</a:t>
            </a:r>
            <a:r>
              <a:rPr i="0"/>
              <a:t> by living out His love within the </a:t>
            </a:r>
            <a:br>
              <a:rPr i="0"/>
            </a:br>
            <a:r>
              <a:rPr i="0"/>
              <a:t>church as a covenant community, meaning that men and women only </a:t>
            </a:r>
            <a:br>
              <a:rPr i="0"/>
            </a:br>
            <a:r>
              <a:rPr i="0"/>
              <a:t>joined the church on the premise of voluntary response to God’s love.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1243582" y="1115566"/>
            <a:ext cx="10744559" cy="392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 church was not to be a civil </a:t>
            </a:r>
            <a:br/>
            <a:r>
              <a:t>system imposing its beliefs by means of law, but rather a covenantal system setting forth the attractive beauty of God’s character as an invitation to which all were free to say yes or no.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1243582" y="1127928"/>
            <a:ext cx="10966592" cy="773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Once we understand that non-</a:t>
            </a:r>
            <a:br/>
            <a:r>
              <a:t>coercive love is the foundational principle of the gospel, we are </a:t>
            </a:r>
            <a:br/>
            <a:r>
              <a:t>prepared to discern, by contrast, that every political and religious system </a:t>
            </a:r>
            <a:br/>
            <a:r>
              <a:t>that attempts to use force in the name </a:t>
            </a:r>
            <a:br/>
            <a:r>
              <a:t>of Christ is, in fact, anti-Christ.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And this brings us to the prophecies </a:t>
            </a:r>
            <a:br/>
            <a:r>
              <a:t>of Daniel and Revelation.</a:t>
            </a:r>
            <a:br/>
            <a:r>
              <a:t/>
            </a:r>
            <a:b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243582" y="1115567"/>
            <a:ext cx="10966592" cy="7140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spcBef>
                <a:spcPts val="1700"/>
              </a:spcBef>
              <a:defRPr sz="4400" b="1" i="1">
                <a:solidFill>
                  <a:srgbClr val="D3A603"/>
                </a:solidFill>
                <a:effectLst>
                  <a:outerShdw blurRad="38100" dist="38100" dir="2700000" rotWithShape="0">
                    <a:srgbClr val="000000">
                      <a:alpha val="43137"/>
                    </a:srgbClr>
                  </a:outerShdw>
                </a:effectLst>
                <a:latin typeface="Arial"/>
                <a:ea typeface="Arial"/>
                <a:cs typeface="Arial"/>
                <a:sym typeface="Arial"/>
              </a:defRPr>
            </a:pPr>
            <a:r>
              <a:t>Daniel and Revelation</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Daniel and Revelation tell the story</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of Jesus conquering deception</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and force with truth and love.</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mn-lt"/>
                <a:ea typeface="+mn-ea"/>
                <a:cs typeface="+mn-cs"/>
                <a:sym typeface="Calibri"/>
              </a:defRPr>
            </a:pP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That’s the core logic embedded in</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Bible prophecy. If we miss that,</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we’ve missed the whole point.</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Let’s break it down.</a:t>
            </a:r>
            <a:endParaRPr>
              <a:latin typeface="+mn-lt"/>
              <a:ea typeface="+mn-ea"/>
              <a:cs typeface="+mn-cs"/>
              <a:sym typeface="Calibri"/>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1243582" y="1115566"/>
            <a:ext cx="10518993" cy="3495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The doctrinal truths of Scripture can be thought of as a series of perceptual windows through which God's character may be viewed from various different angles.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p:nvPr/>
        </p:nvSpPr>
        <p:spPr>
          <a:xfrm>
            <a:off x="1243582" y="1115566"/>
            <a:ext cx="11125186" cy="519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Daniel shows us a series of world empires. Each one seeks to advance </a:t>
            </a:r>
            <a:br/>
            <a:r>
              <a:t>its claim of superiority by means of </a:t>
            </a:r>
            <a:br/>
            <a:r>
              <a:t>brute strength, and each one </a:t>
            </a:r>
            <a:br/>
            <a:r>
              <a:t>inevitably falls to the dominance of another. Daniel describes the self-defeating cycle of violence in Daniel 8:4-9: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1243582" y="1115566"/>
            <a:ext cx="11125186" cy="392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I saw the ram pushing westward,</a:t>
            </a:r>
            <a:endParaRPr>
              <a:latin typeface="+mn-lt"/>
              <a:ea typeface="+mn-ea"/>
              <a:cs typeface="+mn-cs"/>
              <a:sym typeface="Calibri"/>
            </a:endParaRP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northward, and southward, so that no animal could withstand him; nor was there any that could deliver from his hand, but he did according to his will</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and became great.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p:nvPr/>
        </p:nvSpPr>
        <p:spPr>
          <a:xfrm>
            <a:off x="1243582" y="1115566"/>
            <a:ext cx="11125186" cy="646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And as I was considering, suddenly </a:t>
            </a:r>
            <a:br/>
            <a:r>
              <a:t>a male goat came from the west, across the surface of the whole earth, without touching the ground; and the goat had </a:t>
            </a:r>
            <a:br/>
            <a:r>
              <a:t>a notable horn between his eyes. </a:t>
            </a:r>
            <a:br/>
            <a:r>
              <a:t/>
            </a:r>
            <a:br/>
            <a:r>
              <a:t>Then he came to the ram that had two horns, which I had seen standing beside the river, and ran at him with furious power.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1243583" y="1115566"/>
            <a:ext cx="12013318" cy="6492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And I saw him confronting the ram; </a:t>
            </a:r>
            <a:br/>
            <a:r>
              <a:t>he was moved with rage against him, attacked the ram, and broke his two </a:t>
            </a:r>
            <a:br/>
            <a:r>
              <a:t>horns. </a:t>
            </a:r>
            <a:br/>
            <a:r>
              <a:t/>
            </a:r>
            <a:br/>
            <a:r>
              <a:t>There was no power in the ram </a:t>
            </a:r>
            <a:br/>
            <a:r>
              <a:t>to withstand him, but he cast him </a:t>
            </a:r>
            <a:br/>
            <a:r>
              <a:t>down to the ground and trampled him; </a:t>
            </a:r>
            <a:br/>
            <a:r>
              <a:t>and there was no one that could </a:t>
            </a:r>
            <a:br/>
            <a:r>
              <a:t>deliver the</a:t>
            </a:r>
            <a:r>
              <a:rPr>
                <a:latin typeface="+mn-lt"/>
                <a:ea typeface="+mn-ea"/>
                <a:cs typeface="+mn-cs"/>
                <a:sym typeface="Calibri"/>
              </a:rPr>
              <a:t> </a:t>
            </a:r>
            <a:r>
              <a:t>ram from his hand.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243583" y="1103204"/>
            <a:ext cx="12013318" cy="6492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Therefore the male goat grew very </a:t>
            </a:r>
            <a:br/>
            <a:r>
              <a:t>great; but when he became strong, </a:t>
            </a:r>
            <a:br/>
            <a:r>
              <a:t>the large horn was broken, and in </a:t>
            </a:r>
            <a:br/>
            <a:r>
              <a:t>place of it four notable  ones came </a:t>
            </a:r>
            <a:br/>
            <a:r>
              <a:t>up toward the four winds</a:t>
            </a:r>
            <a:r>
              <a:rPr>
                <a:latin typeface="+mn-lt"/>
                <a:ea typeface="+mn-ea"/>
                <a:cs typeface="+mn-cs"/>
                <a:sym typeface="Calibri"/>
              </a:rPr>
              <a:t> </a:t>
            </a:r>
            <a:r>
              <a:t>of heaven. </a:t>
            </a:r>
            <a:br/>
            <a:r>
              <a:t/>
            </a:r>
            <a:br/>
            <a:r>
              <a:t>And out of one of them came a little </a:t>
            </a:r>
            <a:br/>
            <a:r>
              <a:t>horn which grew exceedingly great </a:t>
            </a:r>
            <a:br/>
            <a:r>
              <a:t>toward the south, toward the east, </a:t>
            </a:r>
            <a:br/>
            <a:r>
              <a:t>and toward the Glorious Land.”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p:nvPr/>
        </p:nvSpPr>
        <p:spPr>
          <a:xfrm>
            <a:off x="1243583" y="1115566"/>
            <a:ext cx="12013318" cy="81398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pPr>
            <a:r>
              <a:t>Notice the escalating pattern of</a:t>
            </a:r>
            <a:endParaRPr>
              <a:latin typeface="+mn-lt"/>
              <a:ea typeface="+mn-ea"/>
              <a:cs typeface="+mn-cs"/>
              <a:sym typeface="Calibri"/>
            </a:endParaRPr>
          </a:p>
          <a:p>
            <a:pPr>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pPr>
            <a:r>
              <a:t>self-exaltation Daniel outlines:</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“great”</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“very great”</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“exceedingly great”</a:t>
            </a:r>
            <a:endParaRPr>
              <a:latin typeface="+mn-lt"/>
              <a:ea typeface="+mn-ea"/>
              <a:cs typeface="+mn-cs"/>
              <a:sym typeface="Calibri"/>
            </a:endParaRPr>
          </a:p>
          <a:p>
            <a:pPr>
              <a:defRPr sz="4000" b="1">
                <a:solidFill>
                  <a:srgbClr val="FFFFFF"/>
                </a:solidFill>
                <a:effectLst>
                  <a:outerShdw blurRad="38100" dist="38100" dir="2700000" rotWithShape="0">
                    <a:srgbClr val="000000">
                      <a:alpha val="43137"/>
                    </a:srgbClr>
                  </a:outerShdw>
                </a:effectLst>
                <a:latin typeface="+mn-lt"/>
                <a:ea typeface="+mn-ea"/>
                <a:cs typeface="+mn-cs"/>
                <a:sym typeface="Calibri"/>
              </a:defRPr>
            </a:pPr>
            <a:endParaRPr>
              <a:latin typeface="+mn-lt"/>
              <a:ea typeface="+mn-ea"/>
              <a:cs typeface="+mn-cs"/>
              <a:sym typeface="Calibri"/>
            </a:endParaRPr>
          </a:p>
          <a:p>
            <a:pPr>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pPr>
            <a:r>
              <a:t>And also notice the language of power </a:t>
            </a:r>
            <a:br/>
            <a:r>
              <a:t>and violence:</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“with furious power”</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“confronting”</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“moved with rage”</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“attacked”</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“cast him to the ground”</a:t>
            </a:r>
            <a:endParaRPr>
              <a:latin typeface="+mn-lt"/>
              <a:ea typeface="+mn-ea"/>
              <a:cs typeface="+mn-cs"/>
              <a:sym typeface="Calibri"/>
            </a:endParaRPr>
          </a:p>
          <a:p>
            <a:pPr>
              <a:defRPr sz="40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 “trampled him”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6">
                                            <p:bg/>
                                          </p:spTgt>
                                        </p:tgtEl>
                                        <p:attrNameLst>
                                          <p:attrName>style.visibility</p:attrName>
                                        </p:attrNameLst>
                                      </p:cBhvr>
                                      <p:to>
                                        <p:strVal val="visible"/>
                                      </p:to>
                                    </p:set>
                                    <p:animEffect transition="in" filter="dissolve">
                                      <p:cBhvr>
                                        <p:cTn id="7" dur="500"/>
                                        <p:tgtEl>
                                          <p:spTgt spid="246">
                                            <p:bg/>
                                          </p:spTgt>
                                        </p:tgtEl>
                                      </p:cBhvr>
                                    </p:animEffect>
                                  </p:childTnLst>
                                </p:cTn>
                              </p:par>
                              <p:par>
                                <p:cTn id="8" presetID="9" presetClass="entr" presetSubtype="0" fill="hold" grpId="1" nodeType="withEffect">
                                  <p:stCondLst>
                                    <p:cond delay="0"/>
                                  </p:stCondLst>
                                  <p:iterate>
                                    <p:tmAbs val="0"/>
                                  </p:iterate>
                                  <p:childTnLst>
                                    <p:set>
                                      <p:cBhvr>
                                        <p:cTn id="9" fill="hold"/>
                                        <p:tgtEl>
                                          <p:spTgt spid="246">
                                            <p:txEl>
                                              <p:pRg st="0" end="0"/>
                                            </p:txEl>
                                          </p:spTgt>
                                        </p:tgtEl>
                                        <p:attrNameLst>
                                          <p:attrName>style.visibility</p:attrName>
                                        </p:attrNameLst>
                                      </p:cBhvr>
                                      <p:to>
                                        <p:strVal val="visible"/>
                                      </p:to>
                                    </p:set>
                                    <p:animEffect transition="in" filter="dissolve">
                                      <p:cBhvr>
                                        <p:cTn id="10" dur="500"/>
                                        <p:tgtEl>
                                          <p:spTgt spid="246">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46">
                                            <p:txEl>
                                              <p:pRg st="1" end="1"/>
                                            </p:txEl>
                                          </p:spTgt>
                                        </p:tgtEl>
                                        <p:attrNameLst>
                                          <p:attrName>style.visibility</p:attrName>
                                        </p:attrNameLst>
                                      </p:cBhvr>
                                      <p:to>
                                        <p:strVal val="visible"/>
                                      </p:to>
                                    </p:set>
                                    <p:animEffect transition="in" filter="dissolve">
                                      <p:cBhvr>
                                        <p:cTn id="14" dur="500"/>
                                        <p:tgtEl>
                                          <p:spTgt spid="246">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246">
                                            <p:txEl>
                                              <p:pRg st="2" end="2"/>
                                            </p:txEl>
                                          </p:spTgt>
                                        </p:tgtEl>
                                        <p:attrNameLst>
                                          <p:attrName>style.visibility</p:attrName>
                                        </p:attrNameLst>
                                      </p:cBhvr>
                                      <p:to>
                                        <p:strVal val="visible"/>
                                      </p:to>
                                    </p:set>
                                    <p:animEffect transition="in" filter="dissolve">
                                      <p:cBhvr>
                                        <p:cTn id="18" dur="500"/>
                                        <p:tgtEl>
                                          <p:spTgt spid="24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1" nodeType="clickEffect">
                                  <p:stCondLst>
                                    <p:cond delay="0"/>
                                  </p:stCondLst>
                                  <p:iterate>
                                    <p:tmAbs val="0"/>
                                  </p:iterate>
                                  <p:childTnLst>
                                    <p:set>
                                      <p:cBhvr>
                                        <p:cTn id="22" fill="hold"/>
                                        <p:tgtEl>
                                          <p:spTgt spid="246">
                                            <p:txEl>
                                              <p:pRg st="3" end="3"/>
                                            </p:txEl>
                                          </p:spTgt>
                                        </p:tgtEl>
                                        <p:attrNameLst>
                                          <p:attrName>style.visibility</p:attrName>
                                        </p:attrNameLst>
                                      </p:cBhvr>
                                      <p:to>
                                        <p:strVal val="visible"/>
                                      </p:to>
                                    </p:set>
                                    <p:animEffect transition="in" filter="dissolve">
                                      <p:cBhvr>
                                        <p:cTn id="23" dur="500"/>
                                        <p:tgtEl>
                                          <p:spTgt spid="24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1" nodeType="clickEffect">
                                  <p:stCondLst>
                                    <p:cond delay="0"/>
                                  </p:stCondLst>
                                  <p:iterate>
                                    <p:tmAbs val="0"/>
                                  </p:iterate>
                                  <p:childTnLst>
                                    <p:set>
                                      <p:cBhvr>
                                        <p:cTn id="27" fill="hold"/>
                                        <p:tgtEl>
                                          <p:spTgt spid="246">
                                            <p:txEl>
                                              <p:pRg st="4" end="4"/>
                                            </p:txEl>
                                          </p:spTgt>
                                        </p:tgtEl>
                                        <p:attrNameLst>
                                          <p:attrName>style.visibility</p:attrName>
                                        </p:attrNameLst>
                                      </p:cBhvr>
                                      <p:to>
                                        <p:strVal val="visible"/>
                                      </p:to>
                                    </p:set>
                                    <p:animEffect transition="in" filter="dissolve">
                                      <p:cBhvr>
                                        <p:cTn id="28" dur="500"/>
                                        <p:tgtEl>
                                          <p:spTgt spid="24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1" nodeType="clickEffect">
                                  <p:stCondLst>
                                    <p:cond delay="0"/>
                                  </p:stCondLst>
                                  <p:iterate>
                                    <p:tmAbs val="0"/>
                                  </p:iterate>
                                  <p:childTnLst>
                                    <p:set>
                                      <p:cBhvr>
                                        <p:cTn id="32" fill="hold"/>
                                        <p:tgtEl>
                                          <p:spTgt spid="246">
                                            <p:txEl>
                                              <p:pRg st="5" end="5"/>
                                            </p:txEl>
                                          </p:spTgt>
                                        </p:tgtEl>
                                        <p:attrNameLst>
                                          <p:attrName>style.visibility</p:attrName>
                                        </p:attrNameLst>
                                      </p:cBhvr>
                                      <p:to>
                                        <p:strVal val="visible"/>
                                      </p:to>
                                    </p:set>
                                    <p:animEffect transition="in" filter="dissolve">
                                      <p:cBhvr>
                                        <p:cTn id="33" dur="500"/>
                                        <p:tgtEl>
                                          <p:spTgt spid="246">
                                            <p:txEl>
                                              <p:pRg st="5" end="5"/>
                                            </p:txEl>
                                          </p:spTgt>
                                        </p:tgtEl>
                                      </p:cBhvr>
                                    </p:animEffect>
                                  </p:childTnLst>
                                </p:cTn>
                              </p:par>
                            </p:childTnLst>
                          </p:cTn>
                        </p:par>
                        <p:par>
                          <p:cTn id="34" fill="hold">
                            <p:stCondLst>
                              <p:cond delay="500"/>
                            </p:stCondLst>
                            <p:childTnLst>
                              <p:par>
                                <p:cTn id="35" presetID="9" presetClass="entr" fill="hold" grpId="1" nodeType="afterEffect">
                                  <p:stCondLst>
                                    <p:cond delay="0"/>
                                  </p:stCondLst>
                                  <p:iterate>
                                    <p:tmAbs val="0"/>
                                  </p:iterate>
                                  <p:childTnLst>
                                    <p:set>
                                      <p:cBhvr>
                                        <p:cTn id="36" fill="hold"/>
                                        <p:tgtEl>
                                          <p:spTgt spid="246">
                                            <p:txEl>
                                              <p:pRg st="6" end="6"/>
                                            </p:txEl>
                                          </p:spTgt>
                                        </p:tgtEl>
                                        <p:attrNameLst>
                                          <p:attrName>style.visibility</p:attrName>
                                        </p:attrNameLst>
                                      </p:cBhvr>
                                      <p:to>
                                        <p:strVal val="visible"/>
                                      </p:to>
                                    </p:set>
                                    <p:animEffect transition="in" filter="dissolve">
                                      <p:cBhvr>
                                        <p:cTn id="37" dur="500"/>
                                        <p:tgtEl>
                                          <p:spTgt spid="2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1" nodeType="clickEffect">
                                  <p:stCondLst>
                                    <p:cond delay="0"/>
                                  </p:stCondLst>
                                  <p:iterate>
                                    <p:tmAbs val="0"/>
                                  </p:iterate>
                                  <p:childTnLst>
                                    <p:set>
                                      <p:cBhvr>
                                        <p:cTn id="41" fill="hold"/>
                                        <p:tgtEl>
                                          <p:spTgt spid="246">
                                            <p:txEl>
                                              <p:pRg st="7" end="7"/>
                                            </p:txEl>
                                          </p:spTgt>
                                        </p:tgtEl>
                                        <p:attrNameLst>
                                          <p:attrName>style.visibility</p:attrName>
                                        </p:attrNameLst>
                                      </p:cBhvr>
                                      <p:to>
                                        <p:strVal val="visible"/>
                                      </p:to>
                                    </p:set>
                                    <p:animEffect transition="in" filter="dissolve">
                                      <p:cBhvr>
                                        <p:cTn id="42" dur="500"/>
                                        <p:tgtEl>
                                          <p:spTgt spid="24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1" nodeType="clickEffect">
                                  <p:stCondLst>
                                    <p:cond delay="0"/>
                                  </p:stCondLst>
                                  <p:iterate>
                                    <p:tmAbs val="0"/>
                                  </p:iterate>
                                  <p:childTnLst>
                                    <p:set>
                                      <p:cBhvr>
                                        <p:cTn id="46" fill="hold"/>
                                        <p:tgtEl>
                                          <p:spTgt spid="246">
                                            <p:txEl>
                                              <p:pRg st="8" end="8"/>
                                            </p:txEl>
                                          </p:spTgt>
                                        </p:tgtEl>
                                        <p:attrNameLst>
                                          <p:attrName>style.visibility</p:attrName>
                                        </p:attrNameLst>
                                      </p:cBhvr>
                                      <p:to>
                                        <p:strVal val="visible"/>
                                      </p:to>
                                    </p:set>
                                    <p:animEffect transition="in" filter="dissolve">
                                      <p:cBhvr>
                                        <p:cTn id="47" dur="500"/>
                                        <p:tgtEl>
                                          <p:spTgt spid="24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 nodeType="clickEffect">
                                  <p:stCondLst>
                                    <p:cond delay="0"/>
                                  </p:stCondLst>
                                  <p:iterate>
                                    <p:tmAbs val="0"/>
                                  </p:iterate>
                                  <p:childTnLst>
                                    <p:set>
                                      <p:cBhvr>
                                        <p:cTn id="51" fill="hold"/>
                                        <p:tgtEl>
                                          <p:spTgt spid="246">
                                            <p:txEl>
                                              <p:pRg st="9" end="9"/>
                                            </p:txEl>
                                          </p:spTgt>
                                        </p:tgtEl>
                                        <p:attrNameLst>
                                          <p:attrName>style.visibility</p:attrName>
                                        </p:attrNameLst>
                                      </p:cBhvr>
                                      <p:to>
                                        <p:strVal val="visible"/>
                                      </p:to>
                                    </p:set>
                                    <p:animEffect transition="in" filter="dissolve">
                                      <p:cBhvr>
                                        <p:cTn id="52" dur="500"/>
                                        <p:tgtEl>
                                          <p:spTgt spid="24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 nodeType="clickEffect">
                                  <p:stCondLst>
                                    <p:cond delay="0"/>
                                  </p:stCondLst>
                                  <p:iterate>
                                    <p:tmAbs val="0"/>
                                  </p:iterate>
                                  <p:childTnLst>
                                    <p:set>
                                      <p:cBhvr>
                                        <p:cTn id="56" fill="hold"/>
                                        <p:tgtEl>
                                          <p:spTgt spid="246">
                                            <p:txEl>
                                              <p:pRg st="10" end="10"/>
                                            </p:txEl>
                                          </p:spTgt>
                                        </p:tgtEl>
                                        <p:attrNameLst>
                                          <p:attrName>style.visibility</p:attrName>
                                        </p:attrNameLst>
                                      </p:cBhvr>
                                      <p:to>
                                        <p:strVal val="visible"/>
                                      </p:to>
                                    </p:set>
                                    <p:animEffect transition="in" filter="dissolve">
                                      <p:cBhvr>
                                        <p:cTn id="57" dur="500"/>
                                        <p:tgtEl>
                                          <p:spTgt spid="24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fill="hold" grpId="1" nodeType="clickEffect">
                                  <p:stCondLst>
                                    <p:cond delay="0"/>
                                  </p:stCondLst>
                                  <p:iterate>
                                    <p:tmAbs val="0"/>
                                  </p:iterate>
                                  <p:childTnLst>
                                    <p:set>
                                      <p:cBhvr>
                                        <p:cTn id="61" fill="hold"/>
                                        <p:tgtEl>
                                          <p:spTgt spid="246">
                                            <p:txEl>
                                              <p:pRg st="11" end="11"/>
                                            </p:txEl>
                                          </p:spTgt>
                                        </p:tgtEl>
                                        <p:attrNameLst>
                                          <p:attrName>style.visibility</p:attrName>
                                        </p:attrNameLst>
                                      </p:cBhvr>
                                      <p:to>
                                        <p:strVal val="visible"/>
                                      </p:to>
                                    </p:set>
                                    <p:animEffect transition="in" filter="dissolve">
                                      <p:cBhvr>
                                        <p:cTn id="62" dur="500"/>
                                        <p:tgtEl>
                                          <p:spTgt spid="24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fill="hold" grpId="1" nodeType="clickEffect">
                                  <p:stCondLst>
                                    <p:cond delay="0"/>
                                  </p:stCondLst>
                                  <p:iterate>
                                    <p:tmAbs val="0"/>
                                  </p:iterate>
                                  <p:childTnLst>
                                    <p:set>
                                      <p:cBhvr>
                                        <p:cTn id="66" fill="hold"/>
                                        <p:tgtEl>
                                          <p:spTgt spid="246">
                                            <p:txEl>
                                              <p:pRg st="12" end="12"/>
                                            </p:txEl>
                                          </p:spTgt>
                                        </p:tgtEl>
                                        <p:attrNameLst>
                                          <p:attrName>style.visibility</p:attrName>
                                        </p:attrNameLst>
                                      </p:cBhvr>
                                      <p:to>
                                        <p:strVal val="visible"/>
                                      </p:to>
                                    </p:set>
                                    <p:animEffect transition="in" filter="dissolve">
                                      <p:cBhvr>
                                        <p:cTn id="67" dur="500"/>
                                        <p:tgtEl>
                                          <p:spTgt spid="24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bldLvl="5"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1243583" y="1115566"/>
            <a:ext cx="11934022" cy="7788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Each kingdom advances over the </a:t>
            </a:r>
            <a:br/>
            <a:r>
              <a:t>other by means of force.</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mn-lt"/>
                <a:ea typeface="+mn-ea"/>
                <a:cs typeface="+mn-cs"/>
                <a:sym typeface="Calibri"/>
              </a:defRPr>
            </a:pPr>
            <a:r>
              <a:t/>
            </a:r>
            <a:br/>
            <a:r>
              <a:rPr>
                <a:latin typeface="Arial"/>
                <a:ea typeface="Arial"/>
                <a:cs typeface="Arial"/>
                <a:sym typeface="Arial"/>
              </a:rPr>
              <a:t>Describing the last kingdom in the prophetic lineup, Daniel says this in </a:t>
            </a:r>
            <a:br>
              <a:rPr>
                <a:latin typeface="Arial"/>
                <a:ea typeface="Arial"/>
                <a:cs typeface="Arial"/>
                <a:sym typeface="Arial"/>
              </a:rPr>
            </a:br>
            <a:r>
              <a:rPr>
                <a:latin typeface="Arial"/>
                <a:ea typeface="Arial"/>
                <a:cs typeface="Arial"/>
                <a:sym typeface="Arial"/>
              </a:rPr>
              <a:t>verses 24-25:</a:t>
            </a:r>
          </a:p>
          <a:p>
            <a:pPr>
              <a:defRPr sz="4400" b="1">
                <a:solidFill>
                  <a:srgbClr val="FFFFFF"/>
                </a:solidFill>
                <a:effectLst>
                  <a:outerShdw blurRad="38100" dist="38100" dir="2700000" rotWithShape="0">
                    <a:srgbClr val="000000">
                      <a:alpha val="43137"/>
                    </a:srgbClr>
                  </a:outerShdw>
                </a:effectLst>
                <a:latin typeface="+mn-lt"/>
                <a:ea typeface="+mn-ea"/>
                <a:cs typeface="+mn-cs"/>
                <a:sym typeface="Calibri"/>
              </a:defRPr>
            </a:pPr>
            <a:r>
              <a:t/>
            </a:r>
            <a:br/>
            <a:r>
              <a:rPr i="1"/>
              <a:t>“</a:t>
            </a:r>
            <a:r>
              <a:rPr i="1">
                <a:latin typeface="Arial"/>
                <a:ea typeface="Arial"/>
                <a:cs typeface="Arial"/>
                <a:sym typeface="Arial"/>
              </a:rPr>
              <a:t>His power shall be mighty, but not </a:t>
            </a:r>
            <a:endParaRPr i="1"/>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by his own power; he shall destroy </a:t>
            </a:r>
            <a:br/>
            <a:r>
              <a:t>fearfully, and shall prosper and </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thrive; he shall destroy the mighty,</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and also the holy people.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p:nvPr/>
        </p:nvSpPr>
        <p:spPr>
          <a:xfrm>
            <a:off x="1243583" y="1115566"/>
            <a:ext cx="11934022" cy="55989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Through his cunning he shall cause </a:t>
            </a:r>
            <a:br/>
            <a:r>
              <a:t>deceit to prosper under his rule; </a:t>
            </a:r>
          </a:p>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and he shall exalt himself in his heart. </a:t>
            </a:r>
            <a:br/>
            <a:r>
              <a:t/>
            </a:r>
            <a:br/>
            <a:r>
              <a:t>He shall destroy many in their prosperity. </a:t>
            </a:r>
            <a:br/>
            <a:r>
              <a:t>He shall even rise against the Prince of princes; but he shall be broken without human means.”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1243583" y="1115566"/>
            <a:ext cx="11934022" cy="37701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As with the kingdoms that preceded it, destruction and deceit are the means </a:t>
            </a:r>
            <a:br/>
            <a:r>
              <a:t>by which this kingdom exalts itself. </a:t>
            </a:r>
            <a:br/>
            <a:r>
              <a:t/>
            </a:r>
            <a:br/>
            <a:r>
              <a:t>But then Daniel shows us something </a:t>
            </a:r>
            <a:br/>
            <a:r>
              <a:t>new, something totally different.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1231221" y="1115566"/>
            <a:ext cx="11085802" cy="773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This powerful system conquers everything in its path until it rises </a:t>
            </a:r>
            <a:r>
              <a:rPr i="1"/>
              <a:t>“against the Prince of princes”</a:t>
            </a:r>
            <a:r>
              <a:t>, </a:t>
            </a:r>
            <a:br/>
            <a:r>
              <a:t>which is the Messiah. </a:t>
            </a:r>
            <a:br/>
            <a:r>
              <a:t/>
            </a:r>
            <a:br/>
            <a:r>
              <a:t>In Jesus, self-exaltation has met </a:t>
            </a:r>
            <a:br/>
            <a:r>
              <a:t>its match, but not in the way we </a:t>
            </a:r>
            <a:br/>
            <a:r>
              <a:t>might think. </a:t>
            </a:r>
            <a:br/>
            <a:r>
              <a:t/>
            </a:r>
            <a:br/>
            <a:r>
              <a:t>As this kingdom comes against Jesus, Daniel says that it will be </a:t>
            </a:r>
            <a:r>
              <a:rPr i="1"/>
              <a:t>“broken without human means”.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1242904" y="1118358"/>
            <a:ext cx="10518992" cy="4168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lvl1pPr>
              <a:defRPr sz="44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For our purposes, let’s imagine the structure of truth as an octagon-shaped building. On each of the eight sides of the structure, there is a window. Each window represents one of our doctrinal beliefs: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nvSpPr>
        <p:spPr>
          <a:xfrm>
            <a:off x="1243582" y="1115566"/>
            <a:ext cx="11664412" cy="582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In other words, Jesus does not </a:t>
            </a:r>
            <a:br/>
            <a:r>
              <a:t>conquer by the same principles </a:t>
            </a:r>
            <a:br/>
            <a:r>
              <a:t>commonly employed by human </a:t>
            </a:r>
            <a:br/>
            <a:r>
              <a:t>power structures. </a:t>
            </a:r>
            <a:br/>
            <a:r>
              <a:t/>
            </a:r>
            <a:br/>
            <a:r>
              <a:t>He operates on principles that run </a:t>
            </a:r>
            <a:br/>
            <a:r>
              <a:t>directly contrary to the principles employed by the kingdoms of this </a:t>
            </a:r>
            <a:br/>
            <a:r>
              <a:t>world.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nvSpPr>
        <p:spPr>
          <a:xfrm>
            <a:off x="1243582" y="1115566"/>
            <a:ext cx="11664412" cy="392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They use deception and force. </a:t>
            </a:r>
            <a:br/>
            <a:r>
              <a:t>His weapons are truth in love. </a:t>
            </a:r>
            <a:br/>
            <a:r>
              <a:t/>
            </a:r>
            <a:br/>
            <a:r>
              <a:t>In chapter 9 Daniel gives us a more detailed description of the Messiah’s </a:t>
            </a:r>
            <a:br/>
            <a:r>
              <a:t>path to victory, and it is astounding.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1243583" y="1115566"/>
            <a:ext cx="11426515" cy="599437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Notice verse 26:</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mn-lt"/>
                <a:ea typeface="+mn-ea"/>
                <a:cs typeface="+mn-cs"/>
                <a:sym typeface="Calibri"/>
              </a:defRPr>
            </a:pPr>
            <a:endParaRPr>
              <a:latin typeface="+mn-lt"/>
              <a:ea typeface="+mn-ea"/>
              <a:cs typeface="+mn-cs"/>
              <a:sym typeface="Calibri"/>
            </a:endParaRP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“Messiah shall be cut off, but not</a:t>
            </a:r>
            <a:r>
              <a:rPr>
                <a:latin typeface="+mn-lt"/>
                <a:ea typeface="+mn-ea"/>
                <a:cs typeface="+mn-cs"/>
                <a:sym typeface="Calibri"/>
              </a:rPr>
              <a:t> </a:t>
            </a:r>
            <a:r>
              <a:t>for Himself.” </a:t>
            </a:r>
            <a:br/>
            <a:r>
              <a:t/>
            </a:r>
            <a:br/>
            <a:r>
              <a:rPr i="0"/>
              <a:t>And verse 27: </a:t>
            </a:r>
            <a:r>
              <a:t>“Then</a:t>
            </a:r>
            <a:r>
              <a:rPr>
                <a:latin typeface="+mn-lt"/>
                <a:ea typeface="+mn-ea"/>
                <a:cs typeface="+mn-cs"/>
                <a:sym typeface="Calibri"/>
              </a:rPr>
              <a:t> </a:t>
            </a:r>
            <a:r>
              <a:t>he shall confirm</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 covenant with</a:t>
            </a:r>
            <a:r>
              <a:rPr>
                <a:latin typeface="+mn-lt"/>
                <a:ea typeface="+mn-ea"/>
                <a:cs typeface="+mn-cs"/>
                <a:sym typeface="Calibri"/>
              </a:rPr>
              <a:t> </a:t>
            </a:r>
            <a:r>
              <a:t>many for one week;</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but in the</a:t>
            </a:r>
            <a:r>
              <a:rPr>
                <a:latin typeface="+mn-lt"/>
                <a:ea typeface="+mn-ea"/>
                <a:cs typeface="+mn-cs"/>
                <a:sym typeface="Calibri"/>
              </a:rPr>
              <a:t> </a:t>
            </a:r>
            <a:r>
              <a:t>middle of the week He shall bring</a:t>
            </a:r>
            <a:r>
              <a:rPr>
                <a:latin typeface="+mn-lt"/>
                <a:ea typeface="+mn-ea"/>
                <a:cs typeface="+mn-cs"/>
                <a:sym typeface="Calibri"/>
              </a:rPr>
              <a:t> </a:t>
            </a:r>
            <a:r>
              <a:t>an end to sacrifice and offering.”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1243583" y="1115566"/>
            <a:ext cx="11426515" cy="39964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This is a prophecy foretelling the</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self-sacrificing death of Jesus.</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mn-lt"/>
                <a:ea typeface="+mn-ea"/>
                <a:cs typeface="+mn-cs"/>
                <a:sym typeface="Calibri"/>
              </a:defRPr>
            </a:pPr>
            <a:r>
              <a:t/>
            </a:r>
            <a:br/>
            <a:r>
              <a:rPr>
                <a:latin typeface="Arial"/>
                <a:ea typeface="Arial"/>
                <a:cs typeface="Arial"/>
                <a:sym typeface="Arial"/>
              </a:rPr>
              <a:t>The one true king of the world</a:t>
            </a:r>
            <a:r>
              <a:t> </a:t>
            </a:r>
            <a:r>
              <a:rPr>
                <a:latin typeface="Arial"/>
                <a:ea typeface="Arial"/>
                <a:cs typeface="Arial"/>
                <a:sym typeface="Arial"/>
              </a:rPr>
              <a:t>would voluntarily give His life at</a:t>
            </a:r>
            <a:r>
              <a:t> </a:t>
            </a:r>
            <a:r>
              <a:rPr>
                <a:latin typeface="Arial"/>
                <a:ea typeface="Arial"/>
                <a:cs typeface="Arial"/>
                <a:sym typeface="Arial"/>
              </a:rPr>
              <a:t>Calvary—</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“but not for Himself”.</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p:nvPr/>
        </p:nvSpPr>
        <p:spPr>
          <a:xfrm>
            <a:off x="1243582" y="1115566"/>
            <a:ext cx="12227687" cy="55473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Powerful!</a:t>
            </a:r>
            <a:endParaRPr>
              <a:latin typeface="+mn-lt"/>
              <a:ea typeface="+mn-ea"/>
              <a:cs typeface="+mn-cs"/>
              <a:sym typeface="Calibri"/>
            </a:endParaRPr>
          </a:p>
          <a:p>
            <a:pPr>
              <a:defRPr sz="1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a:defRPr sz="1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Daniel wants us to understand </a:t>
            </a:r>
            <a:br/>
            <a:r>
              <a:t>that King Jesus operates by a </a:t>
            </a:r>
            <a:br/>
            <a:r>
              <a:t>different kind of power. </a:t>
            </a:r>
            <a:br/>
            <a:r>
              <a:t/>
            </a:r>
            <a:br/>
            <a:r>
              <a:t>Jesus went to the cross for His </a:t>
            </a:r>
            <a:br/>
            <a:r>
              <a:t>enemies, for all of us as rebellious, </a:t>
            </a:r>
            <a:br/>
            <a:r>
              <a:t>fallen human beings.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p:nvPr/>
        </p:nvSpPr>
        <p:spPr>
          <a:xfrm>
            <a:off x="1243582" y="1115566"/>
            <a:ext cx="12227687" cy="709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He allowed us to vent our rage upon </a:t>
            </a:r>
            <a:br/>
            <a:r>
              <a:t>Him and He kept on loving us. </a:t>
            </a:r>
            <a:br/>
            <a:r>
              <a:t/>
            </a:r>
            <a:br/>
            <a:r>
              <a:t>The way this prophecy played out </a:t>
            </a:r>
            <a:br/>
            <a:r>
              <a:t>was that Jesus gave Himself without resistance to the combined power of </a:t>
            </a:r>
            <a:br/>
            <a:r>
              <a:t>church and state. </a:t>
            </a:r>
            <a:br/>
            <a:r>
              <a:t/>
            </a:r>
            <a:br/>
            <a:r>
              <a:t>The religious system of Judaism and </a:t>
            </a:r>
            <a:br/>
            <a:r>
              <a:t>the political power of Rome united to </a:t>
            </a:r>
            <a:br/>
            <a:r>
              <a:t>kill Jesus.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p:nvPr/>
        </p:nvSpPr>
        <p:spPr>
          <a:xfrm>
            <a:off x="1243582" y="1115566"/>
            <a:ext cx="10784473" cy="646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Astoundingly, He was crucified by a church-state alliance. </a:t>
            </a:r>
            <a:br/>
            <a:r>
              <a:t/>
            </a:r>
            <a:br/>
            <a:r>
              <a:t>The amazing thing is that being God, </a:t>
            </a:r>
            <a:br/>
            <a:r>
              <a:t>He actually had power over them, but He freely submitted to their violence. </a:t>
            </a:r>
            <a:br/>
            <a:r>
              <a:t/>
            </a:r>
            <a:br/>
            <a:r>
              <a:t>In John 10:18, Jesus said, </a:t>
            </a:r>
            <a:r>
              <a:rPr i="1"/>
              <a:t>“No one takes it from Me, but I lay it down of Myself.”</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p:nvPr/>
        </p:nvSpPr>
        <p:spPr>
          <a:xfrm>
            <a:off x="1243582" y="1115566"/>
            <a:ext cx="10784473" cy="35153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In Christ we have before us the king of the universe conquering the kingdoms of our world. But how does He do it? </a:t>
            </a:r>
          </a:p>
          <a:p>
            <a:pPr>
              <a:defRPr sz="16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By sacrificing Himself to our hatred </a:t>
            </a:r>
            <a:br/>
            <a:r>
              <a:t>and rage!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a:off x="1243582" y="1115566"/>
            <a:ext cx="10784473" cy="7858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Human nature and all the kingdoms</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of our world operate on the Human nature and all the kingdoms</a:t>
            </a: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of our world operate on the premise </a:t>
            </a:r>
            <a:br/>
            <a:r>
              <a:t>of self-preservation at all costs.</a:t>
            </a:r>
            <a:endParaRPr>
              <a:latin typeface="+mn-lt"/>
              <a:ea typeface="+mn-ea"/>
              <a:cs typeface="+mn-cs"/>
              <a:sym typeface="Calibri"/>
            </a:endParaRPr>
          </a:p>
          <a:p>
            <a:pPr>
              <a:spcBef>
                <a:spcPts val="12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Kill or be killed.</a:t>
            </a:r>
            <a:endParaRPr>
              <a:latin typeface="+mn-lt"/>
              <a:ea typeface="+mn-ea"/>
              <a:cs typeface="+mn-cs"/>
              <a:sym typeface="Calibri"/>
            </a:endParaRPr>
          </a:p>
          <a:p>
            <a:pPr>
              <a:spcBef>
                <a:spcPts val="12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Tit for tat.</a:t>
            </a:r>
            <a:endParaRPr>
              <a:latin typeface="+mn-lt"/>
              <a:ea typeface="+mn-ea"/>
              <a:cs typeface="+mn-cs"/>
              <a:sym typeface="Calibri"/>
            </a:endParaRPr>
          </a:p>
          <a:p>
            <a:pPr>
              <a:spcBef>
                <a:spcPts val="12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Blow for blow.</a:t>
            </a:r>
            <a:endParaRPr>
              <a:latin typeface="+mn-lt"/>
              <a:ea typeface="+mn-ea"/>
              <a:cs typeface="+mn-cs"/>
              <a:sym typeface="Calibri"/>
            </a:endParaRPr>
          </a:p>
          <a:p>
            <a:pPr>
              <a:spcBef>
                <a:spcPts val="12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You hit me, I’ll hit you back.</a:t>
            </a:r>
            <a:endParaRPr>
              <a:latin typeface="+mn-lt"/>
              <a:ea typeface="+mn-ea"/>
              <a:cs typeface="+mn-cs"/>
              <a:sym typeface="Calibri"/>
            </a:endParaRPr>
          </a:p>
          <a:p>
            <a:pPr>
              <a:spcBef>
                <a:spcPts val="1200"/>
              </a:spcBef>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And whoever has the superior brute strength, wins.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1242904" y="1118358"/>
            <a:ext cx="10518992"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1: The Trinity</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2: The Great Controversy</a:t>
            </a:r>
            <a:endParaRPr dirty="0">
              <a:solidFill>
                <a:schemeClr val="accent4">
                  <a:lumOff val="25000"/>
                </a:schemeClr>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3: The Law of God</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4: The Sabbath</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5: The Sanctuary</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6: Death and Hell</a:t>
            </a:r>
          </a:p>
          <a:p>
            <a:pPr>
              <a:defRPr sz="4400" b="1" i="1">
                <a:solidFill>
                  <a:schemeClr val="accent2">
                    <a:lumOff val="10980"/>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7: The End Time</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8: The Second Coming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p:nvPr/>
        </p:nvSpPr>
        <p:spPr>
          <a:xfrm>
            <a:off x="1246294" y="1115566"/>
            <a:ext cx="11216641" cy="773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Jesus comes along into this system </a:t>
            </a:r>
            <a:br/>
            <a:r>
              <a:t>of cyclical violence and does </a:t>
            </a:r>
            <a:br/>
            <a:r>
              <a:t>something completely counterintuitive </a:t>
            </a:r>
            <a:br/>
            <a:r>
              <a:t>to human nature: He loves in the face </a:t>
            </a:r>
            <a:br/>
            <a:r>
              <a:t>of evil. </a:t>
            </a:r>
            <a:br/>
            <a:r>
              <a:t/>
            </a:r>
            <a:br/>
            <a:r>
              <a:t>Peter explains in 1 Peter 2:23, 24: </a:t>
            </a:r>
            <a:br/>
            <a:r>
              <a:t/>
            </a:r>
            <a:br/>
            <a:r>
              <a:rPr i="1"/>
              <a:t>“When He was reviled, did not revile in return; when He suffered, He did not threaten, but committed Himself to Him who judges righteously;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p:nvPr/>
        </p:nvSpPr>
        <p:spPr>
          <a:xfrm>
            <a:off x="1246294" y="1115566"/>
            <a:ext cx="11216641" cy="265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who Himself bore our sins in His own body on the tree, that we, having died </a:t>
            </a:r>
            <a:br/>
            <a:r>
              <a:t>to sins, might live for righteousness—</a:t>
            </a:r>
            <a:br/>
            <a:r>
              <a:t>by whose stripes you were healed.”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1243582" y="1115566"/>
            <a:ext cx="10784473" cy="519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Only love for one’s enemies has the power to crush the enmity and birth </a:t>
            </a:r>
            <a:br/>
            <a:r>
              <a:t>a new relational dynamic. </a:t>
            </a:r>
            <a:br/>
            <a:r>
              <a:t/>
            </a:r>
            <a:br/>
            <a:r>
              <a:t>And that’s precisely the healing genius of the cross. What we see on display </a:t>
            </a:r>
            <a:br/>
            <a:r>
              <a:t>in Jesus is a love that cannot be overcome by hate and violence.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p:nvPr/>
        </p:nvSpPr>
        <p:spPr>
          <a:xfrm>
            <a:off x="1243583" y="1115566"/>
            <a:ext cx="12408749" cy="582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All anti-love forces are crushed by</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His love! No matter what we do to Him, </a:t>
            </a:r>
            <a:br/>
            <a:r>
              <a:t>He will never stop loving us. </a:t>
            </a:r>
            <a:br/>
            <a:r>
              <a:t/>
            </a:r>
            <a:br/>
            <a:r>
              <a:t>When we come up against God’s love, </a:t>
            </a:r>
            <a:br/>
            <a:r>
              <a:t>we have encountered a force more </a:t>
            </a:r>
            <a:br/>
            <a:r>
              <a:t>powerful than force. We can vent our </a:t>
            </a:r>
            <a:br/>
            <a:r>
              <a:t>rage on Him until it breaks, but it will </a:t>
            </a:r>
            <a:br/>
            <a:r>
              <a:t>not break Him.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1243582" y="1115566"/>
            <a:ext cx="12408751" cy="519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Our knuckles bloody and our breath exhausted, He just stares with </a:t>
            </a:r>
            <a:br/>
            <a:r>
              <a:t>forgiveness into our angry eyes until </a:t>
            </a:r>
            <a:br/>
            <a:r>
              <a:t>we are either subdued by His love or irrevocably at odds with it. </a:t>
            </a:r>
            <a:br/>
            <a:r>
              <a:t/>
            </a:r>
            <a:br/>
            <a:r>
              <a:t>That’s the central message of Daniel’s prophecies. </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1243583" y="1115566"/>
            <a:ext cx="11704323" cy="455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When we come to the book of </a:t>
            </a:r>
            <a:br/>
            <a:r>
              <a:t>Revelation, we see the same story</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playing out: love conquering evil. </a:t>
            </a:r>
            <a:br/>
            <a:r>
              <a:t/>
            </a:r>
            <a:br/>
            <a:r>
              <a:t>John opens Revelation by telling us </a:t>
            </a:r>
            <a:br/>
            <a:r>
              <a:t>that the Star of the book saves and </a:t>
            </a:r>
            <a:br/>
            <a:r>
              <a:t>rules by means of self-sacrificing love.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243583" y="1115566"/>
            <a:ext cx="11704323" cy="455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“Grace to you and peace from Him </a:t>
            </a:r>
            <a:br/>
            <a:r>
              <a:t>who is and who was and who is to </a:t>
            </a:r>
            <a:br/>
            <a:r>
              <a:t>come, and from the seven Spirits </a:t>
            </a:r>
            <a:br/>
            <a:r>
              <a:t>who are before His throne, and from </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Jesus Christ, the faithful witness, </a:t>
            </a:r>
          </a:p>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the firstborn from the dead, and the </a:t>
            </a:r>
            <a:br/>
            <a:r>
              <a:t>ruler over the kings of the earth.</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1243583" y="1115566"/>
            <a:ext cx="9970349" cy="392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To Him who loved us and washed us from our sins in His own blood, and has made us kings and priests to His God and Father, to Him be glory and dominion forever and ever. Amen.”</a:t>
            </a:r>
            <a:r>
              <a:rPr i="0"/>
              <a:t> </a:t>
            </a:r>
            <a:r>
              <a:rPr sz="3200" i="0"/>
              <a:t>(Revelation 1:4-6)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p:nvPr/>
        </p:nvSpPr>
        <p:spPr>
          <a:xfrm>
            <a:off x="1243583" y="1115566"/>
            <a:ext cx="11288891" cy="709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John wants us to understand </a:t>
            </a:r>
            <a:br/>
            <a:r>
              <a:t>that Jesus is a king like no other. </a:t>
            </a:r>
            <a:br/>
            <a:r>
              <a:t/>
            </a:r>
            <a:br/>
            <a:r>
              <a:t>His dominion arises from the fact that </a:t>
            </a:r>
            <a:br/>
            <a:r>
              <a:t>He laid down His life for us. </a:t>
            </a:r>
            <a:br/>
            <a:r>
              <a:t/>
            </a:r>
            <a:br/>
            <a:r>
              <a:t>This message becomes clearer when John describes what’s going on in the throne room of the universe. </a:t>
            </a:r>
            <a:br/>
            <a:r>
              <a:t/>
            </a:r>
            <a:br/>
            <a:r>
              <a:t>Let’s read Revelation 5:6, 7: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1242904" y="1118358"/>
            <a:ext cx="10518992"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chemeClr val="accent2">
                    <a:lumOff val="10980"/>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Remember our guiding metaphor?</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doctrinal truths of Scripture are like windows that look in upon the God’s attractive character as revealed in Christ.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chemeClr val="accent2">
                    <a:lumOff val="10980"/>
                  </a:schemeClr>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 doctrine is an end in itself.</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nvSpPr>
        <p:spPr>
          <a:xfrm>
            <a:off x="1243583" y="1115566"/>
            <a:ext cx="11288891" cy="68181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And I looked, and behold, in the </a:t>
            </a:r>
          </a:p>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midst of the throne and of the four </a:t>
            </a:r>
            <a:br/>
            <a:r>
              <a:t>living creatures, and in the midst </a:t>
            </a:r>
          </a:p>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of the elders, stood a Lamb as though </a:t>
            </a:r>
            <a:br/>
            <a:r>
              <a:t>it had been slain, having seven horns </a:t>
            </a:r>
            <a:br/>
            <a:r>
              <a:t>and seven eyes, which are the seven </a:t>
            </a:r>
            <a:br/>
            <a:r>
              <a:t>Spirits of God sent out into all the earth. </a:t>
            </a:r>
          </a:p>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p>
          <a:p>
            <a:pPr>
              <a:defRPr sz="4200" b="1" i="1">
                <a:solidFill>
                  <a:srgbClr val="FFFFFF"/>
                </a:solidFill>
                <a:effectLst>
                  <a:outerShdw blurRad="38100" dist="38100" dir="2700000" rotWithShape="0">
                    <a:srgbClr val="000000">
                      <a:alpha val="43137"/>
                    </a:srgbClr>
                  </a:outerShdw>
                </a:effectLst>
                <a:latin typeface="Arial"/>
                <a:ea typeface="Arial"/>
                <a:cs typeface="Arial"/>
                <a:sym typeface="Arial"/>
              </a:defRPr>
            </a:pPr>
            <a:r>
              <a:t>Then He came and took the scroll out </a:t>
            </a:r>
            <a:br/>
            <a:r>
              <a:t>of the right hand of Him who sat on </a:t>
            </a:r>
            <a:br/>
            <a:r>
              <a:t>the throne.”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p:nvPr/>
        </p:nvSpPr>
        <p:spPr>
          <a:xfrm>
            <a:off x="1243582" y="1115566"/>
            <a:ext cx="10999897" cy="5438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latin typeface="Arial"/>
                <a:ea typeface="Arial"/>
                <a:cs typeface="Arial"/>
                <a:sym typeface="Arial"/>
              </a:defRPr>
            </a:pPr>
            <a:r>
              <a:t>Now notice verses 11-13: </a:t>
            </a:r>
            <a:endParaRPr>
              <a:latin typeface="+mn-lt"/>
              <a:ea typeface="+mn-ea"/>
              <a:cs typeface="+mn-cs"/>
              <a:sym typeface="Calibri"/>
            </a:endParaRPr>
          </a:p>
          <a:p>
            <a:pPr>
              <a:spcBef>
                <a:spcPts val="1700"/>
              </a:spcBef>
              <a:defRPr sz="4400" b="1" i="1">
                <a:solidFill>
                  <a:srgbClr val="FFFFFF"/>
                </a:solidFill>
                <a:latin typeface="+mn-lt"/>
                <a:ea typeface="+mn-ea"/>
                <a:cs typeface="+mn-cs"/>
                <a:sym typeface="Calibri"/>
              </a:defRPr>
            </a:pPr>
            <a:r>
              <a:t>“</a:t>
            </a:r>
            <a:r>
              <a:rPr>
                <a:latin typeface="Arial"/>
                <a:ea typeface="Arial"/>
                <a:cs typeface="Arial"/>
                <a:sym typeface="Arial"/>
              </a:rPr>
              <a:t>Then I looked, and I heard the voice </a:t>
            </a:r>
            <a:br>
              <a:rPr>
                <a:latin typeface="Arial"/>
                <a:ea typeface="Arial"/>
                <a:cs typeface="Arial"/>
                <a:sym typeface="Arial"/>
              </a:rPr>
            </a:br>
            <a:r>
              <a:rPr>
                <a:latin typeface="Arial"/>
                <a:ea typeface="Arial"/>
                <a:cs typeface="Arial"/>
                <a:sym typeface="Arial"/>
              </a:rPr>
              <a:t>of many angels around the throne, </a:t>
            </a:r>
            <a:br>
              <a:rPr>
                <a:latin typeface="Arial"/>
                <a:ea typeface="Arial"/>
                <a:cs typeface="Arial"/>
                <a:sym typeface="Arial"/>
              </a:rPr>
            </a:br>
            <a:r>
              <a:rPr>
                <a:latin typeface="Arial"/>
                <a:ea typeface="Arial"/>
                <a:cs typeface="Arial"/>
                <a:sym typeface="Arial"/>
              </a:rPr>
              <a:t>the living creatures, and the elders; </a:t>
            </a:r>
            <a:br>
              <a:rPr>
                <a:latin typeface="Arial"/>
                <a:ea typeface="Arial"/>
                <a:cs typeface="Arial"/>
                <a:sym typeface="Arial"/>
              </a:rPr>
            </a:br>
            <a:r>
              <a:rPr>
                <a:latin typeface="Arial"/>
                <a:ea typeface="Arial"/>
                <a:cs typeface="Arial"/>
                <a:sym typeface="Arial"/>
              </a:rPr>
              <a:t>and the number of them was ten thousand times ten thousand, and thousands of thousands, saying with </a:t>
            </a:r>
            <a:br>
              <a:rPr>
                <a:latin typeface="Arial"/>
                <a:ea typeface="Arial"/>
                <a:cs typeface="Arial"/>
                <a:sym typeface="Arial"/>
              </a:rPr>
            </a:br>
            <a:r>
              <a:rPr>
                <a:latin typeface="Arial"/>
                <a:ea typeface="Arial"/>
                <a:cs typeface="Arial"/>
                <a:sym typeface="Arial"/>
              </a:rPr>
              <a:t>a loud voice,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p:nvPr/>
        </p:nvSpPr>
        <p:spPr>
          <a:xfrm>
            <a:off x="1243582" y="1115566"/>
            <a:ext cx="10999897" cy="265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lvl1pPr>
              <a:defRPr sz="4400" b="1" i="1">
                <a:solidFill>
                  <a:srgbClr val="FFFFFF"/>
                </a:solidFill>
                <a:latin typeface="Arial"/>
                <a:ea typeface="Arial"/>
                <a:cs typeface="Arial"/>
                <a:sym typeface="Arial"/>
              </a:defRPr>
            </a:lvl1pPr>
          </a:lstStyle>
          <a:p>
            <a:r>
              <a:t>‘Worthy is the Lamb who was slain to receive power and riches and wisdom, and strength and honor and glory and blessing!’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p:nvPr/>
        </p:nvSpPr>
        <p:spPr>
          <a:xfrm>
            <a:off x="1243583" y="1115566"/>
            <a:ext cx="11288891" cy="49893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i="1">
                <a:solidFill>
                  <a:srgbClr val="FFFFFF"/>
                </a:solidFill>
                <a:latin typeface="Arial"/>
                <a:ea typeface="Arial"/>
                <a:cs typeface="Arial"/>
                <a:sym typeface="Arial"/>
              </a:defRPr>
            </a:pPr>
            <a:r>
              <a:t>And every creature which is in heaven </a:t>
            </a:r>
            <a:br/>
            <a:r>
              <a:t>and on the earth and under the earth </a:t>
            </a:r>
            <a:br/>
            <a:r>
              <a:t>and such as are in the sea, and all that </a:t>
            </a:r>
            <a:br/>
            <a:r>
              <a:t>are in them, I heard saying: </a:t>
            </a:r>
            <a:br/>
            <a:r>
              <a:t/>
            </a:r>
            <a:br/>
            <a:r>
              <a:t>‘Blessing and honor and glory and </a:t>
            </a:r>
            <a:br/>
            <a:r>
              <a:t>power be to Him who sits on the throne, and to the Lamb, forever and ever!’”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p:nvPr/>
        </p:nvSpPr>
        <p:spPr>
          <a:xfrm>
            <a:off x="1243583" y="1115566"/>
            <a:ext cx="11288891" cy="6461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Jesus is the center of focus and </a:t>
            </a:r>
            <a:br/>
            <a:r>
              <a:t>praise precisely because He gave </a:t>
            </a:r>
            <a:br/>
            <a:r>
              <a:t>His life for us. </a:t>
            </a:r>
            <a:br/>
            <a:r>
              <a:t/>
            </a:r>
            <a:br/>
            <a:r>
              <a:t>It is against this backdrop of victory through self-sacrifice that Revelation brings to view the final events of history. </a:t>
            </a:r>
            <a:br/>
            <a:r>
              <a:t/>
            </a:r>
            <a:br/>
            <a:r>
              <a:t>In contrast to the One who saves and rules by the power of non-coercive love,</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p:nvPr/>
        </p:nvSpPr>
        <p:spPr>
          <a:xfrm>
            <a:off x="1243583" y="1115566"/>
            <a:ext cx="11939131" cy="681819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 striking point of the story is brought </a:t>
            </a:r>
            <a:br/>
            <a:r>
              <a:t>into sharp focus in Revelation 12:11: </a:t>
            </a:r>
            <a:br/>
            <a:r>
              <a:t/>
            </a:r>
            <a:br/>
            <a:r>
              <a:rPr i="1"/>
              <a:t>“And they overcame him by the blood</a:t>
            </a:r>
            <a:br>
              <a:rPr i="1"/>
            </a:br>
            <a:r>
              <a:rPr i="1"/>
              <a:t>of the Lamb and by the word of their </a:t>
            </a:r>
            <a:br>
              <a:rPr i="1"/>
            </a:br>
            <a:r>
              <a:rPr i="1"/>
              <a:t>testimony, and they did not love their </a:t>
            </a:r>
            <a:br>
              <a:rPr i="1"/>
            </a:br>
            <a:r>
              <a:rPr i="1"/>
              <a:t>lives to the death.” </a:t>
            </a:r>
            <a:br>
              <a:rPr i="1"/>
            </a:br>
            <a:r>
              <a:rPr i="1"/>
              <a:t/>
            </a:r>
            <a:br>
              <a:rPr i="1"/>
            </a:br>
            <a:r>
              <a:t>The message is clear. </a:t>
            </a:r>
            <a:br/>
            <a:r>
              <a:t/>
            </a:r>
            <a:b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1243583" y="1115566"/>
            <a:ext cx="11939131" cy="571288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300" b="1">
                <a:solidFill>
                  <a:srgbClr val="FFFFFF"/>
                </a:solidFill>
                <a:effectLst>
                  <a:outerShdw blurRad="38100" dist="38100" dir="2700000" rotWithShape="0">
                    <a:srgbClr val="000000">
                      <a:alpha val="43137"/>
                    </a:srgbClr>
                  </a:outerShdw>
                </a:effectLst>
                <a:latin typeface="Arial"/>
                <a:ea typeface="Arial"/>
                <a:cs typeface="Arial"/>
                <a:sym typeface="Arial"/>
              </a:defRPr>
            </a:pPr>
            <a:r>
              <a:t>The people of Jesus will overcome the</a:t>
            </a:r>
            <a:br/>
            <a:r>
              <a:t>force of Satan’s end-time persecution </a:t>
            </a:r>
            <a:br/>
            <a:r>
              <a:t>system by responding with the love of </a:t>
            </a:r>
            <a:br/>
            <a:r>
              <a:t>Christ rather than retaliating. </a:t>
            </a:r>
            <a:br/>
            <a:r>
              <a:t/>
            </a:r>
            <a:br/>
            <a:r>
              <a:t>In the story of Jesus, the true winners </a:t>
            </a:r>
            <a:br/>
            <a:r>
              <a:t>win by losing, because non-violent love </a:t>
            </a:r>
            <a:br/>
            <a:r>
              <a:t>is the deep secret principle of true </a:t>
            </a:r>
            <a:br/>
            <a:r>
              <a:t>conquest.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1243582" y="1115567"/>
            <a:ext cx="12462937" cy="5248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Love that refuses to respond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to evil with evil! </a:t>
            </a:r>
            <a:endParaRPr>
              <a:latin typeface="+mn-lt"/>
              <a:ea typeface="+mn-ea"/>
              <a:cs typeface="+mn-cs"/>
              <a:sym typeface="Calibri"/>
            </a:endParaRPr>
          </a:p>
          <a:p>
            <a:pPr>
              <a:defRPr sz="2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Love that submits to abuse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rather than resorting to abuse! </a:t>
            </a:r>
            <a:endParaRPr>
              <a:latin typeface="+mn-lt"/>
              <a:ea typeface="+mn-ea"/>
              <a:cs typeface="+mn-cs"/>
              <a:sym typeface="Calibri"/>
            </a:endParaRPr>
          </a:p>
          <a:p>
            <a:pPr>
              <a:defRPr sz="2200" b="1">
                <a:solidFill>
                  <a:srgbClr val="FFFFFF"/>
                </a:solidFill>
                <a:effectLst>
                  <a:outerShdw blurRad="38100" dist="38100" dir="2700000" rotWithShape="0">
                    <a:srgbClr val="000000">
                      <a:alpha val="43137"/>
                    </a:srgbClr>
                  </a:outerShdw>
                </a:effectLst>
                <a:latin typeface="Arial"/>
                <a:ea typeface="Arial"/>
                <a:cs typeface="Arial"/>
                <a:sym typeface="Arial"/>
              </a:defRPr>
            </a:pPr>
            <a:endParaRPr>
              <a:latin typeface="+mn-lt"/>
              <a:ea typeface="+mn-ea"/>
              <a:cs typeface="+mn-cs"/>
              <a:sym typeface="Calibri"/>
            </a:endParaRP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Love that would rather die than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hate the haters! </a:t>
            </a:r>
            <a:endParaRPr>
              <a:latin typeface="+mn-lt"/>
              <a:ea typeface="+mn-ea"/>
              <a:cs typeface="+mn-cs"/>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p:nvPr/>
        </p:nvSpPr>
        <p:spPr>
          <a:xfrm>
            <a:off x="1243582" y="1115566"/>
            <a:ext cx="12462937" cy="582676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ma14="http://schemas.microsoft.com/office/mac/drawingml/2011/main" xmlns=""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Responding to hate and violence </a:t>
            </a:r>
            <a:br/>
            <a:r>
              <a:t>with hate and violence only serves </a:t>
            </a:r>
            <a:br/>
            <a:r>
              <a:t>to perpetuate hate and violence. </a:t>
            </a:r>
            <a:br/>
            <a:r>
              <a:t/>
            </a:r>
            <a:br/>
            <a:r>
              <a:t>Force breeds force. As long as each </a:t>
            </a:r>
            <a:br/>
            <a:r>
              <a:t>act of violence is responded to with</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more violence, the cycle will literally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never end except with the complete </a:t>
            </a:r>
          </a:p>
          <a:p>
            <a: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pPr>
            <a:r>
              <a:t>mutual destruction of both sides.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1910</Words>
  <Application>Microsoft Office PowerPoint</Application>
  <PresentationFormat>Custom</PresentationFormat>
  <Paragraphs>267</Paragraphs>
  <Slides>110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110</vt:i4>
      </vt:variant>
    </vt:vector>
  </HeadingPairs>
  <TitlesOfParts>
    <vt:vector size="121" baseType="lpstr">
      <vt:lpstr>Arial</vt:lpstr>
      <vt:lpstr>Bebas</vt:lpstr>
      <vt:lpstr>Bebas Neue</vt:lpstr>
      <vt:lpstr>Calibri</vt:lpstr>
      <vt:lpstr>Calibri Light</vt:lpstr>
      <vt:lpstr>ff-meta-serif-web-pro-1</vt:lpstr>
      <vt:lpstr>Futura Bk BT</vt:lpstr>
      <vt:lpstr>Helvetica</vt:lpstr>
      <vt:lpstr>Helvetica Neue</vt:lpstr>
      <vt:lpstr>LHF Sofia Script</vt:lpstr>
      <vt:lpstr>Office Theme</vt:lpstr>
      <vt:lpstr>Slides for Day 7 of the  2016 Youth and Young Adults Week of Prayer Sermons  Copyright © 2015-2016 General Conference of  Seventh-day Adventist® Youth Ministries Department.   A PDF of the complete sermon can be downloaded here    Sermon written by: Pastor Ty Gibson http://www.lightbearers.org/profile/ty-gibson/ Email: Ty@lightbearers.org   For additional use of any of the images in this presentation  please contact GoodSalt Inc. Phone: 800-805-8001  ●  Website: http://www.goodsalt.com</vt:lpstr>
      <vt:lpstr>PowerPoint Presentation</vt:lpstr>
      <vt:lpstr>PowerPoint Presentation</vt:lpstr>
      <vt:lpstr>PowerPoint Presentation</vt:lpstr>
      <vt:lpstr>Welcome to day 7  of our   re-examination  of our  core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2016 Youth and Young Adults Week of Prayer Sermons  Copyright © 2015-2016  General Conference of Seventh-day Adventist®  Youth Ministries Department   Sermon written by: Pastor Ty Gibson http://www.lightbearers.org/profile/ty-gibson/ Email: Ty@lightbearers.org   For additional use of any of the images in this presentation  please contact GoodSalt Inc. Phone: 800-805-8001  ●  Website: http://www.goodsalt.com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Manderson</dc:creator>
  <cp:lastModifiedBy>Maria Manderson</cp:lastModifiedBy>
  <cp:revision>3</cp:revision>
  <dcterms:modified xsi:type="dcterms:W3CDTF">2016-03-01T17:30:49Z</dcterms:modified>
</cp:coreProperties>
</file>