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9"/>
  </p:notesMasterIdLst>
  <p:sldIdLst>
    <p:sldId id="3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2" r:id="rId1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1pPr>
    <a:lvl2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2pPr>
    <a:lvl3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3pPr>
    <a:lvl4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4pPr>
    <a:lvl5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5pPr>
    <a:lvl6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6pPr>
    <a:lvl7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7pPr>
    <a:lvl8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8pPr>
    <a:lvl9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55713"/>
      </p:ext>
    </p:extLst>
  </p:cSld>
  <p:clrMap bg1="lt1" tx1="dk1" bg2="lt2" tx2="dk2" accent1="accent1" accent2="accent2" accent3="accent3" accent4="accent4" accent5="accent5" accent6="accent6" hlink="hlink" folHlink="folHlink"/>
  <p:notesStyle>
    <a:lvl1pPr defTabSz="1300480" latinLnBrk="0">
      <a:defRPr sz="1600">
        <a:latin typeface="+mn-lt"/>
        <a:ea typeface="+mn-ea"/>
        <a:cs typeface="+mn-cs"/>
        <a:sym typeface="Calibri"/>
      </a:defRPr>
    </a:lvl1pPr>
    <a:lvl2pPr indent="228600" defTabSz="1300480" latinLnBrk="0">
      <a:defRPr sz="1600">
        <a:latin typeface="+mn-lt"/>
        <a:ea typeface="+mn-ea"/>
        <a:cs typeface="+mn-cs"/>
        <a:sym typeface="Calibri"/>
      </a:defRPr>
    </a:lvl2pPr>
    <a:lvl3pPr indent="457200" defTabSz="1300480" latinLnBrk="0">
      <a:defRPr sz="1600">
        <a:latin typeface="+mn-lt"/>
        <a:ea typeface="+mn-ea"/>
        <a:cs typeface="+mn-cs"/>
        <a:sym typeface="Calibri"/>
      </a:defRPr>
    </a:lvl3pPr>
    <a:lvl4pPr indent="685800" defTabSz="1300480" latinLnBrk="0">
      <a:defRPr sz="1600">
        <a:latin typeface="+mn-lt"/>
        <a:ea typeface="+mn-ea"/>
        <a:cs typeface="+mn-cs"/>
        <a:sym typeface="Calibri"/>
      </a:defRPr>
    </a:lvl4pPr>
    <a:lvl5pPr indent="914400" defTabSz="1300480" latinLnBrk="0">
      <a:defRPr sz="1600">
        <a:latin typeface="+mn-lt"/>
        <a:ea typeface="+mn-ea"/>
        <a:cs typeface="+mn-cs"/>
        <a:sym typeface="Calibri"/>
      </a:defRPr>
    </a:lvl5pPr>
    <a:lvl6pPr indent="1143000" defTabSz="1300480" latinLnBrk="0">
      <a:defRPr sz="1600">
        <a:latin typeface="+mn-lt"/>
        <a:ea typeface="+mn-ea"/>
        <a:cs typeface="+mn-cs"/>
        <a:sym typeface="Calibri"/>
      </a:defRPr>
    </a:lvl6pPr>
    <a:lvl7pPr indent="1371600" defTabSz="1300480" latinLnBrk="0">
      <a:defRPr sz="1600">
        <a:latin typeface="+mn-lt"/>
        <a:ea typeface="+mn-ea"/>
        <a:cs typeface="+mn-cs"/>
        <a:sym typeface="Calibri"/>
      </a:defRPr>
    </a:lvl7pPr>
    <a:lvl8pPr indent="1600200" defTabSz="1300480" latinLnBrk="0">
      <a:defRPr sz="1600">
        <a:latin typeface="+mn-lt"/>
        <a:ea typeface="+mn-ea"/>
        <a:cs typeface="+mn-cs"/>
        <a:sym typeface="Calibri"/>
      </a:defRPr>
    </a:lvl8pPr>
    <a:lvl9pPr indent="1828800" defTabSz="1300480" latinLnBrk="0">
      <a:defRPr sz="16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2" name="Shape 12"/>
          <p:cNvSpPr>
            <a:spLocks noGrp="1"/>
          </p:cNvSpPr>
          <p:nvPr>
            <p:ph type="body" sz="quarter" idx="1"/>
          </p:nvPr>
        </p:nvSpPr>
        <p:spPr>
          <a:xfrm>
            <a:off x="1625599" y="5122896"/>
            <a:ext cx="9753601"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9306559" y="519288"/>
            <a:ext cx="2804162" cy="8265726"/>
          </a:xfrm>
          <a:prstGeom prst="rect">
            <a:avLst/>
          </a:prstGeom>
        </p:spPr>
        <p:txBody>
          <a:bodyPr/>
          <a:lstStyle/>
          <a:p>
            <a:r>
              <a:t>Title Text</a:t>
            </a:r>
          </a:p>
        </p:txBody>
      </p:sp>
      <p:sp>
        <p:nvSpPr>
          <p:cNvPr id="102" name="Shape 102"/>
          <p:cNvSpPr>
            <a:spLocks noGrp="1"/>
          </p:cNvSpPr>
          <p:nvPr>
            <p:ph type="body" idx="1"/>
          </p:nvPr>
        </p:nvSpPr>
        <p:spPr>
          <a:xfrm>
            <a:off x="894078" y="519288"/>
            <a:ext cx="8249923" cy="82657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0" name="Shape 110"/>
          <p:cNvSpPr>
            <a:spLocks noGrp="1"/>
          </p:cNvSpPr>
          <p:nvPr>
            <p:ph type="title"/>
          </p:nvPr>
        </p:nvSpPr>
        <p:spPr>
          <a:xfrm>
            <a:off x="975358" y="1596248"/>
            <a:ext cx="11054083" cy="3395701"/>
          </a:xfrm>
          <a:prstGeom prst="rect">
            <a:avLst/>
          </a:prstGeom>
        </p:spPr>
        <p:txBody>
          <a:bodyPr anchor="b"/>
          <a:lstStyle>
            <a:lvl1pPr algn="ctr">
              <a:defRPr sz="8400"/>
            </a:lvl1pPr>
          </a:lstStyle>
          <a:p>
            <a:r>
              <a:t>Title Text</a:t>
            </a:r>
          </a:p>
        </p:txBody>
      </p:sp>
      <p:sp>
        <p:nvSpPr>
          <p:cNvPr id="111" name="Shape 111"/>
          <p:cNvSpPr>
            <a:spLocks noGrp="1"/>
          </p:cNvSpPr>
          <p:nvPr>
            <p:ph type="body" sz="quarter" idx="1"/>
          </p:nvPr>
        </p:nvSpPr>
        <p:spPr>
          <a:xfrm>
            <a:off x="1625599" y="5122896"/>
            <a:ext cx="9753601" cy="2354866"/>
          </a:xfrm>
          <a:prstGeom prst="rect">
            <a:avLst/>
          </a:prstGeom>
        </p:spPr>
        <p:txBody>
          <a:bodyPr/>
          <a:lstStyle>
            <a:lvl1pPr marL="0" indent="0" algn="ctr">
              <a:buSzTx/>
              <a:buFontTx/>
              <a:buNone/>
              <a:defRPr sz="3400"/>
            </a:lvl1pPr>
            <a:lvl2pPr marL="0" indent="0" algn="ctr">
              <a:buSzTx/>
              <a:buFontTx/>
              <a:buNone/>
              <a:defRPr sz="3400"/>
            </a:lvl2pPr>
            <a:lvl3pPr marL="0" indent="0" algn="ctr">
              <a:buSzTx/>
              <a:buFontTx/>
              <a:buNone/>
              <a:defRPr sz="3400"/>
            </a:lvl3pPr>
            <a:lvl4pPr marL="0" indent="0" algn="ctr">
              <a:buSzTx/>
              <a:buFontTx/>
              <a:buNone/>
              <a:defRPr sz="3400"/>
            </a:lvl4pPr>
            <a:lvl5pPr marL="0" indent="0" algn="ctr">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87305" y="2431627"/>
            <a:ext cx="11216644" cy="4057229"/>
          </a:xfrm>
          <a:prstGeom prst="rect">
            <a:avLst/>
          </a:prstGeom>
        </p:spPr>
        <p:txBody>
          <a:bodyPr anchor="b"/>
          <a:lstStyle>
            <a:lvl1pPr>
              <a:defRPr sz="8400"/>
            </a:lvl1pPr>
          </a:lstStyle>
          <a:p>
            <a:r>
              <a:t>Title Text</a:t>
            </a:r>
          </a:p>
        </p:txBody>
      </p:sp>
      <p:sp>
        <p:nvSpPr>
          <p:cNvPr id="30" name="Shape 30"/>
          <p:cNvSpPr>
            <a:spLocks noGrp="1"/>
          </p:cNvSpPr>
          <p:nvPr>
            <p:ph type="body" sz="quarter" idx="1"/>
          </p:nvPr>
        </p:nvSpPr>
        <p:spPr>
          <a:xfrm>
            <a:off x="887305" y="6527238"/>
            <a:ext cx="11216644" cy="2133601"/>
          </a:xfrm>
          <a:prstGeom prst="rect">
            <a:avLst/>
          </a:prstGeom>
        </p:spPr>
        <p:txBody>
          <a:bodyPr/>
          <a:lstStyle>
            <a:lvl1pPr marL="0" indent="0">
              <a:buSzTx/>
              <a:buFontTx/>
              <a:buNone/>
              <a:defRPr sz="3400"/>
            </a:lvl1pPr>
            <a:lvl2pPr marL="0" indent="0">
              <a:buSzTx/>
              <a:buFontTx/>
              <a:buNone/>
              <a:defRPr sz="3400"/>
            </a:lvl2pPr>
            <a:lvl3pPr marL="0" indent="0">
              <a:buSzTx/>
              <a:buFontTx/>
              <a:buNone/>
              <a:defRPr sz="3400"/>
            </a:lvl3pPr>
            <a:lvl4pPr marL="0" indent="0">
              <a:buSzTx/>
              <a:buFontTx/>
              <a:buNone/>
              <a:defRPr sz="3400"/>
            </a:lvl4pPr>
            <a:lvl5pPr marL="0" indent="0">
              <a:buSzTx/>
              <a:buFontTx/>
              <a:buNone/>
              <a:defRPr sz="34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894078" y="2596444"/>
            <a:ext cx="5527042" cy="618857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95773" y="519288"/>
            <a:ext cx="11216644" cy="1885248"/>
          </a:xfrm>
          <a:prstGeom prst="rect">
            <a:avLst/>
          </a:prstGeom>
        </p:spPr>
        <p:txBody>
          <a:bodyPr/>
          <a:lstStyle/>
          <a:p>
            <a:r>
              <a:t>Title Text</a:t>
            </a:r>
          </a:p>
        </p:txBody>
      </p:sp>
      <p:sp>
        <p:nvSpPr>
          <p:cNvPr id="48" name="Shape 48"/>
          <p:cNvSpPr>
            <a:spLocks noGrp="1"/>
          </p:cNvSpPr>
          <p:nvPr>
            <p:ph type="body" sz="quarter" idx="1"/>
          </p:nvPr>
        </p:nvSpPr>
        <p:spPr>
          <a:xfrm>
            <a:off x="895773" y="2390987"/>
            <a:ext cx="5501643" cy="1171788"/>
          </a:xfrm>
          <a:prstGeom prst="rect">
            <a:avLst/>
          </a:prstGeom>
        </p:spPr>
        <p:txBody>
          <a:bodyPr anchor="b"/>
          <a:lstStyle>
            <a:lvl1pPr marL="0" indent="0">
              <a:buSzTx/>
              <a:buFontTx/>
              <a:buNone/>
              <a:defRPr sz="3400" b="1"/>
            </a:lvl1pPr>
            <a:lvl2pPr marL="0" indent="0">
              <a:buSzTx/>
              <a:buFontTx/>
              <a:buNone/>
              <a:defRPr sz="3400" b="1"/>
            </a:lvl2pPr>
            <a:lvl3pPr marL="0" indent="0">
              <a:buSzTx/>
              <a:buFontTx/>
              <a:buNone/>
              <a:defRPr sz="3400" b="1"/>
            </a:lvl3pPr>
            <a:lvl4pPr marL="0" indent="0">
              <a:buSzTx/>
              <a:buFontTx/>
              <a:buNone/>
              <a:defRPr sz="3400" b="1"/>
            </a:lvl4pPr>
            <a:lvl5pPr marL="0" indent="0">
              <a:buSzTx/>
              <a:buFontTx/>
              <a:buNone/>
              <a:defRPr sz="3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6583678" y="2390987"/>
            <a:ext cx="5528738" cy="1171788"/>
          </a:xfrm>
          <a:prstGeom prst="rect">
            <a:avLst/>
          </a:prstGeom>
        </p:spPr>
        <p:txBody>
          <a:bodyPr anchor="b"/>
          <a:lstStyle/>
          <a:p>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73" name="Shape 73"/>
          <p:cNvSpPr>
            <a:spLocks noGrp="1"/>
          </p:cNvSpPr>
          <p:nvPr>
            <p:ph type="body" sz="half" idx="1"/>
          </p:nvPr>
        </p:nvSpPr>
        <p:spPr>
          <a:xfrm>
            <a:off x="5528733" y="1404336"/>
            <a:ext cx="6583683" cy="6931381"/>
          </a:xfrm>
          <a:prstGeom prst="rect">
            <a:avLst/>
          </a:prstGeom>
        </p:spPr>
        <p:txBody>
          <a:bodyPr/>
          <a:lstStyle>
            <a:lvl1pPr marL="314325" indent="-314325">
              <a:defRPr sz="4400"/>
            </a:lvl1pPr>
            <a:lvl2pPr marL="816427" indent="-359227">
              <a:defRPr sz="4400"/>
            </a:lvl2pPr>
            <a:lvl3pPr marL="1333500" indent="-419100">
              <a:defRPr sz="4400"/>
            </a:lvl3pPr>
            <a:lvl4pPr marL="1874520" indent="-502919">
              <a:defRPr sz="4400"/>
            </a:lvl4pPr>
            <a:lvl5pPr marL="2331720" indent="-502920">
              <a:defRPr sz="44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895771" y="2926079"/>
            <a:ext cx="4194392" cy="5420927"/>
          </a:xfrm>
          <a:prstGeom prst="rect">
            <a:avLst/>
          </a:prstGeom>
        </p:spPr>
        <p:txBody>
          <a:bodyPr/>
          <a:lstStyle/>
          <a:p>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95773" y="650238"/>
            <a:ext cx="4194389" cy="2275842"/>
          </a:xfrm>
          <a:prstGeom prst="rect">
            <a:avLst/>
          </a:prstGeom>
        </p:spPr>
        <p:txBody>
          <a:bodyPr anchor="b"/>
          <a:lstStyle>
            <a:lvl1pPr>
              <a:defRPr sz="4400"/>
            </a:lvl1pPr>
          </a:lstStyle>
          <a:p>
            <a:r>
              <a:t>Title Text</a:t>
            </a:r>
          </a:p>
        </p:txBody>
      </p:sp>
      <p:sp>
        <p:nvSpPr>
          <p:cNvPr id="83" name="Shape 83"/>
          <p:cNvSpPr>
            <a:spLocks noGrp="1"/>
          </p:cNvSpPr>
          <p:nvPr>
            <p:ph type="pic" sz="half" idx="13"/>
          </p:nvPr>
        </p:nvSpPr>
        <p:spPr>
          <a:xfrm>
            <a:off x="5528733" y="1404336"/>
            <a:ext cx="6583683" cy="6931381"/>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895773" y="2926078"/>
            <a:ext cx="4194389" cy="5420928"/>
          </a:xfrm>
          <a:prstGeom prst="rect">
            <a:avLst/>
          </a:prstGeom>
        </p:spPr>
        <p:txBody>
          <a:bodyPr/>
          <a:lstStyle>
            <a:lvl1pPr marL="0" indent="0">
              <a:buSzTx/>
              <a:buFontTx/>
              <a:buNone/>
              <a:defRPr sz="2200"/>
            </a:lvl1pPr>
            <a:lvl2pPr marL="0" indent="0">
              <a:buSzTx/>
              <a:buFontTx/>
              <a:buNone/>
              <a:defRPr sz="2200"/>
            </a:lvl2pPr>
            <a:lvl3pPr marL="0" indent="0">
              <a:buSzTx/>
              <a:buFontTx/>
              <a:buNone/>
              <a:defRPr sz="2200"/>
            </a:lvl3pPr>
            <a:lvl4pPr marL="0" indent="0">
              <a:buSzTx/>
              <a:buFontTx/>
              <a:buNone/>
              <a:defRPr sz="2200"/>
            </a:lvl4pPr>
            <a:lvl5pPr marL="0" indent="0">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4078" y="519288"/>
            <a:ext cx="11216642" cy="1885248"/>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chor="ctr">
            <a:normAutofit/>
          </a:bodyPr>
          <a:lstStyle/>
          <a:p>
            <a:r>
              <a:t>Title Text</a:t>
            </a:r>
          </a:p>
        </p:txBody>
      </p:sp>
      <p:sp>
        <p:nvSpPr>
          <p:cNvPr id="3" name="Shape 3"/>
          <p:cNvSpPr>
            <a:spLocks noGrp="1"/>
          </p:cNvSpPr>
          <p:nvPr>
            <p:ph type="body" idx="1"/>
          </p:nvPr>
        </p:nvSpPr>
        <p:spPr>
          <a:xfrm>
            <a:off x="894078" y="2596444"/>
            <a:ext cx="11216642" cy="6188570"/>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754855" y="9114118"/>
            <a:ext cx="355867" cy="371345"/>
          </a:xfrm>
          <a:prstGeom prst="rect">
            <a:avLst/>
          </a:prstGeom>
          <a:ln w="12700">
            <a:miter lim="400000"/>
          </a:ln>
        </p:spPr>
        <p:txBody>
          <a:bodyPr wrap="none" lIns="65022" tIns="65022" rIns="65022" bIns="65022" anchor="ctr">
            <a:spAutoFit/>
          </a:bodyPr>
          <a:lstStyle>
            <a:lvl1pPr algn="r">
              <a:defRPr sz="16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1300480" rtl="0" latinLnBrk="0">
        <a:lnSpc>
          <a:spcPct val="90000"/>
        </a:lnSpc>
        <a:spcBef>
          <a:spcPts val="0"/>
        </a:spcBef>
        <a:spcAft>
          <a:spcPts val="0"/>
        </a:spcAft>
        <a:buClrTx/>
        <a:buSzTx/>
        <a:buFontTx/>
        <a:buNone/>
        <a:tabLst/>
        <a:defRPr sz="62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310241" marR="0" indent="-310241"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1pPr>
      <a:lvl2pPr marL="819150" marR="0" indent="-36195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2pPr>
      <a:lvl3pPr marL="1348738" marR="0" indent="-434338"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3pPr>
      <a:lvl4pPr marL="1854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4pPr>
      <a:lvl5pPr marL="23114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5pPr>
      <a:lvl6pPr marL="27686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6pPr>
      <a:lvl7pPr marL="32258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7pPr>
      <a:lvl8pPr marL="36830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8pPr>
      <a:lvl9pPr marL="4140200" marR="0" indent="-482600" algn="l" defTabSz="1300480" rtl="0" latinLnBrk="0">
        <a:lnSpc>
          <a:spcPct val="90000"/>
        </a:lnSpc>
        <a:spcBef>
          <a:spcPts val="1400"/>
        </a:spcBef>
        <a:spcAft>
          <a:spcPts val="0"/>
        </a:spcAft>
        <a:buClrTx/>
        <a:buSzPct val="100000"/>
        <a:buFont typeface="Arial"/>
        <a:buChar char="•"/>
        <a:tabLst/>
        <a:defRPr sz="3800" b="0" i="0" u="none" strike="noStrike" cap="none" spc="0" baseline="0">
          <a:ln>
            <a:noFill/>
          </a:ln>
          <a:solidFill>
            <a:srgbClr val="000000"/>
          </a:solidFill>
          <a:uFillTx/>
          <a:latin typeface="+mn-lt"/>
          <a:ea typeface="+mn-ea"/>
          <a:cs typeface="+mn-cs"/>
          <a:sym typeface="Calibri"/>
        </a:defRPr>
      </a:lvl9pPr>
    </p:bodyStyle>
    <p:otherStyle>
      <a:lvl1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0" algn="r" defTabSz="130048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earers.org/profile/ty-gibson/" TargetMode="External"/><Relationship Id="rId2" Type="http://schemas.openxmlformats.org/officeDocument/2006/relationships/hyperlink" Target="http://gcyouthministries.org/MediaPublications/YouthWeekOfPrayer/tabid/100/Default.aspx" TargetMode="External"/><Relationship Id="rId1" Type="http://schemas.openxmlformats.org/officeDocument/2006/relationships/slideLayout" Target="../slideLayouts/slideLayout3.xml"/><Relationship Id="rId4" Type="http://schemas.openxmlformats.org/officeDocument/2006/relationships/hyperlink" Target="mailto:ty@lightbearers.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hyperlink" Target="mailto:ty@lightbearers.org" TargetMode="External"/><Relationship Id="rId2" Type="http://schemas.openxmlformats.org/officeDocument/2006/relationships/hyperlink" Target="http://www.lightbearers.org/profile/ty-gibso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9753600"/>
          </a:xfrm>
        </p:spPr>
        <p:txBody>
          <a:bodyPr>
            <a:normAutofit/>
          </a:bodyPr>
          <a:lstStyle/>
          <a:p>
            <a:pPr algn="ctr">
              <a:lnSpc>
                <a:spcPct val="100000"/>
              </a:lnSpc>
            </a:pPr>
            <a:r>
              <a:rPr lang="en-US" sz="36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Slides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t>
            </a:r>
            <a:r>
              <a:rPr lang="en-US" sz="36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Day 6</a:t>
            </a:r>
            <a:r>
              <a:rPr lang="en-US" sz="36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and Young Adults Week of </a:t>
            </a: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Prayer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Sermons </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General Conference of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PDF of the complete sermon can be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downloaded here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rPr>
              <a:t>http://www.lightbearers.org/profile/ty-gibson/</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a:solidFill>
                  <a:srgbClr val="1F8DA1"/>
                </a:solidFill>
                <a:effectLst>
                  <a:outerShdw blurRad="38100" dist="38100" dir="2700000" algn="tl">
                    <a:srgbClr val="000000">
                      <a:alpha val="43137"/>
                    </a:srgbClr>
                  </a:outerShdw>
                </a:effectLst>
                <a:latin typeface="ff-meta-serif-web-pro-1"/>
                <a:hlinkClick r:id="rId4"/>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p>
        </p:txBody>
      </p:sp>
    </p:spTree>
    <p:extLst>
      <p:ext uri="{BB962C8B-B14F-4D97-AF65-F5344CB8AC3E}">
        <p14:creationId xmlns:p14="http://schemas.microsoft.com/office/powerpoint/2010/main" val="162911007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nvSpPr>
        <p:spPr>
          <a:xfrm>
            <a:off x="1330807" y="2908787"/>
            <a:ext cx="10343186" cy="169558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lnSpc>
                <a:spcPts val="14200"/>
              </a:lnSpc>
              <a:defRPr sz="68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DEATH and HELL</a:t>
            </a:r>
          </a:p>
        </p:txBody>
      </p:sp>
      <p:pic>
        <p:nvPicPr>
          <p:cNvPr id="141" name="image2.png"/>
          <p:cNvPicPr>
            <a:picLocks noChangeAspect="1"/>
          </p:cNvPicPr>
          <p:nvPr/>
        </p:nvPicPr>
        <p:blipFill>
          <a:blip r:embed="rId2">
            <a:extLst/>
          </a:blip>
          <a:stretch>
            <a:fillRect/>
          </a:stretch>
        </p:blipFill>
        <p:spPr>
          <a:xfrm>
            <a:off x="946150" y="4921601"/>
            <a:ext cx="11112500" cy="2070102"/>
          </a:xfrm>
          <a:prstGeom prst="rect">
            <a:avLst/>
          </a:prstGeom>
          <a:ln w="12700">
            <a:miter lim="400000"/>
          </a:ln>
          <a:effectLst>
            <a:outerShdw blurRad="63500" dist="50800" dir="2700000"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p:nvPr/>
        </p:nvSpPr>
        <p:spPr>
          <a:xfrm>
            <a:off x="1243582" y="1115566"/>
            <a:ext cx="11636768" cy="5845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Just now, in the next relatively brief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period of time, the zenith revelation of God’s love will unfold in the suffering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death of Jesus.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the world, indeed the universe,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will never again be the same. </a:t>
            </a:r>
          </a:p>
          <a:p>
            <a:pPr>
              <a:defRPr sz="2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Watch.</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nvSpPr>
        <p:spPr>
          <a:xfrm>
            <a:off x="1243582" y="1115566"/>
            <a:ext cx="11636768" cy="7534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Jesus is staggering under the weight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some invisible burden.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disciples can see that something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wrong. Jesus explains what’s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happening to Him: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“My soul is exceedingly sorrowful,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even to death.”</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(Matthew 26:38) </a:t>
            </a:r>
            <a:br>
              <a:rPr sz="32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Here He opens to our understanding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nature of His suffering.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Shape 320"/>
          <p:cNvSpPr/>
          <p:nvPr/>
        </p:nvSpPr>
        <p:spPr>
          <a:xfrm>
            <a:off x="1243582" y="1115566"/>
            <a:ext cx="11248312"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Notice that He used the same word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had employed earlier to describe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death as distinct from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first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do not fear those who kill the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body but cannot kill the soul.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But rather fear Him who is able to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destroy both soul and body in hell.”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p:nvPr/>
        </p:nvSpPr>
        <p:spPr>
          <a:xfrm>
            <a:off x="1243582" y="1115566"/>
            <a:ext cx="11636768"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Again, the word here translated </a:t>
            </a:r>
            <a:r>
              <a:rPr i="1" dirty="0">
                <a:latin typeface="Arial" panose="020B0604020202020204" pitchFamily="34" charset="0"/>
                <a:cs typeface="Arial" panose="020B0604020202020204" pitchFamily="34" charset="0"/>
              </a:rPr>
              <a:t>“soul”</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psyche in the Greek text and that is precisely the word Jesus uses now to communicate what He’s enduring.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Gethsemane, Jesus says He is dying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the psyche level of His being.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is dying from the inside out, under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lethal power of our sin and guilt.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1243582" y="1115566"/>
            <a:ext cx="11636768" cy="7534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 physical abuse has yet been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inflicted upon Him.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yet, He is dying!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 blood has yet been drawn from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His flesh by violence.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yet, He is bleeding!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Luke tells us: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p:nvPr/>
        </p:nvSpPr>
        <p:spPr>
          <a:xfrm>
            <a:off x="1243582" y="1115566"/>
            <a:ext cx="11045642"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He is bleeding through His pores due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the intense internal stress the shame of our sin is imposing on Him.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Isaiah 53 offers astounding insight to what Jesus endured for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Notice verse 6: </a:t>
            </a:r>
            <a:r>
              <a:rPr i="1" dirty="0">
                <a:latin typeface="Arial" panose="020B0604020202020204" pitchFamily="34" charset="0"/>
                <a:cs typeface="Arial" panose="020B0604020202020204" pitchFamily="34" charset="0"/>
              </a:rPr>
              <a:t>“All we like sheep have gone astray; we have turned, every one, to his own way; and the Lord has laid on Him the iniquity of us all.”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p:nvPr/>
        </p:nvSpPr>
        <p:spPr>
          <a:xfrm>
            <a:off x="1243582" y="1115566"/>
            <a:ext cx="11180755"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Then verse 10 says “His soul” was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made “an offering for sin”.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finally, look at verse 12: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“He poured out His soul unto death,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He was numbered with the transgressors, and He bore the sin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of many, and made intercession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for the transgressors.”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p:nvPr/>
        </p:nvSpPr>
        <p:spPr>
          <a:xfrm>
            <a:off x="1243583" y="1115566"/>
            <a:ext cx="11788769" cy="7534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is nothing short of astounding, because this means that </a:t>
            </a:r>
            <a:r>
              <a:rPr i="1" dirty="0">
                <a:latin typeface="Arial" panose="020B0604020202020204" pitchFamily="34" charset="0"/>
                <a:cs typeface="Arial" panose="020B0604020202020204" pitchFamily="34" charset="0"/>
              </a:rPr>
              <a:t>Jesus </a:t>
            </a:r>
            <a:r>
              <a:rPr dirty="0">
                <a:latin typeface="Arial" panose="020B0604020202020204" pitchFamily="34" charset="0"/>
                <a:cs typeface="Arial" panose="020B0604020202020204" pitchFamily="34" charset="0"/>
              </a:rPr>
              <a:t>entered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dark realm of </a:t>
            </a:r>
            <a:r>
              <a:rPr i="1" dirty="0">
                <a:latin typeface="Arial" panose="020B0604020202020204" pitchFamily="34" charset="0"/>
                <a:cs typeface="Arial" panose="020B0604020202020204" pitchFamily="34" charset="0"/>
              </a:rPr>
              <a:t>our </a:t>
            </a:r>
            <a:r>
              <a:rPr dirty="0">
                <a:latin typeface="Arial" panose="020B0604020202020204" pitchFamily="34" charset="0"/>
                <a:cs typeface="Arial" panose="020B0604020202020204" pitchFamily="34" charset="0"/>
              </a:rPr>
              <a:t>sin and shame.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took it all into His own conscience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if He were the guilty party instead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of 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From Gethsemane, Jesus is taken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cross. Yes, nails were hammered through His hands and feet. Yes,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body was tortured.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1243583" y="1115567"/>
            <a:ext cx="11788769"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yet, He never uttered a word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about the physical pain, because His mental suffering was so intense that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nearly eclipsed His physical pain.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1165938" y="1099773"/>
            <a:ext cx="11071846"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this Week of Prayer series,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we’ve been circling the temple of truth, looking in through a few of the doctrinal windows that compose the Seventh-day Adventist belief system.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What we’ve discovered over and over again is that each individual Bible truth points to the one big Truth of God’s love embodied in Jesus Christ.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p:nvPr/>
        </p:nvSpPr>
        <p:spPr>
          <a:xfrm>
            <a:off x="1243582" y="1115566"/>
            <a:ext cx="11180755"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Take in every line of this amazing statement by Ellen White: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“Many have suffered death by slow tortures; others have suffered death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by crucifixion.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In what does the death of God’s dear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Son differ from these?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p:nvPr/>
        </p:nvSpPr>
        <p:spPr>
          <a:xfrm>
            <a:off x="1243582" y="1101166"/>
            <a:ext cx="11180755"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It is true He died upon the cross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most cruel death; yet others, for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dear sake, have suffered equally,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 far as bodily torture is concerned.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Why, then, was the suffering of Christ more dreadful than that of other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persons who have yielded their lives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for His sake?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1243582" y="1101166"/>
            <a:ext cx="11180755"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If the sufferings of Christ consisted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physical pain alone, then His death was no more painful than that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some of the martyrs.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p:nvPr/>
        </p:nvSpPr>
        <p:spPr>
          <a:xfrm>
            <a:off x="1243582" y="1115566"/>
            <a:ext cx="11704327"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But bodily pain was but a small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part of the agony of God’s dear Son.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sins of the world were upon Him,</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also the sense of His Father’s wrath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He suffered the penalty of the law transgressed.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p:nvPr/>
        </p:nvSpPr>
        <p:spPr>
          <a:xfrm>
            <a:off x="1243582" y="1101166"/>
            <a:ext cx="11704327" cy="3495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It was these that crushed His divine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soul. It was the hiding of His Father’s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face—a sense that His own dear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Father had forsaken Him—</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which brought despair.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p:nvPr/>
        </p:nvSpPr>
        <p:spPr>
          <a:xfrm>
            <a:off x="1243582" y="1115566"/>
            <a:ext cx="11704327" cy="7343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separation that sin makes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between God and man was fully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realized and keenly felt by the innocent, suffering Man of Calvary.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was oppressed by the powers of darkness. He had not one ray of light to brighten the future.”</a:t>
            </a:r>
          </a:p>
          <a:p>
            <a:pPr>
              <a:defRPr sz="3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t>
            </a:r>
            <a:r>
              <a:rPr i="1" dirty="0">
                <a:latin typeface="Arial" panose="020B0604020202020204" pitchFamily="34" charset="0"/>
                <a:cs typeface="Arial" panose="020B0604020202020204" pitchFamily="34" charset="0"/>
              </a:rPr>
              <a:t>Testimonies for the Church</a:t>
            </a:r>
            <a:r>
              <a:rPr dirty="0">
                <a:latin typeface="Arial" panose="020B0604020202020204" pitchFamily="34" charset="0"/>
                <a:cs typeface="Arial" panose="020B0604020202020204" pitchFamily="34" charset="0"/>
              </a:rPr>
              <a:t>, Vol. 2, p. 214)</a:t>
            </a:r>
            <a:endParaRPr sz="4400" dirty="0">
              <a:latin typeface="Arial" panose="020B0604020202020204" pitchFamily="34" charset="0"/>
              <a:cs typeface="Arial" panose="020B0604020202020204" pitchFamily="34" charset="0"/>
            </a:endParaRPr>
          </a:p>
          <a:p>
            <a:pPr indent="457200">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a:t>
            </a:r>
          </a:p>
          <a:p>
            <a:pPr indent="457200">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Wow!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1243582" y="1115567"/>
            <a:ext cx="9655455" cy="583287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Bodily pain was but a small part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agony of God’s dear Son? </a:t>
            </a:r>
          </a:p>
          <a:p>
            <a:pPr>
              <a:spcBef>
                <a:spcPts val="2500"/>
              </a:spcBef>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He had not one ray of light to brighten the future? </a:t>
            </a:r>
          </a:p>
          <a:p>
            <a:pPr>
              <a:spcBef>
                <a:spcPts val="2500"/>
              </a:spcBef>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does this mean? </a:t>
            </a:r>
          </a:p>
          <a:p>
            <a:pPr>
              <a:spcBef>
                <a:spcPts val="2500"/>
              </a:spcBef>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really, did Jesus suffer for you and me?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p:nvPr/>
        </p:nvSpPr>
        <p:spPr>
          <a:xfrm>
            <a:off x="1243582" y="1115566"/>
            <a:ext cx="11354425" cy="764106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0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blows our minds with this </a:t>
            </a:r>
          </a:p>
          <a:p>
            <a:pPr>
              <a:defRPr sz="40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deeper insight: </a:t>
            </a:r>
          </a:p>
          <a:p>
            <a:pPr>
              <a:defRPr sz="4000" b="1">
                <a:solidFill>
                  <a:srgbClr val="FFFFFF"/>
                </a:solidFill>
                <a:effectLst>
                  <a:outerShdw blurRad="38100" dist="38100" dir="2700000" rotWithShape="0">
                    <a:srgbClr val="000000">
                      <a:alpha val="43137"/>
                    </a:srgbClr>
                  </a:outerShdw>
                </a:effectLst>
              </a:defRPr>
            </a:pPr>
            <a:endParaRPr dirty="0"/>
          </a:p>
          <a:p>
            <a:pPr>
              <a:defRPr sz="8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0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Savior could not see through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portals of the tomb.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Hope did not present to Him His coming</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forth from the grave a conqueror, or tell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Him of the Father’s acceptance of the sacrifice. He feared that sin was so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offensive to God that their separation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was to be eternal”</a:t>
            </a:r>
            <a:r>
              <a:rPr i="0" dirty="0">
                <a:latin typeface="Arial" panose="020B0604020202020204" pitchFamily="34" charset="0"/>
                <a:cs typeface="Arial" panose="020B0604020202020204" pitchFamily="34" charset="0"/>
              </a:rPr>
              <a:t> </a:t>
            </a:r>
            <a:r>
              <a:rPr sz="3200" i="0" dirty="0">
                <a:latin typeface="Arial" panose="020B0604020202020204" pitchFamily="34" charset="0"/>
                <a:cs typeface="Arial" panose="020B0604020202020204" pitchFamily="34" charset="0"/>
              </a:rPr>
              <a:t>(</a:t>
            </a:r>
            <a:r>
              <a:rPr sz="3200" dirty="0">
                <a:latin typeface="Arial" panose="020B0604020202020204" pitchFamily="34" charset="0"/>
                <a:cs typeface="Arial" panose="020B0604020202020204" pitchFamily="34" charset="0"/>
              </a:rPr>
              <a:t>The Desire of Ages</a:t>
            </a:r>
            <a:r>
              <a:rPr sz="3200" i="0" dirty="0">
                <a:latin typeface="Arial" panose="020B0604020202020204" pitchFamily="34" charset="0"/>
                <a:cs typeface="Arial" panose="020B0604020202020204" pitchFamily="34" charset="0"/>
              </a:rPr>
              <a:t>, p. 753).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Shape 352"/>
          <p:cNvSpPr/>
          <p:nvPr/>
        </p:nvSpPr>
        <p:spPr>
          <a:xfrm>
            <a:off x="1243582" y="1115566"/>
            <a:ext cx="11655250" cy="7534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Astounding!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For a sustained period of time,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our guilt enveloped His heart in impenetrable emotional darkness,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could not see life for Himself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beyond the grave. </a:t>
            </a:r>
            <a:r>
              <a:rPr i="1" dirty="0">
                <a:latin typeface="Arial" panose="020B0604020202020204" pitchFamily="34" charset="0"/>
                <a:cs typeface="Arial" panose="020B0604020202020204" pitchFamily="34" charset="0"/>
              </a:rPr>
              <a:t>But here’s the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amazing thing: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was not </a:t>
            </a:r>
            <a:r>
              <a:rPr i="1" dirty="0">
                <a:latin typeface="Arial" panose="020B0604020202020204" pitchFamily="34" charset="0"/>
                <a:cs typeface="Arial" panose="020B0604020202020204" pitchFamily="34" charset="0"/>
              </a:rPr>
              <a:t>trapped</a:t>
            </a:r>
            <a:r>
              <a:rPr dirty="0">
                <a:latin typeface="Arial" panose="020B0604020202020204" pitchFamily="34" charset="0"/>
                <a:cs typeface="Arial" panose="020B0604020202020204" pitchFamily="34" charset="0"/>
              </a:rPr>
              <a:t>. His back was not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up against a wall with no way out.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1165938" y="1099773"/>
            <a:ext cx="11071846" cy="536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Every true biblical doctrine serves as a perceptual lens through which God’s character of self-giving love is more clearly revealed. Ellen White brilliantly summarized the entire Bible as </a:t>
            </a:r>
            <a:r>
              <a:rPr i="1" dirty="0">
                <a:latin typeface="Arial" panose="020B0604020202020204" pitchFamily="34" charset="0"/>
                <a:cs typeface="Arial" panose="020B0604020202020204" pitchFamily="34" charset="0"/>
              </a:rPr>
              <a:t>“the book that unfolds the character of God”</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a:t>
            </a:r>
            <a:r>
              <a:rPr sz="3400" i="1" dirty="0">
                <a:latin typeface="Arial" panose="020B0604020202020204" pitchFamily="34" charset="0"/>
                <a:cs typeface="Arial" panose="020B0604020202020204" pitchFamily="34" charset="0"/>
              </a:rPr>
              <a:t>Signs of the Times</a:t>
            </a:r>
            <a:r>
              <a:rPr sz="3400" dirty="0">
                <a:latin typeface="Arial" panose="020B0604020202020204" pitchFamily="34" charset="0"/>
                <a:cs typeface="Arial" panose="020B0604020202020204" pitchFamily="34" charset="0"/>
              </a:rPr>
              <a:t>, March 3, 1898).</a:t>
            </a:r>
            <a:br>
              <a:rPr sz="3400" dirty="0">
                <a:latin typeface="Arial" panose="020B0604020202020204" pitchFamily="34" charset="0"/>
                <a:cs typeface="Arial" panose="020B0604020202020204" pitchFamily="34" charset="0"/>
              </a:rPr>
            </a:br>
            <a:endParaRPr sz="3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p:nvPr/>
        </p:nvSpPr>
        <p:spPr>
          <a:xfrm>
            <a:off x="1243582" y="1115566"/>
            <a:ext cx="11704327" cy="7508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There are two things He said before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cross that indicate that He was</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not trapped:</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“Therefore My Father loves 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because I lay down My life that I may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take it again. No one takes it from 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but I lay it down of Myself. I have power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lay it down, and I have power to take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again. This command I have received from My Father.”</a:t>
            </a:r>
            <a:r>
              <a:rPr i="0" dirty="0">
                <a:latin typeface="Arial" panose="020B0604020202020204" pitchFamily="34" charset="0"/>
                <a:cs typeface="Arial" panose="020B0604020202020204" pitchFamily="34" charset="0"/>
              </a:rPr>
              <a:t> </a:t>
            </a:r>
            <a:r>
              <a:rPr sz="3200" i="0" dirty="0">
                <a:latin typeface="Arial" panose="020B0604020202020204" pitchFamily="34" charset="0"/>
                <a:cs typeface="Arial" panose="020B0604020202020204" pitchFamily="34" charset="0"/>
              </a:rPr>
              <a:t>(John 10:17, 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p:nvPr/>
        </p:nvSpPr>
        <p:spPr>
          <a:xfrm>
            <a:off x="1243582" y="1115566"/>
            <a:ext cx="12194117"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in Gethsemane He told</a:t>
            </a:r>
            <a:r>
              <a:rPr dirty="0">
                <a:latin typeface="+mn-lt"/>
                <a:ea typeface="+mn-ea"/>
                <a:cs typeface="+mn-cs"/>
                <a:sym typeface="Calibri"/>
              </a:rPr>
              <a:t> </a:t>
            </a:r>
            <a:r>
              <a:rPr dirty="0">
                <a:latin typeface="Arial" panose="020B0604020202020204" pitchFamily="34" charset="0"/>
                <a:cs typeface="Arial" panose="020B0604020202020204" pitchFamily="34" charset="0"/>
              </a:rPr>
              <a:t>Peter:</a:t>
            </a:r>
          </a:p>
          <a:p>
            <a:pPr>
              <a:defRPr sz="4400" b="1">
                <a:solidFill>
                  <a:srgbClr val="FFFFFF"/>
                </a:solidFill>
                <a:effectLst>
                  <a:outerShdw blurRad="38100" dist="38100" dir="2700000" rotWithShape="0">
                    <a:srgbClr val="000000">
                      <a:alpha val="43137"/>
                    </a:srgbClr>
                  </a:outerShdw>
                </a:effectLst>
              </a:defRPr>
            </a:pPr>
            <a:endParaRPr dirty="0"/>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“Do you think that I cannot now pray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to My Father, and He will provide 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more than twelve legions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angels?”</a:t>
            </a:r>
            <a:r>
              <a:rPr i="0" dirty="0">
                <a:latin typeface="+mn-lt"/>
                <a:ea typeface="+mn-ea"/>
                <a:cs typeface="+mn-cs"/>
                <a:sym typeface="Calibri"/>
              </a:rPr>
              <a:t> </a:t>
            </a:r>
            <a:r>
              <a:rPr sz="3200" i="0" dirty="0">
                <a:latin typeface="Arial" panose="020B0604020202020204" pitchFamily="34" charset="0"/>
                <a:cs typeface="Arial" panose="020B0604020202020204" pitchFamily="34" charset="0"/>
              </a:rPr>
              <a:t>(Matthew 26:53)</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nvSpPr>
        <p:spPr>
          <a:xfrm>
            <a:off x="1243582" y="1115566"/>
            <a:ext cx="12194117"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Don’t miss what all this means.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faced the prospect of eternal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and yet, for love of your soul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mine, </a:t>
            </a:r>
            <a:r>
              <a:rPr i="1" dirty="0">
                <a:latin typeface="Arial" panose="020B0604020202020204" pitchFamily="34" charset="0"/>
                <a:cs typeface="Arial" panose="020B0604020202020204" pitchFamily="34" charset="0"/>
              </a:rPr>
              <a:t>He did</a:t>
            </a:r>
            <a:r>
              <a:rPr i="1" dirty="0">
                <a:latin typeface="+mn-lt"/>
                <a:ea typeface="+mn-ea"/>
                <a:cs typeface="+mn-cs"/>
                <a:sym typeface="Calibri"/>
              </a:rPr>
              <a:t> </a:t>
            </a:r>
            <a:r>
              <a:rPr i="1" dirty="0">
                <a:latin typeface="Arial" panose="020B0604020202020204" pitchFamily="34" charset="0"/>
                <a:cs typeface="Arial" panose="020B0604020202020204" pitchFamily="34" charset="0"/>
              </a:rPr>
              <a:t>not pull back.</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He was literally willing to die for ever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never be reunited to His Father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to save us. Paul called what happened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at Calvary, </a:t>
            </a:r>
            <a:r>
              <a:rPr i="1" dirty="0">
                <a:latin typeface="Arial" panose="020B0604020202020204" pitchFamily="34" charset="0"/>
                <a:cs typeface="Arial" panose="020B0604020202020204" pitchFamily="34" charset="0"/>
              </a:rPr>
              <a:t>“the love of Christ which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passes knowledge.”</a:t>
            </a:r>
            <a:r>
              <a:rPr i="0" dirty="0">
                <a:latin typeface="Arial" panose="020B0604020202020204" pitchFamily="34" charset="0"/>
                <a:cs typeface="Arial" panose="020B0604020202020204" pitchFamily="34" charset="0"/>
              </a:rPr>
              <a:t> </a:t>
            </a:r>
            <a:r>
              <a:rPr sz="3200" i="0" dirty="0">
                <a:latin typeface="Arial" panose="020B0604020202020204" pitchFamily="34" charset="0"/>
                <a:cs typeface="Arial" panose="020B0604020202020204" pitchFamily="34" charset="0"/>
              </a:rPr>
              <a:t>(Ephesians 3:19)</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p:nvPr/>
        </p:nvSpPr>
        <p:spPr>
          <a:xfrm>
            <a:off x="1243582" y="1115566"/>
            <a:ext cx="11704327"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When Jesus gave His life on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cross, He demonstrated</a:t>
            </a:r>
            <a:r>
              <a:rPr dirty="0">
                <a:latin typeface="+mn-lt"/>
                <a:ea typeface="+mn-ea"/>
                <a:cs typeface="+mn-cs"/>
                <a:sym typeface="Calibri"/>
              </a:rPr>
              <a:t> </a:t>
            </a:r>
            <a:r>
              <a:rPr dirty="0">
                <a:latin typeface="Arial" panose="020B0604020202020204" pitchFamily="34" charset="0"/>
                <a:cs typeface="Arial" panose="020B0604020202020204" pitchFamily="34" charset="0"/>
              </a:rPr>
              <a:t>with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astounding clarity and beauty that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 literally loves all</a:t>
            </a:r>
            <a:r>
              <a:rPr dirty="0">
                <a:latin typeface="+mn-lt"/>
                <a:ea typeface="+mn-ea"/>
                <a:cs typeface="+mn-cs"/>
                <a:sym typeface="Calibri"/>
              </a:rPr>
              <a:t> </a:t>
            </a:r>
            <a:r>
              <a:rPr dirty="0">
                <a:latin typeface="Arial" panose="020B0604020202020204" pitchFamily="34" charset="0"/>
                <a:cs typeface="Arial" panose="020B0604020202020204" pitchFamily="34" charset="0"/>
              </a:rPr>
              <a:t>others more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than His own existence.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This is the incredible truth the</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Seventh-day Adventist understanding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of death and hell opens to view.</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p:nvPr/>
        </p:nvSpPr>
        <p:spPr>
          <a:xfrm>
            <a:off x="1243582" y="1115567"/>
            <a:ext cx="11704327" cy="21493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is the truth that the false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doctrines of natural immortality and</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eternal torment block from view.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1243582" y="1115566"/>
            <a:ext cx="11704327"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Someone will say, </a:t>
            </a:r>
            <a:r>
              <a:rPr i="1" dirty="0">
                <a:latin typeface="Arial" panose="020B0604020202020204" pitchFamily="34" charset="0"/>
                <a:cs typeface="Arial" panose="020B0604020202020204" pitchFamily="34" charset="0"/>
              </a:rPr>
              <a:t>“But Jesus could</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not have experienced the second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because the second death is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eternal destruction, from which there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no resurrection.”</a:t>
            </a:r>
            <a:r>
              <a:rPr i="0" dirty="0">
                <a:latin typeface="Arial" panose="020B0604020202020204" pitchFamily="34" charset="0"/>
                <a:cs typeface="Arial" panose="020B0604020202020204" pitchFamily="34" charset="0"/>
              </a:rPr>
              <a:t>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Ah, but here’s the glorious good news: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
            </a:r>
            <a:br>
              <a:rPr i="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did not simply experience the second death. He conquered it as He experienced it.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p:nvPr/>
        </p:nvSpPr>
        <p:spPr>
          <a:xfrm>
            <a:off x="1243582" y="1115567"/>
            <a:ext cx="11704327"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Peter declared: </a:t>
            </a:r>
            <a:r>
              <a:rPr i="1" dirty="0">
                <a:latin typeface="Arial" panose="020B0604020202020204" pitchFamily="34" charset="0"/>
                <a:cs typeface="Arial" panose="020B0604020202020204" pitchFamily="34" charset="0"/>
              </a:rPr>
              <a:t>“Whom God raised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up, having loosed the pains of death, because it was not possible that 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should be held by it.”</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(Acts 2:24)</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1243583" y="1115566"/>
            <a:ext cx="11856326"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Notice the language here.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was not possible” for death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hold Jesus.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But why?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Shape 370"/>
          <p:cNvSpPr/>
          <p:nvPr/>
        </p:nvSpPr>
        <p:spPr>
          <a:xfrm>
            <a:off x="1243583" y="1115566"/>
            <a:ext cx="11856326" cy="7153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For one simple and profound reason: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sting of death is sin, and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strength of sin is the law” </a:t>
            </a:r>
            <a:br>
              <a:rPr dirty="0">
                <a:latin typeface="Arial" panose="020B0604020202020204" pitchFamily="34" charset="0"/>
                <a:cs typeface="Arial" panose="020B0604020202020204" pitchFamily="34" charset="0"/>
              </a:rPr>
            </a:br>
            <a:r>
              <a:rPr sz="3200" dirty="0">
                <a:latin typeface="Arial" panose="020B0604020202020204" pitchFamily="34" charset="0"/>
                <a:cs typeface="Arial" panose="020B0604020202020204" pitchFamily="34" charset="0"/>
              </a:rPr>
              <a:t>(1 Corinthians 15:56)</a:t>
            </a:r>
            <a:br>
              <a:rPr sz="3200" dirty="0">
                <a:latin typeface="Arial" panose="020B0604020202020204" pitchFamily="34" charset="0"/>
                <a:cs typeface="Arial" panose="020B0604020202020204" pitchFamily="34" charset="0"/>
              </a:rPr>
            </a:br>
            <a:r>
              <a:rPr sz="3200" dirty="0">
                <a:latin typeface="Arial" panose="020B0604020202020204" pitchFamily="34" charset="0"/>
                <a:cs typeface="Arial" panose="020B0604020202020204" pitchFamily="34" charset="0"/>
              </a:rPr>
              <a:t/>
            </a:r>
            <a:br>
              <a:rPr sz="32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but Jesus never sinned.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Under the fiercest temptations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save Himself, He kept on loving all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us at any cost to Himself.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hape 372"/>
          <p:cNvSpPr/>
          <p:nvPr/>
        </p:nvSpPr>
        <p:spPr>
          <a:xfrm>
            <a:off x="1243583" y="1115566"/>
            <a:ext cx="11856326"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That selfless love, maintained with unbroken integrity straight through Gethsemane and Calvary, constituted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perfect harmony with the law of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By love alone, Jesus triumphed over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Therefore, it was impossible for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second death to hold Him.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His resurrection is </a:t>
            </a:r>
            <a:r>
              <a:rPr i="1" dirty="0">
                <a:latin typeface="Arial" panose="020B0604020202020204" pitchFamily="34" charset="0"/>
                <a:cs typeface="Arial" panose="020B0604020202020204" pitchFamily="34" charset="0"/>
              </a:rPr>
              <a:t>proof</a:t>
            </a:r>
            <a:r>
              <a:rPr dirty="0">
                <a:latin typeface="Arial" panose="020B0604020202020204" pitchFamily="34" charset="0"/>
                <a:cs typeface="Arial" panose="020B0604020202020204" pitchFamily="34" charset="0"/>
              </a:rPr>
              <a:t> of His victory</a:t>
            </a: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over our sin, our guilt, and our death.</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1151536" y="1085371"/>
            <a:ext cx="11071847"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keeping with this view of Scripture, she also summarized the Adventist message as the </a:t>
            </a:r>
            <a:r>
              <a:rPr i="1" dirty="0">
                <a:latin typeface="Arial" panose="020B0604020202020204" pitchFamily="34" charset="0"/>
                <a:cs typeface="Arial" panose="020B0604020202020204" pitchFamily="34" charset="0"/>
              </a:rPr>
              <a:t>“revelation of His character of love.”</a:t>
            </a:r>
            <a:r>
              <a:rPr dirty="0">
                <a:latin typeface="Arial" panose="020B0604020202020204" pitchFamily="34" charset="0"/>
                <a:cs typeface="Arial" panose="020B0604020202020204" pitchFamily="34" charset="0"/>
              </a:rPr>
              <a:t> </a:t>
            </a:r>
            <a:r>
              <a:rPr sz="2900" dirty="0">
                <a:latin typeface="Arial" panose="020B0604020202020204" pitchFamily="34" charset="0"/>
                <a:cs typeface="Arial" panose="020B0604020202020204" pitchFamily="34" charset="0"/>
              </a:rPr>
              <a:t>(Christ’s Object Lessons, p. 415)</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p:nvPr/>
        </p:nvSpPr>
        <p:spPr>
          <a:xfrm>
            <a:off x="1243583" y="1115566"/>
            <a:ext cx="11856326" cy="560973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Tears come to my eyes and</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adoration surges in my heart 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true</a:t>
            </a:r>
            <a:r>
              <a:rPr dirty="0">
                <a:latin typeface="+mn-lt"/>
                <a:ea typeface="+mn-ea"/>
                <a:cs typeface="+mn-cs"/>
                <a:sym typeface="Calibri"/>
              </a:rPr>
              <a:t> </a:t>
            </a:r>
            <a:r>
              <a:rPr dirty="0">
                <a:latin typeface="Arial" panose="020B0604020202020204" pitchFamily="34" charset="0"/>
                <a:cs typeface="Arial" panose="020B0604020202020204" pitchFamily="34" charset="0"/>
              </a:rPr>
              <a:t>significance of the Savior’s sacrifice dawns upon my mind.</a:t>
            </a:r>
          </a:p>
          <a:p>
            <a:pPr indent="457200">
              <a:defRPr sz="16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How could He love me so deeply, so passionately, so selflessly?</a:t>
            </a:r>
          </a:p>
          <a:p>
            <a:pPr indent="457200">
              <a:defRPr sz="16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sz="1600" dirty="0">
                <a:latin typeface="Arial" panose="020B0604020202020204" pitchFamily="34" charset="0"/>
                <a:cs typeface="Arial" panose="020B0604020202020204" pitchFamily="34" charset="0"/>
              </a:rPr>
              <a:t/>
            </a:r>
            <a:br>
              <a:rPr sz="16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this really what God is like?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Shape 376"/>
          <p:cNvSpPr/>
          <p:nvPr/>
        </p:nvSpPr>
        <p:spPr>
          <a:xfrm>
            <a:off x="1243583" y="1115566"/>
            <a:ext cx="11856326" cy="4829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Can it truly be that the Almighty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God of the universe is this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incredibly</a:t>
            </a:r>
            <a:r>
              <a:rPr dirty="0">
                <a:latin typeface="+mn-lt"/>
                <a:ea typeface="+mn-ea"/>
                <a:cs typeface="+mn-cs"/>
                <a:sym typeface="Calibri"/>
              </a:rPr>
              <a:t> </a:t>
            </a:r>
            <a:r>
              <a:rPr dirty="0">
                <a:latin typeface="Arial" panose="020B0604020202020204" pitchFamily="34" charset="0"/>
                <a:cs typeface="Arial" panose="020B0604020202020204" pitchFamily="34" charset="0"/>
              </a:rPr>
              <a:t>beautiful?</a:t>
            </a:r>
          </a:p>
          <a:p>
            <a:pPr indent="457200">
              <a:defRPr sz="16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Calvary answers with a resounding </a:t>
            </a:r>
          </a:p>
          <a:p>
            <a:pPr indent="457200">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indent="457200">
              <a:defRPr sz="7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a:t>
            </a:r>
            <a:r>
              <a:rPr i="1" dirty="0">
                <a:latin typeface="Arial" panose="020B0604020202020204" pitchFamily="34" charset="0"/>
                <a:cs typeface="Arial" panose="020B0604020202020204" pitchFamily="34" charset="0"/>
              </a:rPr>
              <a:t>     yes!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p:nvPr/>
        </p:nvSpPr>
        <p:spPr>
          <a:xfrm>
            <a:off x="-1" y="3764167"/>
            <a:ext cx="13004802" cy="2212845"/>
          </a:xfrm>
          <a:prstGeom prst="rect">
            <a:avLst/>
          </a:prstGeom>
          <a:ln w="12700">
            <a:miter lim="400000"/>
          </a:ln>
          <a:effectLst>
            <a:outerShdw blurRad="63500" dist="50800" dir="81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6800" b="1" cap="all">
                <a:solidFill>
                  <a:srgbClr val="FFFFFF"/>
                </a:solidFill>
                <a:latin typeface="Bebas"/>
                <a:ea typeface="Bebas"/>
                <a:cs typeface="Bebas"/>
                <a:sym typeface="Bebas"/>
              </a:defRPr>
            </a:pPr>
            <a:r>
              <a:t>Small group</a:t>
            </a:r>
          </a:p>
          <a:p>
            <a:pPr algn="ctr">
              <a:defRPr sz="6800" b="1">
                <a:solidFill>
                  <a:srgbClr val="FFFFFF"/>
                </a:solidFill>
                <a:latin typeface="Bebas"/>
                <a:ea typeface="Bebas"/>
                <a:cs typeface="Bebas"/>
                <a:sym typeface="Bebas"/>
              </a:defRPr>
            </a:pPr>
            <a:r>
              <a:t>Discussion Time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p:nvPr/>
        </p:nvSpPr>
        <p:spPr>
          <a:xfrm>
            <a:off x="1243582" y="1115566"/>
            <a:ext cx="11260284" cy="4803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Question 1</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is your internal reaction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this lesson? Is this the same or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different from your previous ideas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death and judgment? </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Explain.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p:nvPr/>
        </p:nvSpPr>
        <p:spPr>
          <a:xfrm>
            <a:off x="1243582" y="1115567"/>
            <a:ext cx="11260284" cy="64673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Question 2</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author speaks of guilty ones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facing “the relational violations they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have committed”. </a:t>
            </a:r>
          </a:p>
          <a:p>
            <a:pPr indent="822960">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do you think he means by that?</a:t>
            </a:r>
          </a:p>
          <a:p>
            <a:pPr indent="822960">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Could those be the most important sins? Why or why not?</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p:nvPr/>
        </p:nvSpPr>
        <p:spPr>
          <a:xfrm>
            <a:off x="1243583" y="1115566"/>
            <a:ext cx="11426084" cy="724095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i="1">
                <a:latin typeface="Bebas Neue"/>
                <a:ea typeface="Bebas Neue"/>
                <a:cs typeface="Bebas Neue"/>
                <a:sym typeface="Bebas Neue"/>
              </a:defRPr>
            </a:pPr>
            <a:r>
              <a:rPr dirty="0">
                <a:latin typeface="Arial" panose="020B0604020202020204" pitchFamily="34" charset="0"/>
                <a:cs typeface="Arial" panose="020B0604020202020204" pitchFamily="34" charset="0"/>
              </a:rPr>
              <a:t>Question 3</a:t>
            </a: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Have you truly confessed to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from your heart the sins you have committed? If not, you may still do so.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If so, have you truly accepted from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your heart that Jesus covered those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sins completely and your forgiveness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as complete as if you’d never sinned?</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What would help you to accept this completely?</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Shape 386"/>
          <p:cNvSpPr/>
          <p:nvPr/>
        </p:nvSpPr>
        <p:spPr>
          <a:xfrm>
            <a:off x="1137045" y="1089264"/>
            <a:ext cx="10604080"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Question 4</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Name some specific ways you can pass on the glorious gift of total forgiveness.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004799" cy="10667999"/>
          </a:xfrm>
        </p:spPr>
        <p:txBody>
          <a:bodyPr>
            <a:normAutofit/>
          </a:bodyPr>
          <a:lstStyle/>
          <a:p>
            <a:pPr algn="ctr">
              <a:lnSpc>
                <a:spcPct val="100000"/>
              </a:lnSpc>
            </a:pPr>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2016 Youth and Young Adults Week of Prayer Sermons </a:t>
            </a:r>
            <a:b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Copyright © 2015-2016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Conference of Seventh-day Adventist</a:t>
            </a:r>
            <a:r>
              <a:rPr lang="en-US" sz="3600"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Youth Ministries Department</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Sermon written by: Pastor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Ty Gibson</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http://www.lightbearers.org/profile/ty-gibson</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2"/>
              </a:rPr>
              <a:t>/</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Email: </a:t>
            </a:r>
            <a:r>
              <a:rPr lang="en-US" altLang="en-US" sz="3600" dirty="0" smtClean="0">
                <a:solidFill>
                  <a:srgbClr val="1F8DA1"/>
                </a:solidFill>
                <a:effectLst>
                  <a:outerShdw blurRad="38100" dist="38100" dir="2700000" algn="tl">
                    <a:srgbClr val="000000">
                      <a:alpha val="43137"/>
                    </a:srgbClr>
                  </a:outerShdw>
                </a:effectLst>
                <a:latin typeface="ff-meta-serif-web-pro-1"/>
                <a:hlinkClick r:id="rId3"/>
              </a:rPr>
              <a:t>Ty@lightbearers.org</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additional use of any of the images in this presentation </a:t>
            </a: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please </a:t>
            </a: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 GoodSalt Inc.</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Phone: 800-805-8001  ●  Website: http://www.goodsalt.com</a:t>
            </a:r>
            <a:b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6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276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110202" y="988303"/>
            <a:ext cx="11071847" cy="484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value of any given doctrine lies in</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its ability to communicate something regarding kind of person God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Any truth claim that contradicts the foundational premise that </a:t>
            </a:r>
            <a:r>
              <a:rPr i="1" dirty="0">
                <a:latin typeface="Arial" panose="020B0604020202020204" pitchFamily="34" charset="0"/>
                <a:cs typeface="Arial" panose="020B0604020202020204" pitchFamily="34" charset="0"/>
              </a:rPr>
              <a:t>“God is love”</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(1 John 4:8)</a:t>
            </a:r>
            <a:r>
              <a:rPr dirty="0">
                <a:latin typeface="Arial" panose="020B0604020202020204" pitchFamily="34" charset="0"/>
                <a:cs typeface="Arial" panose="020B0604020202020204" pitchFamily="34" charset="0"/>
              </a:rPr>
              <a:t> proves itself false by virtue of that contradiction.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nvSpPr>
        <p:spPr>
          <a:xfrm>
            <a:off x="1147359" y="876834"/>
            <a:ext cx="11281511"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Notice how Ellen White describes the whole point of Bible study: </a:t>
            </a:r>
            <a:r>
              <a:rPr i="1" dirty="0">
                <a:latin typeface="Arial" panose="020B0604020202020204" pitchFamily="34" charset="0"/>
                <a:cs typeface="Arial" panose="020B0604020202020204" pitchFamily="34" charset="0"/>
              </a:rPr>
              <a:t>“You should search the Bible; for it tells you of Jesus.” </a:t>
            </a:r>
            <a:br>
              <a:rPr i="1"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you read the Bible, you will see the matchless charms of Jesus. You will fall in love with the Man of Calvary, and at every step you can say to the world,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p:nvPr/>
        </p:nvSpPr>
        <p:spPr>
          <a:xfrm>
            <a:off x="4500652" y="4265676"/>
            <a:ext cx="4029817" cy="123931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wrap="none" lIns="65022" tIns="65022" rIns="65022" bIns="65022">
            <a:spAutoFit/>
          </a:bodyPr>
          <a:lstStyle>
            <a:lvl1pPr>
              <a:spcBef>
                <a:spcPts val="2500"/>
              </a:spcBef>
              <a:defRPr sz="7200" b="1">
                <a:solidFill>
                  <a:srgbClr val="FFFFFF"/>
                </a:solidFill>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So cool!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1243582" y="1115566"/>
            <a:ext cx="11699014" cy="611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Study the Bible, she says.</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But why?</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Because it reveals the matchless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charms of Jesus!</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And what will happen to you as you encounter Jesus in Scripture?</a:t>
            </a:r>
          </a:p>
          <a:p>
            <a:pPr>
              <a:spcBef>
                <a:spcPts val="2500"/>
              </a:spcBef>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You will fall in love with Him!</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p:nvPr/>
        </p:nvSpPr>
        <p:spPr>
          <a:xfrm>
            <a:off x="1243582" y="1115566"/>
            <a:ext cx="11071847"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Problem is, we often study and preach the Bible with Jesus nowhere in sight,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or if He is in sight, it is as a footnote.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If there is anything we need to be clear on, it is this: Jesus is not part of our message. </a:t>
            </a:r>
            <a:r>
              <a:rPr i="1" dirty="0">
                <a:latin typeface="Arial" panose="020B0604020202020204" pitchFamily="34" charset="0"/>
                <a:cs typeface="Arial" panose="020B0604020202020204" pitchFamily="34" charset="0"/>
              </a:rPr>
              <a:t>Jesus is our whole message</a:t>
            </a:r>
            <a:r>
              <a:rPr dirty="0">
                <a:latin typeface="Arial" panose="020B0604020202020204" pitchFamily="34" charset="0"/>
                <a:cs typeface="Arial" panose="020B0604020202020204" pitchFamily="34" charset="0"/>
              </a:rPr>
              <a:t>. To the degree that He is not, we are not preaching “the truth,” no matter how much we imagine we are.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png"/>
          <p:cNvPicPr>
            <a:picLocks noChangeAspect="1"/>
          </p:cNvPicPr>
          <p:nvPr/>
        </p:nvPicPr>
        <p:blipFill>
          <a:blip r:embed="rId2">
            <a:extLst/>
          </a:blip>
          <a:stretch>
            <a:fillRect/>
          </a:stretch>
        </p:blipFill>
        <p:spPr>
          <a:xfrm>
            <a:off x="-2" y="2387725"/>
            <a:ext cx="13004803" cy="3884102"/>
          </a:xfrm>
          <a:prstGeom prst="rect">
            <a:avLst/>
          </a:prstGeom>
          <a:ln w="12700">
            <a:miter lim="400000"/>
          </a:ln>
        </p:spPr>
      </p:pic>
      <p:sp>
        <p:nvSpPr>
          <p:cNvPr id="122" name="Shape 122"/>
          <p:cNvSpPr/>
          <p:nvPr/>
        </p:nvSpPr>
        <p:spPr>
          <a:xfrm>
            <a:off x="6341" y="6065573"/>
            <a:ext cx="12992118" cy="803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Jesus – the Essence of Our Faith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1243582" y="1115566"/>
            <a:ext cx="11485876" cy="7394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3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Our state-of-the-dead doctrine is an example of a biblical truth that has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massive potential to reveal God’s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amazing love in Christ.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Sadly, however, it has often been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reduced to a mere a text-by-text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argument for the sake of proving that people are unconscious when they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die and winning the argument that no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one goes straight to heaven or hell.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1243582" y="1101165"/>
            <a:ext cx="10854216"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Let’s be clear: that part of the picture </a:t>
            </a:r>
            <a:r>
              <a:rPr i="1" dirty="0">
                <a:latin typeface="Arial" panose="020B0604020202020204" pitchFamily="34" charset="0"/>
                <a:cs typeface="Arial" panose="020B0604020202020204" pitchFamily="34" charset="0"/>
              </a:rPr>
              <a:t>is </a:t>
            </a:r>
            <a:r>
              <a:rPr dirty="0">
                <a:latin typeface="Arial" panose="020B0604020202020204" pitchFamily="34" charset="0"/>
                <a:cs typeface="Arial" panose="020B0604020202020204" pitchFamily="34" charset="0"/>
              </a:rPr>
              <a:t>vital, but </a:t>
            </a:r>
            <a:r>
              <a:rPr i="1" dirty="0">
                <a:latin typeface="Arial" panose="020B0604020202020204" pitchFamily="34" charset="0"/>
                <a:cs typeface="Arial" panose="020B0604020202020204" pitchFamily="34" charset="0"/>
              </a:rPr>
              <a:t>why </a:t>
            </a:r>
            <a:r>
              <a:rPr dirty="0">
                <a:latin typeface="Arial" panose="020B0604020202020204" pitchFamily="34" charset="0"/>
                <a:cs typeface="Arial" panose="020B0604020202020204" pitchFamily="34" charset="0"/>
              </a:rPr>
              <a:t>is it vital? Simply to prove the fact that the dead are really dead?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 Rather, it is vital because the biblical truth about death opens a window of understanding into the true nature of Christ’s suffering and death at Calvary, which in turn reveals the true nature of God’s love with breathtaking clarity.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1243582" y="1115566"/>
            <a:ext cx="11071847" cy="14762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So let’s dive into this remarkable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subject and see what we discover.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p:nvPr/>
        </p:nvSpPr>
        <p:spPr>
          <a:xfrm>
            <a:off x="1243582" y="1115566"/>
            <a:ext cx="11834373"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1700"/>
              </a:spcBef>
              <a:defRPr sz="4400" b="1" i="1">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Death According To the Bible</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i="1"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first thing we need to understand</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about death is that in the Bible we are taught that there are two kinds of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the book of Revelation, we are told that there is something called, </a:t>
            </a:r>
            <a:r>
              <a:rPr i="1" dirty="0">
                <a:latin typeface="Arial" panose="020B0604020202020204" pitchFamily="34" charset="0"/>
                <a:cs typeface="Arial" panose="020B0604020202020204" pitchFamily="34" charset="0"/>
              </a:rPr>
              <a:t>“the second death.”</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(Revelation 2:11; 20:6, 14; 21:8)</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1243582" y="1115567"/>
            <a:ext cx="11834373"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We can logically deduce from this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language that if there is a second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and then there is of necessity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first death.</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1243583" y="1115566"/>
            <a:ext cx="11262936"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Matthew 10:28 Jesus explains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basic difference between the two: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do not fear those who kill the body but cannot kill the soul. But rather fear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Him who is able to destroy both soul and</a:t>
            </a:r>
          </a:p>
          <a:p>
            <a:pPr>
              <a:defRPr sz="42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body in hell.”</a:t>
            </a:r>
            <a:r>
              <a:rPr i="0" dirty="0">
                <a:latin typeface="Arial" panose="020B0604020202020204" pitchFamily="34" charset="0"/>
                <a:cs typeface="Arial" panose="020B0604020202020204" pitchFamily="34" charset="0"/>
              </a:rPr>
              <a:t>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The first death is merely the killing of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the body. This is the common death that everybody dies, that all human beings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are familiar with.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1243583" y="1101165"/>
            <a:ext cx="11262936"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As Seventh-day Adventists we understand that the first death puts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 human being into an unconscious, sleep-like state.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1243582" y="1115566"/>
            <a:ext cx="11188624" cy="594829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However, this is not the end of the story, because when a person dies the first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that is not his or her end.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From the first death, there is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resurrection, both of the saved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lost.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stated this explicitly: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p:nvPr/>
        </p:nvSpPr>
        <p:spPr>
          <a:xfrm>
            <a:off x="1243582" y="1115566"/>
            <a:ext cx="11188624" cy="4009299"/>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hour is coming in which all who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are in the graves will hear His voice and come forth—those who have done good,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the resurrection of life, and those who have done evil, to the resurrection of condemnation.” </a:t>
            </a:r>
            <a:r>
              <a:rPr sz="3200" i="0" dirty="0">
                <a:latin typeface="Arial" panose="020B0604020202020204" pitchFamily="34" charset="0"/>
                <a:cs typeface="Arial" panose="020B0604020202020204" pitchFamily="34" charset="0"/>
              </a:rPr>
              <a:t>(John 5:28, 29)</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3" y="6358740"/>
            <a:ext cx="13004802" cy="95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p>
            <a:pPr algn="ctr">
              <a:defRPr sz="2000">
                <a:latin typeface="Futura Bk BT"/>
                <a:ea typeface="Futura Bk BT"/>
                <a:cs typeface="Futura Bk BT"/>
                <a:sym typeface="Futura Bk BT"/>
              </a:defRPr>
            </a:pPr>
            <a:r>
              <a:t>Copyright ©2015 General Conference of SDA Youth Ministries Department</a:t>
            </a:r>
            <a:endParaRPr>
              <a:solidFill>
                <a:srgbClr val="FFFFFF"/>
              </a:solidFill>
            </a:endParaRPr>
          </a:p>
          <a:p>
            <a:pPr algn="ctr">
              <a:defRPr sz="3400">
                <a:latin typeface="Futura Bk BT"/>
                <a:ea typeface="Futura Bk BT"/>
                <a:cs typeface="Futura Bk BT"/>
                <a:sym typeface="Futura Bk BT"/>
              </a:defRPr>
            </a:pPr>
            <a:r>
              <a:t>www.gcyouthministries.org</a:t>
            </a:r>
          </a:p>
        </p:txBody>
      </p:sp>
      <p:sp>
        <p:nvSpPr>
          <p:cNvPr id="125" name="Shape 125"/>
          <p:cNvSpPr/>
          <p:nvPr/>
        </p:nvSpPr>
        <p:spPr>
          <a:xfrm>
            <a:off x="-3" y="3723373"/>
            <a:ext cx="13004805" cy="1844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latin typeface="Bebas Neue"/>
                <a:ea typeface="Bebas Neue"/>
                <a:cs typeface="Bebas Neue"/>
                <a:sym typeface="Bebas Neue"/>
              </a:defRPr>
            </a:pPr>
            <a:r>
              <a:rPr dirty="0">
                <a:latin typeface="Arial" panose="020B0604020202020204" pitchFamily="34" charset="0"/>
                <a:cs typeface="Arial" panose="020B0604020202020204" pitchFamily="34" charset="0"/>
              </a:rPr>
              <a:t>Theme:</a:t>
            </a:r>
            <a:endParaRPr dirty="0">
              <a:solidFill>
                <a:srgbClr val="FFFFFF"/>
              </a:solidFill>
              <a:latin typeface="Arial" panose="020B0604020202020204" pitchFamily="34" charset="0"/>
              <a:cs typeface="Arial" panose="020B0604020202020204" pitchFamily="34" charset="0"/>
            </a:endParaRPr>
          </a:p>
          <a:p>
            <a:pPr algn="ctr">
              <a:defRPr sz="68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Jesus—The Center of It All</a:t>
            </a:r>
          </a:p>
        </p:txBody>
      </p:sp>
      <p:sp>
        <p:nvSpPr>
          <p:cNvPr id="126" name="Shape 126"/>
          <p:cNvSpPr/>
          <p:nvPr/>
        </p:nvSpPr>
        <p:spPr>
          <a:xfrm>
            <a:off x="57860" y="1459056"/>
            <a:ext cx="12889080" cy="157212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Helvetica Neue"/>
                <a:ea typeface="Helvetica Neue"/>
                <a:cs typeface="Helvetica Neue"/>
                <a:sym typeface="Helvetica Neue"/>
              </a:defRPr>
            </a:pPr>
            <a:r>
              <a:t>2016</a:t>
            </a:r>
            <a:r>
              <a:rPr>
                <a:solidFill>
                  <a:srgbClr val="000000"/>
                </a:solidFill>
              </a:rPr>
              <a:t> youth and young adults</a:t>
            </a:r>
            <a:br>
              <a:rPr>
                <a:solidFill>
                  <a:srgbClr val="000000"/>
                </a:solidFill>
              </a:rPr>
            </a:br>
            <a:r>
              <a:rPr sz="5000" i="1"/>
              <a:t>Week  of   Prayer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p:nvPr/>
        </p:nvSpPr>
        <p:spPr>
          <a:xfrm>
            <a:off x="1243582" y="1115566"/>
            <a:ext cx="11523034"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Of course, the </a:t>
            </a:r>
            <a:r>
              <a:rPr i="1" dirty="0">
                <a:latin typeface="Arial" panose="020B0604020202020204" pitchFamily="34" charset="0"/>
                <a:cs typeface="Arial" panose="020B0604020202020204" pitchFamily="34" charset="0"/>
              </a:rPr>
              <a:t>“dust”</a:t>
            </a:r>
            <a:r>
              <a:rPr dirty="0">
                <a:latin typeface="Arial" panose="020B0604020202020204" pitchFamily="34" charset="0"/>
                <a:cs typeface="Arial" panose="020B0604020202020204" pitchFamily="34" charset="0"/>
              </a:rPr>
              <a:t> refers to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body, which returns to the earth as organic matter after the first death.</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a:t>
            </a:r>
            <a:r>
              <a:rPr i="1" dirty="0">
                <a:latin typeface="Arial" panose="020B0604020202020204" pitchFamily="34" charset="0"/>
                <a:cs typeface="Arial" panose="020B0604020202020204" pitchFamily="34" charset="0"/>
              </a:rPr>
              <a:t>“spirit”</a:t>
            </a:r>
            <a:r>
              <a:rPr dirty="0">
                <a:latin typeface="Arial" panose="020B0604020202020204" pitchFamily="34" charset="0"/>
                <a:cs typeface="Arial" panose="020B0604020202020204" pitchFamily="34" charset="0"/>
              </a:rPr>
              <a:t> that returns to God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total content of each individual’s personality, thoughts, feelings,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motives—everything that defines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unique identity and moral character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person.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nvSpPr>
        <p:spPr>
          <a:xfrm>
            <a:off x="1243582" y="1115566"/>
            <a:ext cx="11523034" cy="487107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a:t>
            </a:r>
            <a:r>
              <a:rPr i="1" dirty="0">
                <a:latin typeface="Arial" panose="020B0604020202020204" pitchFamily="34" charset="0"/>
                <a:cs typeface="Arial" panose="020B0604020202020204" pitchFamily="34" charset="0"/>
              </a:rPr>
              <a:t>“spirit”</a:t>
            </a:r>
            <a:r>
              <a:rPr dirty="0">
                <a:latin typeface="Arial" panose="020B0604020202020204" pitchFamily="34" charset="0"/>
                <a:cs typeface="Arial" panose="020B0604020202020204" pitchFamily="34" charset="0"/>
              </a:rPr>
              <a:t> that </a:t>
            </a:r>
            <a:r>
              <a:rPr i="1" dirty="0">
                <a:latin typeface="Arial" panose="020B0604020202020204" pitchFamily="34" charset="0"/>
                <a:cs typeface="Arial" panose="020B0604020202020204" pitchFamily="34" charset="0"/>
              </a:rPr>
              <a:t>“returns”</a:t>
            </a:r>
            <a:r>
              <a:rPr dirty="0">
                <a:latin typeface="Arial" panose="020B0604020202020204" pitchFamily="34" charset="0"/>
                <a:cs typeface="Arial" panose="020B0604020202020204" pitchFamily="34" charset="0"/>
              </a:rPr>
              <a:t> to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when a person dies first death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simply preserves in an unconscious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state while awaiting the resurrection, when God will reconstitute the physical body with the spirit, at which point conscious life resumes.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1243582" y="1115566"/>
            <a:ext cx="11332758"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explained it like this: </a:t>
            </a:r>
          </a:p>
          <a:p>
            <a:pPr>
              <a:defRPr sz="4200" b="1">
                <a:solidFill>
                  <a:srgbClr val="FFFFFF"/>
                </a:solidFill>
                <a:effectLst>
                  <a:outerShdw blurRad="38100" dist="38100" dir="2700000" rotWithShape="0">
                    <a:srgbClr val="000000">
                      <a:alpha val="43137"/>
                    </a:srgbClr>
                  </a:outerShdw>
                </a:effectLst>
              </a:defRPr>
            </a:pPr>
            <a:endParaRPr dirty="0"/>
          </a:p>
          <a:p>
            <a:pPr>
              <a:defRPr sz="42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“Our personal identity is preserved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the resurrection, though not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same particles of matter or material substance as went into the grave.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wondrous works of God are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mystery to man. The spirit, the character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man, is returned to God, there to be preserved. In the resurrection every man will have his own character.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p:nvPr/>
        </p:nvSpPr>
        <p:spPr>
          <a:xfrm>
            <a:off x="1243583" y="1115566"/>
            <a:ext cx="11244358"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It’s kind of like taking a hard drive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out of a computer, which has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record of all the unique information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the owner of the computer had collected and configured, and setting it on the shelf for a while and then later on installing all that information in a new computer.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1243583" y="1115567"/>
            <a:ext cx="11244358"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When a person dies the first death, the body decomposes in the earth and God preserves the specific makeup of the individual for the resurrection.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p:nvPr/>
        </p:nvSpPr>
        <p:spPr>
          <a:xfrm>
            <a:off x="1243582" y="1115566"/>
            <a:ext cx="11523034"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At that point, each individual faces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one of two destinies: to be given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gift of immortality or to experience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death.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So what about the second death?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What is it?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How does it happen?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p:nvPr/>
        </p:nvSpPr>
        <p:spPr>
          <a:xfrm>
            <a:off x="1243582" y="1115566"/>
            <a:ext cx="11071847"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Let’s return to Matthew 10:28, where Jesus distinguished between the first and the second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do not fear those who kill the body but cannot kill the soul. But rather fear Him who is able to destroy both soul and body in hell.”</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1243582" y="1115566"/>
            <a:ext cx="11071847" cy="484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word that is here translated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“soul” is </a:t>
            </a:r>
            <a:r>
              <a:rPr i="1" dirty="0">
                <a:latin typeface="Arial" panose="020B0604020202020204" pitchFamily="34" charset="0"/>
                <a:cs typeface="Arial" panose="020B0604020202020204" pitchFamily="34" charset="0"/>
              </a:rPr>
              <a:t>psyche </a:t>
            </a:r>
            <a:r>
              <a:rPr dirty="0">
                <a:latin typeface="Arial" panose="020B0604020202020204" pitchFamily="34" charset="0"/>
                <a:cs typeface="Arial" panose="020B0604020202020204" pitchFamily="34" charset="0"/>
              </a:rPr>
              <a:t>in the Greek text.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basically refers to the mind in all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its content, what we referred to earlier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a person’s character, or the total content of one’s individual identity.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1243582" y="1115566"/>
            <a:ext cx="11071847"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Whereas the first death merely involves the killing of the body, or the biological aspect of a person, the second death involves the complete eradication of the individual’s body and soul from existence.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It constitutes the final annihilation of the wicked, </a:t>
            </a:r>
            <a:r>
              <a:rPr i="1" dirty="0">
                <a:latin typeface="Arial" panose="020B0604020202020204" pitchFamily="34" charset="0"/>
                <a:cs typeface="Arial" panose="020B0604020202020204" pitchFamily="34" charset="0"/>
              </a:rPr>
              <a:t>“as though they had never been.”</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(Obadiah 16)</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1" y="1507124"/>
            <a:ext cx="13004802" cy="5400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latin typeface="Helvetica Neue"/>
                <a:ea typeface="Helvetica Neue"/>
                <a:cs typeface="Helvetica Neue"/>
                <a:sym typeface="Helvetica Neue"/>
              </a:defRPr>
            </a:pPr>
            <a:r>
              <a:t>In this</a:t>
            </a:r>
            <a:br/>
            <a:r>
              <a:rPr sz="7600">
                <a:solidFill>
                  <a:srgbClr val="000000"/>
                </a:solidFill>
                <a:latin typeface="LHF Sofia Script"/>
                <a:ea typeface="LHF Sofia Script"/>
                <a:cs typeface="LHF Sofia Script"/>
                <a:sym typeface="LHF Sofia Script"/>
              </a:rPr>
              <a:t>Week of Prayer</a:t>
            </a:r>
            <a:r>
              <a:rPr sz="7600">
                <a:solidFill>
                  <a:srgbClr val="FF0000"/>
                </a:solidFill>
                <a:latin typeface="LHF Sofia Script"/>
                <a:ea typeface="LHF Sofia Script"/>
                <a:cs typeface="LHF Sofia Script"/>
                <a:sym typeface="LHF Sofia Script"/>
              </a:rPr>
              <a:t> </a:t>
            </a:r>
            <a:r>
              <a:t>series </a:t>
            </a:r>
            <a:br/>
            <a:r>
              <a:t>we will be exploring </a:t>
            </a:r>
            <a:br/>
            <a:r>
              <a:rPr cap="all">
                <a:solidFill>
                  <a:srgbClr val="000000"/>
                </a:solidFill>
              </a:rPr>
              <a:t>eight key </a:t>
            </a:r>
            <a:br>
              <a:rPr cap="all">
                <a:solidFill>
                  <a:srgbClr val="000000"/>
                </a:solidFill>
              </a:rPr>
            </a:br>
            <a:r>
              <a:rPr>
                <a:solidFill>
                  <a:srgbClr val="000000"/>
                </a:solidFill>
              </a:rPr>
              <a:t>Bible doctrines </a:t>
            </a:r>
            <a:br>
              <a:rPr>
                <a:solidFill>
                  <a:srgbClr val="000000"/>
                </a:solidFill>
              </a:rPr>
            </a:br>
            <a:r>
              <a:t>of  the </a:t>
            </a:r>
            <a:br/>
            <a:r>
              <a:t>Seventh-day Adventist Church.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1243582" y="1115566"/>
            <a:ext cx="11071847"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crucial part to understand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how the second death happens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what causes it.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gave us a pretty clear indication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John 5:29. The wicked come back to life from the first death in what He called </a:t>
            </a:r>
            <a:r>
              <a:rPr i="1" dirty="0">
                <a:latin typeface="Arial" panose="020B0604020202020204" pitchFamily="34" charset="0"/>
                <a:cs typeface="Arial" panose="020B0604020202020204" pitchFamily="34" charset="0"/>
              </a:rPr>
              <a:t>“the resurrection of condemnation”.</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1243583" y="1115566"/>
            <a:ext cx="11685745" cy="419396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Condemnation is a psychological phenomenon. It happens in the mental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emotional process when a person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faces the reality of his or her guilt for the relational violations he or she has committed.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p:nvPr/>
        </p:nvSpPr>
        <p:spPr>
          <a:xfrm>
            <a:off x="1243583" y="1115566"/>
            <a:ext cx="11685745"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When the wicked are resurrected, they won’t simply be physically destroyed a second time.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They will face their life’s record with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full, un-buffered clarity in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contrasting light of God’s self-</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sacrificing love for them.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1243582" y="1115567"/>
            <a:ext cx="12113043" cy="7237879"/>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3500" tIns="63500" rIns="63500" bIns="63500">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Revelation 20 vividly describes the scene: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mn-lt"/>
                <a:ea typeface="+mn-ea"/>
                <a:cs typeface="+mn-cs"/>
                <a:sym typeface="Calibri"/>
              </a:rPr>
              <a:t>“</a:t>
            </a:r>
            <a:r>
              <a:rPr i="1" dirty="0">
                <a:latin typeface="Arial" panose="020B0604020202020204" pitchFamily="34" charset="0"/>
                <a:cs typeface="Arial" panose="020B0604020202020204" pitchFamily="34" charset="0"/>
              </a:rPr>
              <a:t>Then I saw a great white throne and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Him who sat on it, from whose face the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earth and the heaven fled away.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there was found no place for them.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I saw the dead, small and great,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standing before God, and books were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opened.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p:nvPr/>
        </p:nvSpPr>
        <p:spPr>
          <a:xfrm>
            <a:off x="1243582" y="1115566"/>
            <a:ext cx="10491427" cy="739484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sea gave up the dead who were in it, and Death and Hades delivered up the dead who were in them.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they were judged, each one according to his works. Then Death and Hades were cast into the lake of fire. This is the second death. And anyone not found written in the Book of Life was cast into the lake of fire.</a:t>
            </a:r>
            <a:r>
              <a:rPr i="0" dirty="0">
                <a:latin typeface="Arial" panose="020B0604020202020204" pitchFamily="34" charset="0"/>
                <a:cs typeface="Arial" panose="020B0604020202020204" pitchFamily="34" charset="0"/>
              </a:rPr>
              <a:t> </a:t>
            </a:r>
            <a:r>
              <a:rPr sz="3200" i="0" dirty="0">
                <a:latin typeface="Arial" panose="020B0604020202020204" pitchFamily="34" charset="0"/>
                <a:cs typeface="Arial" panose="020B0604020202020204" pitchFamily="34" charset="0"/>
              </a:rPr>
              <a:t>(Revelation 20:11-15)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p:nvPr/>
        </p:nvSpPr>
        <p:spPr>
          <a:xfrm>
            <a:off x="1243582" y="1101165"/>
            <a:ext cx="11587547"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is a very heavy and extremely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sad passage of Scripture, because it describes the final destruction of the wicked, every one of them a human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being that God loved dearly; every one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of them an individual who was given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gift of eternal life in Christ;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every one of them a person that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persistently rejected God’s love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their internal ruin.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p:nvPr/>
        </p:nvSpPr>
        <p:spPr>
          <a:xfrm>
            <a:off x="1243582" y="1101165"/>
            <a:ext cx="11587547"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we want to notice in this passage</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is precisely how the wicked experience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There are four basic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features brought to view:</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p:nvPr/>
        </p:nvSpPr>
        <p:spPr>
          <a:xfrm>
            <a:off x="1243582" y="1115566"/>
            <a:ext cx="11587547"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Number One </a:t>
            </a:r>
          </a:p>
          <a:p>
            <a:pPr>
              <a:defRPr sz="4400" b="1">
                <a:solidFill>
                  <a:srgbClr val="FFFFFF"/>
                </a:solidFill>
                <a:effectLst>
                  <a:outerShdw blurRad="38100" dist="38100" dir="2700000" rotWithShape="0">
                    <a:srgbClr val="000000">
                      <a:alpha val="43137"/>
                    </a:srgbClr>
                  </a:outerShdw>
                </a:effectLst>
              </a:defRPr>
            </a:pPr>
            <a:endParaRPr dirty="0"/>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second death is initiated by a full revelation of God Almighty, seated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upon </a:t>
            </a:r>
            <a:r>
              <a:rPr i="1" dirty="0">
                <a:latin typeface="Arial" panose="020B0604020202020204" pitchFamily="34" charset="0"/>
                <a:cs typeface="Arial" panose="020B0604020202020204" pitchFamily="34" charset="0"/>
              </a:rPr>
              <a:t>“a great white throne”</a:t>
            </a:r>
            <a:r>
              <a:rPr dirty="0">
                <a:latin typeface="Arial" panose="020B0604020202020204" pitchFamily="34" charset="0"/>
                <a:cs typeface="Arial" panose="020B0604020202020204" pitchFamily="34" charset="0"/>
              </a:rPr>
              <a:t> with His “face” fully exposed to the astonished gaze of all. Paul calls this event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“the day of wrath and revelation of the righteous judgment of God.”</a:t>
            </a:r>
            <a:r>
              <a:rPr dirty="0">
                <a:latin typeface="Arial" panose="020B0604020202020204" pitchFamily="34" charset="0"/>
                <a:cs typeface="Arial" panose="020B0604020202020204" pitchFamily="34" charset="0"/>
              </a:rPr>
              <a:t> </a:t>
            </a:r>
            <a:r>
              <a:rPr sz="3400" dirty="0">
                <a:latin typeface="Arial" panose="020B0604020202020204" pitchFamily="34" charset="0"/>
                <a:cs typeface="Arial" panose="020B0604020202020204" pitchFamily="34" charset="0"/>
              </a:rPr>
              <a:t>(Romans 2:5)</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1243582" y="1115566"/>
            <a:ext cx="11587547"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Wrath occurs in the light of </a:t>
            </a:r>
            <a:r>
              <a:rPr i="1" dirty="0">
                <a:latin typeface="Arial" panose="020B0604020202020204" pitchFamily="34" charset="0"/>
                <a:cs typeface="Arial" panose="020B0604020202020204" pitchFamily="34" charset="0"/>
              </a:rPr>
              <a:t>revelation</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revelation proceeds from God and takes on the form of self-awareness in those who behold it.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1390168" y="-3"/>
            <a:ext cx="10314155" cy="9058524"/>
          </a:xfrm>
          <a:prstGeom prst="rect">
            <a:avLst/>
          </a:prstGeom>
          <a:effectLst>
            <a:outerShdw blurRad="63500" dist="50800" dir="2700000" rotWithShape="0">
              <a:srgbClr val="000000">
                <a:alpha val="40000"/>
              </a:srgbClr>
            </a:outerShdw>
          </a:effectLst>
        </p:spPr>
        <p:txBody>
          <a:bodyPr/>
          <a:lstStyle/>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Welcome to </a:t>
            </a:r>
            <a:r>
              <a:rPr i="1" dirty="0">
                <a:solidFill>
                  <a:srgbClr val="000000"/>
                </a:solidFill>
                <a:latin typeface="Arial" panose="020B0604020202020204" pitchFamily="34" charset="0"/>
                <a:cs typeface="Arial" panose="020B0604020202020204" pitchFamily="34" charset="0"/>
              </a:rPr>
              <a:t>day 6</a:t>
            </a:r>
            <a:r>
              <a:rPr i="1" dirty="0">
                <a:solidFill>
                  <a:schemeClr val="accent4">
                    <a:lumOff val="25000"/>
                  </a:schemeClr>
                </a:solidFill>
                <a:latin typeface="Arial" panose="020B0604020202020204" pitchFamily="34" charset="0"/>
                <a:cs typeface="Arial" panose="020B0604020202020204" pitchFamily="34" charset="0"/>
              </a:rPr>
              <a:t> </a:t>
            </a:r>
          </a:p>
          <a:p>
            <a:pPr algn="ctr">
              <a:lnSpc>
                <a:spcPct val="100000"/>
              </a:lnSpc>
              <a:defRPr sz="68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rgbClr val="000000"/>
                </a:solidFill>
                <a:latin typeface="Arial" panose="020B0604020202020204" pitchFamily="34" charset="0"/>
                <a:cs typeface="Arial" panose="020B0604020202020204" pitchFamily="34" charset="0"/>
              </a:rPr>
              <a:t>re-examination</a:t>
            </a:r>
            <a:r>
              <a:rPr i="1" dirty="0">
                <a:solidFill>
                  <a:schemeClr val="accent4">
                    <a:lumOff val="25000"/>
                  </a:schemeClr>
                </a:solidFill>
                <a:latin typeface="Arial" panose="020B0604020202020204" pitchFamily="34" charset="0"/>
                <a:cs typeface="Arial" panose="020B0604020202020204" pitchFamily="34" charset="0"/>
              </a:rPr>
              <a:t> </a:t>
            </a:r>
            <a:br>
              <a:rPr i="1" dirty="0">
                <a:solidFill>
                  <a:schemeClr val="accent4">
                    <a:lumOff val="25000"/>
                  </a:schemeClr>
                </a:solidFill>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a:t>
            </a:r>
            <a:br>
              <a:rPr dirty="0">
                <a:latin typeface="Arial" panose="020B0604020202020204" pitchFamily="34" charset="0"/>
                <a:cs typeface="Arial" panose="020B0604020202020204" pitchFamily="34" charset="0"/>
              </a:rPr>
            </a:br>
            <a:r>
              <a:rPr i="1" dirty="0">
                <a:solidFill>
                  <a:srgbClr val="000000"/>
                </a:solidFill>
                <a:latin typeface="Arial" panose="020B0604020202020204" pitchFamily="34" charset="0"/>
                <a:cs typeface="Arial" panose="020B0604020202020204" pitchFamily="34" charset="0"/>
              </a:rPr>
              <a:t>core beliefs.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1243582" y="1115566"/>
            <a:ext cx="11587547"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Number Two </a:t>
            </a:r>
          </a:p>
          <a:p>
            <a:pPr>
              <a:defRPr sz="4400" b="1">
                <a:solidFill>
                  <a:srgbClr val="FFFFFF"/>
                </a:solidFill>
                <a:effectLst>
                  <a:outerShdw blurRad="38100" dist="38100" dir="2700000" rotWithShape="0">
                    <a:srgbClr val="000000">
                      <a:alpha val="43137"/>
                    </a:srgbClr>
                  </a:outerShdw>
                </a:effectLst>
              </a:defRPr>
            </a:pPr>
            <a:endParaRPr dirty="0"/>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As the wicked stand before God,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there will be found </a:t>
            </a:r>
            <a:r>
              <a:rPr i="1" dirty="0">
                <a:latin typeface="Arial" panose="020B0604020202020204" pitchFamily="34" charset="0"/>
                <a:cs typeface="Arial" panose="020B0604020202020204" pitchFamily="34" charset="0"/>
              </a:rPr>
              <a:t>“no place for them”</a:t>
            </a:r>
            <a:r>
              <a:rPr dirty="0">
                <a:latin typeface="Arial" panose="020B0604020202020204" pitchFamily="34" charset="0"/>
                <a:cs typeface="Arial" panose="020B0604020202020204" pitchFamily="34" charset="0"/>
              </a:rPr>
              <a:t>. These are no doubt the saddest words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all of human literature. The second death is total aloneness, a deep inner sense of complete un-belonging.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1243582" y="1115566"/>
            <a:ext cx="11587547" cy="4168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wicked, standing before God’s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throne and gazing upon His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countenance, realize with intense vividness that they are so out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harmony with God’s kingdom that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there is absolutely </a:t>
            </a:r>
            <a:r>
              <a:rPr i="1" dirty="0">
                <a:latin typeface="Arial" panose="020B0604020202020204" pitchFamily="34" charset="0"/>
                <a:cs typeface="Arial" panose="020B0604020202020204" pitchFamily="34" charset="0"/>
              </a:rPr>
              <a:t>“no place for them”.</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1243582" y="1115566"/>
            <a:ext cx="11587547"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Those who are irrevocably bent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toward selfishness don’t fit into a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universe governed by the absolute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rule of selfless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They cannot exist among or interact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a society of beings who live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wholly for one another.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p:nvPr/>
        </p:nvSpPr>
        <p:spPr>
          <a:xfrm>
            <a:off x="1243582" y="1115566"/>
            <a:ext cx="11184132"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They can’t even comprehend such a society. The beautiful ebb and flow of giving and receiving is beyond their ability to engage in or even appreciate. Sin has hollowed their hearts of the very capacity for love.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Rebellion has stripped away them the gentle impulses of the soul. Selfishness has eradicated their sensitive humanity.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p:nvPr/>
        </p:nvSpPr>
        <p:spPr>
          <a:xfrm>
            <a:off x="1243583" y="1115566"/>
            <a:ext cx="11518539"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second death confronts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wicked with the bleak reality of 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ultimate meaninglessness, for there</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err="1">
                <a:latin typeface="Arial" panose="020B0604020202020204" pitchFamily="34" charset="0"/>
                <a:cs typeface="Arial" panose="020B0604020202020204" pitchFamily="34" charset="0"/>
              </a:rPr>
              <a:t>isno</a:t>
            </a:r>
            <a:r>
              <a:rPr dirty="0">
                <a:latin typeface="Arial" panose="020B0604020202020204" pitchFamily="34" charset="0"/>
                <a:cs typeface="Arial" panose="020B0604020202020204" pitchFamily="34" charset="0"/>
              </a:rPr>
              <a:t> meaning to life apart from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life’s Author.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Complete loneliness is all they can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feel, for there is no satisfying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relationship apart from the One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whom we are most closely related.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1243583" y="1115566"/>
            <a:ext cx="11518539" cy="3495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 sense of total worthlessness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pervades their souls, for there can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never be any real sense of personal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worth apart from the God who created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our value in His own image.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1243582" y="1115566"/>
            <a:ext cx="11587547"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Living for self ultimately leads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self-hatred. Selfishness is, by its very nature, isolation from all others,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stealing from the soul the perceptions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emotions necessary to give and receive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1243582" y="1115566"/>
            <a:ext cx="11587547" cy="484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a universe where the essential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life-sustaining principle is selfless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love, </a:t>
            </a:r>
            <a:r>
              <a:rPr i="1" dirty="0">
                <a:latin typeface="Arial" panose="020B0604020202020204" pitchFamily="34" charset="0"/>
                <a:cs typeface="Arial" panose="020B0604020202020204" pitchFamily="34" charset="0"/>
              </a:rPr>
              <a:t>“there is found no place for them”</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They sink with regretful self-disgust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into acute feelings of total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abandonment.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060650" y="944393"/>
            <a:ext cx="11587547"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800"/>
              </a:spcBef>
              <a:defRPr sz="4400" b="1" i="1">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Number Three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i="1" dirty="0">
                <a:latin typeface="Arial" panose="020B0604020202020204" pitchFamily="34" charset="0"/>
                <a:cs typeface="Arial" panose="020B0604020202020204" pitchFamily="34" charset="0"/>
              </a:rPr>
              <a:t/>
            </a:r>
            <a:br>
              <a:rPr i="1"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the wicked stand before God,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“the books”</a:t>
            </a:r>
            <a:r>
              <a:rPr dirty="0">
                <a:latin typeface="Arial" panose="020B0604020202020204" pitchFamily="34" charset="0"/>
                <a:cs typeface="Arial" panose="020B0604020202020204" pitchFamily="34" charset="0"/>
              </a:rPr>
              <a:t> are </a:t>
            </a:r>
            <a:r>
              <a:rPr i="1" dirty="0">
                <a:latin typeface="Arial" panose="020B0604020202020204" pitchFamily="34" charset="0"/>
                <a:cs typeface="Arial" panose="020B0604020202020204" pitchFamily="34" charset="0"/>
              </a:rPr>
              <a:t>“opened”</a:t>
            </a:r>
            <a:r>
              <a:rPr dirty="0">
                <a:latin typeface="Arial" panose="020B0604020202020204" pitchFamily="34" charset="0"/>
                <a:cs typeface="Arial" panose="020B0604020202020204" pitchFamily="34" charset="0"/>
              </a:rPr>
              <a:t> and they are </a:t>
            </a:r>
            <a:r>
              <a:rPr i="1" dirty="0">
                <a:latin typeface="Arial" panose="020B0604020202020204" pitchFamily="34" charset="0"/>
                <a:cs typeface="Arial" panose="020B0604020202020204" pitchFamily="34" charset="0"/>
              </a:rPr>
              <a:t>“judged according to their works, by the things which were written in the books”</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other words, they face the full reality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their sin and all the guilt that it entails comes upon their consciousness with perfect awareness.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p:nvPr/>
        </p:nvSpPr>
        <p:spPr>
          <a:xfrm>
            <a:off x="1060650" y="944393"/>
            <a:ext cx="11587547" cy="21493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is what Jesus was referring to when he said that they are resurrected to </a:t>
            </a:r>
            <a:r>
              <a:rPr i="1" dirty="0">
                <a:latin typeface="Arial" panose="020B0604020202020204" pitchFamily="34" charset="0"/>
                <a:cs typeface="Arial" panose="020B0604020202020204" pitchFamily="34" charset="0"/>
              </a:rPr>
              <a:t>“condemnation”</a:t>
            </a: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a:off x="1242905" y="1118360"/>
            <a:ext cx="10518990" cy="3495545"/>
          </a:xfrm>
          <a:prstGeom prst="rect">
            <a:avLst/>
          </a:prstGeom>
          <a:ln w="12700">
            <a:miter lim="400000"/>
          </a:ln>
          <a:extLst>
            <a:ext uri="{C572A759-6A51-4108-AA02-DFA0A04FC94B}">
              <ma14:wrappingTextBoxFlag xmlns="" xmlns:ma14="http://schemas.microsoft.com/office/mac/drawingml/2011/main" val="1"/>
            </a:ext>
          </a:extLst>
        </p:spPr>
        <p:txBody>
          <a:bodyPr lIns="65022" tIns="65022" rIns="65022" bIns="65022">
            <a:spAutoFit/>
          </a:bodyPr>
          <a:lstStyle>
            <a:lvl1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The doctrinal truths of Scripture can be thought of as a series of perceptual windows through which God's character may be viewed from various different angles.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1243582" y="1115566"/>
            <a:ext cx="11587547"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Every selfish deed of their lives passes before their minds with vivid clarity.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death brings the soul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face-to-face with the full, ugly reality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one’s sin, </a:t>
            </a:r>
            <a:r>
              <a:rPr dirty="0" err="1">
                <a:latin typeface="Arial" panose="020B0604020202020204" pitchFamily="34" charset="0"/>
                <a:cs typeface="Arial" panose="020B0604020202020204" pitchFamily="34" charset="0"/>
              </a:rPr>
              <a:t>untempered</a:t>
            </a:r>
            <a:r>
              <a:rPr dirty="0">
                <a:latin typeface="Arial" panose="020B0604020202020204" pitchFamily="34" charset="0"/>
                <a:cs typeface="Arial" panose="020B0604020202020204" pitchFamily="34" charset="0"/>
              </a:rPr>
              <a:t> by any sense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divine mercy.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Sin, once committed, is an existing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reality in the mind.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p:nvPr/>
        </p:nvSpPr>
        <p:spPr>
          <a:xfrm>
            <a:off x="1243582" y="1115566"/>
            <a:ext cx="11587547" cy="7534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It is on record in the conscience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must be resolved either by forgiveness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or by suffering.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Forgiveness is possible only by means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embracing God’s merciful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Suffering is the only alternative to forgiveness, which is why God can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only forgive by means of enduring in Himself the suffering inherent in sin.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Shape 241"/>
          <p:cNvSpPr/>
          <p:nvPr/>
        </p:nvSpPr>
        <p:spPr>
          <a:xfrm>
            <a:off x="1243582" y="1115566"/>
            <a:ext cx="11587547"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weight of sin’s terrible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condemnation crushes out all the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vital life forces of the soul. All human beings are sinners.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Therefore, all are under condemnation. That condemnation will eventually, ultimately impose an unbearable shame upon those who refuse to see the healing reality of God’s pardoning love.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1243582" y="1115566"/>
            <a:ext cx="11587547" cy="3495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 conscious sense of God’s love and acceptance is the only power with the capacity to neutralize the power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sin and prevent it from destroying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soul.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1243582" y="1115566"/>
            <a:ext cx="11587547"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order to grasp what the Bible means when it says, </a:t>
            </a:r>
            <a:r>
              <a:rPr i="1" dirty="0">
                <a:latin typeface="Arial" panose="020B0604020202020204" pitchFamily="34" charset="0"/>
                <a:cs typeface="Arial" panose="020B0604020202020204" pitchFamily="34" charset="0"/>
              </a:rPr>
              <a:t>“the books were opened… and the dead were judged,”</a:t>
            </a:r>
            <a:r>
              <a:rPr dirty="0">
                <a:latin typeface="Arial" panose="020B0604020202020204" pitchFamily="34" charset="0"/>
                <a:cs typeface="Arial" panose="020B0604020202020204" pitchFamily="34" charset="0"/>
              </a:rPr>
              <a:t> try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imagine what it would be like if you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were made perfectly conscious of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every sin you’ve ever committed—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every wrong thought and feeling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action.</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p:nvPr/>
        </p:nvSpPr>
        <p:spPr>
          <a:xfrm>
            <a:off x="1243582" y="1101166"/>
            <a:ext cx="11587547" cy="4168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Perfect awareness, all at once,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with every ugly detail staring at your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inner soul with no way of escape.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Then add to that horrendous picture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 absolute absence of mercy.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p:nvPr/>
        </p:nvSpPr>
        <p:spPr>
          <a:xfrm>
            <a:off x="1243582" y="1115566"/>
            <a:ext cx="11758369"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 concept of forgiveness.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 sense of acceptance.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 picture of a God who freely and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eagerly pardons all sin.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would that moment in time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be like for you?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1243582" y="1115567"/>
            <a:ext cx="11758369" cy="28224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 know what it would be like for 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There are no words adequate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describe the mind-shattering ordeal.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p:nvPr/>
        </p:nvSpPr>
        <p:spPr>
          <a:xfrm>
            <a:off x="1243582" y="1115566"/>
            <a:ext cx="11197643" cy="484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only reason we have never had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to face the full potency of our guilt is because the plan of salvation, set into motion by a loving Creator, has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erected a veil of mercy in the human conscience to act as a buffer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preserve us from sin’s full effect.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1242904" y="1118358"/>
            <a:ext cx="10518992"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For our purposes, let’s imagine the structure of truth as an octagon-shaped building.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On each of the eight sides of the structure, there is a window.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Each window represents one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our doctrinal beliefs: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1243583" y="1102866"/>
            <a:ext cx="10116719"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spcBef>
                <a:spcPts val="1700"/>
              </a:spcBef>
              <a:defRPr sz="4400" b="1" i="1">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Number Four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i="1"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Then, as the wicked face their life’s records and experience the total weight of their guilt, they are destroyed by fire.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Throughout the Bible God is associated with fire.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1243582" y="1115567"/>
            <a:ext cx="11298977" cy="677159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Moses encountered God in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burning bush. (Exodus 3:2) </a:t>
            </a:r>
          </a:p>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Law is called a “fiery Law”. (Deuteronomy 33:2) </a:t>
            </a:r>
          </a:p>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“glory” is described as “fire”. (Exodus 24:17)</a:t>
            </a:r>
          </a:p>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throne is ablaze with fire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and from it proceeds a river of fire.</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(Daniel 7:9, 10)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58">
                                            <p:bg/>
                                          </p:spTgt>
                                        </p:tgtEl>
                                        <p:attrNameLst>
                                          <p:attrName>style.visibility</p:attrName>
                                        </p:attrNameLst>
                                      </p:cBhvr>
                                      <p:to>
                                        <p:strVal val="visible"/>
                                      </p:to>
                                    </p:set>
                                    <p:animEffect transition="in" filter="dissolve">
                                      <p:cBhvr>
                                        <p:cTn id="7" dur="499"/>
                                        <p:tgtEl>
                                          <p:spTgt spid="258">
                                            <p:bg/>
                                          </p:spTgt>
                                        </p:tgtEl>
                                      </p:cBhvr>
                                    </p:animEffect>
                                  </p:childTnLst>
                                </p:cTn>
                              </p:par>
                              <p:par>
                                <p:cTn id="8" presetID="9" presetClass="entr" presetSubtype="0" fill="hold" grpId="1" nodeType="withEffect">
                                  <p:stCondLst>
                                    <p:cond delay="0"/>
                                  </p:stCondLst>
                                  <p:iterate>
                                    <p:tmAbs val="0"/>
                                  </p:iterate>
                                  <p:childTnLst>
                                    <p:set>
                                      <p:cBhvr>
                                        <p:cTn id="9" fill="hold"/>
                                        <p:tgtEl>
                                          <p:spTgt spid="258">
                                            <p:txEl>
                                              <p:pRg st="0" end="0"/>
                                            </p:txEl>
                                          </p:spTgt>
                                        </p:tgtEl>
                                        <p:attrNameLst>
                                          <p:attrName>style.visibility</p:attrName>
                                        </p:attrNameLst>
                                      </p:cBhvr>
                                      <p:to>
                                        <p:strVal val="visible"/>
                                      </p:to>
                                    </p:set>
                                    <p:animEffect transition="in" filter="dissolve">
                                      <p:cBhvr>
                                        <p:cTn id="10" dur="499"/>
                                        <p:tgtEl>
                                          <p:spTgt spid="258">
                                            <p:txEl>
                                              <p:pRg st="0" end="0"/>
                                            </p:txEl>
                                          </p:spTgt>
                                        </p:tgtEl>
                                      </p:cBhvr>
                                    </p:animEffect>
                                  </p:childTnLst>
                                </p:cTn>
                              </p:par>
                            </p:childTnLst>
                          </p:cTn>
                        </p:par>
                        <p:par>
                          <p:cTn id="11" fill="hold">
                            <p:stCondLst>
                              <p:cond delay="499"/>
                            </p:stCondLst>
                            <p:childTnLst>
                              <p:par>
                                <p:cTn id="12" presetID="9" presetClass="entr" fill="hold" grpId="1" nodeType="afterEffect">
                                  <p:stCondLst>
                                    <p:cond delay="0"/>
                                  </p:stCondLst>
                                  <p:iterate>
                                    <p:tmAbs val="0"/>
                                  </p:iterate>
                                  <p:childTnLst>
                                    <p:set>
                                      <p:cBhvr>
                                        <p:cTn id="13" fill="hold"/>
                                        <p:tgtEl>
                                          <p:spTgt spid="258">
                                            <p:txEl>
                                              <p:pRg st="1" end="1"/>
                                            </p:txEl>
                                          </p:spTgt>
                                        </p:tgtEl>
                                        <p:attrNameLst>
                                          <p:attrName>style.visibility</p:attrName>
                                        </p:attrNameLst>
                                      </p:cBhvr>
                                      <p:to>
                                        <p:strVal val="visible"/>
                                      </p:to>
                                    </p:set>
                                    <p:animEffect transition="in" filter="dissolve">
                                      <p:cBhvr>
                                        <p:cTn id="14" dur="499"/>
                                        <p:tgtEl>
                                          <p:spTgt spid="25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258">
                                            <p:txEl>
                                              <p:pRg st="2" end="2"/>
                                            </p:txEl>
                                          </p:spTgt>
                                        </p:tgtEl>
                                        <p:attrNameLst>
                                          <p:attrName>style.visibility</p:attrName>
                                        </p:attrNameLst>
                                      </p:cBhvr>
                                      <p:to>
                                        <p:strVal val="visible"/>
                                      </p:to>
                                    </p:set>
                                    <p:animEffect transition="in" filter="dissolve">
                                      <p:cBhvr>
                                        <p:cTn id="19" dur="499"/>
                                        <p:tgtEl>
                                          <p:spTgt spid="25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258">
                                            <p:txEl>
                                              <p:pRg st="3" end="3"/>
                                            </p:txEl>
                                          </p:spTgt>
                                        </p:tgtEl>
                                        <p:attrNameLst>
                                          <p:attrName>style.visibility</p:attrName>
                                        </p:attrNameLst>
                                      </p:cBhvr>
                                      <p:to>
                                        <p:strVal val="visible"/>
                                      </p:to>
                                    </p:set>
                                    <p:animEffect transition="in" filter="dissolve">
                                      <p:cBhvr>
                                        <p:cTn id="24" dur="499"/>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1" build="p" bldLvl="5"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1243582" y="1115566"/>
            <a:ext cx="11298977" cy="2975682"/>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love is said to be a flame of fire (Song of Solomon 8:6, NASB). </a:t>
            </a:r>
          </a:p>
          <a:p>
            <a:pPr marL="411078" indent="-411078">
              <a:spcBef>
                <a:spcPts val="2500"/>
              </a:spcBef>
              <a:buSzPct val="100000"/>
              <a:buChar char="•"/>
              <a:defRPr sz="41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Paul simply states, “Our God is a consuming fire” (Hebrews 12:29).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60">
                                            <p:bg/>
                                          </p:spTgt>
                                        </p:tgtEl>
                                        <p:attrNameLst>
                                          <p:attrName>style.visibility</p:attrName>
                                        </p:attrNameLst>
                                      </p:cBhvr>
                                      <p:to>
                                        <p:strVal val="visible"/>
                                      </p:to>
                                    </p:set>
                                    <p:animEffect transition="in" filter="dissolve">
                                      <p:cBhvr>
                                        <p:cTn id="7" dur="499"/>
                                        <p:tgtEl>
                                          <p:spTgt spid="260">
                                            <p:bg/>
                                          </p:spTgt>
                                        </p:tgtEl>
                                      </p:cBhvr>
                                    </p:animEffect>
                                  </p:childTnLst>
                                </p:cTn>
                              </p:par>
                              <p:par>
                                <p:cTn id="8" presetID="9" presetClass="entr" presetSubtype="0" fill="hold" grpId="1" nodeType="withEffect">
                                  <p:stCondLst>
                                    <p:cond delay="0"/>
                                  </p:stCondLst>
                                  <p:iterate>
                                    <p:tmAbs val="0"/>
                                  </p:iterate>
                                  <p:childTnLst>
                                    <p:set>
                                      <p:cBhvr>
                                        <p:cTn id="9" fill="hold"/>
                                        <p:tgtEl>
                                          <p:spTgt spid="260">
                                            <p:txEl>
                                              <p:pRg st="0" end="0"/>
                                            </p:txEl>
                                          </p:spTgt>
                                        </p:tgtEl>
                                        <p:attrNameLst>
                                          <p:attrName>style.visibility</p:attrName>
                                        </p:attrNameLst>
                                      </p:cBhvr>
                                      <p:to>
                                        <p:strVal val="visible"/>
                                      </p:to>
                                    </p:set>
                                    <p:animEffect transition="in" filter="dissolve">
                                      <p:cBhvr>
                                        <p:cTn id="10" dur="499"/>
                                        <p:tgtEl>
                                          <p:spTgt spid="260">
                                            <p:txEl>
                                              <p:pRg st="0" end="0"/>
                                            </p:txEl>
                                          </p:spTgt>
                                        </p:tgtEl>
                                      </p:cBhvr>
                                    </p:animEffect>
                                  </p:childTnLst>
                                </p:cTn>
                              </p:par>
                            </p:childTnLst>
                          </p:cTn>
                        </p:par>
                        <p:par>
                          <p:cTn id="11" fill="hold">
                            <p:stCondLst>
                              <p:cond delay="499"/>
                            </p:stCondLst>
                            <p:childTnLst>
                              <p:par>
                                <p:cTn id="12" presetID="9" presetClass="entr" fill="hold" grpId="1" nodeType="afterEffect">
                                  <p:stCondLst>
                                    <p:cond delay="0"/>
                                  </p:stCondLst>
                                  <p:iterate>
                                    <p:tmAbs val="0"/>
                                  </p:iterate>
                                  <p:childTnLst>
                                    <p:set>
                                      <p:cBhvr>
                                        <p:cTn id="13" fill="hold"/>
                                        <p:tgtEl>
                                          <p:spTgt spid="260">
                                            <p:txEl>
                                              <p:pRg st="1" end="1"/>
                                            </p:txEl>
                                          </p:spTgt>
                                        </p:tgtEl>
                                        <p:attrNameLst>
                                          <p:attrName>style.visibility</p:attrName>
                                        </p:attrNameLst>
                                      </p:cBhvr>
                                      <p:to>
                                        <p:strVal val="visible"/>
                                      </p:to>
                                    </p:set>
                                    <p:animEffect transition="in" filter="dissolve">
                                      <p:cBhvr>
                                        <p:cTn id="14" dur="499"/>
                                        <p:tgtEl>
                                          <p:spTgt spid="2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1" build="p" bldLvl="5"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p:nvPr/>
        </p:nvSpPr>
        <p:spPr>
          <a:xfrm>
            <a:off x="1243583" y="1115566"/>
            <a:ext cx="11602985" cy="4841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total being is described as a consuming fire for one simple reason: because the pure reality of His selfless love stands in distinct contrast to all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is contrary to love.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1243582" y="1115566"/>
            <a:ext cx="11738103" cy="739484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Ellen White got straight to the core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this reality: </a:t>
            </a:r>
          </a:p>
          <a:p>
            <a:pPr indent="457200">
              <a:defRPr sz="4400" b="1">
                <a:solidFill>
                  <a:srgbClr val="FFFFFF"/>
                </a:solidFill>
                <a:effectLst>
                  <a:outerShdw blurRad="38100" dist="38100" dir="2700000" rotWithShape="0">
                    <a:srgbClr val="000000">
                      <a:alpha val="43137"/>
                    </a:srgbClr>
                  </a:outerShdw>
                </a:effectLst>
              </a:defRPr>
            </a:pPr>
            <a:r>
              <a:rPr dirty="0"/>
              <a:t/>
            </a:r>
            <a:br>
              <a:rPr dirty="0"/>
            </a:br>
            <a:r>
              <a:rPr i="1" dirty="0"/>
              <a:t>“</a:t>
            </a:r>
            <a:r>
              <a:rPr i="1" dirty="0">
                <a:latin typeface="Arial" panose="020B0604020202020204" pitchFamily="34" charset="0"/>
                <a:ea typeface="Bebas Neue"/>
                <a:cs typeface="Arial" panose="020B0604020202020204" pitchFamily="34" charset="0"/>
                <a:sym typeface="Bebas Neue"/>
              </a:rPr>
              <a:t>The word of the Lord to Israel was,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‘I will turn My hand upon thee,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and purely purge away thy dross,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and take away all thy sin.’</a:t>
            </a:r>
            <a:r>
              <a:rPr dirty="0">
                <a:latin typeface="Arial" panose="020B0604020202020204" pitchFamily="34" charset="0"/>
                <a:ea typeface="Bebas Neue"/>
                <a:cs typeface="Arial" panose="020B0604020202020204" pitchFamily="34" charset="0"/>
                <a:sym typeface="Bebas Neue"/>
              </a:rPr>
              <a:t> </a:t>
            </a:r>
            <a:r>
              <a:rPr sz="3200" dirty="0">
                <a:latin typeface="Arial" panose="020B0604020202020204" pitchFamily="34" charset="0"/>
                <a:ea typeface="Bebas Neue"/>
                <a:cs typeface="Arial" panose="020B0604020202020204" pitchFamily="34" charset="0"/>
                <a:sym typeface="Bebas Neue"/>
              </a:rPr>
              <a:t>(Isa. 4:4; 1:25)</a:t>
            </a:r>
            <a:r>
              <a:rPr dirty="0">
                <a:latin typeface="Arial" panose="020B0604020202020204" pitchFamily="34" charset="0"/>
                <a:ea typeface="Bebas Neue"/>
                <a:cs typeface="Arial" panose="020B0604020202020204" pitchFamily="34" charset="0"/>
                <a:sym typeface="Bebas Neue"/>
              </a:rPr>
              <a:t> </a:t>
            </a:r>
            <a:br>
              <a:rPr dirty="0">
                <a:latin typeface="Arial" panose="020B0604020202020204" pitchFamily="34" charset="0"/>
                <a:ea typeface="Bebas Neue"/>
                <a:cs typeface="Arial" panose="020B0604020202020204" pitchFamily="34" charset="0"/>
                <a:sym typeface="Bebas Neue"/>
              </a:rPr>
            </a:br>
            <a:endParaRPr dirty="0">
              <a:latin typeface="Arial" panose="020B0604020202020204" pitchFamily="34" charset="0"/>
              <a:ea typeface="Bebas Neue"/>
              <a:cs typeface="Arial" panose="020B0604020202020204" pitchFamily="34" charset="0"/>
              <a:sym typeface="Bebas Neue"/>
            </a:endParaRPr>
          </a:p>
          <a:p>
            <a:pPr indent="457200">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To sin, wherever found,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Our God is a consuming fire.’ </a:t>
            </a:r>
            <a:br>
              <a:rPr dirty="0">
                <a:latin typeface="Arial" panose="020B0604020202020204" pitchFamily="34" charset="0"/>
                <a:cs typeface="Arial" panose="020B0604020202020204" pitchFamily="34" charset="0"/>
              </a:rPr>
            </a:br>
            <a:r>
              <a:rPr sz="3200" i="0" dirty="0">
                <a:latin typeface="Arial" panose="020B0604020202020204" pitchFamily="34" charset="0"/>
                <a:cs typeface="Arial" panose="020B0604020202020204" pitchFamily="34" charset="0"/>
              </a:rPr>
              <a:t>(Hebrews 12:29)</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p:nvPr/>
        </p:nvSpPr>
        <p:spPr>
          <a:xfrm>
            <a:off x="1243582" y="1115566"/>
            <a:ext cx="11738103" cy="6670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indent="457200">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In all who submit to His power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Spirit of God will consume sin.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But if men cling to sin, they become identified with it.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Then the glory of God, which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destroys sin, must destroy them.”</a:t>
            </a:r>
            <a:r>
              <a:rPr i="0" dirty="0">
                <a:latin typeface="Arial" panose="020B0604020202020204" pitchFamily="34" charset="0"/>
                <a:cs typeface="Arial" panose="020B0604020202020204" pitchFamily="34" charset="0"/>
              </a:rPr>
              <a:t> </a:t>
            </a:r>
            <a:br>
              <a:rPr i="0" dirty="0">
                <a:latin typeface="Arial" panose="020B0604020202020204" pitchFamily="34" charset="0"/>
                <a:cs typeface="Arial" panose="020B0604020202020204" pitchFamily="34" charset="0"/>
              </a:rPr>
            </a:br>
            <a:r>
              <a:rPr sz="3200" i="0" dirty="0">
                <a:latin typeface="Arial" panose="020B0604020202020204" pitchFamily="34" charset="0"/>
                <a:cs typeface="Arial" panose="020B0604020202020204" pitchFamily="34" charset="0"/>
              </a:rPr>
              <a:t>(</a:t>
            </a:r>
            <a:r>
              <a:rPr sz="3200" dirty="0">
                <a:latin typeface="Arial" panose="020B0604020202020204" pitchFamily="34" charset="0"/>
                <a:cs typeface="Arial" panose="020B0604020202020204" pitchFamily="34" charset="0"/>
              </a:rPr>
              <a:t>The Desire of Ages</a:t>
            </a:r>
            <a:r>
              <a:rPr sz="3200" i="0" dirty="0">
                <a:latin typeface="Arial" panose="020B0604020202020204" pitchFamily="34" charset="0"/>
                <a:cs typeface="Arial" panose="020B0604020202020204" pitchFamily="34" charset="0"/>
              </a:rPr>
              <a:t>, p. 107)</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1243582" y="1115566"/>
            <a:ext cx="11197643" cy="653306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Humans were originally created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a perfectly innocent state of being, capable of living in God’s immediate presence with total peace and pleasure. </a:t>
            </a:r>
            <a:r>
              <a:rPr sz="3200" dirty="0">
                <a:latin typeface="Arial" panose="020B0604020202020204" pitchFamily="34" charset="0"/>
                <a:cs typeface="Arial" panose="020B0604020202020204" pitchFamily="34" charset="0"/>
              </a:rPr>
              <a:t>(Genesis 1-2)</a:t>
            </a:r>
            <a:br>
              <a:rPr sz="3200" dirty="0">
                <a:latin typeface="Arial" panose="020B0604020202020204" pitchFamily="34" charset="0"/>
                <a:cs typeface="Arial" panose="020B0604020202020204" pitchFamily="34" charset="0"/>
              </a:rPr>
            </a:br>
            <a:r>
              <a:rPr sz="3200" dirty="0">
                <a:latin typeface="Arial" panose="020B0604020202020204" pitchFamily="34" charset="0"/>
                <a:cs typeface="Arial" panose="020B0604020202020204" pitchFamily="34" charset="0"/>
              </a:rPr>
              <a:t/>
            </a:r>
            <a:br>
              <a:rPr sz="32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When sin entered our psychological make-up, all we could experience in God’s presence was the torment of our shame. </a:t>
            </a:r>
            <a:r>
              <a:rPr sz="3200" dirty="0">
                <a:latin typeface="Arial" panose="020B0604020202020204" pitchFamily="34" charset="0"/>
                <a:cs typeface="Arial" panose="020B0604020202020204" pitchFamily="34" charset="0"/>
              </a:rPr>
              <a:t>(Genesis 3:7-10)</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p:nvPr/>
        </p:nvSpPr>
        <p:spPr>
          <a:xfrm>
            <a:off x="903579" y="4615198"/>
            <a:ext cx="11197642" cy="14762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lgn="ct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redeemed will live in God’s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presence and experience no shame.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272"/>
          <p:cNvSpPr/>
          <p:nvPr/>
        </p:nvSpPr>
        <p:spPr>
          <a:xfrm>
            <a:off x="1243582" y="1115566"/>
            <a:ext cx="11197643"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 explained to Moses,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“You cannot see My face; for no man shall see Me, and live.”</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(Exodus 33:20)</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dynamic here is not, </a:t>
            </a:r>
            <a:r>
              <a:rPr i="1" dirty="0">
                <a:latin typeface="Arial" panose="020B0604020202020204" pitchFamily="34" charset="0"/>
                <a:cs typeface="Arial" panose="020B0604020202020204" pitchFamily="34" charset="0"/>
              </a:rPr>
              <a:t>“If you see Me, I’ll kill you,”</a:t>
            </a:r>
            <a:r>
              <a:rPr dirty="0">
                <a:latin typeface="Arial" panose="020B0604020202020204" pitchFamily="34" charset="0"/>
                <a:cs typeface="Arial" panose="020B0604020202020204" pitchFamily="34" charset="0"/>
              </a:rPr>
              <a:t> but rather, </a:t>
            </a:r>
            <a:r>
              <a:rPr i="1" dirty="0">
                <a:latin typeface="Arial" panose="020B0604020202020204" pitchFamily="34" charset="0"/>
                <a:cs typeface="Arial" panose="020B0604020202020204" pitchFamily="34" charset="0"/>
              </a:rPr>
              <a:t>“If you see Me, you’ll die of the contrast between My holiness and your sinfulness.”</a:t>
            </a:r>
            <a:r>
              <a:rPr dirty="0">
                <a:latin typeface="Arial" panose="020B0604020202020204" pitchFamily="34" charset="0"/>
                <a:cs typeface="Arial" panose="020B0604020202020204" pitchFamily="34" charset="0"/>
              </a:rPr>
              <a: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p:nvPr/>
        </p:nvSpPr>
        <p:spPr>
          <a:xfrm>
            <a:off x="903579" y="4615198"/>
            <a:ext cx="11197642" cy="8031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lvl1pPr algn="ct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Sin cannot survive the presence of God.</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1242904" y="1118358"/>
            <a:ext cx="10518992"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1: The Trinity</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2: The Great Controversy</a:t>
            </a:r>
            <a:endParaRPr dirty="0">
              <a:solidFill>
                <a:schemeClr val="accent4">
                  <a:lumOff val="25000"/>
                </a:schemeClr>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3: The Law of God</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4: The Sabbath</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5: The Sanctuary</a:t>
            </a:r>
          </a:p>
          <a:p>
            <a:pPr>
              <a:defRPr sz="4400" b="1" i="1">
                <a:latin typeface="Bebas Neue"/>
                <a:ea typeface="Bebas Neue"/>
                <a:cs typeface="Bebas Neue"/>
                <a:sym typeface="Bebas Neue"/>
              </a:defRPr>
            </a:pPr>
            <a:r>
              <a:rPr dirty="0">
                <a:latin typeface="Arial" panose="020B0604020202020204" pitchFamily="34" charset="0"/>
                <a:cs typeface="Arial" panose="020B0604020202020204" pitchFamily="34" charset="0"/>
              </a:rPr>
              <a:t>DAY 6: Death and Hell</a:t>
            </a:r>
            <a:endParaRPr dirty="0">
              <a:solidFill>
                <a:srgbClr val="FFFFFF"/>
              </a:solidFill>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7: The End Time</a:t>
            </a: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DAY 8: The Second Coming</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p:nvPr/>
        </p:nvSpPr>
        <p:spPr>
          <a:xfrm>
            <a:off x="1243582" y="1115566"/>
            <a:ext cx="11738103" cy="6963954"/>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However, when we jump to the end </a:t>
            </a: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of the story, Scripture says of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redeemed: </a:t>
            </a:r>
            <a:r>
              <a:rPr i="1" dirty="0">
                <a:latin typeface="Arial" panose="020B0604020202020204" pitchFamily="34" charset="0"/>
                <a:cs typeface="Arial" panose="020B0604020202020204" pitchFamily="34" charset="0"/>
              </a:rPr>
              <a:t>“They shall see His face,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and His name shall be in their foreheads.”</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(Revelation 22:4, KJV) </a:t>
            </a:r>
            <a:br>
              <a:rPr sz="3200" dirty="0">
                <a:latin typeface="Arial" panose="020B0604020202020204" pitchFamily="34" charset="0"/>
                <a:cs typeface="Arial" panose="020B0604020202020204" pitchFamily="34" charset="0"/>
              </a:rPr>
            </a:br>
            <a:r>
              <a:rPr sz="3200" dirty="0">
                <a:latin typeface="Arial" panose="020B0604020202020204" pitchFamily="34" charset="0"/>
                <a:cs typeface="Arial" panose="020B0604020202020204" pitchFamily="34" charset="0"/>
              </a:rPr>
              <a:t/>
            </a:r>
            <a:br>
              <a:rPr sz="3200"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By the power of God’s grace, a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restoration of innocence has occurred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“in their foreheads”</a:t>
            </a:r>
            <a:r>
              <a:rPr dirty="0">
                <a:latin typeface="Arial" panose="020B0604020202020204" pitchFamily="34" charset="0"/>
                <a:cs typeface="Arial" panose="020B0604020202020204" pitchFamily="34" charset="0"/>
              </a:rPr>
              <a:t>, in their minds.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 this way the redeemed will live in </a:t>
            </a:r>
          </a:p>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God’s presence and experience no shame.</a:t>
            </a:r>
            <a:r>
              <a:rPr sz="440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1243583" y="1115566"/>
            <a:ext cx="11552319"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is not the case with the wicked.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Bible informs us that all human beings, both the righteous and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wicked, are destined for the fiery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reality of God’s presence, but both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will not experience the fire in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same manner.</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nvSpPr>
        <p:spPr>
          <a:xfrm>
            <a:off x="1257985" y="1101166"/>
            <a:ext cx="11552319" cy="34955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While those who are restored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innocence will finally enter God’s presence and be perfectly at home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there, for the wicked, God’s presence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will be a </a:t>
            </a:r>
            <a:r>
              <a:rPr i="1" dirty="0">
                <a:latin typeface="Arial" panose="020B0604020202020204" pitchFamily="34" charset="0"/>
                <a:cs typeface="Arial" panose="020B0604020202020204" pitchFamily="34" charset="0"/>
              </a:rPr>
              <a:t>“consuming fire.”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p:nvPr/>
        </p:nvSpPr>
        <p:spPr>
          <a:xfrm>
            <a:off x="1243582" y="1115566"/>
            <a:ext cx="11586099" cy="75087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Describing the final destruction of the wicked, Ellen White says this: </a:t>
            </a:r>
          </a:p>
          <a:p>
            <a:pPr>
              <a:defRPr sz="4400" b="1">
                <a:solidFill>
                  <a:srgbClr val="FFFFFF"/>
                </a:solidFill>
                <a:effectLst>
                  <a:outerShdw blurRad="38100" dist="38100" dir="2700000" rotWithShape="0">
                    <a:srgbClr val="000000">
                      <a:alpha val="43137"/>
                    </a:srgbClr>
                  </a:outerShdw>
                </a:effectLst>
              </a:defRPr>
            </a:pPr>
            <a:r>
              <a:rPr dirty="0"/>
              <a:t/>
            </a:r>
            <a:br>
              <a:rPr dirty="0"/>
            </a:br>
            <a:r>
              <a:rPr i="1" dirty="0"/>
              <a:t>“</a:t>
            </a:r>
            <a:r>
              <a:rPr i="1" dirty="0">
                <a:latin typeface="Arial" panose="020B0604020202020204" pitchFamily="34" charset="0"/>
                <a:ea typeface="Bebas Neue"/>
                <a:cs typeface="Arial" panose="020B0604020202020204" pitchFamily="34" charset="0"/>
                <a:sym typeface="Bebas Neue"/>
              </a:rPr>
              <a:t>This is not an act of arbitrary power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on the part of God.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The rejecters of His mercy reap that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which they have sown. God is the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fountain of life; and when one chooses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the service of sin, he separates from </a:t>
            </a:r>
            <a:br>
              <a:rPr i="1" dirty="0">
                <a:latin typeface="Arial" panose="020B0604020202020204" pitchFamily="34" charset="0"/>
                <a:ea typeface="Bebas Neue"/>
                <a:cs typeface="Arial" panose="020B0604020202020204" pitchFamily="34" charset="0"/>
                <a:sym typeface="Bebas Neue"/>
              </a:rPr>
            </a:br>
            <a:r>
              <a:rPr i="1" dirty="0">
                <a:latin typeface="Arial" panose="020B0604020202020204" pitchFamily="34" charset="0"/>
                <a:ea typeface="Bebas Neue"/>
                <a:cs typeface="Arial" panose="020B0604020202020204" pitchFamily="34" charset="0"/>
                <a:sym typeface="Bebas Neue"/>
              </a:rPr>
              <a:t>God, and thus cuts himself off from life.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p:nvPr/>
        </p:nvSpPr>
        <p:spPr>
          <a:xfrm>
            <a:off x="1243582" y="1122427"/>
            <a:ext cx="11586099" cy="536351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He is “alienated from the life of God.”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Christ says, “All they that hate Me love death.” </a:t>
            </a:r>
            <a:r>
              <a:rPr sz="3200" dirty="0">
                <a:latin typeface="Arial" panose="020B0604020202020204" pitchFamily="34" charset="0"/>
                <a:cs typeface="Arial" panose="020B0604020202020204" pitchFamily="34" charset="0"/>
              </a:rPr>
              <a:t>(Ephesians 4:18; Proverbs 8:36)</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sz="3200" dirty="0">
              <a:latin typeface="Arial" panose="020B0604020202020204" pitchFamily="34" charset="0"/>
              <a:cs typeface="Arial" panose="020B0604020202020204" pitchFamily="34" charset="0"/>
            </a:endParaRP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God gives them existence for a time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they may develop their character </a:t>
            </a:r>
          </a:p>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and reveal their principles. </a:t>
            </a:r>
            <a:r>
              <a:rPr i="0" dirty="0">
                <a:latin typeface="Arial" panose="020B0604020202020204" pitchFamily="34" charset="0"/>
                <a:cs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1243582" y="1115566"/>
            <a:ext cx="10978083"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i="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This accomplished, they receive the results of their own choice.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By a life of rebellion, Satan and all who unite with him place themselves so out of harmony with God that His very presence is to them a consuming fire.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glory of Him who is love will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destroy them.”</a:t>
            </a:r>
            <a:r>
              <a:rPr i="0" dirty="0">
                <a:latin typeface="Arial" panose="020B0604020202020204" pitchFamily="34" charset="0"/>
                <a:cs typeface="Arial" panose="020B0604020202020204" pitchFamily="34" charset="0"/>
              </a:rPr>
              <a:t> </a:t>
            </a:r>
            <a:r>
              <a:rPr sz="3200" i="0" dirty="0">
                <a:latin typeface="Arial" panose="020B0604020202020204" pitchFamily="34" charset="0"/>
                <a:cs typeface="Arial" panose="020B0604020202020204" pitchFamily="34" charset="0"/>
              </a:rPr>
              <a:t>(</a:t>
            </a:r>
            <a:r>
              <a:rPr sz="3200" dirty="0">
                <a:latin typeface="Arial" panose="020B0604020202020204" pitchFamily="34" charset="0"/>
                <a:cs typeface="Arial" panose="020B0604020202020204" pitchFamily="34" charset="0"/>
              </a:rPr>
              <a:t>The Desire of Ages</a:t>
            </a:r>
            <a:r>
              <a:rPr sz="3200" i="0" dirty="0">
                <a:latin typeface="Arial" panose="020B0604020202020204" pitchFamily="34" charset="0"/>
                <a:cs typeface="Arial" panose="020B0604020202020204" pitchFamily="34" charset="0"/>
              </a:rPr>
              <a:t>, p. 764)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1243582" y="1115566"/>
            <a:ext cx="11332758" cy="55148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What we have just discovered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true nature of hell. Hell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equivalent to the second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God will not subject the wicked to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eternal torture in the flames of some underworld or some remote region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His universe.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p:nvPr/>
        </p:nvSpPr>
        <p:spPr>
          <a:xfrm>
            <a:off x="1243582" y="1115566"/>
            <a:ext cx="11332758" cy="3516856"/>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They will be resurrected to face the record of their lives in one final reckoning, then they will be eternally annihilated </a:t>
            </a:r>
            <a:r>
              <a:rPr i="1" dirty="0">
                <a:latin typeface="Arial" panose="020B0604020202020204" pitchFamily="34" charset="0"/>
                <a:cs typeface="Arial" panose="020B0604020202020204" pitchFamily="34" charset="0"/>
              </a:rPr>
              <a:t>“as though they had never been.”</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(Obadiah 16)</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1243582" y="1115566"/>
            <a:ext cx="10978083" cy="6902398"/>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Here’s the most remarkable thing of all:</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not one person need experience the second death, because Jesus experienced it for all of us—and conquered it.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He alone tasted the second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for every person and He alone could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not be held in it because He alone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was sinless.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nvSpPr>
        <p:spPr>
          <a:xfrm>
            <a:off x="3625815" y="4386326"/>
            <a:ext cx="5793120" cy="993088"/>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sz="56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Oh, What Love!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1242904" y="1118358"/>
            <a:ext cx="10518992"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Remember our guiding metaphor?</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doctrinal truths of Scripture are like windows that look in upon the God’s attractive character as revealed in Christ. </a:t>
            </a: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No doctrine is an end in itself.</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p:nvPr/>
        </p:nvSpPr>
        <p:spPr>
          <a:xfrm>
            <a:off x="1243582" y="1115566"/>
            <a:ext cx="10978083" cy="724095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Now, then, once we understand the nature of the second death in contrast to the first death, we are prepared to comprehend what Jesus endured for us as He agonized in Gethsemane and died on the cross. </a:t>
            </a:r>
          </a:p>
          <a:p>
            <a:pPr>
              <a:defRPr sz="42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2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Both the first death and the second death are the result of sin, but the first is temporary and occurs by means of physical causes, such as disease or tragedy or old age.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1243582" y="1115566"/>
            <a:ext cx="11754991" cy="487107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second death, however, does not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occur on merely a physical level,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but on the psychological level as well,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due to the lethal power of one’s guilt.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The first death, in a sense, is not really death at all. Jesus called it sleep.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1243582" y="1115566"/>
            <a:ext cx="11754991" cy="6225290"/>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Consider, for example, the young girl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Jesus resurrected.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As He approached the girl’s home,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after being asked to come and heal her, Jesus said to the mourners,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“Do not weep; she is not dead, but sleeping.”</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(Luke 8:52)</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p:nvPr/>
        </p:nvSpPr>
        <p:spPr>
          <a:xfrm>
            <a:off x="1243582" y="1115566"/>
            <a:ext cx="11636768" cy="7579507"/>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Notice Jesus did not merely say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girl was sleeping, but He went a step further. </a:t>
            </a:r>
            <a:r>
              <a:rPr i="1" dirty="0">
                <a:latin typeface="Arial" panose="020B0604020202020204" pitchFamily="34" charset="0"/>
                <a:cs typeface="Arial" panose="020B0604020202020204" pitchFamily="34" charset="0"/>
              </a:rPr>
              <a:t>“She is not dead,”</a:t>
            </a:r>
            <a:r>
              <a:rPr dirty="0">
                <a:latin typeface="Arial" panose="020B0604020202020204" pitchFamily="34" charset="0"/>
                <a:cs typeface="Arial" panose="020B0604020202020204" pitchFamily="34" charset="0"/>
              </a:rPr>
              <a:t> He plainly stated.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Not understanding His meaning,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“they ridiculed Him, knowing that she </a:t>
            </a:r>
          </a:p>
          <a:p>
            <a:pPr>
              <a:defRPr sz="4400" b="1" i="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was dead”</a:t>
            </a:r>
            <a:r>
              <a:rPr i="0" dirty="0">
                <a:latin typeface="Arial" panose="020B0604020202020204" pitchFamily="34" charset="0"/>
                <a:cs typeface="Arial" panose="020B0604020202020204" pitchFamily="34" charset="0"/>
              </a:rPr>
              <a:t> (Luke 8:53), but Jesus was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not off in His diagnosis. </a:t>
            </a:r>
            <a:br>
              <a:rPr i="0" dirty="0">
                <a:latin typeface="Arial" panose="020B0604020202020204" pitchFamily="34" charset="0"/>
                <a:cs typeface="Arial" panose="020B0604020202020204" pitchFamily="34" charset="0"/>
              </a:rPr>
            </a:br>
            <a:r>
              <a:rPr i="0" dirty="0">
                <a:latin typeface="Arial" panose="020B0604020202020204" pitchFamily="34" charset="0"/>
                <a:cs typeface="Arial" panose="020B0604020202020204" pitchFamily="34" charset="0"/>
              </a:rPr>
              <a:t/>
            </a:r>
            <a:br>
              <a:rPr i="0" dirty="0">
                <a:latin typeface="Arial" panose="020B0604020202020204" pitchFamily="34" charset="0"/>
                <a:cs typeface="Arial" panose="020B0604020202020204" pitchFamily="34" charset="0"/>
              </a:rPr>
            </a:br>
            <a:endParaRPr i="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p:nvPr/>
        </p:nvSpPr>
        <p:spPr>
          <a:xfrm>
            <a:off x="1243582" y="1115566"/>
            <a:ext cx="11636768" cy="5548181"/>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He knew the girl was dead in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first-death sense, but He also knew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she was not dead in the ultimate,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second-death sense. </a:t>
            </a:r>
          </a:p>
          <a:p>
            <a:pPr>
              <a:defRPr sz="4400" b="1">
                <a:solidFill>
                  <a:srgbClr val="FFFFFF"/>
                </a:solidFill>
                <a:latin typeface="Bebas Neue"/>
                <a:ea typeface="Bebas Neue"/>
                <a:cs typeface="Bebas Neue"/>
                <a:sym typeface="Bebas Neue"/>
              </a:defRPr>
            </a:pPr>
            <a:endParaRPr dirty="0">
              <a:latin typeface="Arial" panose="020B0604020202020204" pitchFamily="34" charset="0"/>
              <a:cs typeface="Arial" panose="020B0604020202020204" pitchFamily="34" charset="0"/>
            </a:endParaRPr>
          </a:p>
          <a:p>
            <a:pPr>
              <a:defRPr sz="4400" b="1">
                <a:solidFill>
                  <a:srgbClr val="FFFFFF"/>
                </a:solidFill>
                <a:latin typeface="Bebas Neue"/>
                <a:ea typeface="Bebas Neue"/>
                <a:cs typeface="Bebas Neue"/>
                <a:sym typeface="Bebas Neue"/>
              </a:defRPr>
            </a:pPr>
            <a:r>
              <a:rPr dirty="0">
                <a:latin typeface="Arial" panose="020B0604020202020204" pitchFamily="34" charset="0"/>
                <a:cs typeface="Arial" panose="020B0604020202020204" pitchFamily="34" charset="0"/>
              </a:rPr>
              <a:t>In order to demonstrate His point, He proceeded to awaken the girl from her first-death sleep.</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a:off x="1243582" y="1115566"/>
            <a:ext cx="11501654" cy="68610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When the Bible says </a:t>
            </a:r>
            <a:r>
              <a:rPr i="1" dirty="0">
                <a:latin typeface="Arial" panose="020B0604020202020204" pitchFamily="34" charset="0"/>
                <a:cs typeface="Arial" panose="020B0604020202020204" pitchFamily="34" charset="0"/>
              </a:rPr>
              <a:t>“the wages of </a:t>
            </a:r>
            <a:br>
              <a:rPr i="1"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sin is death,”</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(Romans 6:23)</a:t>
            </a:r>
            <a:r>
              <a:rPr dirty="0">
                <a:latin typeface="Arial" panose="020B0604020202020204" pitchFamily="34" charset="0"/>
                <a:cs typeface="Arial" panose="020B0604020202020204" pitchFamily="34" charset="0"/>
              </a:rPr>
              <a:t> it does not merely mean the first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When the Bible says of Jesus </a:t>
            </a:r>
            <a:br>
              <a:rPr dirty="0">
                <a:latin typeface="Arial" panose="020B0604020202020204" pitchFamily="34" charset="0"/>
                <a:cs typeface="Arial" panose="020B0604020202020204" pitchFamily="34" charset="0"/>
              </a:rPr>
            </a:br>
            <a:r>
              <a:rPr i="1" dirty="0">
                <a:latin typeface="Arial" panose="020B0604020202020204" pitchFamily="34" charset="0"/>
                <a:cs typeface="Arial" panose="020B0604020202020204" pitchFamily="34" charset="0"/>
              </a:rPr>
              <a:t>“Christ died for our sins”</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(1 Corinthians 15:3)</a:t>
            </a:r>
            <a:r>
              <a:rPr dirty="0">
                <a:latin typeface="Arial" panose="020B0604020202020204" pitchFamily="34" charset="0"/>
                <a:cs typeface="Arial" panose="020B0604020202020204" pitchFamily="34" charset="0"/>
              </a:rPr>
              <a:t> and that He went to the cross so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He </a:t>
            </a:r>
            <a:r>
              <a:rPr i="1" dirty="0">
                <a:latin typeface="Arial" panose="020B0604020202020204" pitchFamily="34" charset="0"/>
                <a:cs typeface="Arial" panose="020B0604020202020204" pitchFamily="34" charset="0"/>
              </a:rPr>
              <a:t>“might taste death for everyone,”</a:t>
            </a:r>
            <a:r>
              <a:rPr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(Hebrews 2:9) </a:t>
            </a:r>
            <a:r>
              <a:rPr dirty="0">
                <a:latin typeface="Arial" panose="020B0604020202020204" pitchFamily="34" charset="0"/>
                <a:cs typeface="Arial" panose="020B0604020202020204" pitchFamily="34" charset="0"/>
              </a:rPr>
              <a:t>it does not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merely mean the first death.</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p:nvPr/>
        </p:nvSpPr>
        <p:spPr>
          <a:xfrm>
            <a:off x="1243582" y="1115566"/>
            <a:ext cx="11501654" cy="41686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The ultimate wages of sin is the second death.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It logically follows that Jesus can only save us from what He has endured and conquered for us.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p:cNvSpPr/>
          <p:nvPr/>
        </p:nvSpPr>
        <p:spPr>
          <a:xfrm>
            <a:off x="1243582" y="1115566"/>
            <a:ext cx="11636768" cy="7887283"/>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2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If Jesus only experienced the first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death, then he can only save us from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first death and we must still face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the second ourselves.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However, the glorious good news is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that Jesus faced the full, horrific reality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of the second death. Pay attention as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Jesus and His disciples enter the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Garden of Gethsemane.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Something astounding is about to happen. </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p:nvPr/>
        </p:nvSpPr>
        <p:spPr>
          <a:xfrm>
            <a:off x="2513560" y="4475226"/>
            <a:ext cx="8066178" cy="808422"/>
          </a:xfrm>
          <a:prstGeom prst="rect">
            <a:avLst/>
          </a:prstGeom>
          <a:ln w="12700">
            <a:miter lim="400000"/>
          </a:ln>
          <a:extLst>
            <a:ext uri="{C572A759-6A51-4108-AA02-DFA0A04FC94B}">
              <ma14:wrappingTextBoxFlag xmlns="" xmlns:ma14="http://schemas.microsoft.com/office/mac/drawingml/2011/main" val="1"/>
            </a:ext>
          </a:extLst>
        </p:spPr>
        <p:txBody>
          <a:bodyPr wrap="none" lIns="65022" tIns="65022" rIns="65022" bIns="65022">
            <a:spAutoFit/>
          </a:bodyPr>
          <a:lstStyle>
            <a:lvl1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lvl1pPr>
          </a:lstStyle>
          <a:p>
            <a:r>
              <a:rPr dirty="0">
                <a:latin typeface="Arial" panose="020B0604020202020204" pitchFamily="34" charset="0"/>
                <a:cs typeface="Arial" panose="020B0604020202020204" pitchFamily="34" charset="0"/>
              </a:rPr>
              <a:t>No, that’s an understatement.</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p:nvPr/>
        </p:nvSpPr>
        <p:spPr>
          <a:xfrm>
            <a:off x="1243582" y="1115566"/>
            <a:ext cx="11636768" cy="6187945"/>
          </a:xfrm>
          <a:prstGeom prst="rect">
            <a:avLst/>
          </a:prstGeom>
          <a:ln w="12700">
            <a:miter lim="400000"/>
          </a:ln>
          <a:effectLst>
            <a:outerShdw blurRad="63500" dist="50800" dir="2700000" rotWithShape="0">
              <a:srgbClr val="000000">
                <a:alpha val="40000"/>
              </a:srgbClr>
            </a:outerShdw>
          </a:effectLst>
          <a:extLst>
            <a:ext uri="{C572A759-6A51-4108-AA02-DFA0A04FC94B}">
              <ma14:wrappingTextBoxFlag xmlns="" xmlns:ma14="http://schemas.microsoft.com/office/mac/drawingml/2011/main" val="1"/>
            </a:ext>
          </a:extLst>
        </p:spPr>
        <p:txBody>
          <a:bodyPr lIns="65022" tIns="65022" rIns="65022" bIns="65022">
            <a:spAutoFit/>
          </a:bodyPr>
          <a:lstStyle/>
          <a:p>
            <a:pPr>
              <a:defRPr sz="4400" b="1">
                <a:solidFill>
                  <a:srgbClr val="FFFFFF"/>
                </a:solidFill>
                <a:effectLst>
                  <a:outerShdw blurRad="38100" dist="38100" dir="2700000" rotWithShape="0">
                    <a:srgbClr val="000000">
                      <a:alpha val="43137"/>
                    </a:srgbClr>
                  </a:outerShdw>
                </a:effectLst>
                <a:latin typeface="Bebas Neue"/>
                <a:ea typeface="Bebas Neue"/>
                <a:cs typeface="Bebas Neue"/>
                <a:sym typeface="Bebas Neue"/>
              </a:defRPr>
            </a:pPr>
            <a:r>
              <a:rPr dirty="0">
                <a:latin typeface="Arial" panose="020B0604020202020204" pitchFamily="34" charset="0"/>
                <a:cs typeface="Arial" panose="020B0604020202020204" pitchFamily="34" charset="0"/>
              </a:rPr>
              <a:t>Something far more than astounding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is about to happen.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All of history is about to converge at a single point of destiny, toward which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each day and every event have been relentlessly rushing. </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
            </a:r>
            <a:br>
              <a:rPr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65022" tIns="65022" rIns="65022" bIns="65022"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TotalTime>
  <Words>1948</Words>
  <Application>Microsoft Office PowerPoint</Application>
  <PresentationFormat>Custom</PresentationFormat>
  <Paragraphs>298</Paragraphs>
  <Slides>137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137</vt:i4>
      </vt:variant>
    </vt:vector>
  </HeadingPairs>
  <TitlesOfParts>
    <vt:vector size="147" baseType="lpstr">
      <vt:lpstr>Arial</vt:lpstr>
      <vt:lpstr>Bebas</vt:lpstr>
      <vt:lpstr>Bebas Neue</vt:lpstr>
      <vt:lpstr>Calibri</vt:lpstr>
      <vt:lpstr>Calibri Light</vt:lpstr>
      <vt:lpstr>ff-meta-serif-web-pro-1</vt:lpstr>
      <vt:lpstr>Futura Bk BT</vt:lpstr>
      <vt:lpstr>Helvetica Neue</vt:lpstr>
      <vt:lpstr>LHF Sofia Script</vt:lpstr>
      <vt:lpstr>Office Theme</vt:lpstr>
      <vt:lpstr>Slides for Day 6 of the  2016 Youth and Young Adults Week of Prayer Sermons  Copyright © 2015-2016 General Conference of  Seventh-day Adventist® Youth Ministries Department.   A PDF of the complete sermon can be downloaded here    Sermon written by: Pastor Ty Gibson http://www.lightbearers.org/profile/ty-gibson/ Email: Ty@lightbearers.org   For additional use of any of the images in this presentation  please contact GoodSalt Inc. Phone: 800-805-8001  ●  Website: http://www.goodsalt.com</vt:lpstr>
      <vt:lpstr>PowerPoint Presentation</vt:lpstr>
      <vt:lpstr>PowerPoint Presentation</vt:lpstr>
      <vt:lpstr>PowerPoint Presentation</vt:lpstr>
      <vt:lpstr>Welcome to day 6  of our   re-examination  of our  core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2016 Youth and Young Adults Week of Prayer Sermons  Copyright © 2015-2016  General Conference of Seventh-day Adventist®  Youth Ministries Department   Sermon written by: Pastor Ty Gibson http://www.lightbearers.org/profile/ty-gibson/ Email: Ty@lightbearers.org   For additional use of any of the images in this presentation  please contact GoodSalt Inc. Phone: 800-805-8001  ●  Website: http://www.goodsalt.com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Manderson</dc:creator>
  <cp:lastModifiedBy>Maria Manderson</cp:lastModifiedBy>
  <cp:revision>6</cp:revision>
  <dcterms:modified xsi:type="dcterms:W3CDTF">2016-03-01T17:20:09Z</dcterms:modified>
</cp:coreProperties>
</file>