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5"/>
  </p:notesMasterIdLst>
  <p:sldIdLst>
    <p:sldId id="37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8" r:id="rId1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3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5792287"/>
      </p:ext>
    </p:extLst>
  </p:cSld>
  <p:clrMap bg1="lt1" tx1="dk1" bg2="lt2" tx2="dk2" accent1="accent1" accent2="accent2" accent3="accent3" accent4="accent4" accent5="accent5" accent6="accent6" hlink="hlink" folHlink="folHlink"/>
  <p:notesStyle>
    <a:lvl1pPr defTabSz="1300480" latinLnBrk="0">
      <a:defRPr sz="1600">
        <a:latin typeface="+mj-lt"/>
        <a:ea typeface="+mj-ea"/>
        <a:cs typeface="+mj-cs"/>
        <a:sym typeface="Calibri"/>
      </a:defRPr>
    </a:lvl1pPr>
    <a:lvl2pPr indent="228600" defTabSz="1300480" latinLnBrk="0">
      <a:defRPr sz="1600">
        <a:latin typeface="+mj-lt"/>
        <a:ea typeface="+mj-ea"/>
        <a:cs typeface="+mj-cs"/>
        <a:sym typeface="Calibri"/>
      </a:defRPr>
    </a:lvl2pPr>
    <a:lvl3pPr indent="457200" defTabSz="1300480" latinLnBrk="0">
      <a:defRPr sz="1600">
        <a:latin typeface="+mj-lt"/>
        <a:ea typeface="+mj-ea"/>
        <a:cs typeface="+mj-cs"/>
        <a:sym typeface="Calibri"/>
      </a:defRPr>
    </a:lvl3pPr>
    <a:lvl4pPr indent="685800" defTabSz="1300480" latinLnBrk="0">
      <a:defRPr sz="1600">
        <a:latin typeface="+mj-lt"/>
        <a:ea typeface="+mj-ea"/>
        <a:cs typeface="+mj-cs"/>
        <a:sym typeface="Calibri"/>
      </a:defRPr>
    </a:lvl4pPr>
    <a:lvl5pPr indent="914400" defTabSz="1300480" latinLnBrk="0">
      <a:defRPr sz="1600">
        <a:latin typeface="+mj-lt"/>
        <a:ea typeface="+mj-ea"/>
        <a:cs typeface="+mj-cs"/>
        <a:sym typeface="Calibri"/>
      </a:defRPr>
    </a:lvl5pPr>
    <a:lvl6pPr indent="1143000" defTabSz="1300480" latinLnBrk="0">
      <a:defRPr sz="1600">
        <a:latin typeface="+mj-lt"/>
        <a:ea typeface="+mj-ea"/>
        <a:cs typeface="+mj-cs"/>
        <a:sym typeface="Calibri"/>
      </a:defRPr>
    </a:lvl6pPr>
    <a:lvl7pPr indent="1371600" defTabSz="1300480" latinLnBrk="0">
      <a:defRPr sz="1600">
        <a:latin typeface="+mj-lt"/>
        <a:ea typeface="+mj-ea"/>
        <a:cs typeface="+mj-cs"/>
        <a:sym typeface="Calibri"/>
      </a:defRPr>
    </a:lvl7pPr>
    <a:lvl8pPr indent="1600200" defTabSz="1300480" latinLnBrk="0">
      <a:defRPr sz="1600">
        <a:latin typeface="+mj-lt"/>
        <a:ea typeface="+mj-ea"/>
        <a:cs typeface="+mj-cs"/>
        <a:sym typeface="Calibri"/>
      </a:defRPr>
    </a:lvl8pPr>
    <a:lvl9pPr indent="1828800" defTabSz="1300480" latinLnBrk="0">
      <a:defRPr sz="16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75358" y="1596248"/>
            <a:ext cx="11054083" cy="3395701"/>
          </a:xfrm>
          <a:prstGeom prst="rect">
            <a:avLst/>
          </a:prstGeom>
        </p:spPr>
        <p:txBody>
          <a:bodyPr anchor="b"/>
          <a:lstStyle>
            <a:lvl1pPr algn="ctr">
              <a:defRPr sz="8400"/>
            </a:lvl1pPr>
          </a:lstStyle>
          <a:p>
            <a:r>
              <a:t>Click to edit Master title style</a:t>
            </a:r>
          </a:p>
        </p:txBody>
      </p:sp>
      <p:sp>
        <p:nvSpPr>
          <p:cNvPr id="12" name="Shape 12"/>
          <p:cNvSpPr>
            <a:spLocks noGrp="1"/>
          </p:cNvSpPr>
          <p:nvPr>
            <p:ph type="body" sz="quarter" idx="1"/>
          </p:nvPr>
        </p:nvSpPr>
        <p:spPr>
          <a:xfrm>
            <a:off x="1625599" y="5122898"/>
            <a:ext cx="9753604" cy="2354864"/>
          </a:xfrm>
          <a:prstGeom prst="rect">
            <a:avLst/>
          </a:prstGeom>
        </p:spPr>
        <p:txBody>
          <a:bodyPr/>
          <a:lstStyle>
            <a:lvl1pPr marL="0" indent="0" algn="ctr">
              <a:buSzTx/>
              <a:buFontTx/>
              <a:buNone/>
              <a:defRPr sz="3400"/>
            </a:lvl1pPr>
          </a:lstStyle>
          <a:p>
            <a:r>
              <a:t>Click to edit Master subtitle style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Click to edit Master title style</a:t>
            </a:r>
          </a:p>
        </p:txBody>
      </p:sp>
      <p:sp>
        <p:nvSpPr>
          <p:cNvPr id="93" name="Shape 93"/>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9306559" y="519288"/>
            <a:ext cx="2804163" cy="8265726"/>
          </a:xfrm>
          <a:prstGeom prst="rect">
            <a:avLst/>
          </a:prstGeom>
        </p:spPr>
        <p:txBody>
          <a:bodyPr/>
          <a:lstStyle/>
          <a:p>
            <a:r>
              <a:t>Click to edit Master title style</a:t>
            </a:r>
          </a:p>
        </p:txBody>
      </p:sp>
      <p:sp>
        <p:nvSpPr>
          <p:cNvPr id="102" name="Shape 102"/>
          <p:cNvSpPr>
            <a:spLocks noGrp="1"/>
          </p:cNvSpPr>
          <p:nvPr>
            <p:ph type="body" idx="1"/>
          </p:nvPr>
        </p:nvSpPr>
        <p:spPr>
          <a:xfrm>
            <a:off x="894077" y="519288"/>
            <a:ext cx="8249924" cy="8265726"/>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0" name="Shape 110"/>
          <p:cNvSpPr>
            <a:spLocks noGrp="1"/>
          </p:cNvSpPr>
          <p:nvPr>
            <p:ph type="title"/>
          </p:nvPr>
        </p:nvSpPr>
        <p:spPr>
          <a:prstGeom prst="rect">
            <a:avLst/>
          </a:prstGeom>
        </p:spPr>
        <p:txBody>
          <a:bodyPr/>
          <a:lstStyle/>
          <a:p>
            <a:r>
              <a:t>Title Text</a:t>
            </a:r>
          </a:p>
        </p:txBody>
      </p:sp>
      <p:sp>
        <p:nvSpPr>
          <p:cNvPr id="111" name="Shape 11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9" name="Shape 119"/>
          <p:cNvSpPr>
            <a:spLocks noGrp="1"/>
          </p:cNvSpPr>
          <p:nvPr>
            <p:ph type="title"/>
          </p:nvPr>
        </p:nvSpPr>
        <p:spPr>
          <a:xfrm>
            <a:off x="975358" y="1596248"/>
            <a:ext cx="11054083" cy="3395701"/>
          </a:xfrm>
          <a:prstGeom prst="rect">
            <a:avLst/>
          </a:prstGeom>
        </p:spPr>
        <p:txBody>
          <a:bodyPr anchor="b"/>
          <a:lstStyle>
            <a:lvl1pPr algn="ctr">
              <a:defRPr sz="8400"/>
            </a:lvl1pPr>
          </a:lstStyle>
          <a:p>
            <a:r>
              <a:t>Title Text</a:t>
            </a:r>
          </a:p>
        </p:txBody>
      </p:sp>
      <p:sp>
        <p:nvSpPr>
          <p:cNvPr id="120" name="Shape 120"/>
          <p:cNvSpPr>
            <a:spLocks noGrp="1"/>
          </p:cNvSpPr>
          <p:nvPr>
            <p:ph type="body" sz="quarter" idx="1"/>
          </p:nvPr>
        </p:nvSpPr>
        <p:spPr>
          <a:xfrm>
            <a:off x="1625599" y="5122898"/>
            <a:ext cx="9753601" cy="2354864"/>
          </a:xfrm>
          <a:prstGeom prst="rect">
            <a:avLst/>
          </a:prstGeom>
        </p:spPr>
        <p:txBody>
          <a:bodyPr/>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Click to edit Master title style</a:t>
            </a:r>
          </a:p>
        </p:txBody>
      </p:sp>
      <p:sp>
        <p:nvSpPr>
          <p:cNvPr id="21" name="Shape 21"/>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87306" y="2431626"/>
            <a:ext cx="11216642" cy="4057231"/>
          </a:xfrm>
          <a:prstGeom prst="rect">
            <a:avLst/>
          </a:prstGeom>
        </p:spPr>
        <p:txBody>
          <a:bodyPr anchor="b"/>
          <a:lstStyle>
            <a:lvl1pPr>
              <a:defRPr sz="8400"/>
            </a:lvl1pPr>
          </a:lstStyle>
          <a:p>
            <a:r>
              <a:t>Click to edit Master title style</a:t>
            </a:r>
          </a:p>
        </p:txBody>
      </p:sp>
      <p:sp>
        <p:nvSpPr>
          <p:cNvPr id="30" name="Shape 30"/>
          <p:cNvSpPr>
            <a:spLocks noGrp="1"/>
          </p:cNvSpPr>
          <p:nvPr>
            <p:ph type="body" sz="quarter" idx="1"/>
          </p:nvPr>
        </p:nvSpPr>
        <p:spPr>
          <a:xfrm>
            <a:off x="887306" y="6527237"/>
            <a:ext cx="11216642" cy="2133603"/>
          </a:xfrm>
          <a:prstGeom prst="rect">
            <a:avLst/>
          </a:prstGeom>
        </p:spPr>
        <p:txBody>
          <a:bodyPr/>
          <a:lstStyle>
            <a:lvl1pPr marL="0" indent="0">
              <a:buSzTx/>
              <a:buFontTx/>
              <a:buNone/>
              <a:defRPr sz="3400"/>
            </a:lvl1pPr>
          </a:lstStyle>
          <a:p>
            <a:r>
              <a:t>Click to edit Master text styles</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edit Master title style</a:t>
            </a:r>
          </a:p>
        </p:txBody>
      </p:sp>
      <p:sp>
        <p:nvSpPr>
          <p:cNvPr id="39" name="Shape 39"/>
          <p:cNvSpPr>
            <a:spLocks noGrp="1"/>
          </p:cNvSpPr>
          <p:nvPr>
            <p:ph type="body" sz="half" idx="1"/>
          </p:nvPr>
        </p:nvSpPr>
        <p:spPr>
          <a:xfrm>
            <a:off x="894077" y="2596444"/>
            <a:ext cx="5527044" cy="6188570"/>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95773" y="519290"/>
            <a:ext cx="11216642" cy="1885246"/>
          </a:xfrm>
          <a:prstGeom prst="rect">
            <a:avLst/>
          </a:prstGeom>
        </p:spPr>
        <p:txBody>
          <a:bodyPr/>
          <a:lstStyle/>
          <a:p>
            <a:r>
              <a:t>Click to edit Master title style</a:t>
            </a:r>
          </a:p>
        </p:txBody>
      </p:sp>
      <p:sp>
        <p:nvSpPr>
          <p:cNvPr id="48" name="Shape 48"/>
          <p:cNvSpPr>
            <a:spLocks noGrp="1"/>
          </p:cNvSpPr>
          <p:nvPr>
            <p:ph type="body" sz="quarter" idx="1"/>
          </p:nvPr>
        </p:nvSpPr>
        <p:spPr>
          <a:xfrm>
            <a:off x="895774" y="2390987"/>
            <a:ext cx="5501643" cy="1171788"/>
          </a:xfrm>
          <a:prstGeom prst="rect">
            <a:avLst/>
          </a:prstGeom>
        </p:spPr>
        <p:txBody>
          <a:bodyPr anchor="b"/>
          <a:lstStyle>
            <a:lvl1pPr marL="0" indent="0">
              <a:buSzTx/>
              <a:buFontTx/>
              <a:buNone/>
              <a:defRPr sz="3400" b="1"/>
            </a:lvl1pPr>
          </a:lstStyle>
          <a:p>
            <a:r>
              <a:t>Click to edit Master text styles</a:t>
            </a:r>
          </a:p>
        </p:txBody>
      </p:sp>
      <p:sp>
        <p:nvSpPr>
          <p:cNvPr id="49" name="Shape 49"/>
          <p:cNvSpPr>
            <a:spLocks noGrp="1"/>
          </p:cNvSpPr>
          <p:nvPr>
            <p:ph type="body" sz="quarter" idx="13"/>
          </p:nvPr>
        </p:nvSpPr>
        <p:spPr>
          <a:xfrm>
            <a:off x="6583678" y="2390987"/>
            <a:ext cx="5528737" cy="1171788"/>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Click to edit Master title style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95773" y="650238"/>
            <a:ext cx="4194389" cy="2275843"/>
          </a:xfrm>
          <a:prstGeom prst="rect">
            <a:avLst/>
          </a:prstGeom>
        </p:spPr>
        <p:txBody>
          <a:bodyPr anchor="b"/>
          <a:lstStyle>
            <a:lvl1pPr>
              <a:defRPr sz="4400"/>
            </a:lvl1pPr>
          </a:lstStyle>
          <a:p>
            <a:r>
              <a:t>Click to edit Master title style</a:t>
            </a:r>
          </a:p>
        </p:txBody>
      </p:sp>
      <p:sp>
        <p:nvSpPr>
          <p:cNvPr id="73" name="Shape 73"/>
          <p:cNvSpPr>
            <a:spLocks noGrp="1"/>
          </p:cNvSpPr>
          <p:nvPr>
            <p:ph type="body" sz="half" idx="1"/>
          </p:nvPr>
        </p:nvSpPr>
        <p:spPr>
          <a:xfrm>
            <a:off x="5528733" y="1404338"/>
            <a:ext cx="6583682" cy="6931381"/>
          </a:xfrm>
          <a:prstGeom prst="rect">
            <a:avLst/>
          </a:prstGeom>
        </p:spPr>
        <p:txBody>
          <a:bodyPr/>
          <a:lstStyle>
            <a:lvl1pPr marL="314325" indent="-314325">
              <a:defRPr sz="4400"/>
            </a:lvl1pPr>
            <a:lvl2pPr marL="816427" indent="-359227">
              <a:defRPr sz="4400"/>
            </a:lvl2pPr>
            <a:lvl3pPr marL="1333500" indent="-419100">
              <a:defRPr sz="4400"/>
            </a:lvl3pPr>
            <a:lvl4pPr marL="1874520" indent="-502919">
              <a:defRPr sz="4400"/>
            </a:lvl4pPr>
            <a:lvl5pPr marL="2331720" indent="-502920">
              <a:defRPr sz="4400"/>
            </a:lvl5pPr>
          </a:lstStyle>
          <a:p>
            <a:r>
              <a:t>Click to edit Master text styles</a:t>
            </a:r>
          </a:p>
          <a:p>
            <a:pPr lvl="1"/>
            <a:r>
              <a:t>Second level</a:t>
            </a:r>
          </a:p>
          <a:p>
            <a:pPr lvl="2"/>
            <a:r>
              <a:t>Third level</a:t>
            </a:r>
          </a:p>
          <a:p>
            <a:pPr lvl="3"/>
            <a:r>
              <a:t>Fourth level</a:t>
            </a:r>
          </a:p>
          <a:p>
            <a:pPr lvl="4"/>
            <a:r>
              <a:t>Fifth level</a:t>
            </a:r>
          </a:p>
        </p:txBody>
      </p:sp>
      <p:sp>
        <p:nvSpPr>
          <p:cNvPr id="74" name="Shape 74"/>
          <p:cNvSpPr>
            <a:spLocks noGrp="1"/>
          </p:cNvSpPr>
          <p:nvPr>
            <p:ph type="body" sz="quarter" idx="13"/>
          </p:nvPr>
        </p:nvSpPr>
        <p:spPr>
          <a:xfrm>
            <a:off x="895771" y="2926078"/>
            <a:ext cx="4194392" cy="5420929"/>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95773" y="650238"/>
            <a:ext cx="4194389" cy="2275843"/>
          </a:xfrm>
          <a:prstGeom prst="rect">
            <a:avLst/>
          </a:prstGeom>
        </p:spPr>
        <p:txBody>
          <a:bodyPr anchor="b"/>
          <a:lstStyle>
            <a:lvl1pPr>
              <a:defRPr sz="4400"/>
            </a:lvl1pPr>
          </a:lstStyle>
          <a:p>
            <a:r>
              <a:t>Click to edit Master title style</a:t>
            </a:r>
          </a:p>
        </p:txBody>
      </p:sp>
      <p:sp>
        <p:nvSpPr>
          <p:cNvPr id="83" name="Shape 83"/>
          <p:cNvSpPr>
            <a:spLocks noGrp="1"/>
          </p:cNvSpPr>
          <p:nvPr>
            <p:ph type="pic" sz="half" idx="13"/>
          </p:nvPr>
        </p:nvSpPr>
        <p:spPr>
          <a:xfrm>
            <a:off x="5528733" y="1404338"/>
            <a:ext cx="6583682" cy="6931381"/>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895773" y="2926077"/>
            <a:ext cx="4194389" cy="5420930"/>
          </a:xfrm>
          <a:prstGeom prst="rect">
            <a:avLst/>
          </a:prstGeom>
        </p:spPr>
        <p:txBody>
          <a:bodyPr/>
          <a:lstStyle>
            <a:lvl1pPr marL="0" indent="0">
              <a:buSzTx/>
              <a:buFontTx/>
              <a:buNone/>
              <a:defRPr sz="2200"/>
            </a:lvl1pPr>
          </a:lstStyle>
          <a:p>
            <a:r>
              <a:t>Click to edit Master text styles</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4077" y="519290"/>
            <a:ext cx="11216645" cy="188524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chor="ctr">
            <a:normAutofit/>
          </a:bodyPr>
          <a:lstStyle/>
          <a:p>
            <a:r>
              <a:t>Click to edit Master title style</a:t>
            </a:r>
          </a:p>
        </p:txBody>
      </p:sp>
      <p:sp>
        <p:nvSpPr>
          <p:cNvPr id="3" name="Shape 3"/>
          <p:cNvSpPr>
            <a:spLocks noGrp="1"/>
          </p:cNvSpPr>
          <p:nvPr>
            <p:ph type="body" idx="1"/>
          </p:nvPr>
        </p:nvSpPr>
        <p:spPr>
          <a:xfrm>
            <a:off x="894077" y="2596444"/>
            <a:ext cx="11216645" cy="618857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ormAutofit/>
          </a:bodyPr>
          <a:lstStyle/>
          <a:p>
            <a:r>
              <a:t>Click to edit Master text styles</a:t>
            </a:r>
          </a:p>
          <a:p>
            <a:pPr lvl="1"/>
            <a:r>
              <a:t>Second level</a:t>
            </a:r>
          </a:p>
          <a:p>
            <a:pPr lvl="2"/>
            <a:r>
              <a:t>Third level</a:t>
            </a:r>
          </a:p>
          <a:p>
            <a:pPr lvl="3"/>
            <a:r>
              <a:t>Fourth level</a:t>
            </a:r>
          </a:p>
          <a:p>
            <a:pPr lvl="4"/>
            <a:r>
              <a:t>Fifth level</a:t>
            </a:r>
          </a:p>
        </p:txBody>
      </p:sp>
      <p:sp>
        <p:nvSpPr>
          <p:cNvPr id="4" name="Shape 4"/>
          <p:cNvSpPr>
            <a:spLocks noGrp="1"/>
          </p:cNvSpPr>
          <p:nvPr>
            <p:ph type="sldNum" sz="quarter" idx="2"/>
          </p:nvPr>
        </p:nvSpPr>
        <p:spPr>
          <a:xfrm>
            <a:off x="11754855" y="9114116"/>
            <a:ext cx="355867" cy="371345"/>
          </a:xfrm>
          <a:prstGeom prst="rect">
            <a:avLst/>
          </a:prstGeom>
          <a:ln w="12700">
            <a:miter lim="400000"/>
          </a:ln>
        </p:spPr>
        <p:txBody>
          <a:bodyPr wrap="none" lIns="65022" tIns="65022" rIns="65022" bIns="65022" anchor="ctr">
            <a:spAutoFit/>
          </a:bodyPr>
          <a:lstStyle>
            <a:lvl1pPr algn="r">
              <a:defRPr sz="16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310240" marR="0" indent="-31024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1pPr>
      <a:lvl2pPr marL="819150" marR="0" indent="-36195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2pPr>
      <a:lvl3pPr marL="1348738" marR="0" indent="-434338"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3pPr>
      <a:lvl4pPr marL="18542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4pPr>
      <a:lvl5pPr marL="23114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5pPr>
      <a:lvl6pPr marL="27686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6pPr>
      <a:lvl7pPr marL="32258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7pPr>
      <a:lvl8pPr marL="36830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8pPr>
      <a:lvl9pPr marL="41402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9pPr>
    </p:bodyStyle>
    <p:otherStyle>
      <a:lvl1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ightbearers.org/profile/ty-gibson/" TargetMode="External"/><Relationship Id="rId2" Type="http://schemas.openxmlformats.org/officeDocument/2006/relationships/hyperlink" Target="http://gcyouthministries.org/MediaPublications/YouthWeekOfPrayer/tabid/100/Default.aspx" TargetMode="External"/><Relationship Id="rId1" Type="http://schemas.openxmlformats.org/officeDocument/2006/relationships/slideLayout" Target="../slideLayouts/slideLayout3.xml"/><Relationship Id="rId4" Type="http://schemas.openxmlformats.org/officeDocument/2006/relationships/hyperlink" Target="mailto:ty@lightbearers.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hyperlink" Target="mailto:ty@lightbearers.org" TargetMode="External"/><Relationship Id="rId2" Type="http://schemas.openxmlformats.org/officeDocument/2006/relationships/hyperlink" Target="http://www.lightbearers.org/profile/ty-gibs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3004799" cy="9753600"/>
          </a:xfrm>
        </p:spPr>
        <p:txBody>
          <a:bodyPr>
            <a:normAutofit/>
          </a:bodyPr>
          <a:lstStyle/>
          <a:p>
            <a:pPr algn="ctr">
              <a:lnSpc>
                <a:spcPct val="100000"/>
              </a:lnSpc>
            </a:pP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Images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Day </a:t>
            </a:r>
            <a:r>
              <a:rPr lang="en-US"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the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 Youth and Young Adults Week of Prayer readings.</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PDF of the complete sermon can be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rPr>
              <a:t>downloaded here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Sermon written by: Pastor Ty Gibson</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rPr>
              <a:t>http://www.lightbearers.org/profile/ty-gibson/</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 </a:t>
            </a:r>
            <a:r>
              <a:rPr lang="en-US" altLang="en-US" sz="3600" dirty="0">
                <a:solidFill>
                  <a:srgbClr val="1F8DA1"/>
                </a:solidFill>
                <a:effectLst>
                  <a:outerShdw blurRad="38100" dist="38100" dir="2700000" algn="tl">
                    <a:srgbClr val="000000">
                      <a:alpha val="43137"/>
                    </a:srgbClr>
                  </a:outerShdw>
                </a:effectLst>
                <a:latin typeface="ff-meta-serif-web-pro-1"/>
                <a:hlinkClick r:id="rId4"/>
              </a:rPr>
              <a:t>Ty@lightbearers.org</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additional use of any of the images in this presentation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please contact GoodSalt Inc.</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Phone: 800-805-8001  ●  Website: http://www.goodsalt.com</a:t>
            </a:r>
          </a:p>
        </p:txBody>
      </p:sp>
    </p:spTree>
    <p:extLst>
      <p:ext uri="{BB962C8B-B14F-4D97-AF65-F5344CB8AC3E}">
        <p14:creationId xmlns:p14="http://schemas.microsoft.com/office/powerpoint/2010/main" val="388141347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a:off x="1414215" y="1118358"/>
            <a:ext cx="9979026" cy="708398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nSpc>
                <a:spcPct val="90000"/>
              </a:lnSpc>
              <a:defRPr sz="6200" b="1" i="1">
                <a:solidFill>
                  <a:srgbClr val="002060"/>
                </a:solidFill>
                <a:latin typeface="Arial"/>
                <a:ea typeface="Arial"/>
                <a:cs typeface="Arial"/>
                <a:sym typeface="Arial"/>
              </a:defRPr>
            </a:pPr>
            <a:r>
              <a:rPr dirty="0"/>
              <a:t>MERCIFUL LOVE</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When Ellen White was a teenage girl she had a mind blowing dream about a huge temple. She wrote: </a:t>
            </a:r>
          </a:p>
          <a:p>
            <a:pPr>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“I dreamed of seeing a temple to which many people were flocking. Only those who took refuge in that temple would be saved when time should close.”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p:nvPr/>
        </p:nvSpPr>
        <p:spPr>
          <a:xfrm>
            <a:off x="1414215" y="1118357"/>
            <a:ext cx="9979026" cy="48417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What a picture!</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Boldness in the Day of Judgment—Not fear! Not even timidity!</a:t>
            </a: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But </a:t>
            </a:r>
            <a:r>
              <a:rPr i="1" dirty="0">
                <a:latin typeface="Arial" panose="020B0604020202020204" pitchFamily="34" charset="0"/>
                <a:cs typeface="Arial" panose="020B0604020202020204" pitchFamily="34" charset="0"/>
              </a:rPr>
              <a:t>boldness!</a:t>
            </a:r>
          </a:p>
          <a:p>
            <a:pPr>
              <a:defRPr sz="4400" b="1">
                <a:latin typeface="Bebas Neue"/>
                <a:ea typeface="Bebas Neue"/>
                <a:cs typeface="Bebas Neue"/>
                <a:sym typeface="Bebas Neue"/>
              </a:defRPr>
            </a:pPr>
            <a:endParaRPr i="1"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How can that be?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p:nvPr/>
        </p:nvSpPr>
        <p:spPr>
          <a:xfrm>
            <a:off x="1414215" y="1118358"/>
            <a:ext cx="9979026" cy="690239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What John teaches us here is so absolutely vital to a healthy understanding of the judgment.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He wants us to understand that when we are grounded in God’s love—when we </a:t>
            </a:r>
            <a:r>
              <a:rPr i="1" dirty="0">
                <a:latin typeface="Arial" panose="020B0604020202020204" pitchFamily="34" charset="0"/>
                <a:cs typeface="Arial" panose="020B0604020202020204" pitchFamily="34" charset="0"/>
              </a:rPr>
              <a:t>“know and believe the love that God has for us”</a:t>
            </a:r>
            <a:r>
              <a:rPr dirty="0">
                <a:latin typeface="Arial" panose="020B0604020202020204" pitchFamily="34" charset="0"/>
                <a:cs typeface="Arial" panose="020B0604020202020204" pitchFamily="34" charset="0"/>
              </a:rPr>
              <a:t>—we will </a:t>
            </a:r>
            <a:r>
              <a:rPr i="1" dirty="0">
                <a:latin typeface="Arial" panose="020B0604020202020204" pitchFamily="34" charset="0"/>
                <a:cs typeface="Arial" panose="020B0604020202020204" pitchFamily="34" charset="0"/>
              </a:rPr>
              <a:t>“have boldness in the day of  judgment”</a:t>
            </a:r>
            <a:r>
              <a:rPr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p:nvPr/>
        </p:nvSpPr>
        <p:spPr>
          <a:xfrm>
            <a:off x="1414215" y="1118358"/>
            <a:ext cx="9979026" cy="21493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God’s love </a:t>
            </a:r>
            <a:r>
              <a:rPr i="1" dirty="0">
                <a:latin typeface="Arial" panose="020B0604020202020204" pitchFamily="34" charset="0"/>
                <a:cs typeface="Arial" panose="020B0604020202020204" pitchFamily="34" charset="0"/>
              </a:rPr>
              <a:t>“casts out fear”</a:t>
            </a:r>
            <a:r>
              <a:rPr dirty="0">
                <a:latin typeface="Arial" panose="020B0604020202020204" pitchFamily="34" charset="0"/>
                <a:cs typeface="Arial" panose="020B0604020202020204" pitchFamily="34" charset="0"/>
              </a:rPr>
              <a:t> from our hearts and takes up all the emotional space inside of us.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p:nvPr/>
        </p:nvSpPr>
        <p:spPr>
          <a:xfrm>
            <a:off x="1414215" y="1118357"/>
            <a:ext cx="9979026" cy="48417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 do not enter the judgment with confidence in my righteousness, but with utter dependence on His.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This is the glorious secret of the Most Holy Place, the delightful truth of the Day of Atonement.</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p:nvPr/>
        </p:nvSpPr>
        <p:spPr>
          <a:xfrm>
            <a:off x="1414215" y="1118357"/>
            <a:ext cx="9979026" cy="41686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As we enter that inmost room for judgment, we see that the law of God, which is the righteous standard of the judgment, is covered with the mercy seat, and the mercy seat itself is covered with blood.</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p:nvPr/>
        </p:nvSpPr>
        <p:spPr>
          <a:xfrm>
            <a:off x="1414215" y="1118358"/>
            <a:ext cx="9979026" cy="677928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Here, in symbolism, is the great </a:t>
            </a:r>
            <a:r>
              <a:rPr sz="4000" dirty="0">
                <a:latin typeface="Arial" panose="020B0604020202020204" pitchFamily="34" charset="0"/>
                <a:cs typeface="Arial" panose="020B0604020202020204" pitchFamily="34" charset="0"/>
              </a:rPr>
              <a:t>truth of</a:t>
            </a:r>
            <a:r>
              <a:rPr sz="4000" i="1" dirty="0">
                <a:latin typeface="Arial" panose="020B0604020202020204" pitchFamily="34" charset="0"/>
                <a:cs typeface="Arial" panose="020B0604020202020204" pitchFamily="34" charset="0"/>
              </a:rPr>
              <a:t> “Christ’s Our Righteousness”</a:t>
            </a:r>
            <a:r>
              <a:rPr sz="4000" dirty="0">
                <a:latin typeface="Arial" panose="020B0604020202020204" pitchFamily="34" charset="0"/>
                <a:cs typeface="Arial" panose="020B0604020202020204" pitchFamily="34" charset="0"/>
              </a:rPr>
              <a:t>. </a:t>
            </a:r>
          </a:p>
          <a:p>
            <a:pPr>
              <a:defRPr sz="4400" b="1">
                <a:latin typeface="Bebas Neue"/>
                <a:ea typeface="Bebas Neue"/>
                <a:cs typeface="Bebas Neue"/>
                <a:sym typeface="Bebas Neue"/>
              </a:defRPr>
            </a:pPr>
            <a:endParaRPr sz="4000"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law that points out our sin and declares our guilt is answered by the mercy of God. Jesus lived a life of perfect righteousness, and God regards me as righteous in Him.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Jesus died for me.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p:nvPr/>
        </p:nvSpPr>
        <p:spPr>
          <a:xfrm>
            <a:off x="1414215" y="1118357"/>
            <a:ext cx="9979026" cy="600984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His blood was shed for me, revealing that God’s love supersedes my sin and guilt.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Paul says it like this: </a:t>
            </a:r>
            <a:r>
              <a:rPr i="1" dirty="0">
                <a:latin typeface="Arial" panose="020B0604020202020204" pitchFamily="34" charset="0"/>
                <a:cs typeface="Arial" panose="020B0604020202020204" pitchFamily="34" charset="0"/>
              </a:rPr>
              <a:t>“Where sin abounded, grace abounded much more.”</a:t>
            </a:r>
            <a:r>
              <a:rPr dirty="0">
                <a:latin typeface="Arial" panose="020B0604020202020204" pitchFamily="34" charset="0"/>
                <a:cs typeface="Arial" panose="020B0604020202020204" pitchFamily="34" charset="0"/>
              </a:rPr>
              <a:t> </a:t>
            </a:r>
            <a:r>
              <a:rPr sz="3000" dirty="0">
                <a:latin typeface="Arial" panose="020B0604020202020204" pitchFamily="34" charset="0"/>
                <a:cs typeface="Arial" panose="020B0604020202020204" pitchFamily="34" charset="0"/>
              </a:rPr>
              <a:t>(Romans 5:20)</a:t>
            </a:r>
          </a:p>
          <a:p>
            <a:pPr>
              <a:defRPr sz="4400" b="1">
                <a:latin typeface="Bebas Neue"/>
                <a:ea typeface="Bebas Neue"/>
                <a:cs typeface="Bebas Neue"/>
                <a:sym typeface="Bebas Neue"/>
              </a:defRPr>
            </a:pPr>
            <a:endParaRPr sz="3000" dirty="0">
              <a:latin typeface="Arial" panose="020B0604020202020204" pitchFamily="34" charset="0"/>
              <a:cs typeface="Arial" panose="020B0604020202020204" pitchFamily="34" charset="0"/>
            </a:endParaRPr>
          </a:p>
          <a:p>
            <a:pPr>
              <a:defRPr sz="4400" b="1" i="1">
                <a:solidFill>
                  <a:schemeClr val="accent5">
                    <a:satOff val="-3547"/>
                    <a:lumOff val="-10352"/>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This is breathtaking good news!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But with all this bright light about God’s mercy, there is a danger and a warning.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James informs us that there is one way we can thwart the power of God’s mercy toward us in the judgment, and it’s by being unmerciful to others: </a:t>
            </a:r>
            <a:r>
              <a:rPr i="1" dirty="0">
                <a:latin typeface="Arial" panose="020B0604020202020204" pitchFamily="34" charset="0"/>
                <a:cs typeface="Arial" panose="020B0604020202020204" pitchFamily="34" charset="0"/>
              </a:rPr>
              <a:t>“For judgment is without mercy to the one who has shown no mercy.</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p:nvPr/>
        </p:nvSpPr>
        <p:spPr>
          <a:xfrm>
            <a:off x="1414215" y="1118357"/>
            <a:ext cx="9979026" cy="50830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Mercy triumphs over judgment.”</a:t>
            </a:r>
            <a:br>
              <a:rPr dirty="0">
                <a:latin typeface="Arial" panose="020B0604020202020204" pitchFamily="34" charset="0"/>
                <a:cs typeface="Arial" panose="020B0604020202020204" pitchFamily="34" charset="0"/>
              </a:rPr>
            </a:br>
            <a:r>
              <a:rPr sz="3000" i="0" dirty="0">
                <a:latin typeface="Arial" panose="020B0604020202020204" pitchFamily="34" charset="0"/>
                <a:cs typeface="Arial" panose="020B0604020202020204" pitchFamily="34" charset="0"/>
              </a:rPr>
              <a:t>(James 2:13)</a:t>
            </a:r>
            <a:endParaRPr sz="3000" dirty="0">
              <a:latin typeface="Arial" panose="020B0604020202020204" pitchFamily="34" charset="0"/>
              <a:cs typeface="Arial" panose="020B0604020202020204" pitchFamily="34" charset="0"/>
            </a:endParaRPr>
          </a:p>
          <a:p>
            <a:pPr>
              <a:defRPr sz="3000" b="1">
                <a:latin typeface="Bebas Neue"/>
                <a:ea typeface="Bebas Neue"/>
                <a:cs typeface="Bebas Neue"/>
                <a:sym typeface="Bebas Neue"/>
              </a:defRPr>
            </a:pPr>
            <a:endParaRPr sz="3000"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If I relate to others with condemnation for their sins,</a:t>
            </a: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 reveal that I have not really embraced God’s mercy toward</a:t>
            </a: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me for my sins.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p:nvPr/>
        </p:nvSpPr>
        <p:spPr>
          <a:xfrm>
            <a:off x="1414215" y="1118357"/>
            <a:ext cx="9979026" cy="622529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God's mercy is there for me in the judgment, but I won’t be able to see it if I block it from my vision by being unmerciful to others.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By being hard on people, I set up in myself mental and emotional walls that make it impossible for me to perceive God's love for me.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p:nvPr/>
        </p:nvSpPr>
        <p:spPr>
          <a:xfrm>
            <a:off x="1414215" y="1118358"/>
            <a:ext cx="9979026" cy="28224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In the dream, she felt urgency to take refuge in the building, but she was afraid of being laughed at by the mocking crowd.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p:nvPr/>
        </p:nvSpPr>
        <p:spPr>
          <a:xfrm>
            <a:off x="1414215" y="1118358"/>
            <a:ext cx="9979026" cy="690239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Condemnation of others for their wrongs creates narrow psychological parameters in the mind so that God's mercy cannot be perceived or received.</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It is clear, then, that having a judgmental attitude toward others is literally the most dangerous thing a human being can do.</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p:nvPr/>
        </p:nvSpPr>
        <p:spPr>
          <a:xfrm>
            <a:off x="1414215" y="1118357"/>
            <a:ext cx="9979026" cy="61879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truth of the judgment is a call to receive and give mercy. And that makes it extremely good news, unless, of course, I choose to live in condemnation of others.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But why go that route? There is a beautiful, healing path stretched out before each of us in Christ:</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p:nvPr/>
        </p:nvSpPr>
        <p:spPr>
          <a:xfrm>
            <a:off x="1414215" y="1118357"/>
            <a:ext cx="9979026" cy="61879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Through the door of His inviting love, to the altar of sacrifice, there to receive complete forgiveness for all our sins, making our way over to the laver to be washed clean of a guilty conscience, into the Holy Place to feed on the bread of life, to live by the illuminating light of God’s goodness that streams from Jesus,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p:nvPr/>
        </p:nvSpPr>
        <p:spPr>
          <a:xfrm>
            <a:off x="1414215" y="1118357"/>
            <a:ext cx="9979026" cy="48417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and to lift our grateful prayers to God mingled with the fragrance of Christ’s righteousness, and finally onward into the Most Holy Place to be judged by God with eternal favor and to have His law of love written in our hearts.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p:nvPr/>
        </p:nvSpPr>
        <p:spPr>
          <a:xfrm>
            <a:off x="1414215" y="1118358"/>
            <a:ext cx="9979026" cy="28224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Come on!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Let’s take the journey set before us by God’s merciful love.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p:nvPr/>
        </p:nvSpPr>
        <p:spPr>
          <a:xfrm>
            <a:off x="-1" y="3770376"/>
            <a:ext cx="13004802" cy="22128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ctr">
              <a:defRPr sz="6800" b="1" cap="all">
                <a:latin typeface="Bebas"/>
                <a:ea typeface="Bebas"/>
                <a:cs typeface="Bebas"/>
                <a:sym typeface="Bebas"/>
              </a:defRPr>
            </a:pPr>
            <a:r>
              <a:t>Small group</a:t>
            </a:r>
          </a:p>
          <a:p>
            <a:pPr algn="ctr">
              <a:defRPr sz="6800" b="1">
                <a:latin typeface="Bebas"/>
                <a:ea typeface="Bebas"/>
                <a:cs typeface="Bebas"/>
                <a:sym typeface="Bebas"/>
              </a:defRPr>
            </a:pPr>
            <a:r>
              <a:t>Discussion Time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p:nvPr/>
        </p:nvSpPr>
        <p:spPr>
          <a:xfrm>
            <a:off x="1414215" y="1118358"/>
            <a:ext cx="9979026" cy="71404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3800" b="1" i="1">
                <a:latin typeface="Bebas Neue"/>
                <a:ea typeface="Bebas Neue"/>
                <a:cs typeface="Bebas Neue"/>
                <a:sym typeface="Bebas Neue"/>
              </a:defRPr>
            </a:pPr>
            <a:r>
              <a:rPr dirty="0">
                <a:latin typeface="Arial" panose="020B0604020202020204" pitchFamily="34" charset="0"/>
                <a:cs typeface="Arial" panose="020B0604020202020204" pitchFamily="34" charset="0"/>
              </a:rPr>
              <a:t>Discussion 1</a:t>
            </a:r>
          </a:p>
          <a:p>
            <a:pP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lesson says being judgmental and condemning of others is </a:t>
            </a:r>
            <a:r>
              <a:rPr i="1" dirty="0">
                <a:latin typeface="Arial" panose="020B0604020202020204" pitchFamily="34" charset="0"/>
                <a:cs typeface="Arial" panose="020B0604020202020204" pitchFamily="34" charset="0"/>
              </a:rPr>
              <a:t>“the most dangerous thing a human being can do.”</a:t>
            </a:r>
            <a:r>
              <a:rPr dirty="0">
                <a:latin typeface="Arial" panose="020B0604020202020204" pitchFamily="34" charset="0"/>
                <a:cs typeface="Arial" panose="020B0604020202020204" pitchFamily="34" charset="0"/>
              </a:rPr>
              <a:t> </a:t>
            </a:r>
          </a:p>
          <a:p>
            <a:pP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marL="435427" indent="-435427">
              <a:buSzPct val="100000"/>
              <a:buChar cha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What if you are not that way toward others, but only toward yourself?</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435427" indent="-435427">
              <a:buSzPct val="100000"/>
              <a:buChar cha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Is that any better?</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435427" indent="-435427">
              <a:buSzPct val="100000"/>
              <a:buChar cha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Why or why not?</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p:nvPr/>
        </p:nvSpPr>
        <p:spPr>
          <a:xfrm>
            <a:off x="1414215" y="1118358"/>
            <a:ext cx="9979026" cy="714862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3800" b="1" i="1">
                <a:latin typeface="Bebas Neue"/>
                <a:ea typeface="Bebas Neue"/>
                <a:cs typeface="Bebas Neue"/>
                <a:sym typeface="Bebas Neue"/>
              </a:defRPr>
            </a:pPr>
            <a:r>
              <a:rPr dirty="0">
                <a:latin typeface="Arial" panose="020B0604020202020204" pitchFamily="34" charset="0"/>
                <a:cs typeface="Arial" panose="020B0604020202020204" pitchFamily="34" charset="0"/>
              </a:rPr>
              <a:t>Discussion 2</a:t>
            </a:r>
          </a:p>
          <a:p>
            <a:pPr>
              <a:defRPr sz="3800" b="1" i="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Share stories from your life that exemplify when you:</a:t>
            </a:r>
          </a:p>
          <a:p>
            <a:pPr marL="435427" indent="-435427">
              <a:buSzPct val="100000"/>
              <a:buChar cha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Came into the courtyard of God’s love;</a:t>
            </a:r>
          </a:p>
          <a:p>
            <a:pPr marL="435427" indent="-435427">
              <a:buSzPct val="100000"/>
              <a:buChar cha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marL="435427" indent="-435427">
              <a:buSzPct val="100000"/>
              <a:buChar cha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Entered the Holy Place of prayer and communion with Him, and</a:t>
            </a:r>
          </a:p>
          <a:p>
            <a:pPr marL="435427" indent="-435427">
              <a:buSzPct val="100000"/>
              <a:buChar cha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marL="435427" indent="-435427">
              <a:buSzPct val="100000"/>
              <a:buChar cha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Entered the Most Holy Place where you have full relation with the God of the universe.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p:nvPr/>
        </p:nvSpPr>
        <p:spPr>
          <a:xfrm>
            <a:off x="1414215" y="1118357"/>
            <a:ext cx="9979026" cy="480951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3800" b="1" i="1">
                <a:latin typeface="Bebas Neue"/>
                <a:ea typeface="Bebas Neue"/>
                <a:cs typeface="Bebas Neue"/>
                <a:sym typeface="Bebas Neue"/>
              </a:defRPr>
            </a:pPr>
            <a:r>
              <a:rPr dirty="0">
                <a:latin typeface="Arial" panose="020B0604020202020204" pitchFamily="34" charset="0"/>
                <a:cs typeface="Arial" panose="020B0604020202020204" pitchFamily="34" charset="0"/>
              </a:rPr>
              <a:t>Discussion/Activity 3</a:t>
            </a:r>
          </a:p>
          <a:p>
            <a:pP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If possible, set up six stations in the room, perhaps with things that symbolize the first curtain, then the altar and laver, the second veil followed by the bread, candlestick, and incense, and the third veil leading to the Ark of the Covenant.</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p:nvPr/>
        </p:nvSpPr>
        <p:spPr>
          <a:xfrm>
            <a:off x="1414215" y="1118358"/>
            <a:ext cx="9979026" cy="6563844"/>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3800" b="1" i="1">
                <a:latin typeface="Bebas Neue"/>
                <a:ea typeface="Bebas Neue"/>
                <a:cs typeface="Bebas Neue"/>
                <a:sym typeface="Bebas Neue"/>
              </a:defRPr>
            </a:pPr>
            <a:r>
              <a:rPr dirty="0">
                <a:latin typeface="Arial" panose="020B0604020202020204" pitchFamily="34" charset="0"/>
                <a:cs typeface="Arial" panose="020B0604020202020204" pitchFamily="34" charset="0"/>
              </a:rPr>
              <a:t>Discussion/Activity 3 (cont’d)</a:t>
            </a:r>
          </a:p>
          <a:p>
            <a:pP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1. Station 1: the altar of sacrifice,</a:t>
            </a: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2. Station 2: the laver,</a:t>
            </a:r>
          </a:p>
          <a:p>
            <a:pP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(FIRST CURTAIN)</a:t>
            </a:r>
          </a:p>
          <a:p>
            <a:pP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3. Station 3: the bread</a:t>
            </a: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4. Station 4: the seven branched candlestick,</a:t>
            </a: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5. Station 5: the altar of incense,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p:nvPr/>
        </p:nvSpPr>
        <p:spPr>
          <a:xfrm>
            <a:off x="1414215" y="1118357"/>
            <a:ext cx="9979026" cy="5548181"/>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With self-conscious fear she made her way slowly to the temple.</a:t>
            </a: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Upon entering, she immediately saw that the building was designed with an unusual and striking architectural feature: </a:t>
            </a:r>
            <a:r>
              <a:rPr i="1" dirty="0">
                <a:latin typeface="Arial" panose="020B0604020202020204" pitchFamily="34" charset="0"/>
                <a:cs typeface="Arial" panose="020B0604020202020204" pitchFamily="34" charset="0"/>
              </a:rPr>
              <a:t>“On entering the building, I saw that the vast temple was supported by one immense pillar.”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p:nvPr/>
        </p:nvSpPr>
        <p:spPr>
          <a:xfrm>
            <a:off x="1414215" y="1118357"/>
            <a:ext cx="9979026" cy="5979069"/>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3800" b="1" i="1">
                <a:latin typeface="Bebas Neue"/>
                <a:ea typeface="Bebas Neue"/>
                <a:cs typeface="Bebas Neue"/>
                <a:sym typeface="Bebas Neue"/>
              </a:defRPr>
            </a:pPr>
            <a:r>
              <a:rPr dirty="0">
                <a:latin typeface="Arial" panose="020B0604020202020204" pitchFamily="34" charset="0"/>
                <a:cs typeface="Arial" panose="020B0604020202020204" pitchFamily="34" charset="0"/>
              </a:rPr>
              <a:t>Discussion/Activity 3 (cont’d)</a:t>
            </a:r>
          </a:p>
          <a:p>
            <a:pP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(SECOND CURTAIN)</a:t>
            </a:r>
          </a:p>
          <a:p>
            <a:pP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Station 6: the Ark of the Covenant. Silently and prayerfully, walk along this path together. Enter through the door of His inviting love, pausing at the altar of sacrifice, there to receive complete forgiveness for all your sins.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p:nvPr/>
        </p:nvSpPr>
        <p:spPr>
          <a:xfrm>
            <a:off x="1414215" y="1118357"/>
            <a:ext cx="9979026" cy="4224742"/>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3800" b="1" i="1">
                <a:latin typeface="Bebas Neue"/>
                <a:ea typeface="Bebas Neue"/>
                <a:cs typeface="Bebas Neue"/>
                <a:sym typeface="Bebas Neue"/>
              </a:defRPr>
            </a:pPr>
            <a:r>
              <a:rPr dirty="0">
                <a:latin typeface="Arial" panose="020B0604020202020204" pitchFamily="34" charset="0"/>
                <a:cs typeface="Arial" panose="020B0604020202020204" pitchFamily="34" charset="0"/>
              </a:rPr>
              <a:t>Discussion/Activity 3 (cont’d)</a:t>
            </a:r>
          </a:p>
          <a:p>
            <a:pP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Make your way over to the laver to be washed clean of a guilty conscience, then into the Holy Place to feed on the bread of life, to live by the illuminating light of God’s goodness that streams from Jesus.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p:nvPr/>
        </p:nvSpPr>
        <p:spPr>
          <a:xfrm>
            <a:off x="1414215" y="1118357"/>
            <a:ext cx="9979026" cy="363996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3800" b="1" i="1">
                <a:latin typeface="Bebas Neue"/>
                <a:ea typeface="Bebas Neue"/>
                <a:cs typeface="Bebas Neue"/>
                <a:sym typeface="Bebas Neue"/>
              </a:defRPr>
            </a:pPr>
            <a:r>
              <a:rPr dirty="0">
                <a:latin typeface="Arial" panose="020B0604020202020204" pitchFamily="34" charset="0"/>
                <a:cs typeface="Arial" panose="020B0604020202020204" pitchFamily="34" charset="0"/>
              </a:rPr>
              <a:t>Discussion/Activity 3 (cont’d)</a:t>
            </a:r>
          </a:p>
          <a:p>
            <a:pPr>
              <a:defRPr sz="38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3800" b="1">
                <a:latin typeface="Bebas Neue"/>
                <a:ea typeface="Bebas Neue"/>
                <a:cs typeface="Bebas Neue"/>
                <a:sym typeface="Bebas Neue"/>
              </a:defRPr>
            </a:pPr>
            <a:r>
              <a:rPr dirty="0">
                <a:latin typeface="Arial" panose="020B0604020202020204" pitchFamily="34" charset="0"/>
                <a:cs typeface="Arial" panose="020B0604020202020204" pitchFamily="34" charset="0"/>
              </a:rPr>
              <a:t>Station 6b: Finally, move onward into the Most Holy Place to be judged by God with eternal favor and to have His law of love written in your hearts.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3004799" cy="10667999"/>
          </a:xfrm>
        </p:spPr>
        <p:txBody>
          <a:bodyPr>
            <a:normAutofit/>
          </a:bodyPr>
          <a:lstStyle/>
          <a:p>
            <a:pPr algn="ctr">
              <a:lnSpc>
                <a:spcPct val="100000"/>
              </a:lnSpc>
            </a:pP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 Youth and Young Adults Week of Prayer Sermons </a:t>
            </a:r>
            <a:b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Copyright © 2015-2016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 Conference of Seventh-day Adventist®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Youth Ministries Department</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Sermon written by: Pastor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Ty Gibson</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rPr>
              <a:t>http://www.lightbearers.org/profile/ty-gibson</a:t>
            </a: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rPr>
              <a:t>/</a:t>
            </a: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 </a:t>
            </a:r>
            <a:r>
              <a:rPr lang="en-US" altLang="en-US" sz="3600" dirty="0" smtClean="0">
                <a:solidFill>
                  <a:srgbClr val="1F8DA1"/>
                </a:solidFill>
                <a:effectLst>
                  <a:outerShdw blurRad="38100" dist="38100" dir="2700000" algn="tl">
                    <a:srgbClr val="000000">
                      <a:alpha val="43137"/>
                    </a:srgbClr>
                  </a:outerShdw>
                </a:effectLst>
                <a:latin typeface="ff-meta-serif-web-pro-1"/>
                <a:hlinkClick r:id="rId3"/>
              </a:rPr>
              <a:t>Ty@lightbearers.org</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additional use of any of the images in this presentation </a:t>
            </a: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please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GoodSalt Inc.</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Phone: 800-805-8001  ●  Website: http://www.goodsalt.com</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17154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p:nvPr/>
        </p:nvSpPr>
        <p:spPr>
          <a:xfrm>
            <a:off x="1414215" y="1118358"/>
            <a:ext cx="9979026" cy="7087064"/>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200" b="1">
                <a:latin typeface="Bebas Neue"/>
                <a:ea typeface="Bebas Neue"/>
                <a:cs typeface="Bebas Neue"/>
                <a:sym typeface="Bebas Neue"/>
              </a:defRPr>
            </a:pPr>
            <a:r>
              <a:rPr dirty="0">
                <a:latin typeface="Arial" panose="020B0604020202020204" pitchFamily="34" charset="0"/>
                <a:cs typeface="Arial" panose="020B0604020202020204" pitchFamily="34" charset="0"/>
              </a:rPr>
              <a:t>Here was a large building, and the whole thing was being held up by </a:t>
            </a:r>
            <a:r>
              <a:rPr i="1" dirty="0">
                <a:latin typeface="Arial" panose="020B0604020202020204" pitchFamily="34" charset="0"/>
                <a:cs typeface="Arial" panose="020B0604020202020204" pitchFamily="34" charset="0"/>
              </a:rPr>
              <a:t>“one immense pillar”</a:t>
            </a:r>
            <a:r>
              <a:rPr dirty="0">
                <a:latin typeface="Arial" panose="020B0604020202020204" pitchFamily="34" charset="0"/>
                <a:cs typeface="Arial" panose="020B0604020202020204" pitchFamily="34" charset="0"/>
              </a:rPr>
              <a:t>. As she pondered what this might mean, she noticed something about the pillar: </a:t>
            </a:r>
            <a:br>
              <a:rPr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“…to this [pillar] was tied a Lamb all mangled and bleeding. We who were present seemed to know that this Lamb had been torn and bruised on our account.”</a:t>
            </a:r>
            <a:r>
              <a:rPr dirty="0">
                <a:latin typeface="Arial" panose="020B0604020202020204" pitchFamily="34" charset="0"/>
                <a:cs typeface="Arial" panose="020B0604020202020204" pitchFamily="34" charset="0"/>
              </a:rPr>
              <a:t> </a:t>
            </a:r>
          </a:p>
          <a:p>
            <a:pPr>
              <a:defRPr sz="3200" b="1">
                <a:latin typeface="Bebas Neue"/>
                <a:ea typeface="Bebas Neue"/>
                <a:cs typeface="Bebas Neue"/>
                <a:sym typeface="Bebas Neue"/>
              </a:defRPr>
            </a:pPr>
            <a:r>
              <a:rPr dirty="0">
                <a:latin typeface="Arial" panose="020B0604020202020204" pitchFamily="34" charset="0"/>
                <a:cs typeface="Arial" panose="020B0604020202020204" pitchFamily="34" charset="0"/>
              </a:rPr>
              <a:t>(Early Writings, pp. 78-79)</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p:nvPr/>
        </p:nvSpPr>
        <p:spPr>
          <a:xfrm>
            <a:off x="1414215" y="4335693"/>
            <a:ext cx="9979026" cy="7396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chor="ctr">
            <a:spAutoFit/>
          </a:bodyPr>
          <a:lstStyle>
            <a:lvl1pPr algn="ctr">
              <a:defRPr sz="40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Ah, now we see the point of the vision.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1414215" y="1118357"/>
            <a:ext cx="9979026" cy="41686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Here God revealed to the young Ellen White that the entire temple of truth that He was revealing to the Advent people would find its</a:t>
            </a:r>
            <a:r>
              <a:rPr i="1" dirty="0">
                <a:latin typeface="Arial" panose="020B0604020202020204" pitchFamily="34" charset="0"/>
                <a:cs typeface="Arial" panose="020B0604020202020204" pitchFamily="34" charset="0"/>
              </a:rPr>
              <a:t> “one immense pillar”</a:t>
            </a:r>
            <a:r>
              <a:rPr dirty="0">
                <a:latin typeface="Arial" panose="020B0604020202020204" pitchFamily="34" charset="0"/>
                <a:cs typeface="Arial" panose="020B0604020202020204" pitchFamily="34" charset="0"/>
              </a:rPr>
              <a:t> of support in the cross of Christ.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p:nvPr/>
        </p:nvSpPr>
        <p:spPr>
          <a:xfrm>
            <a:off x="1414215" y="1118357"/>
            <a:ext cx="9979026" cy="34955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A riveted focus on the cross would be crucial for a proper grasp of the entire theological structure. Jesus must be kept in clear view as the real point of every point of truth.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p:nvPr/>
        </p:nvSpPr>
        <p:spPr>
          <a:xfrm>
            <a:off x="1512887" y="1100296"/>
            <a:ext cx="9979026" cy="705628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200" b="1">
                <a:latin typeface="Bebas Neue"/>
                <a:ea typeface="Bebas Neue"/>
                <a:cs typeface="Bebas Neue"/>
                <a:sym typeface="Bebas Neue"/>
              </a:defRPr>
            </a:pPr>
            <a:r>
              <a:rPr dirty="0">
                <a:latin typeface="Arial" panose="020B0604020202020204" pitchFamily="34" charset="0"/>
                <a:cs typeface="Arial" panose="020B0604020202020204" pitchFamily="34" charset="0"/>
              </a:rPr>
              <a:t>Referencing the </a:t>
            </a:r>
            <a:r>
              <a:rPr i="1" dirty="0">
                <a:latin typeface="Arial" panose="020B0604020202020204" pitchFamily="34" charset="0"/>
                <a:cs typeface="Arial" panose="020B0604020202020204" pitchFamily="34" charset="0"/>
              </a:rPr>
              <a:t>“pillar”</a:t>
            </a:r>
            <a:r>
              <a:rPr dirty="0">
                <a:latin typeface="Arial" panose="020B0604020202020204" pitchFamily="34" charset="0"/>
                <a:cs typeface="Arial" panose="020B0604020202020204" pitchFamily="34" charset="0"/>
              </a:rPr>
              <a:t> symbol,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Ellen White later wrote that the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cross </a:t>
            </a:r>
            <a:r>
              <a:rPr i="1" dirty="0">
                <a:latin typeface="Arial" panose="020B0604020202020204" pitchFamily="34" charset="0"/>
                <a:cs typeface="Arial" panose="020B0604020202020204" pitchFamily="34" charset="0"/>
              </a:rPr>
              <a:t>“is the central pillar on which hangs the far more exceeding and eternal weight of glory which is for those who accept the cross. </a:t>
            </a:r>
            <a:br>
              <a:rPr i="1"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
            </a:r>
            <a:br>
              <a:rPr i="1"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Under and around the cross of Christ, that immortal pillar, sin shall never revive, nor error obtain control.” </a:t>
            </a:r>
            <a:endParaRPr sz="4400" dirty="0">
              <a:latin typeface="Arial" panose="020B0604020202020204" pitchFamily="34" charset="0"/>
              <a:cs typeface="Arial" panose="020B0604020202020204" pitchFamily="34" charset="0"/>
            </a:endParaRPr>
          </a:p>
          <a:p>
            <a:pPr>
              <a:defRPr sz="3000" b="1">
                <a:latin typeface="Bebas Neue"/>
                <a:ea typeface="Bebas Neue"/>
                <a:cs typeface="Bebas Neue"/>
                <a:sym typeface="Bebas Neue"/>
              </a:defRPr>
            </a:pPr>
            <a:r>
              <a:rPr dirty="0">
                <a:latin typeface="Arial" panose="020B0604020202020204" pitchFamily="34" charset="0"/>
                <a:cs typeface="Arial" panose="020B0604020202020204" pitchFamily="34" charset="0"/>
              </a:rPr>
              <a:t>(</a:t>
            </a:r>
            <a:r>
              <a:rPr i="1" dirty="0">
                <a:latin typeface="Arial" panose="020B0604020202020204" pitchFamily="34" charset="0"/>
                <a:cs typeface="Arial" panose="020B0604020202020204" pitchFamily="34" charset="0"/>
              </a:rPr>
              <a:t>SDA Bible Commentary, </a:t>
            </a:r>
            <a:r>
              <a:rPr dirty="0">
                <a:latin typeface="Arial" panose="020B0604020202020204" pitchFamily="34" charset="0"/>
                <a:cs typeface="Arial" panose="020B0604020202020204" pitchFamily="34" charset="0"/>
              </a:rPr>
              <a:t>Vol. 7A, p. 457)</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p:nvPr/>
        </p:nvSpPr>
        <p:spPr>
          <a:xfrm>
            <a:off x="1414215" y="1118357"/>
            <a:ext cx="9979026" cy="7364063"/>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And on another occasion, with even greater clarity, she penned these words: </a:t>
            </a:r>
            <a:r>
              <a:rPr i="1" dirty="0">
                <a:latin typeface="Arial" panose="020B0604020202020204" pitchFamily="34" charset="0"/>
                <a:cs typeface="Arial" panose="020B0604020202020204" pitchFamily="34" charset="0"/>
              </a:rPr>
              <a:t>“There is one great central truth to be kept ever before the mind in the searching of the Scriptures—Christ and Him crucified. </a:t>
            </a:r>
            <a:br>
              <a:rPr i="1"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
            </a:r>
            <a:br>
              <a:rPr i="1"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Every other truth is invested with influence and power corresponding to its relation to this theme.” </a:t>
            </a:r>
            <a:r>
              <a:rPr sz="3000" dirty="0">
                <a:latin typeface="Arial" panose="020B0604020202020204" pitchFamily="34" charset="0"/>
                <a:cs typeface="Arial" panose="020B0604020202020204" pitchFamily="34" charset="0"/>
              </a:rPr>
              <a:t>(</a:t>
            </a:r>
            <a:r>
              <a:rPr sz="3000" i="1" dirty="0">
                <a:latin typeface="Arial" panose="020B0604020202020204" pitchFamily="34" charset="0"/>
                <a:cs typeface="Arial" panose="020B0604020202020204" pitchFamily="34" charset="0"/>
              </a:rPr>
              <a:t>The Faith I Live By</a:t>
            </a:r>
            <a:r>
              <a:rPr sz="3000" dirty="0">
                <a:latin typeface="Arial" panose="020B0604020202020204" pitchFamily="34" charset="0"/>
                <a:cs typeface="Arial" panose="020B0604020202020204" pitchFamily="34" charset="0"/>
              </a:rPr>
              <a:t>, p. 50)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p:nvPr/>
        </p:nvSpPr>
        <p:spPr>
          <a:xfrm>
            <a:off x="1414215" y="1118358"/>
            <a:ext cx="9979026" cy="690239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Ellen White was specific, definite, and passionate about viewing all truth in the light that streams form Calvary.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cross of Christ, upon which Jesus suffered and died with perfect love for humanity, is the central pillar that supports the entire structure of doctrinal truth.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1.png"/>
          <p:cNvPicPr>
            <a:picLocks noChangeAspect="1"/>
          </p:cNvPicPr>
          <p:nvPr/>
        </p:nvPicPr>
        <p:blipFill>
          <a:blip r:embed="rId2">
            <a:extLst/>
          </a:blip>
          <a:stretch>
            <a:fillRect/>
          </a:stretch>
        </p:blipFill>
        <p:spPr>
          <a:xfrm>
            <a:off x="-3" y="2387724"/>
            <a:ext cx="13004805" cy="3884104"/>
          </a:xfrm>
          <a:prstGeom prst="rect">
            <a:avLst/>
          </a:prstGeom>
          <a:ln w="12700">
            <a:miter lim="400000"/>
          </a:ln>
        </p:spPr>
      </p:pic>
      <p:sp>
        <p:nvSpPr>
          <p:cNvPr id="131" name="Shape 131"/>
          <p:cNvSpPr/>
          <p:nvPr/>
        </p:nvSpPr>
        <p:spPr>
          <a:xfrm>
            <a:off x="-13463" y="6065573"/>
            <a:ext cx="13004801" cy="8031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lgn="ctr">
              <a:defRPr sz="4400" b="1" i="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Jesus – the Essence of Our Faith</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p:nvPr/>
        </p:nvSpPr>
        <p:spPr>
          <a:xfrm>
            <a:off x="1414215" y="1118358"/>
            <a:ext cx="9979026" cy="690239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moment we reduce truth to a list of factual points to be argued and proven, we have emasculated the truth of its power to save.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But as soon as we realize that every doctrine is a window into God’s love, that’s when its true beauty shines forth and real power is released into action.</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1414215" y="1118357"/>
            <a:ext cx="9979026" cy="41686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Alright, then, with that little introduction before us, we are now prepared to explore the doctrine we commonly refer to as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ctr">
              <a:defRPr sz="4400" b="1">
                <a:solidFill>
                  <a:srgbClr val="0070C0"/>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Sanctuary.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p:nvPr/>
        </p:nvSpPr>
        <p:spPr>
          <a:xfrm>
            <a:off x="1414215" y="1118359"/>
            <a:ext cx="9979026" cy="776109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nSpc>
                <a:spcPct val="90000"/>
              </a:lnSpc>
              <a:defRPr sz="6200" b="1" i="1">
                <a:solidFill>
                  <a:srgbClr val="002060"/>
                </a:solidFill>
                <a:latin typeface="Arial"/>
                <a:ea typeface="Arial"/>
                <a:cs typeface="Arial"/>
                <a:sym typeface="Arial"/>
              </a:defRPr>
            </a:pPr>
            <a:r>
              <a:rPr dirty="0"/>
              <a:t>A PATH LIES BEFORE US</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When King David looked at the sanctuary, he saw a path. In Psalm 77, verse 13, he said, </a:t>
            </a:r>
            <a:r>
              <a:rPr i="1" dirty="0">
                <a:latin typeface="Arial" panose="020B0604020202020204" pitchFamily="34" charset="0"/>
                <a:cs typeface="Arial" panose="020B0604020202020204" pitchFamily="34" charset="0"/>
              </a:rPr>
              <a:t>“Your way, oh God, is in the sanctuary.” </a:t>
            </a:r>
            <a:r>
              <a:rPr dirty="0">
                <a:latin typeface="Arial" panose="020B0604020202020204" pitchFamily="34" charset="0"/>
                <a:cs typeface="Arial" panose="020B0604020202020204" pitchFamily="34" charset="0"/>
              </a:rPr>
              <a:t>The word here translated </a:t>
            </a:r>
            <a:r>
              <a:rPr i="1" dirty="0">
                <a:latin typeface="Arial" panose="020B0604020202020204" pitchFamily="34" charset="0"/>
                <a:cs typeface="Arial" panose="020B0604020202020204" pitchFamily="34" charset="0"/>
              </a:rPr>
              <a:t>“way”</a:t>
            </a:r>
            <a:r>
              <a:rPr dirty="0">
                <a:latin typeface="Arial" panose="020B0604020202020204" pitchFamily="34" charset="0"/>
                <a:cs typeface="Arial" panose="020B0604020202020204" pitchFamily="34" charset="0"/>
              </a:rPr>
              <a:t> is </a:t>
            </a:r>
            <a:r>
              <a:rPr i="1" dirty="0" err="1">
                <a:solidFill>
                  <a:srgbClr val="C00000"/>
                </a:solidFill>
                <a:latin typeface="Arial" panose="020B0604020202020204" pitchFamily="34" charset="0"/>
                <a:cs typeface="Arial" panose="020B0604020202020204" pitchFamily="34" charset="0"/>
              </a:rPr>
              <a:t>derek</a:t>
            </a:r>
            <a:r>
              <a:rPr i="1"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 It means a path or a journey. The word conveys the idea of traveling to a set destination, moving from somewhere to somewhere else.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obvious next question is, from </a:t>
            </a:r>
            <a:r>
              <a:rPr i="1" dirty="0">
                <a:solidFill>
                  <a:schemeClr val="accent5">
                    <a:satOff val="-3547"/>
                    <a:lumOff val="-10352"/>
                  </a:schemeClr>
                </a:solidFill>
                <a:latin typeface="Helvetica Neue"/>
                <a:ea typeface="Helvetica Neue"/>
                <a:cs typeface="Helvetica Neue"/>
                <a:sym typeface="Helvetica Neue"/>
              </a:rPr>
              <a:t>where</a:t>
            </a:r>
            <a:r>
              <a:rPr dirty="0">
                <a:latin typeface="Arial" panose="020B0604020202020204" pitchFamily="34" charset="0"/>
                <a:cs typeface="Arial" panose="020B0604020202020204" pitchFamily="34" charset="0"/>
              </a:rPr>
              <a:t> to </a:t>
            </a:r>
            <a:r>
              <a:rPr i="1" dirty="0">
                <a:solidFill>
                  <a:schemeClr val="accent5">
                    <a:satOff val="-3547"/>
                    <a:lumOff val="-10352"/>
                  </a:schemeClr>
                </a:solidFill>
                <a:latin typeface="Helvetica Neue"/>
                <a:ea typeface="Helvetica Neue"/>
                <a:cs typeface="Helvetica Neue"/>
                <a:sym typeface="Helvetica Neue"/>
              </a:rPr>
              <a:t>where</a:t>
            </a:r>
            <a:r>
              <a:rPr dirty="0">
                <a:latin typeface="Arial" panose="020B0604020202020204" pitchFamily="34" charset="0"/>
                <a:cs typeface="Arial" panose="020B0604020202020204" pitchFamily="34" charset="0"/>
              </a:rPr>
              <a: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Well, if we just take a look at the basic layout of the sanctuary, sure enough, a path is immediately evident.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Let’s take a quick tour to get a basic feel for the journey, and then we’ll take a more detailed look.</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First, there is the camp of Israel. This is where the people live in tents surrounding the sanctuary, three tribes of Israel on each side—North, South, East and West—with the sanctuary in middle of the encampment.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God told Moses: </a:t>
            </a:r>
            <a:r>
              <a:rPr i="1" dirty="0">
                <a:latin typeface="Arial" panose="020B0604020202020204" pitchFamily="34" charset="0"/>
                <a:cs typeface="Arial" panose="020B0604020202020204" pitchFamily="34" charset="0"/>
              </a:rPr>
              <a:t>“Let them make Me a sanctuary, that I may dwell among them”</a:t>
            </a:r>
            <a:r>
              <a:rPr dirty="0">
                <a:latin typeface="Arial" panose="020B0604020202020204" pitchFamily="34" charset="0"/>
                <a:cs typeface="Arial" panose="020B0604020202020204" pitchFamily="34" charset="0"/>
              </a:rPr>
              <a:t> </a:t>
            </a:r>
            <a:r>
              <a:rPr sz="3000" dirty="0">
                <a:latin typeface="Arial" panose="020B0604020202020204" pitchFamily="34" charset="0"/>
                <a:cs typeface="Arial" panose="020B0604020202020204" pitchFamily="34" charset="0"/>
              </a:rPr>
              <a:t>(Exodus 25:8).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p:nvPr/>
        </p:nvSpPr>
        <p:spPr>
          <a:xfrm>
            <a:off x="1414215" y="1118357"/>
            <a:ext cx="9979026" cy="55148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We’ll come back to this in just a moment, but for now we simply want to notice that God wants to be with His people, and He wants to make it possible for them to be with Him, even though at present, for their safety, He can only dwell with them behind a series of veils.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As we move from the camp toward the building, we notice that the sanctuary is enclosed by a high white linen wall.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White symbolizes moral purity, righteousness, and innocence. The message of the high white wall is clear: we are on the other side of innocence, on the outside of righteousness.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p:nvPr/>
        </p:nvSpPr>
        <p:spPr>
          <a:xfrm>
            <a:off x="-2" y="6358740"/>
            <a:ext cx="13004802" cy="9555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ctr">
              <a:defRPr sz="2000">
                <a:latin typeface="Futura Bk BT"/>
                <a:ea typeface="Futura Bk BT"/>
                <a:cs typeface="Futura Bk BT"/>
                <a:sym typeface="Futura Bk BT"/>
              </a:defRPr>
            </a:pPr>
            <a:r>
              <a:t>Copyright ©2015 General Conference of SDA Youth Ministries Department</a:t>
            </a:r>
          </a:p>
          <a:p>
            <a:pPr algn="ctr">
              <a:defRPr sz="3400">
                <a:latin typeface="Futura Bk BT"/>
                <a:ea typeface="Futura Bk BT"/>
                <a:cs typeface="Futura Bk BT"/>
                <a:sym typeface="Futura Bk BT"/>
              </a:defRPr>
            </a:pPr>
            <a:r>
              <a:t>www.gcyouthministries.org</a:t>
            </a:r>
          </a:p>
        </p:txBody>
      </p:sp>
      <p:sp>
        <p:nvSpPr>
          <p:cNvPr id="134" name="Shape 134"/>
          <p:cNvSpPr/>
          <p:nvPr/>
        </p:nvSpPr>
        <p:spPr>
          <a:xfrm>
            <a:off x="-1" y="3723373"/>
            <a:ext cx="12889080" cy="17683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Theme:</a:t>
            </a:r>
          </a:p>
          <a:p>
            <a:pPr algn="ctr">
              <a:defRPr sz="6300" b="1" i="1">
                <a:latin typeface="Bebas Neue"/>
                <a:ea typeface="Bebas Neue"/>
                <a:cs typeface="Bebas Neue"/>
                <a:sym typeface="Bebas Neue"/>
              </a:defRPr>
            </a:pPr>
            <a:r>
              <a:rPr dirty="0">
                <a:latin typeface="Arial" panose="020B0604020202020204" pitchFamily="34" charset="0"/>
                <a:cs typeface="Arial" panose="020B0604020202020204" pitchFamily="34" charset="0"/>
              </a:rPr>
              <a:t>Jesus—The Center of It All</a:t>
            </a:r>
          </a:p>
        </p:txBody>
      </p:sp>
      <p:sp>
        <p:nvSpPr>
          <p:cNvPr id="135" name="Shape 135"/>
          <p:cNvSpPr/>
          <p:nvPr/>
        </p:nvSpPr>
        <p:spPr>
          <a:xfrm>
            <a:off x="57860" y="1459057"/>
            <a:ext cx="12889080" cy="157212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a:solidFill>
                  <a:schemeClr val="accent5">
                    <a:satOff val="-3547"/>
                    <a:lumOff val="-10352"/>
                  </a:schemeClr>
                </a:solidFill>
                <a:latin typeface="Helvetica Neue"/>
                <a:ea typeface="Helvetica Neue"/>
                <a:cs typeface="Helvetica Neue"/>
                <a:sym typeface="Helvetica Neue"/>
              </a:defRPr>
            </a:pPr>
            <a:r>
              <a:t>2016</a:t>
            </a:r>
            <a:r>
              <a:rPr>
                <a:solidFill>
                  <a:schemeClr val="accent4"/>
                </a:solidFill>
              </a:rPr>
              <a:t> </a:t>
            </a:r>
            <a:r>
              <a:rPr>
                <a:solidFill>
                  <a:srgbClr val="000000"/>
                </a:solidFill>
              </a:rPr>
              <a:t>youth and young adults</a:t>
            </a:r>
            <a:br>
              <a:rPr>
                <a:solidFill>
                  <a:srgbClr val="000000"/>
                </a:solidFill>
              </a:rPr>
            </a:br>
            <a:r>
              <a:rPr sz="5000" i="1"/>
              <a:t>Week  of   Prayer</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p:nvPr/>
        </p:nvSpPr>
        <p:spPr>
          <a:xfrm>
            <a:off x="1414215" y="1118357"/>
            <a:ext cx="9979026" cy="765763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Helvetica Neue"/>
                <a:ea typeface="Helvetica Neue"/>
                <a:cs typeface="Helvetica Neue"/>
                <a:sym typeface="Helvetica Neue"/>
              </a:defRPr>
            </a:pPr>
            <a:r>
              <a:rPr dirty="0"/>
              <a:t>We are sinners separated from God by our unlikeness to His character, which means, by our lack of love. </a:t>
            </a:r>
          </a:p>
          <a:p>
            <a:pPr>
              <a:defRPr sz="4400" b="1">
                <a:latin typeface="Helvetica Neue"/>
                <a:ea typeface="Helvetica Neue"/>
                <a:cs typeface="Helvetica Neue"/>
                <a:sym typeface="Helvetica Neue"/>
              </a:defRPr>
            </a:pPr>
            <a:endParaRPr dirty="0"/>
          </a:p>
          <a:p>
            <a:pPr>
              <a:defRPr sz="4400" b="1">
                <a:latin typeface="Helvetica Neue"/>
                <a:ea typeface="Helvetica Neue"/>
                <a:cs typeface="Helvetica Neue"/>
                <a:sym typeface="Helvetica Neue"/>
              </a:defRPr>
            </a:pPr>
            <a:r>
              <a:rPr dirty="0"/>
              <a:t>But then we notice that God has provided </a:t>
            </a:r>
            <a:r>
              <a:rPr i="1" dirty="0"/>
              <a:t>a door of hope</a:t>
            </a:r>
            <a:r>
              <a:rPr dirty="0"/>
              <a:t>, a point of access, because on the east side there is an entrance through the high white wall, in the form of a beautiful curtain woven of blue, purple and red, in addition to white.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As we enter in through the curtain, we find ourselves standing before a large, brass altar.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 priest is there leading out in a ceremony.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We see a man on his knees, his hands bearing down upon the head of a little lamb, almost crushing the submissive animal.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man confesses his sins, symbolically offloading his guilt to the innocent victim. Then the priest places a knife in the man’s hand.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With one rapid move, the throat is slit and the blood of the lamb flows from its body, some of which is caught by the priest in a bowl. The lifeless sacrifice is then placed on the altar and burned to ashes.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p:nvPr/>
        </p:nvSpPr>
        <p:spPr>
          <a:xfrm>
            <a:off x="1414215" y="1118357"/>
            <a:ext cx="9979026" cy="41686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We move forward in the symbolic path and watch as the priest washes his hands and feet in the second piece of brass furniture in the courtyard, called the laver of washing.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p:nvPr/>
        </p:nvSpPr>
        <p:spPr>
          <a:xfrm>
            <a:off x="1414215" y="1118358"/>
            <a:ext cx="9979026" cy="28224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priest then proceeds with the bowl of blood into the first apartment of the sanctuary,</a:t>
            </a: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called the Holy Place.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p:nvPr/>
        </p:nvSpPr>
        <p:spPr>
          <a:xfrm>
            <a:off x="1414215" y="1118357"/>
            <a:ext cx="9979026" cy="622529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Standing in the Holy Place, as we look to the right, we see a gold table with two stacks of fresh-baked flatbread placed upon it.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As we turn around and look to the left, we see a candlestick with seven branches, each one bearing a bright, flickering flame.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nvSpPr>
        <p:spPr>
          <a:xfrm>
            <a:off x="1414215" y="1118358"/>
            <a:ext cx="9979026" cy="28224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As we turn and face forward in the path, we see a golden altar with incense burning upon it, filling the room with fragrance.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We then notice that the priest is doing something that looks very planned and intentional: he is dipping his fingers in the bowl of blood and sprinkling the red liquid on the veil that hangs just beyond the altar of incense.</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He counts under his breath: one, two, three… He dips and sprinkles exactly seven times.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nvSpPr>
        <p:spPr>
          <a:xfrm>
            <a:off x="-1" y="1507123"/>
            <a:ext cx="13004802" cy="491443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a:latin typeface="Helvetica Neue"/>
                <a:ea typeface="Helvetica Neue"/>
                <a:cs typeface="Helvetica Neue"/>
                <a:sym typeface="Helvetica Neue"/>
              </a:defRPr>
            </a:pPr>
            <a:r>
              <a:t>In this</a:t>
            </a:r>
            <a:br/>
            <a:r>
              <a:rPr>
                <a:solidFill>
                  <a:schemeClr val="accent5">
                    <a:satOff val="-3547"/>
                    <a:lumOff val="-10352"/>
                  </a:schemeClr>
                </a:solidFill>
              </a:rPr>
              <a:t>Week of Prayer</a:t>
            </a:r>
            <a:r>
              <a:t> series </a:t>
            </a:r>
            <a:br/>
            <a:r>
              <a:t>we will be exploring </a:t>
            </a:r>
            <a:br/>
            <a:r>
              <a:rPr cap="all">
                <a:solidFill>
                  <a:schemeClr val="accent5">
                    <a:satOff val="-3547"/>
                    <a:lumOff val="-10352"/>
                  </a:schemeClr>
                </a:solidFill>
              </a:rPr>
              <a:t>eight key</a:t>
            </a:r>
            <a:r>
              <a:rPr cap="all"/>
              <a:t> </a:t>
            </a:r>
            <a:br>
              <a:rPr cap="all"/>
            </a:br>
            <a:r>
              <a:t>Bible doctrines </a:t>
            </a:r>
            <a:br/>
            <a:r>
              <a:rPr>
                <a:solidFill>
                  <a:schemeClr val="accent5">
                    <a:satOff val="-3547"/>
                    <a:lumOff val="-10352"/>
                  </a:schemeClr>
                </a:solidFill>
              </a:rPr>
              <a:t>of  the</a:t>
            </a:r>
            <a:r>
              <a:t> </a:t>
            </a:r>
            <a:br/>
            <a:r>
              <a:t>Seventh-day Adventist Church.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p:nvPr/>
        </p:nvSpPr>
        <p:spPr>
          <a:xfrm>
            <a:off x="1414215" y="1118357"/>
            <a:ext cx="9979026" cy="34955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Curious as to what lies beyond the veil, we draw it aside and step into the second room of the sanctuary, called the Most Holy Place or the Holy of Holies.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1414215" y="1118358"/>
            <a:ext cx="9979026" cy="28224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Inside the box are the two tables of stone, on which the very finger of God has engraved the Ten Commandments.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p:nvPr/>
        </p:nvSpPr>
        <p:spPr>
          <a:xfrm>
            <a:off x="1414215" y="1118358"/>
            <a:ext cx="9979026" cy="690239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On top of the box is a solid gold lid, called the Mercy Seat. On either end of the Ark there are two solid gold angelic figures.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These are called the two covering cherubs. As we turn and look around, we notice that the veil and the ceiling are embroidered with golden angels.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p:nvPr/>
        </p:nvSpPr>
        <p:spPr>
          <a:xfrm>
            <a:off x="1414215" y="1118357"/>
            <a:ext cx="9979026" cy="41686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Most impressive of all, above the Ark, radiating between the two covering cherubs is a bright light.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This is the Shekinah glory, the visible presence of God.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p:nvPr/>
        </p:nvSpPr>
        <p:spPr>
          <a:xfrm>
            <a:off x="1414215" y="1118357"/>
            <a:ext cx="9979026" cy="48417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Clearly, the path marked out in the sanctuary has three basic steps, or experiential phases: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marL="441156" indent="-441156">
              <a:buSzPct val="100000"/>
              <a:buChar cha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Courtyard </a:t>
            </a:r>
          </a:p>
          <a:p>
            <a:pPr marL="441156" indent="-441156">
              <a:buSzPct val="100000"/>
              <a:buChar cha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Holy Place </a:t>
            </a:r>
          </a:p>
          <a:p>
            <a:pPr marL="441156" indent="-441156">
              <a:buSzPct val="100000"/>
              <a:buChar cha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Most Holy Place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12">
                                            <p:bg/>
                                          </p:spTgt>
                                        </p:tgtEl>
                                        <p:attrNameLst>
                                          <p:attrName>style.visibility</p:attrName>
                                        </p:attrNameLst>
                                      </p:cBhvr>
                                      <p:to>
                                        <p:strVal val="visible"/>
                                      </p:to>
                                    </p:set>
                                    <p:animEffect transition="in" filter="dissolve">
                                      <p:cBhvr>
                                        <p:cTn id="7" dur="1000"/>
                                        <p:tgtEl>
                                          <p:spTgt spid="212">
                                            <p:bg/>
                                          </p:spTgt>
                                        </p:tgtEl>
                                      </p:cBhvr>
                                    </p:animEffect>
                                  </p:childTnLst>
                                </p:cTn>
                              </p:par>
                              <p:par>
                                <p:cTn id="8" presetID="9" presetClass="entr" presetSubtype="0" fill="hold" grpId="1" nodeType="withEffect">
                                  <p:stCondLst>
                                    <p:cond delay="0"/>
                                  </p:stCondLst>
                                  <p:iterate>
                                    <p:tmAbs val="0"/>
                                  </p:iterate>
                                  <p:childTnLst>
                                    <p:set>
                                      <p:cBhvr>
                                        <p:cTn id="9" fill="hold"/>
                                        <p:tgtEl>
                                          <p:spTgt spid="212">
                                            <p:txEl>
                                              <p:pRg st="0" end="0"/>
                                            </p:txEl>
                                          </p:spTgt>
                                        </p:tgtEl>
                                        <p:attrNameLst>
                                          <p:attrName>style.visibility</p:attrName>
                                        </p:attrNameLst>
                                      </p:cBhvr>
                                      <p:to>
                                        <p:strVal val="visible"/>
                                      </p:to>
                                    </p:set>
                                    <p:animEffect transition="in" filter="dissolve">
                                      <p:cBhvr>
                                        <p:cTn id="10" dur="1000"/>
                                        <p:tgtEl>
                                          <p:spTgt spid="212">
                                            <p:txEl>
                                              <p:pRg st="0" end="0"/>
                                            </p:txEl>
                                          </p:spTgt>
                                        </p:tgtEl>
                                      </p:cBhvr>
                                    </p:animEffect>
                                  </p:childTnLst>
                                </p:cTn>
                              </p:par>
                            </p:childTnLst>
                          </p:cTn>
                        </p:par>
                        <p:par>
                          <p:cTn id="11" fill="hold">
                            <p:stCondLst>
                              <p:cond delay="1000"/>
                            </p:stCondLst>
                            <p:childTnLst>
                              <p:par>
                                <p:cTn id="12" presetID="9" presetClass="entr" fill="hold" grpId="1" nodeType="afterEffect">
                                  <p:stCondLst>
                                    <p:cond delay="0"/>
                                  </p:stCondLst>
                                  <p:iterate>
                                    <p:tmAbs val="0"/>
                                  </p:iterate>
                                  <p:childTnLst>
                                    <p:set>
                                      <p:cBhvr>
                                        <p:cTn id="13" fill="hold"/>
                                        <p:tgtEl>
                                          <p:spTgt spid="212">
                                            <p:txEl>
                                              <p:pRg st="1" end="1"/>
                                            </p:txEl>
                                          </p:spTgt>
                                        </p:tgtEl>
                                        <p:attrNameLst>
                                          <p:attrName>style.visibility</p:attrName>
                                        </p:attrNameLst>
                                      </p:cBhvr>
                                      <p:to>
                                        <p:strVal val="visible"/>
                                      </p:to>
                                    </p:set>
                                    <p:animEffect transition="in" filter="dissolve">
                                      <p:cBhvr>
                                        <p:cTn id="14" dur="1000"/>
                                        <p:tgtEl>
                                          <p:spTgt spid="212">
                                            <p:txEl>
                                              <p:pRg st="1" end="1"/>
                                            </p:txEl>
                                          </p:spTgt>
                                        </p:tgtEl>
                                      </p:cBhvr>
                                    </p:animEffect>
                                  </p:childTnLst>
                                </p:cTn>
                              </p:par>
                            </p:childTnLst>
                          </p:cTn>
                        </p:par>
                        <p:par>
                          <p:cTn id="15" fill="hold">
                            <p:stCondLst>
                              <p:cond delay="2000"/>
                            </p:stCondLst>
                            <p:childTnLst>
                              <p:par>
                                <p:cTn id="16" presetID="9" presetClass="entr" fill="hold" grpId="1" nodeType="afterEffect">
                                  <p:stCondLst>
                                    <p:cond delay="0"/>
                                  </p:stCondLst>
                                  <p:iterate>
                                    <p:tmAbs val="0"/>
                                  </p:iterate>
                                  <p:childTnLst>
                                    <p:set>
                                      <p:cBhvr>
                                        <p:cTn id="17" fill="hold"/>
                                        <p:tgtEl>
                                          <p:spTgt spid="212">
                                            <p:txEl>
                                              <p:pRg st="2" end="2"/>
                                            </p:txEl>
                                          </p:spTgt>
                                        </p:tgtEl>
                                        <p:attrNameLst>
                                          <p:attrName>style.visibility</p:attrName>
                                        </p:attrNameLst>
                                      </p:cBhvr>
                                      <p:to>
                                        <p:strVal val="visible"/>
                                      </p:to>
                                    </p:set>
                                    <p:animEffect transition="in" filter="dissolve">
                                      <p:cBhvr>
                                        <p:cTn id="18" dur="1000"/>
                                        <p:tgtEl>
                                          <p:spTgt spid="212">
                                            <p:txEl>
                                              <p:pRg st="2" end="2"/>
                                            </p:txEl>
                                          </p:spTgt>
                                        </p:tgtEl>
                                      </p:cBhvr>
                                    </p:animEffect>
                                  </p:childTnLst>
                                </p:cTn>
                              </p:par>
                            </p:childTnLst>
                          </p:cTn>
                        </p:par>
                        <p:par>
                          <p:cTn id="19" fill="hold">
                            <p:stCondLst>
                              <p:cond delay="3000"/>
                            </p:stCondLst>
                            <p:childTnLst>
                              <p:par>
                                <p:cTn id="20" presetID="9" presetClass="entr" fill="hold" grpId="1" nodeType="afterEffect">
                                  <p:stCondLst>
                                    <p:cond delay="0"/>
                                  </p:stCondLst>
                                  <p:iterate>
                                    <p:tmAbs val="0"/>
                                  </p:iterate>
                                  <p:childTnLst>
                                    <p:set>
                                      <p:cBhvr>
                                        <p:cTn id="21" fill="hold"/>
                                        <p:tgtEl>
                                          <p:spTgt spid="212">
                                            <p:txEl>
                                              <p:pRg st="3" end="3"/>
                                            </p:txEl>
                                          </p:spTgt>
                                        </p:tgtEl>
                                        <p:attrNameLst>
                                          <p:attrName>style.visibility</p:attrName>
                                        </p:attrNameLst>
                                      </p:cBhvr>
                                      <p:to>
                                        <p:strVal val="visible"/>
                                      </p:to>
                                    </p:set>
                                    <p:animEffect transition="in" filter="dissolve">
                                      <p:cBhvr>
                                        <p:cTn id="22" dur="1000"/>
                                        <p:tgtEl>
                                          <p:spTgt spid="2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1" nodeType="clickEffect">
                                  <p:stCondLst>
                                    <p:cond delay="0"/>
                                  </p:stCondLst>
                                  <p:iterate>
                                    <p:tmAbs val="0"/>
                                  </p:iterate>
                                  <p:childTnLst>
                                    <p:set>
                                      <p:cBhvr>
                                        <p:cTn id="26" fill="hold"/>
                                        <p:tgtEl>
                                          <p:spTgt spid="212">
                                            <p:txEl>
                                              <p:pRg st="4" end="4"/>
                                            </p:txEl>
                                          </p:spTgt>
                                        </p:tgtEl>
                                        <p:attrNameLst>
                                          <p:attrName>style.visibility</p:attrName>
                                        </p:attrNameLst>
                                      </p:cBhvr>
                                      <p:to>
                                        <p:strVal val="visible"/>
                                      </p:to>
                                    </p:set>
                                    <p:animEffect transition="in" filter="dissolve">
                                      <p:cBhvr>
                                        <p:cTn id="27" dur="1000"/>
                                        <p:tgtEl>
                                          <p:spTgt spid="2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We can summarize what we’ve learned so far like this: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The sanctuary provides a way, a path, and an experiential journey for the people to get back into immediate, unveiled fellowship with God. </a:t>
            </a:r>
          </a:p>
          <a:p>
            <a:pPr>
              <a:defRPr sz="4400" b="1" i="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It is God’s plan for restoring intimacy between Himself and us!</a:t>
            </a:r>
            <a:r>
              <a:rPr i="0"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p:nvPr/>
        </p:nvSpPr>
        <p:spPr>
          <a:xfrm>
            <a:off x="1414215" y="1118358"/>
            <a:ext cx="9979026" cy="5052661"/>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nSpc>
                <a:spcPct val="90000"/>
              </a:lnSpc>
              <a:defRPr sz="6200" b="1" i="1">
                <a:solidFill>
                  <a:srgbClr val="002060"/>
                </a:solidFill>
                <a:latin typeface="Arial"/>
                <a:ea typeface="Arial"/>
                <a:cs typeface="Arial"/>
                <a:sym typeface="Arial"/>
              </a:defRPr>
            </a:pPr>
            <a:r>
              <a:rPr dirty="0"/>
              <a:t>JESUS IS THE JOURNEY</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When we come to the New Testament, we learn that every symbol of the sanctuary pointed to Jesus, depicting the various aspects of His saving ministry to sinners.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p:nvPr/>
        </p:nvSpPr>
        <p:spPr>
          <a:xfrm>
            <a:off x="1414215" y="1118358"/>
            <a:ext cx="9979026" cy="7240953"/>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200" b="1">
                <a:latin typeface="Bebas Neue"/>
                <a:ea typeface="Bebas Neue"/>
                <a:cs typeface="Bebas Neue"/>
                <a:sym typeface="Bebas Neue"/>
              </a:defRPr>
            </a:pPr>
            <a:r>
              <a:rPr dirty="0">
                <a:latin typeface="Arial" panose="020B0604020202020204" pitchFamily="34" charset="0"/>
                <a:cs typeface="Arial" panose="020B0604020202020204" pitchFamily="34" charset="0"/>
              </a:rPr>
              <a:t>First of all, as we open the Gospel of John, we see that Jesus is described with sanctuary language. Notice John 1:14: </a:t>
            </a:r>
            <a:r>
              <a:rPr i="1" dirty="0">
                <a:latin typeface="Arial" panose="020B0604020202020204" pitchFamily="34" charset="0"/>
                <a:cs typeface="Arial" panose="020B0604020202020204" pitchFamily="34" charset="0"/>
              </a:rPr>
              <a:t>“The Word became flesh and dwelt among us, and we beheld His glory, the glory as of the only begotten of the Father, full of grace and truth.”</a:t>
            </a:r>
            <a:r>
              <a:rPr dirty="0">
                <a:latin typeface="Arial" panose="020B0604020202020204" pitchFamily="34" charset="0"/>
                <a:cs typeface="Arial" panose="020B0604020202020204" pitchFamily="34" charset="0"/>
              </a:rPr>
              <a:t> </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a:defRPr sz="42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word translated here as </a:t>
            </a:r>
            <a:r>
              <a:rPr i="1" dirty="0">
                <a:latin typeface="Arial" panose="020B0604020202020204" pitchFamily="34" charset="0"/>
                <a:cs typeface="Arial" panose="020B0604020202020204" pitchFamily="34" charset="0"/>
              </a:rPr>
              <a:t>“dwelt”</a:t>
            </a:r>
            <a:r>
              <a:rPr dirty="0">
                <a:latin typeface="Arial" panose="020B0604020202020204" pitchFamily="34" charset="0"/>
                <a:cs typeface="Arial" panose="020B0604020202020204" pitchFamily="34" charset="0"/>
              </a:rPr>
              <a:t> literally means </a:t>
            </a:r>
            <a:r>
              <a:rPr i="1" dirty="0">
                <a:solidFill>
                  <a:schemeClr val="accent5">
                    <a:satOff val="-3547"/>
                    <a:lumOff val="-10352"/>
                  </a:schemeClr>
                </a:solidFill>
                <a:latin typeface="Helvetica Neue"/>
                <a:ea typeface="Helvetica Neue"/>
                <a:cs typeface="Helvetica Neue"/>
                <a:sym typeface="Helvetica Neue"/>
              </a:rPr>
              <a:t>tabernacle</a:t>
            </a:r>
            <a:r>
              <a:rPr dirty="0">
                <a:latin typeface="Arial" panose="020B0604020202020204" pitchFamily="34" charset="0"/>
                <a:cs typeface="Arial" panose="020B0604020202020204" pitchFamily="34" charset="0"/>
              </a:rPr>
              <a:t> or </a:t>
            </a:r>
            <a:r>
              <a:rPr i="1" dirty="0">
                <a:solidFill>
                  <a:schemeClr val="accent5">
                    <a:satOff val="-3547"/>
                    <a:lumOff val="-10352"/>
                  </a:schemeClr>
                </a:solidFill>
                <a:latin typeface="Helvetica Neue"/>
                <a:ea typeface="Helvetica Neue"/>
                <a:cs typeface="Helvetica Neue"/>
                <a:sym typeface="Helvetica Neue"/>
              </a:rPr>
              <a:t>sanctuary</a:t>
            </a:r>
            <a:r>
              <a:rPr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p:nvPr/>
        </p:nvSpPr>
        <p:spPr>
          <a:xfrm>
            <a:off x="1414215" y="1118357"/>
            <a:ext cx="9979026" cy="600984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So Young’s Literal Translation reads, </a:t>
            </a:r>
            <a:r>
              <a:rPr i="1" dirty="0">
                <a:latin typeface="Arial" panose="020B0604020202020204" pitchFamily="34" charset="0"/>
                <a:cs typeface="Arial" panose="020B0604020202020204" pitchFamily="34" charset="0"/>
              </a:rPr>
              <a:t>“The Word became flesh, and did tabernacle among us.” </a:t>
            </a:r>
          </a:p>
          <a:p>
            <a:pPr>
              <a:defRPr sz="4400" b="1" i="1">
                <a:latin typeface="Bebas Neue"/>
                <a:ea typeface="Bebas Neue"/>
                <a:cs typeface="Bebas Neue"/>
                <a:sym typeface="Bebas Neue"/>
              </a:defRPr>
            </a:pPr>
            <a:endParaRPr i="1"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Getting even more personal, another Bible version says,</a:t>
            </a:r>
            <a:r>
              <a:rPr i="1" dirty="0">
                <a:latin typeface="Arial" panose="020B0604020202020204" pitchFamily="34" charset="0"/>
                <a:cs typeface="Arial" panose="020B0604020202020204" pitchFamily="34" charset="0"/>
              </a:rPr>
              <a:t> “The Word became flesh and blood, and moved into the neighborhood.”</a:t>
            </a:r>
            <a:r>
              <a:rPr dirty="0">
                <a:latin typeface="Arial" panose="020B0604020202020204" pitchFamily="34" charset="0"/>
                <a:cs typeface="Arial" panose="020B0604020202020204" pitchFamily="34" charset="0"/>
              </a:rPr>
              <a:t> </a:t>
            </a:r>
          </a:p>
          <a:p>
            <a:pPr>
              <a:defRPr sz="30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Message)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xfrm>
            <a:off x="1377467" y="-3"/>
            <a:ext cx="10314156" cy="9058523"/>
          </a:xfrm>
          <a:prstGeom prst="rect">
            <a:avLst/>
          </a:prstGeom>
          <a:effectLst>
            <a:outerShdw blurRad="63500" dist="50800" dir="2700000" rotWithShape="0">
              <a:srgbClr val="000000">
                <a:alpha val="40000"/>
              </a:srgbClr>
            </a:outerShdw>
          </a:effectLst>
        </p:spPr>
        <p:txBody>
          <a:bodyPr/>
          <a:lstStyle/>
          <a:p>
            <a:pPr algn="ctr">
              <a:lnSpc>
                <a:spcPct val="100000"/>
              </a:lnSpc>
              <a:defRPr sz="6800" b="1">
                <a:latin typeface="Bebas Neue"/>
                <a:ea typeface="Bebas Neue"/>
                <a:cs typeface="Bebas Neue"/>
                <a:sym typeface="Bebas Neue"/>
              </a:defRPr>
            </a:pPr>
            <a:r>
              <a:rPr dirty="0">
                <a:latin typeface="Arial" panose="020B0604020202020204" pitchFamily="34" charset="0"/>
                <a:cs typeface="Arial" panose="020B0604020202020204" pitchFamily="34" charset="0"/>
              </a:rPr>
              <a:t>Welcome to</a:t>
            </a:r>
            <a:r>
              <a:rPr dirty="0">
                <a:solidFill>
                  <a:srgbClr val="FFFFFF"/>
                </a:solidFill>
                <a:latin typeface="Arial" panose="020B0604020202020204" pitchFamily="34" charset="0"/>
                <a:cs typeface="Arial" panose="020B0604020202020204" pitchFamily="34" charset="0"/>
              </a:rPr>
              <a:t> </a:t>
            </a:r>
            <a:r>
              <a:rPr i="1" dirty="0">
                <a:solidFill>
                  <a:schemeClr val="accent5">
                    <a:satOff val="-3547"/>
                    <a:lumOff val="-10352"/>
                  </a:schemeClr>
                </a:solidFill>
                <a:latin typeface="Arial" panose="020B0604020202020204" pitchFamily="34" charset="0"/>
                <a:cs typeface="Arial" panose="020B0604020202020204" pitchFamily="34" charset="0"/>
              </a:rPr>
              <a:t>day 5 </a:t>
            </a:r>
            <a:endParaRPr dirty="0">
              <a:solidFill>
                <a:schemeClr val="accent5">
                  <a:satOff val="-3547"/>
                  <a:lumOff val="-10352"/>
                </a:schemeClr>
              </a:solidFill>
              <a:latin typeface="Arial" panose="020B0604020202020204" pitchFamily="34" charset="0"/>
              <a:cs typeface="Arial" panose="020B0604020202020204" pitchFamily="34" charset="0"/>
            </a:endParaRPr>
          </a:p>
          <a:p>
            <a:pPr algn="ctr">
              <a:lnSpc>
                <a:spcPct val="100000"/>
              </a:lnSpc>
              <a:defRPr sz="6800" b="1">
                <a:latin typeface="Bebas Neue"/>
                <a:ea typeface="Bebas Neue"/>
                <a:cs typeface="Bebas Neue"/>
                <a:sym typeface="Bebas Neue"/>
              </a:defRPr>
            </a:pPr>
            <a:r>
              <a:rPr dirty="0">
                <a:latin typeface="Arial" panose="020B0604020202020204" pitchFamily="34" charset="0"/>
                <a:cs typeface="Arial" panose="020B0604020202020204" pitchFamily="34" charset="0"/>
              </a:rPr>
              <a:t>of our </a:t>
            </a:r>
            <a:r>
              <a:rPr dirty="0">
                <a:solidFill>
                  <a:srgbClr val="FFFFFF"/>
                </a:solidFill>
                <a:latin typeface="Arial" panose="020B0604020202020204" pitchFamily="34" charset="0"/>
                <a:cs typeface="Arial" panose="020B0604020202020204" pitchFamily="34" charset="0"/>
              </a:rPr>
              <a:t> </a:t>
            </a:r>
            <a:br>
              <a:rPr dirty="0">
                <a:solidFill>
                  <a:srgbClr val="FFFFFF"/>
                </a:solidFill>
                <a:latin typeface="Arial" panose="020B0604020202020204" pitchFamily="34" charset="0"/>
                <a:cs typeface="Arial" panose="020B0604020202020204" pitchFamily="34" charset="0"/>
              </a:rPr>
            </a:br>
            <a:r>
              <a:rPr i="1" dirty="0">
                <a:solidFill>
                  <a:schemeClr val="accent5">
                    <a:satOff val="-3547"/>
                    <a:lumOff val="-10352"/>
                  </a:schemeClr>
                </a:solidFill>
                <a:latin typeface="Arial" panose="020B0604020202020204" pitchFamily="34" charset="0"/>
                <a:cs typeface="Arial" panose="020B0604020202020204" pitchFamily="34" charset="0"/>
              </a:rPr>
              <a:t>re-examination</a:t>
            </a:r>
            <a:r>
              <a:rPr i="1" dirty="0">
                <a:solidFill>
                  <a:schemeClr val="accent4">
                    <a:lumOff val="25000"/>
                  </a:schemeClr>
                </a:solidFill>
                <a:latin typeface="Arial" panose="020B0604020202020204" pitchFamily="34" charset="0"/>
                <a:cs typeface="Arial" panose="020B0604020202020204" pitchFamily="34" charset="0"/>
              </a:rPr>
              <a:t> </a:t>
            </a:r>
            <a:br>
              <a:rPr i="1" dirty="0">
                <a:solidFill>
                  <a:schemeClr val="accent4">
                    <a:lumOff val="25000"/>
                  </a:schemeClr>
                </a:solidFill>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of our</a:t>
            </a:r>
            <a:r>
              <a:rPr dirty="0">
                <a:solidFill>
                  <a:srgbClr val="FFFFFF"/>
                </a:solidFill>
                <a:latin typeface="Arial" panose="020B0604020202020204" pitchFamily="34" charset="0"/>
                <a:cs typeface="Arial" panose="020B0604020202020204" pitchFamily="34" charset="0"/>
              </a:rPr>
              <a:t> </a:t>
            </a:r>
            <a:br>
              <a:rPr dirty="0">
                <a:solidFill>
                  <a:srgbClr val="FFFFFF"/>
                </a:solidFill>
                <a:latin typeface="Arial" panose="020B0604020202020204" pitchFamily="34" charset="0"/>
                <a:cs typeface="Arial" panose="020B0604020202020204" pitchFamily="34" charset="0"/>
              </a:rPr>
            </a:br>
            <a:r>
              <a:rPr i="1" dirty="0">
                <a:solidFill>
                  <a:schemeClr val="accent5">
                    <a:satOff val="-3547"/>
                    <a:lumOff val="-10352"/>
                  </a:schemeClr>
                </a:solidFill>
                <a:latin typeface="Arial" panose="020B0604020202020204" pitchFamily="34" charset="0"/>
                <a:cs typeface="Arial" panose="020B0604020202020204" pitchFamily="34" charset="0"/>
              </a:rPr>
              <a:t>core beliefs.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p:nvPr/>
        </p:nvSpPr>
        <p:spPr>
          <a:xfrm>
            <a:off x="1414215" y="1118357"/>
            <a:ext cx="9979026" cy="5548181"/>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And John tells why Jesus came: so that we might behold the </a:t>
            </a:r>
            <a:r>
              <a:rPr i="1" dirty="0">
                <a:latin typeface="Arial" panose="020B0604020202020204" pitchFamily="34" charset="0"/>
                <a:cs typeface="Arial" panose="020B0604020202020204" pitchFamily="34" charset="0"/>
              </a:rPr>
              <a:t>“glory”</a:t>
            </a:r>
            <a:r>
              <a:rPr dirty="0">
                <a:latin typeface="Arial" panose="020B0604020202020204" pitchFamily="34" charset="0"/>
                <a:cs typeface="Arial" panose="020B0604020202020204" pitchFamily="34" charset="0"/>
              </a:rPr>
              <a:t> of God.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This is an obvious reference to the Shekinah glory that resided in the Most Holy Place of the Old Testament sanctuary.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translators of The Complete Jewish Bible got this. Notice how they translated the text: </a:t>
            </a:r>
            <a:r>
              <a:rPr i="1" dirty="0">
                <a:latin typeface="Arial" panose="020B0604020202020204" pitchFamily="34" charset="0"/>
                <a:cs typeface="Arial" panose="020B0604020202020204" pitchFamily="34" charset="0"/>
              </a:rPr>
              <a:t>“The Word became a human being and lived with us, and we saw his </a:t>
            </a:r>
            <a:r>
              <a:rPr i="1" dirty="0" err="1">
                <a:latin typeface="Arial" panose="020B0604020202020204" pitchFamily="34" charset="0"/>
                <a:cs typeface="Arial" panose="020B0604020202020204" pitchFamily="34" charset="0"/>
              </a:rPr>
              <a:t>Sh’khinah</a:t>
            </a:r>
            <a:r>
              <a:rPr i="1" dirty="0">
                <a:latin typeface="Arial" panose="020B0604020202020204" pitchFamily="34" charset="0"/>
                <a:cs typeface="Arial" panose="020B0604020202020204" pitchFamily="34" charset="0"/>
              </a:rPr>
              <a:t>, the </a:t>
            </a:r>
            <a:r>
              <a:rPr i="1" dirty="0" err="1">
                <a:latin typeface="Arial" panose="020B0604020202020204" pitchFamily="34" charset="0"/>
                <a:cs typeface="Arial" panose="020B0604020202020204" pitchFamily="34" charset="0"/>
              </a:rPr>
              <a:t>Sh’khinah</a:t>
            </a:r>
            <a:r>
              <a:rPr i="1" dirty="0">
                <a:latin typeface="Arial" panose="020B0604020202020204" pitchFamily="34" charset="0"/>
                <a:cs typeface="Arial" panose="020B0604020202020204" pitchFamily="34" charset="0"/>
              </a:rPr>
              <a:t> of the Father’s only Son, full of grace and truth.”</a:t>
            </a:r>
            <a:r>
              <a:rPr dirty="0">
                <a:latin typeface="Arial" panose="020B0604020202020204" pitchFamily="34" charset="0"/>
                <a:cs typeface="Arial" panose="020B0604020202020204" pitchFamily="34" charset="0"/>
              </a:rPr>
              <a: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John’s intent in clear. Jesus is the reality to which the symbolic sanctuary pointed.</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p:nvPr/>
        </p:nvSpPr>
        <p:spPr>
          <a:xfrm>
            <a:off x="1414215" y="1118357"/>
            <a:ext cx="9979026" cy="57561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As we’ve already seen, God said to Moses in the Old Testament, </a:t>
            </a:r>
          </a:p>
          <a:p>
            <a:pPr>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“Let them make Me a sanctuary, that I may dwell among them.”</a:t>
            </a:r>
            <a:r>
              <a:rPr i="0" dirty="0">
                <a:latin typeface="Arial" panose="020B0604020202020204" pitchFamily="34" charset="0"/>
                <a:cs typeface="Arial" panose="020B0604020202020204" pitchFamily="34" charset="0"/>
              </a:rPr>
              <a:t> </a:t>
            </a:r>
            <a:br>
              <a:rPr i="0" dirty="0">
                <a:latin typeface="Arial" panose="020B0604020202020204" pitchFamily="34" charset="0"/>
                <a:cs typeface="Arial" panose="020B0604020202020204" pitchFamily="34" charset="0"/>
              </a:rPr>
            </a:br>
            <a:r>
              <a:rPr sz="3000" i="0" dirty="0">
                <a:latin typeface="Arial" panose="020B0604020202020204" pitchFamily="34" charset="0"/>
                <a:cs typeface="Arial" panose="020B0604020202020204" pitchFamily="34" charset="0"/>
              </a:rPr>
              <a:t>(Exodus 25:8)</a:t>
            </a:r>
            <a:endParaRPr sz="3000" dirty="0">
              <a:latin typeface="Arial" panose="020B0604020202020204" pitchFamily="34" charset="0"/>
              <a:cs typeface="Arial" panose="020B0604020202020204" pitchFamily="34" charset="0"/>
            </a:endParaRPr>
          </a:p>
          <a:p>
            <a:pPr>
              <a:defRPr sz="3000" b="1">
                <a:latin typeface="Bebas Neue"/>
                <a:ea typeface="Bebas Neue"/>
                <a:cs typeface="Bebas Neue"/>
                <a:sym typeface="Bebas Neue"/>
              </a:defRPr>
            </a:pPr>
            <a:endParaRPr sz="3000"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Now this same God has shown up in the world dwelling among us in a tabernacle made of flesh and blood.</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p:nvPr/>
        </p:nvSpPr>
        <p:spPr>
          <a:xfrm>
            <a:off x="1414215" y="1118358"/>
            <a:ext cx="9979026" cy="28224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Through Him, human beings are now being led into the Holy of Holies, into the immediate presence of the Shekinah glory.</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But things get even clearer, and more amazing, as we move through the Gospel of John.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In John 2:19-21 we read: </a:t>
            </a:r>
            <a:r>
              <a:rPr i="1" dirty="0">
                <a:latin typeface="Arial" panose="020B0604020202020204" pitchFamily="34" charset="0"/>
                <a:cs typeface="Arial" panose="020B0604020202020204" pitchFamily="34" charset="0"/>
              </a:rPr>
              <a:t>“Jesus answered and said to them, ‘Destroy this temple, and in three days I will raise it up.’ Then the Jews said, ‘It has taken forty-six years to build this temple, and will You raise it up in three days?’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But He was speaking of the temple of His body.”</a:t>
            </a:r>
            <a:r>
              <a:rPr i="0" dirty="0">
                <a:latin typeface="Arial" panose="020B0604020202020204" pitchFamily="34" charset="0"/>
                <a:cs typeface="Arial" panose="020B0604020202020204" pitchFamily="34" charset="0"/>
              </a:rPr>
              <a:t> </a:t>
            </a:r>
          </a:p>
          <a:p>
            <a:pPr>
              <a:defRPr sz="4400" b="1">
                <a:latin typeface="Bebas Neue"/>
                <a:ea typeface="Bebas Neue"/>
                <a:cs typeface="Bebas Neue"/>
                <a:sym typeface="Bebas Neue"/>
              </a:defRPr>
            </a:pPr>
            <a:endParaRPr i="0"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Here we see that Jesus is explicitly identified Himself as the </a:t>
            </a:r>
            <a:r>
              <a:rPr i="1" dirty="0">
                <a:latin typeface="Arial" panose="020B0604020202020204" pitchFamily="34" charset="0"/>
                <a:cs typeface="Arial" panose="020B0604020202020204" pitchFamily="34" charset="0"/>
              </a:rPr>
              <a:t>“temple”</a:t>
            </a:r>
            <a:r>
              <a:rPr dirty="0">
                <a:latin typeface="Arial" panose="020B0604020202020204" pitchFamily="34" charset="0"/>
                <a:cs typeface="Arial" panose="020B0604020202020204" pitchFamily="34" charset="0"/>
              </a:rPr>
              <a:t> to which the ancient temple was pointing.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He has come to the world to act out in reality all that the sanctuary presented in symbol.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p:nvPr/>
        </p:nvSpPr>
        <p:spPr>
          <a:xfrm>
            <a:off x="1414215" y="1118358"/>
            <a:ext cx="9979026" cy="690239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Remember what we read in Psalm 77:13?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“Your way, oh God, is in the sanctuary.”</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Now notice what Jesus said about Himself in John 14: 6: </a:t>
            </a:r>
            <a:r>
              <a:rPr i="1" dirty="0">
                <a:latin typeface="Arial" panose="020B0604020202020204" pitchFamily="34" charset="0"/>
                <a:cs typeface="Arial" panose="020B0604020202020204" pitchFamily="34" charset="0"/>
              </a:rPr>
              <a:t>“I am the way, the truth, and the life. No one comes to the Father except through Me.”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p:nvPr/>
        </p:nvSpPr>
        <p:spPr>
          <a:xfrm>
            <a:off x="1414215" y="1118357"/>
            <a:ext cx="9979026" cy="622529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Jesus claims to be the </a:t>
            </a:r>
            <a:r>
              <a:rPr i="1" dirty="0">
                <a:latin typeface="Arial" panose="020B0604020202020204" pitchFamily="34" charset="0"/>
                <a:cs typeface="Arial" panose="020B0604020202020204" pitchFamily="34" charset="0"/>
              </a:rPr>
              <a:t>“way”</a:t>
            </a:r>
            <a:r>
              <a:rPr dirty="0">
                <a:latin typeface="Arial" panose="020B0604020202020204" pitchFamily="34" charset="0"/>
                <a:cs typeface="Arial" panose="020B0604020202020204" pitchFamily="34" charset="0"/>
              </a:rPr>
              <a:t> or the path that the sanctuary depicted.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vital thing that we realize here is that the destiny to which the sanctuary path pointed, and to which Jesus takes us, isn’t merely a place, but rather a person. Jesus says He is the way </a:t>
            </a:r>
            <a:r>
              <a:rPr i="1" dirty="0">
                <a:latin typeface="Arial" panose="020B0604020202020204" pitchFamily="34" charset="0"/>
                <a:cs typeface="Arial" panose="020B0604020202020204" pitchFamily="34" charset="0"/>
              </a:rPr>
              <a:t>“to the Father”</a:t>
            </a:r>
            <a:r>
              <a:rPr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p:nvPr/>
        </p:nvSpPr>
        <p:spPr>
          <a:xfrm>
            <a:off x="1414215" y="1118358"/>
            <a:ext cx="9979026" cy="75341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sanctuary doesn't convey dry theological facts. It presents before us an experiential journey deeper and deeper into the heart of God.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And Jesus is that journey. Literally every symbol of the sanctuary pointed to Him and the great work of salvation He would embark upon to get us back to Most-Holy-Place intimacy with God.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body" sz="quarter" idx="1"/>
          </p:nvPr>
        </p:nvSpPr>
        <p:spPr>
          <a:xfrm>
            <a:off x="1400514" y="3913944"/>
            <a:ext cx="10316311" cy="1522822"/>
          </a:xfrm>
          <a:prstGeom prst="rect">
            <a:avLst/>
          </a:prstGeom>
        </p:spPr>
        <p:txBody>
          <a:bodyPr/>
          <a:lstStyle>
            <a:lvl1pPr marL="0" indent="0" algn="ctr">
              <a:lnSpc>
                <a:spcPct val="100000"/>
              </a:lnSpc>
              <a:spcBef>
                <a:spcPts val="0"/>
              </a:spcBef>
              <a:buSzTx/>
              <a:buNone/>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Watch this as we make the connections.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nvSpPr>
        <p:spPr>
          <a:xfrm>
            <a:off x="1616975" y="1464720"/>
            <a:ext cx="9729897" cy="4871073"/>
          </a:xfrm>
          <a:prstGeom prst="rect">
            <a:avLst/>
          </a:prstGeom>
          <a:ln w="12700">
            <a:miter lim="400000"/>
          </a:ln>
          <a:extLst>
            <a:ext uri="{C572A759-6A51-4108-AA02-DFA0A04FC94B}">
              <ma14:wrappingTextBoxFlag xmlns:ma14="http://schemas.microsoft.com/office/mac/drawingml/2011/main" xmlns="" val="1"/>
            </a:ext>
          </a:extLst>
        </p:spPr>
        <p:txBody>
          <a:bodyPr wrap="square"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Remember our Guiding </a:t>
            </a:r>
            <a:r>
              <a:rPr dirty="0" err="1">
                <a:latin typeface="Arial" panose="020B0604020202020204" pitchFamily="34" charset="0"/>
                <a:cs typeface="Arial" panose="020B0604020202020204" pitchFamily="34" charset="0"/>
              </a:rPr>
              <a:t>Metaphore</a:t>
            </a:r>
            <a:r>
              <a:rPr dirty="0">
                <a:latin typeface="Arial" panose="020B0604020202020204" pitchFamily="34" charset="0"/>
                <a:cs typeface="Arial" panose="020B0604020202020204" pitchFamily="34" charset="0"/>
              </a:rPr>
              <a:t>?</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doctrinal truths of Scripture can be thought of as a series of perceptual windows through which God's character may be viewed from various different angles.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p:nvPr/>
        </p:nvSpPr>
        <p:spPr>
          <a:xfrm>
            <a:off x="1414215" y="1118357"/>
            <a:ext cx="9979026" cy="41686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Each of the three phases of the sanctuary could only be accessed through a veil. Jesus said of Himself, </a:t>
            </a:r>
            <a:r>
              <a:rPr i="1" dirty="0">
                <a:latin typeface="Arial" panose="020B0604020202020204" pitchFamily="34" charset="0"/>
                <a:cs typeface="Arial" panose="020B0604020202020204" pitchFamily="34" charset="0"/>
              </a:rPr>
              <a:t>“I am the door. If anyone enters by Me, he will be saved”</a:t>
            </a:r>
            <a:r>
              <a:rPr dirty="0">
                <a:latin typeface="Arial" panose="020B0604020202020204" pitchFamily="34" charset="0"/>
                <a:cs typeface="Arial" panose="020B0604020202020204" pitchFamily="34" charset="0"/>
              </a:rPr>
              <a:t> </a:t>
            </a:r>
          </a:p>
          <a:p>
            <a:pPr>
              <a:defRPr sz="3000" b="1">
                <a:latin typeface="Bebas Neue"/>
                <a:ea typeface="Bebas Neue"/>
                <a:cs typeface="Bebas Neue"/>
                <a:sym typeface="Bebas Neue"/>
              </a:defRPr>
            </a:pPr>
            <a:r>
              <a:rPr dirty="0">
                <a:latin typeface="Arial" panose="020B0604020202020204" pitchFamily="34" charset="0"/>
                <a:cs typeface="Arial" panose="020B0604020202020204" pitchFamily="34" charset="0"/>
              </a:rPr>
              <a:t>(John 10:9)</a:t>
            </a:r>
            <a:r>
              <a:rPr sz="4400"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p:nvPr/>
        </p:nvSpPr>
        <p:spPr>
          <a:xfrm>
            <a:off x="1414215" y="1118357"/>
            <a:ext cx="9979026" cy="351685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And the apostle Paul said that through Jesus we have </a:t>
            </a:r>
            <a:r>
              <a:rPr i="1" dirty="0">
                <a:latin typeface="Arial" panose="020B0604020202020204" pitchFamily="34" charset="0"/>
                <a:cs typeface="Arial" panose="020B0604020202020204" pitchFamily="34" charset="0"/>
              </a:rPr>
              <a:t>“a new and living way, which He consecrated for us, through the veil, that is, His flesh.”</a:t>
            </a:r>
            <a:r>
              <a:rPr dirty="0">
                <a:latin typeface="Arial" panose="020B0604020202020204" pitchFamily="34" charset="0"/>
                <a:cs typeface="Arial" panose="020B0604020202020204" pitchFamily="34" charset="0"/>
              </a:rPr>
              <a:t> </a:t>
            </a:r>
            <a:r>
              <a:rPr sz="3000" dirty="0">
                <a:latin typeface="Arial" panose="020B0604020202020204" pitchFamily="34" charset="0"/>
                <a:cs typeface="Arial" panose="020B0604020202020204" pitchFamily="34" charset="0"/>
              </a:rPr>
              <a:t>(Hebrews 10:20).</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p:nvPr/>
        </p:nvSpPr>
        <p:spPr>
          <a:xfrm>
            <a:off x="1414215" y="1118357"/>
            <a:ext cx="9979026" cy="622529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main ceremony of the sanctuary was the sacrifice of the lamb on the brass altar.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Pointing to Jesus as the sacrifice for our sins, John the Baptist proclaimed, </a:t>
            </a:r>
            <a:r>
              <a:rPr i="1" dirty="0">
                <a:latin typeface="Arial" panose="020B0604020202020204" pitchFamily="34" charset="0"/>
                <a:cs typeface="Arial" panose="020B0604020202020204" pitchFamily="34" charset="0"/>
              </a:rPr>
              <a:t>“Behold! The Lamb of God who takes away the sin of the world.”</a:t>
            </a:r>
            <a:r>
              <a:rPr dirty="0">
                <a:latin typeface="Arial" panose="020B0604020202020204" pitchFamily="34" charset="0"/>
                <a:cs typeface="Arial" panose="020B0604020202020204" pitchFamily="34" charset="0"/>
              </a:rPr>
              <a:t> </a:t>
            </a:r>
            <a:r>
              <a:rPr sz="3000" dirty="0">
                <a:latin typeface="Arial" panose="020B0604020202020204" pitchFamily="34" charset="0"/>
                <a:cs typeface="Arial" panose="020B0604020202020204" pitchFamily="34" charset="0"/>
              </a:rPr>
              <a:t>(John 1:29)</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p:nvPr/>
        </p:nvSpPr>
        <p:spPr>
          <a:xfrm>
            <a:off x="1414215" y="1118357"/>
            <a:ext cx="9979026" cy="419396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laver that was used for ceremonial washing pointed to Jesus as </a:t>
            </a:r>
            <a:r>
              <a:rPr i="1" dirty="0">
                <a:latin typeface="Arial" panose="020B0604020202020204" pitchFamily="34" charset="0"/>
                <a:cs typeface="Arial" panose="020B0604020202020204" pitchFamily="34" charset="0"/>
              </a:rPr>
              <a:t>“the living water”</a:t>
            </a:r>
            <a:r>
              <a:rPr dirty="0">
                <a:latin typeface="Arial" panose="020B0604020202020204" pitchFamily="34" charset="0"/>
                <a:cs typeface="Arial" panose="020B0604020202020204" pitchFamily="34" charset="0"/>
              </a:rPr>
              <a:t> </a:t>
            </a:r>
            <a:r>
              <a:rPr sz="3000" dirty="0">
                <a:latin typeface="Arial" panose="020B0604020202020204" pitchFamily="34" charset="0"/>
                <a:cs typeface="Arial" panose="020B0604020202020204" pitchFamily="34" charset="0"/>
              </a:rPr>
              <a:t>(John 4:11)</a:t>
            </a:r>
            <a:r>
              <a:rPr dirty="0">
                <a:latin typeface="Arial" panose="020B0604020202020204" pitchFamily="34" charset="0"/>
                <a:cs typeface="Arial" panose="020B0604020202020204" pitchFamily="34" charset="0"/>
              </a:rPr>
              <a:t> and teaches us about </a:t>
            </a:r>
            <a:r>
              <a:rPr i="1" dirty="0">
                <a:latin typeface="Arial" panose="020B0604020202020204" pitchFamily="34" charset="0"/>
                <a:cs typeface="Arial" panose="020B0604020202020204" pitchFamily="34" charset="0"/>
              </a:rPr>
              <a:t>“the washing of regeneration and renewing of the Holy Spirit.”</a:t>
            </a:r>
            <a:r>
              <a:rPr dirty="0">
                <a:latin typeface="Arial" panose="020B0604020202020204" pitchFamily="34" charset="0"/>
                <a:cs typeface="Arial" panose="020B0604020202020204" pitchFamily="34" charset="0"/>
              </a:rPr>
              <a:t> </a:t>
            </a:r>
            <a:r>
              <a:rPr sz="3000" dirty="0">
                <a:latin typeface="Arial" panose="020B0604020202020204" pitchFamily="34" charset="0"/>
                <a:cs typeface="Arial" panose="020B0604020202020204" pitchFamily="34" charset="0"/>
              </a:rPr>
              <a:t>(Titus 3:5)</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p:nvPr/>
        </p:nvSpPr>
        <p:spPr>
          <a:xfrm>
            <a:off x="1414215" y="1118357"/>
            <a:ext cx="9979026" cy="419396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bread on table in the Holy Place pointed to Jesus, who said, </a:t>
            </a:r>
          </a:p>
          <a:p>
            <a:pPr>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“I am the bread of life. He who comes to Me shall never hunger, and he who believes in Me shall never thirst.”</a:t>
            </a:r>
            <a:r>
              <a:rPr i="0" dirty="0">
                <a:latin typeface="Arial" panose="020B0604020202020204" pitchFamily="34" charset="0"/>
                <a:cs typeface="Arial" panose="020B0604020202020204" pitchFamily="34" charset="0"/>
              </a:rPr>
              <a:t> </a:t>
            </a:r>
            <a:r>
              <a:rPr sz="3000" i="0" dirty="0">
                <a:latin typeface="Arial" panose="020B0604020202020204" pitchFamily="34" charset="0"/>
                <a:cs typeface="Arial" panose="020B0604020202020204" pitchFamily="34" charset="0"/>
              </a:rPr>
              <a:t>(John 6:35)</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p:nvPr/>
        </p:nvSpPr>
        <p:spPr>
          <a:xfrm>
            <a:off x="1414215" y="1118357"/>
            <a:ext cx="9979026" cy="5548181"/>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seven-branched lampstand was kept burning to provide light in the sanctuary.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Jesus said of Himself, </a:t>
            </a:r>
            <a:r>
              <a:rPr i="1" dirty="0">
                <a:latin typeface="Arial" panose="020B0604020202020204" pitchFamily="34" charset="0"/>
                <a:cs typeface="Arial" panose="020B0604020202020204" pitchFamily="34" charset="0"/>
              </a:rPr>
              <a:t>“I am the light of the world. He who follows Me shall not walk in darkness, but have the light of life.”</a:t>
            </a:r>
            <a:r>
              <a:rPr sz="3000" dirty="0">
                <a:latin typeface="Arial" panose="020B0604020202020204" pitchFamily="34" charset="0"/>
                <a:cs typeface="Arial" panose="020B0604020202020204" pitchFamily="34" charset="0"/>
              </a:rPr>
              <a:t> (John 8:12)</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p:nvPr/>
        </p:nvSpPr>
        <p:spPr>
          <a:xfrm>
            <a:off x="1414215" y="1118358"/>
            <a:ext cx="9979026" cy="66451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altar of incense pointed to a specific aspect of Christian experience: </a:t>
            </a:r>
            <a:r>
              <a:rPr i="1" dirty="0">
                <a:latin typeface="Arial" panose="020B0604020202020204" pitchFamily="34" charset="0"/>
                <a:cs typeface="Arial" panose="020B0604020202020204" pitchFamily="34" charset="0"/>
              </a:rPr>
              <a:t>“He was given much incense, that he should offer it with the prayers of the saints.”</a:t>
            </a:r>
            <a:br>
              <a:rPr i="1" dirty="0">
                <a:latin typeface="Arial" panose="020B0604020202020204" pitchFamily="34" charset="0"/>
                <a:cs typeface="Arial" panose="020B0604020202020204" pitchFamily="34" charset="0"/>
              </a:rPr>
            </a:br>
            <a:r>
              <a:rPr sz="3000" dirty="0">
                <a:latin typeface="Arial" panose="020B0604020202020204" pitchFamily="34" charset="0"/>
                <a:cs typeface="Arial" panose="020B0604020202020204" pitchFamily="34" charset="0"/>
              </a:rPr>
              <a:t>(Revelation 8:3)</a:t>
            </a:r>
          </a:p>
          <a:p>
            <a:pPr>
              <a:defRPr sz="4400" b="1">
                <a:latin typeface="Bebas Neue"/>
                <a:ea typeface="Bebas Neue"/>
                <a:cs typeface="Bebas Neue"/>
                <a:sym typeface="Bebas Neue"/>
              </a:defRPr>
            </a:pPr>
            <a:endParaRPr sz="3000"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fragrant incense burning in the sanctuary symbolized our prayer arising to God through Jesus.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p:nvPr/>
        </p:nvSpPr>
        <p:spPr>
          <a:xfrm>
            <a:off x="1414215" y="1118357"/>
            <a:ext cx="9979026" cy="61879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Ten Commandments, God’s ten laws of self-giving love, were kept inside the Ark of the Covenant, symbolizing God’s desire to write the principles of His love in our hearts and minds: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“I will put my laws into their minds, and in their hearts I will write them.”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p:nvPr/>
        </p:nvSpPr>
        <p:spPr>
          <a:xfrm>
            <a:off x="1414215" y="1118357"/>
            <a:ext cx="9979026" cy="4655629"/>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Describing the roundtrip journey He made from the Father to our world and back again, Jesus said, </a:t>
            </a:r>
            <a:r>
              <a:rPr i="1" dirty="0">
                <a:latin typeface="Arial" panose="020B0604020202020204" pitchFamily="34" charset="0"/>
                <a:cs typeface="Arial" panose="020B0604020202020204" pitchFamily="34" charset="0"/>
              </a:rPr>
              <a:t>“I came forth from the Father and have come into the world. Again, I leave the world and go to the Father.” </a:t>
            </a:r>
            <a:r>
              <a:rPr sz="3000" dirty="0">
                <a:latin typeface="Arial" panose="020B0604020202020204" pitchFamily="34" charset="0"/>
                <a:cs typeface="Arial" panose="020B0604020202020204" pitchFamily="34" charset="0"/>
              </a:rPr>
              <a:t>(John 16:28)</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p:nvPr/>
        </p:nvSpPr>
        <p:spPr>
          <a:xfrm>
            <a:off x="1414215" y="1118357"/>
            <a:ext cx="9979026" cy="622529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Jesus came from the Most Holy Place into our sinful, separated encampment here on earth.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He then took hold of our wayward hearts and made the journey back to the Most Holy Place, inviting us to follow Him on the path He has marked out for us.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p:nvPr/>
        </p:nvSpPr>
        <p:spPr>
          <a:xfrm>
            <a:off x="1242903" y="1118356"/>
            <a:ext cx="10518993" cy="61879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For our purposes, let’s imagine the structure of truth as an octagon-shaped building.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On each of the eight sides of the structure, there is a window.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Each window represents one of our doctrinal beliefs: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p:nvPr/>
        </p:nvSpPr>
        <p:spPr>
          <a:xfrm>
            <a:off x="1414215" y="1118357"/>
            <a:ext cx="9979026" cy="4871073"/>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So what is the sanctuary all about?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ctr">
              <a:defRPr sz="4400" b="1" i="1">
                <a:solidFill>
                  <a:schemeClr val="accent5">
                    <a:satOff val="-3547"/>
                    <a:lumOff val="-10352"/>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It’s all about Jesus!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It’s all about Jesus fulfilling the many dimensions of His saving ministry </a:t>
            </a:r>
            <a:r>
              <a:rPr i="1" dirty="0">
                <a:latin typeface="Arial" panose="020B0604020202020204" pitchFamily="34" charset="0"/>
                <a:cs typeface="Arial" panose="020B0604020202020204" pitchFamily="34" charset="0"/>
              </a:rPr>
              <a:t>on our behalf!</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p:nvPr/>
        </p:nvSpPr>
        <p:spPr>
          <a:xfrm>
            <a:off x="1414215" y="1118358"/>
            <a:ext cx="9979026" cy="283974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It’s all about Jesus leading us</a:t>
            </a: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step-by-step back to a completely restored relationship with the Father!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p:nvPr/>
        </p:nvSpPr>
        <p:spPr>
          <a:xfrm>
            <a:off x="1414215" y="1118357"/>
            <a:ext cx="9979026" cy="351685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i="1">
                <a:solidFill>
                  <a:schemeClr val="accent5">
                    <a:satOff val="-3547"/>
                    <a:lumOff val="-10352"/>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SALVATION HISTORY</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Okay, let’s back up now, take a deep breath, and look at the sanctuary from another angle.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p:nvPr/>
        </p:nvSpPr>
        <p:spPr>
          <a:xfrm>
            <a:off x="1414215" y="1118357"/>
            <a:ext cx="9979026" cy="48417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What we’ve seen so far is that the sanctuary symbolically represents the personal journey of the individual believer in Christ.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But the sanctuary also represents salvation history as a whole.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p:nvPr/>
        </p:nvSpPr>
        <p:spPr>
          <a:xfrm>
            <a:off x="1414215" y="1118358"/>
            <a:ext cx="9979026" cy="690239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Courtyard, with its altar of sacrifice directs our attention to A.D. 31, when Jesus was crucified on our behalf.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After His resurrection, Jesus ascended to heaven where He took up His role as our heavenly High Priest in the Holy Place of the </a:t>
            </a:r>
          </a:p>
          <a:p>
            <a:pPr>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“true tabernacle”</a:t>
            </a:r>
            <a:r>
              <a:rPr i="0" dirty="0">
                <a:latin typeface="Arial" panose="020B0604020202020204" pitchFamily="34" charset="0"/>
                <a:cs typeface="Arial" panose="020B0604020202020204" pitchFamily="34" charset="0"/>
              </a:rPr>
              <a:t> in heaven.</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p:nvPr/>
        </p:nvSpPr>
        <p:spPr>
          <a:xfrm>
            <a:off x="1414215" y="1118357"/>
            <a:ext cx="9979026" cy="41686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This phase of His ministry began in A.D. 31 and continued until 1844, at which time He moved into the Most Holy Place of the heavenly sanctuary to engage in the final phase of His High Priestly ministry.</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p:nvPr/>
        </p:nvSpPr>
        <p:spPr>
          <a:xfrm>
            <a:off x="1414215" y="1118358"/>
            <a:ext cx="9979026" cy="690239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Within the scope of the Jewish year, there were two basic ceremonial services that depicted the entire story of redemption: </a:t>
            </a:r>
            <a:r>
              <a:rPr i="1" dirty="0">
                <a:latin typeface="Arial" panose="020B0604020202020204" pitchFamily="34" charset="0"/>
                <a:cs typeface="Arial" panose="020B0604020202020204" pitchFamily="34" charset="0"/>
              </a:rPr>
              <a:t>the daily service</a:t>
            </a:r>
            <a:r>
              <a:rPr dirty="0">
                <a:latin typeface="Arial" panose="020B0604020202020204" pitchFamily="34" charset="0"/>
                <a:cs typeface="Arial" panose="020B0604020202020204" pitchFamily="34" charset="0"/>
              </a:rPr>
              <a:t> and </a:t>
            </a:r>
            <a:r>
              <a:rPr i="1" dirty="0">
                <a:latin typeface="Arial" panose="020B0604020202020204" pitchFamily="34" charset="0"/>
                <a:cs typeface="Arial" panose="020B0604020202020204" pitchFamily="34" charset="0"/>
              </a:rPr>
              <a:t>the yearly service</a:t>
            </a:r>
            <a:r>
              <a:rPr dirty="0">
                <a:latin typeface="Arial" panose="020B0604020202020204" pitchFamily="34" charset="0"/>
                <a:cs typeface="Arial" panose="020B0604020202020204" pitchFamily="34" charset="0"/>
              </a:rPr>
              <a: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Daily Service, which is outlined for us in Leviticus 1-4, was a very simple but meaningful series of ceremonial enactments.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p:nvPr/>
        </p:nvSpPr>
        <p:spPr>
          <a:xfrm>
            <a:off x="1414215" y="1118357"/>
            <a:ext cx="9979026" cy="48417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The process centered around the priest making regular sacrifices for the sins of the people and symbolically transferring their sins into the sanctuary by sprinkling the blood on the veil before the Most Holy Place.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p:nvPr/>
        </p:nvSpPr>
        <p:spPr>
          <a:xfrm>
            <a:off x="1414215" y="1118357"/>
            <a:ext cx="9979026" cy="41686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This pointed to the perfect sacrifice for sin that was to be made by Christ when He would die on the cross.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There was an illuminating genius in this daily symbolic service.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p:nvPr/>
        </p:nvSpPr>
        <p:spPr>
          <a:xfrm>
            <a:off x="1414215" y="1118358"/>
            <a:ext cx="9979026" cy="68610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While the surrounding pagan nations were engaging in the heinous practice of human sacrifice, prompted by demons masquerading as gods (Deuteronomy 32:16-17; Psalm 106:37), the Hebrew people were being taught through the sanctuary that God would give Himself to suffer and die for humanity.</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1242903" y="1118356"/>
            <a:ext cx="10518993" cy="55148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just">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DAY 1: The Trinity</a:t>
            </a:r>
          </a:p>
          <a:p>
            <a:pPr algn="just">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DAY 2: The Great Controversy</a:t>
            </a:r>
          </a:p>
          <a:p>
            <a:pPr algn="just">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DAY 3: The Law of God</a:t>
            </a:r>
          </a:p>
          <a:p>
            <a:pPr algn="just">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DAY 4: The Sabbath</a:t>
            </a:r>
          </a:p>
          <a:p>
            <a:pPr algn="just">
              <a:defRPr sz="4400" b="1" i="1">
                <a:solidFill>
                  <a:schemeClr val="accent5">
                    <a:satOff val="-3547"/>
                    <a:lumOff val="-10352"/>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DAY 5: The Sanctuary</a:t>
            </a:r>
          </a:p>
          <a:p>
            <a:pPr algn="just">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DAY 6: Death and Hell</a:t>
            </a:r>
          </a:p>
          <a:p>
            <a:pPr algn="just">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DAY 7: The End Time</a:t>
            </a:r>
          </a:p>
          <a:p>
            <a:pPr algn="just">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DAY 8: The Second Coming</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p:nvPr/>
        </p:nvSpPr>
        <p:spPr>
          <a:xfrm>
            <a:off x="1414215" y="1118358"/>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God was communicating the awesome truth that our salvation cannot be earned by any sacrifice we might make.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God cannot be appeased, because He already loves us. We don’t need to persuade Him by our deeds to save us, because He has already determined to save us at any and all cost to Himself.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p:nvPr/>
        </p:nvSpPr>
        <p:spPr>
          <a:xfrm>
            <a:off x="1414215" y="1118357"/>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Day by day throughout the year the ceremony was repeated, reinforcing in the people’s minds that God would make all the sacrifice necessary for our salvation.</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The ceremony was a constant, receptive declaration from God, saying, </a:t>
            </a:r>
            <a:r>
              <a:rPr i="1" dirty="0">
                <a:solidFill>
                  <a:schemeClr val="accent5">
                    <a:satOff val="-3547"/>
                    <a:lumOff val="-10352"/>
                  </a:schemeClr>
                </a:solidFill>
                <a:latin typeface="Arial" panose="020B0604020202020204" pitchFamily="34" charset="0"/>
                <a:cs typeface="Arial" panose="020B0604020202020204" pitchFamily="34" charset="0"/>
              </a:rPr>
              <a:t>I love you so much that I will suffer and die to rescue you from sin and death.</a:t>
            </a:r>
            <a:r>
              <a:rPr i="1"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p:nvPr/>
        </p:nvSpPr>
        <p:spPr>
          <a:xfrm>
            <a:off x="1414215" y="1118357"/>
            <a:ext cx="9979026" cy="5548181"/>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Yearly Service is outlined in Leviticus 16.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On the last day of the annual sacrificial cycle, the symbolism of the sanctuary service reached its completion. The event was called, Yom Kippur, </a:t>
            </a:r>
            <a:r>
              <a:rPr i="1" dirty="0">
                <a:latin typeface="Arial" panose="020B0604020202020204" pitchFamily="34" charset="0"/>
                <a:cs typeface="Arial" panose="020B0604020202020204" pitchFamily="34" charset="0"/>
              </a:rPr>
              <a:t>the Day of Atonement.</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p:nvPr/>
        </p:nvSpPr>
        <p:spPr>
          <a:xfrm>
            <a:off x="1414215" y="1118357"/>
            <a:ext cx="9979026" cy="34955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On this climactic day, a special ceremony was enacted to symbolize the final resolution of the sin problem—complete atonement and</a:t>
            </a:r>
            <a:r>
              <a:rPr i="1" dirty="0">
                <a:latin typeface="Arial" panose="020B0604020202020204" pitchFamily="34" charset="0"/>
                <a:cs typeface="Arial" panose="020B0604020202020204" pitchFamily="34" charset="0"/>
              </a:rPr>
              <a:t> the total eradication of evil.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p:nvPr/>
        </p:nvSpPr>
        <p:spPr>
          <a:xfrm>
            <a:off x="1414215" y="1118357"/>
            <a:ext cx="9979026" cy="757950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As all of Israel gathered before the sanctuary, two goats were brought to the high priest. One was designated “for Lord” and the other for “the scapegoat”, </a:t>
            </a:r>
            <a:r>
              <a:rPr i="1" dirty="0">
                <a:solidFill>
                  <a:schemeClr val="accent5">
                    <a:satOff val="-3547"/>
                    <a:lumOff val="-10352"/>
                  </a:schemeClr>
                </a:solidFill>
                <a:latin typeface="Arial" panose="020B0604020202020204" pitchFamily="34" charset="0"/>
                <a:cs typeface="Arial" panose="020B0604020202020204" pitchFamily="34" charset="0"/>
              </a:rPr>
              <a:t>Azazel</a:t>
            </a:r>
            <a:r>
              <a:rPr dirty="0">
                <a:latin typeface="Arial" panose="020B0604020202020204" pitchFamily="34" charset="0"/>
                <a:cs typeface="Arial" panose="020B0604020202020204" pitchFamily="34" charset="0"/>
              </a:rPr>
              <a:t> in Hebrew.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Lord’s goat was slain, again pointing forward to the sacrifice of Christ on the cross as the only means of salvation.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p:nvPr/>
        </p:nvSpPr>
        <p:spPr>
          <a:xfrm>
            <a:off x="1414215" y="1118357"/>
            <a:ext cx="9979026" cy="622529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Again, God was saying, </a:t>
            </a:r>
          </a:p>
          <a:p>
            <a:pPr>
              <a:defRPr sz="4400" b="1" i="1">
                <a:solidFill>
                  <a:schemeClr val="accent5">
                    <a:satOff val="-3547"/>
                    <a:lumOff val="-10352"/>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Me—not you! I will make the sacrifice for your salvation, not you.</a:t>
            </a:r>
            <a:r>
              <a:rPr i="0" dirty="0">
                <a:solidFill>
                  <a:srgbClr val="000000"/>
                </a:solidFill>
                <a:latin typeface="Arial" panose="020B0604020202020204" pitchFamily="34" charset="0"/>
                <a:cs typeface="Arial" panose="020B0604020202020204" pitchFamily="34" charset="0"/>
              </a:rPr>
              <a:t> </a:t>
            </a:r>
          </a:p>
          <a:p>
            <a:pPr>
              <a:defRPr sz="4400" b="1">
                <a:latin typeface="Bebas Neue"/>
                <a:ea typeface="Bebas Neue"/>
                <a:cs typeface="Bebas Neue"/>
                <a:sym typeface="Bebas Neue"/>
              </a:defRPr>
            </a:pPr>
            <a:endParaRPr i="0" dirty="0">
              <a:solidFill>
                <a:srgbClr val="000000"/>
              </a:solidFill>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Some of the blood of the Lord’s goat was brought into the Most Holy Place and sprinkled seven times on the mercy seat over God’s broken law,</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p:nvPr/>
        </p:nvSpPr>
        <p:spPr>
          <a:xfrm>
            <a:off x="1414215" y="1118358"/>
            <a:ext cx="9979026" cy="28224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thus indicating that final and full atonement was made for all the sins Israel had confessed throughout the year in the daily service.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p:nvPr/>
        </p:nvSpPr>
        <p:spPr>
          <a:xfrm>
            <a:off x="1414215" y="1118357"/>
            <a:ext cx="9979026" cy="351685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Thus, the </a:t>
            </a:r>
            <a:r>
              <a:rPr i="1" dirty="0">
                <a:latin typeface="Arial" panose="020B0604020202020204" pitchFamily="34" charset="0"/>
                <a:cs typeface="Arial" panose="020B0604020202020204" pitchFamily="34" charset="0"/>
              </a:rPr>
              <a:t>Day of Atonement</a:t>
            </a:r>
            <a:r>
              <a:rPr dirty="0">
                <a:latin typeface="Arial" panose="020B0604020202020204" pitchFamily="34" charset="0"/>
                <a:cs typeface="Arial" panose="020B0604020202020204" pitchFamily="34" charset="0"/>
              </a:rPr>
              <a:t> equated to a final, irrevocable judgment in favor of the people, in favor of their salvation, in favor of their perfect standing before God.</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p:nvPr/>
        </p:nvSpPr>
        <p:spPr>
          <a:xfrm>
            <a:off x="1414215" y="1118357"/>
            <a:ext cx="9979026" cy="6207902"/>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Then the high priest placed both hands on the head of the scapegoat and confessed over it the sins of the people.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However, </a:t>
            </a:r>
            <a:r>
              <a:rPr i="1" dirty="0">
                <a:solidFill>
                  <a:schemeClr val="accent5">
                    <a:satOff val="-3547"/>
                    <a:lumOff val="-10352"/>
                  </a:schemeClr>
                </a:solidFill>
                <a:latin typeface="Helvetica Neue"/>
                <a:ea typeface="Helvetica Neue"/>
                <a:cs typeface="Helvetica Neue"/>
                <a:sym typeface="Helvetica Neue"/>
              </a:rPr>
              <a:t>Azazel’s</a:t>
            </a:r>
            <a:r>
              <a:rPr dirty="0">
                <a:latin typeface="Arial" panose="020B0604020202020204" pitchFamily="34" charset="0"/>
                <a:cs typeface="Arial" panose="020B0604020202020204" pitchFamily="34" charset="0"/>
              </a:rPr>
              <a:t> goat was not slain. Rather, it was led into </a:t>
            </a:r>
            <a:br>
              <a:rPr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“an uninhabited land”</a:t>
            </a:r>
            <a:r>
              <a:rPr dirty="0">
                <a:latin typeface="Arial" panose="020B0604020202020204" pitchFamily="34" charset="0"/>
                <a:cs typeface="Arial" panose="020B0604020202020204" pitchFamily="34" charset="0"/>
              </a:rPr>
              <a:t> to perish in </a:t>
            </a:r>
            <a:r>
              <a:rPr i="1" dirty="0">
                <a:latin typeface="Arial" panose="020B0604020202020204" pitchFamily="34" charset="0"/>
                <a:cs typeface="Arial" panose="020B0604020202020204" pitchFamily="34" charset="0"/>
              </a:rPr>
              <a:t>“the wilderness” </a:t>
            </a:r>
            <a:r>
              <a:rPr dirty="0">
                <a:latin typeface="Arial" panose="020B0604020202020204" pitchFamily="34" charset="0"/>
                <a:cs typeface="Arial" panose="020B0604020202020204" pitchFamily="34" charset="0"/>
              </a:rPr>
              <a:t>alone.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p:nvPr/>
        </p:nvSpPr>
        <p:spPr>
          <a:xfrm>
            <a:off x="1414215" y="1118357"/>
            <a:ext cx="9979026" cy="491443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Helvetica Neue"/>
                <a:ea typeface="Helvetica Neue"/>
                <a:cs typeface="Helvetica Neue"/>
                <a:sym typeface="Helvetica Neue"/>
              </a:defRPr>
            </a:pPr>
            <a:r>
              <a:t>Since the scapegoat was explicitly </a:t>
            </a:r>
            <a:r>
              <a:rPr i="1"/>
              <a:t>not</a:t>
            </a:r>
            <a:r>
              <a:t> </a:t>
            </a:r>
            <a:r>
              <a:rPr i="1"/>
              <a:t>“the Lord’s goat”</a:t>
            </a:r>
            <a:r>
              <a:t>, and since its blood was </a:t>
            </a:r>
            <a:r>
              <a:rPr i="1"/>
              <a:t>not</a:t>
            </a:r>
            <a:r>
              <a:t> shed as a sacrifice, </a:t>
            </a:r>
            <a:r>
              <a:rPr i="1">
                <a:solidFill>
                  <a:schemeClr val="accent5">
                    <a:satOff val="-3547"/>
                    <a:lumOff val="-10352"/>
                  </a:schemeClr>
                </a:solidFill>
              </a:rPr>
              <a:t>Azazel</a:t>
            </a:r>
            <a:r>
              <a:t> must symbolize another figure that bears responsibility for the existence of evil and the fall of humanity.</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p:nvPr/>
        </p:nvSpPr>
        <p:spPr>
          <a:xfrm>
            <a:off x="1414215" y="1118357"/>
            <a:ext cx="9979026" cy="3515502"/>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ancient Hebrew people understood that </a:t>
            </a:r>
            <a:r>
              <a:rPr i="1" dirty="0">
                <a:solidFill>
                  <a:schemeClr val="accent5">
                    <a:satOff val="-3547"/>
                    <a:lumOff val="-10352"/>
                  </a:schemeClr>
                </a:solidFill>
                <a:latin typeface="Helvetica Neue"/>
                <a:ea typeface="Helvetica Neue"/>
                <a:cs typeface="Helvetica Neue"/>
                <a:sym typeface="Helvetica Neue"/>
              </a:rPr>
              <a:t>Azazel</a:t>
            </a:r>
            <a:r>
              <a:rPr dirty="0">
                <a:latin typeface="Arial" panose="020B0604020202020204" pitchFamily="34" charset="0"/>
                <a:cs typeface="Arial" panose="020B0604020202020204" pitchFamily="34" charset="0"/>
              </a:rPr>
              <a:t> represented Satan, the originator of evil and the tempter of mankind, and Jewish scholars to this day hold this view.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p:nvPr/>
        </p:nvSpPr>
        <p:spPr>
          <a:xfrm>
            <a:off x="1414215" y="1118357"/>
            <a:ext cx="9979026" cy="419396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So, then, we see that the </a:t>
            </a:r>
            <a:r>
              <a:rPr i="1" dirty="0">
                <a:latin typeface="Arial" panose="020B0604020202020204" pitchFamily="34" charset="0"/>
                <a:cs typeface="Arial" panose="020B0604020202020204" pitchFamily="34" charset="0"/>
              </a:rPr>
              <a:t>Day of Atonement</a:t>
            </a:r>
            <a:r>
              <a:rPr dirty="0">
                <a:latin typeface="Arial" panose="020B0604020202020204" pitchFamily="34" charset="0"/>
                <a:cs typeface="Arial" panose="020B0604020202020204" pitchFamily="34" charset="0"/>
              </a:rPr>
              <a:t> pointed forward to the day of final reckoning or judgment, during which each person’s case will be sealed and Satan will bear responsibility for evil as its author.</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p:nvPr/>
        </p:nvSpPr>
        <p:spPr>
          <a:xfrm>
            <a:off x="1414215" y="1118357"/>
            <a:ext cx="9979026" cy="48417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part that gives some people nightmares is the idea that they must face the judgment.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And yet, it is precisely here that we encounter one of </a:t>
            </a:r>
            <a:r>
              <a:rPr i="1" dirty="0">
                <a:latin typeface="Arial" panose="020B0604020202020204" pitchFamily="34" charset="0"/>
                <a:cs typeface="Arial" panose="020B0604020202020204" pitchFamily="34" charset="0"/>
              </a:rPr>
              <a:t>the most beautiful pictures of God imaginable.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p:nvPr/>
        </p:nvSpPr>
        <p:spPr>
          <a:xfrm>
            <a:off x="1414215" y="1118358"/>
            <a:ext cx="9979026" cy="730250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i="1">
                <a:solidFill>
                  <a:schemeClr val="accent5">
                    <a:satOff val="-3547"/>
                    <a:lumOff val="-10352"/>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JUDGEMENT</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200" b="1">
                <a:latin typeface="Bebas Neue"/>
                <a:ea typeface="Bebas Neue"/>
                <a:cs typeface="Bebas Neue"/>
                <a:sym typeface="Bebas Neue"/>
              </a:defRPr>
            </a:pPr>
            <a:r>
              <a:rPr dirty="0">
                <a:latin typeface="Arial" panose="020B0604020202020204" pitchFamily="34" charset="0"/>
                <a:cs typeface="Arial" panose="020B0604020202020204" pitchFamily="34" charset="0"/>
              </a:rPr>
              <a:t>John works the judgment through for us with a series of powerful insights. Follow his excellent gospel-calibrated reasoning. In 1 John 3:20, 21, he says this: </a:t>
            </a:r>
            <a:r>
              <a:rPr i="1" dirty="0">
                <a:latin typeface="Arial" panose="020B0604020202020204" pitchFamily="34" charset="0"/>
                <a:cs typeface="Arial" panose="020B0604020202020204" pitchFamily="34" charset="0"/>
              </a:rPr>
              <a:t>“For if our heart condemns us, God is greater than our heart, and knows all things. Beloved, if our heart does not condemn us, we have confidence toward God”</a:t>
            </a:r>
            <a:r>
              <a:rPr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(1 John 3:20, 21).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p:nvPr/>
        </p:nvSpPr>
        <p:spPr>
          <a:xfrm>
            <a:off x="1414215" y="1118357"/>
            <a:ext cx="9979026" cy="61879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First, John wants us to know that an internal sense of condemnation is natural to the sin problem. Yes, our hearts condemn us, and rightfully so.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We are sinners, after all. We carry a sense of guilt in our consciences for the wrongs we have done.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p:nvPr/>
        </p:nvSpPr>
        <p:spPr>
          <a:xfrm>
            <a:off x="1414215" y="1118358"/>
            <a:ext cx="9979026" cy="4655629"/>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200" b="1">
                <a:latin typeface="Bebas Neue"/>
                <a:ea typeface="Bebas Neue"/>
                <a:cs typeface="Bebas Neue"/>
                <a:sym typeface="Bebas Neue"/>
              </a:defRPr>
            </a:pPr>
            <a:r>
              <a:rPr dirty="0">
                <a:latin typeface="Arial" panose="020B0604020202020204" pitchFamily="34" charset="0"/>
                <a:cs typeface="Arial" panose="020B0604020202020204" pitchFamily="34" charset="0"/>
              </a:rPr>
              <a:t>But then John says, </a:t>
            </a:r>
            <a:r>
              <a:rPr i="1" dirty="0">
                <a:latin typeface="Arial" panose="020B0604020202020204" pitchFamily="34" charset="0"/>
                <a:cs typeface="Arial" panose="020B0604020202020204" pitchFamily="34" charset="0"/>
              </a:rPr>
              <a:t>“God is greater than our hearts.”</a:t>
            </a:r>
            <a:r>
              <a:rPr dirty="0">
                <a:latin typeface="Arial" panose="020B0604020202020204" pitchFamily="34" charset="0"/>
                <a:cs typeface="Arial" panose="020B0604020202020204" pitchFamily="34" charset="0"/>
              </a:rPr>
              <a:t> </a:t>
            </a:r>
          </a:p>
          <a:p>
            <a:pPr>
              <a:defRPr sz="42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200" b="1">
                <a:latin typeface="Bebas Neue"/>
                <a:ea typeface="Bebas Neue"/>
                <a:cs typeface="Bebas Neue"/>
                <a:sym typeface="Bebas Neue"/>
              </a:defRPr>
            </a:pPr>
            <a:r>
              <a:rPr dirty="0">
                <a:latin typeface="Arial" panose="020B0604020202020204" pitchFamily="34" charset="0"/>
                <a:cs typeface="Arial" panose="020B0604020202020204" pitchFamily="34" charset="0"/>
              </a:rPr>
              <a:t>That is, God’s love is more powerful than the condemnation we feel for our sins. He knows everything about me and you and He loves us still.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p:nvPr/>
        </p:nvSpPr>
        <p:spPr>
          <a:xfrm>
            <a:off x="1414215" y="1118358"/>
            <a:ext cx="9979026" cy="271663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200" b="1">
                <a:latin typeface="Bebas Neue"/>
                <a:ea typeface="Bebas Neue"/>
                <a:cs typeface="Bebas Neue"/>
                <a:sym typeface="Bebas Neue"/>
              </a:defRPr>
            </a:pPr>
            <a:r>
              <a:rPr dirty="0">
                <a:latin typeface="Arial" panose="020B0604020202020204" pitchFamily="34" charset="0"/>
                <a:cs typeface="Arial" panose="020B0604020202020204" pitchFamily="34" charset="0"/>
              </a:rPr>
              <a:t>When we believe this, the condemnation in our hearts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recedes and we have </a:t>
            </a:r>
            <a:br>
              <a:rPr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“confidence toward God”.</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p:nvPr/>
        </p:nvSpPr>
        <p:spPr>
          <a:xfrm>
            <a:off x="1414215" y="1118358"/>
            <a:ext cx="9979026" cy="282244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Then, in chapter four, John expands the idea.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Take in every line: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p:cNvSpPr>
          <p:nvPr>
            <p:ph type="body" idx="1"/>
          </p:nvPr>
        </p:nvSpPr>
        <p:spPr>
          <a:xfrm>
            <a:off x="1513056" y="1125414"/>
            <a:ext cx="10116234" cy="7390229"/>
          </a:xfrm>
          <a:prstGeom prst="rect">
            <a:avLst/>
          </a:prstGeom>
        </p:spPr>
        <p:txBody>
          <a:bodyPr/>
          <a:lstStyle>
            <a:lvl1pPr marL="0" indent="0">
              <a:lnSpc>
                <a:spcPct val="100000"/>
              </a:lnSpc>
              <a:spcBef>
                <a:spcPts val="0"/>
              </a:spcBef>
              <a:buSzTx/>
              <a:buNone/>
              <a:defRPr sz="4400" b="1" i="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“Whoever confesses that Jesus is the Son of God, God abides in him, and he in God. And we have known and believed the love that God has for us. God is love, and he who abides in love abides in God, and God in him.</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p:cNvSpPr>
          <p:nvPr>
            <p:ph type="body" idx="1"/>
          </p:nvPr>
        </p:nvSpPr>
        <p:spPr>
          <a:xfrm>
            <a:off x="1513056" y="1125414"/>
            <a:ext cx="10116234" cy="7390229"/>
          </a:xfrm>
          <a:prstGeom prst="rect">
            <a:avLst/>
          </a:prstGeom>
        </p:spPr>
        <p:txBody>
          <a:bodyPr/>
          <a:lstStyle/>
          <a:p>
            <a:pPr marL="0" indent="0" defTabSz="1248460">
              <a:lnSpc>
                <a:spcPct val="100000"/>
              </a:lnSpc>
              <a:spcBef>
                <a:spcPts val="0"/>
              </a:spcBef>
              <a:buSzTx/>
              <a:buNone/>
              <a:defRPr sz="4224" b="1" i="1">
                <a:latin typeface="Bebas Neue"/>
                <a:ea typeface="Bebas Neue"/>
                <a:cs typeface="Bebas Neue"/>
                <a:sym typeface="Bebas Neue"/>
              </a:defRPr>
            </a:pPr>
            <a:r>
              <a:rPr dirty="0">
                <a:latin typeface="Arial" panose="020B0604020202020204" pitchFamily="34" charset="0"/>
                <a:cs typeface="Arial" panose="020B0604020202020204" pitchFamily="34" charset="0"/>
              </a:rPr>
              <a:t>Love has been perfected among us </a:t>
            </a:r>
          </a:p>
          <a:p>
            <a:pPr marL="0" indent="0" defTabSz="1248460">
              <a:lnSpc>
                <a:spcPct val="100000"/>
              </a:lnSpc>
              <a:spcBef>
                <a:spcPts val="0"/>
              </a:spcBef>
              <a:buSzTx/>
              <a:buNone/>
              <a:defRPr sz="4224" b="1" i="1">
                <a:latin typeface="Bebas Neue"/>
                <a:ea typeface="Bebas Neue"/>
                <a:cs typeface="Bebas Neue"/>
                <a:sym typeface="Bebas Neue"/>
              </a:defRPr>
            </a:pPr>
            <a:r>
              <a:rPr dirty="0">
                <a:latin typeface="Arial" panose="020B0604020202020204" pitchFamily="34" charset="0"/>
                <a:cs typeface="Arial" panose="020B0604020202020204" pitchFamily="34" charset="0"/>
              </a:rPr>
              <a:t>in this: that we may have boldness in the Day of Judgment; because as </a:t>
            </a:r>
          </a:p>
          <a:p>
            <a:pPr marL="0" indent="0" defTabSz="1248460">
              <a:lnSpc>
                <a:spcPct val="100000"/>
              </a:lnSpc>
              <a:spcBef>
                <a:spcPts val="0"/>
              </a:spcBef>
              <a:buSzTx/>
              <a:buNone/>
              <a:defRPr sz="4224" b="1" i="1">
                <a:latin typeface="Bebas Neue"/>
                <a:ea typeface="Bebas Neue"/>
                <a:cs typeface="Bebas Neue"/>
                <a:sym typeface="Bebas Neue"/>
              </a:defRPr>
            </a:pPr>
            <a:r>
              <a:rPr dirty="0">
                <a:latin typeface="Arial" panose="020B0604020202020204" pitchFamily="34" charset="0"/>
                <a:cs typeface="Arial" panose="020B0604020202020204" pitchFamily="34" charset="0"/>
              </a:rPr>
              <a:t>He is, so are we in this world. </a:t>
            </a:r>
          </a:p>
          <a:p>
            <a:pPr marL="0" indent="0" defTabSz="1248460">
              <a:lnSpc>
                <a:spcPct val="100000"/>
              </a:lnSpc>
              <a:spcBef>
                <a:spcPts val="0"/>
              </a:spcBef>
              <a:buSzTx/>
              <a:buNone/>
              <a:defRPr sz="4224" b="1" i="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marL="0" indent="0" defTabSz="1248460">
              <a:lnSpc>
                <a:spcPct val="100000"/>
              </a:lnSpc>
              <a:spcBef>
                <a:spcPts val="0"/>
              </a:spcBef>
              <a:buSzTx/>
              <a:buNone/>
              <a:defRPr sz="4224" b="1" i="1">
                <a:latin typeface="Bebas Neue"/>
                <a:ea typeface="Bebas Neue"/>
                <a:cs typeface="Bebas Neue"/>
                <a:sym typeface="Bebas Neue"/>
              </a:defRPr>
            </a:pPr>
            <a:r>
              <a:rPr dirty="0">
                <a:latin typeface="Arial" panose="020B0604020202020204" pitchFamily="34" charset="0"/>
                <a:cs typeface="Arial" panose="020B0604020202020204" pitchFamily="34" charset="0"/>
              </a:rPr>
              <a:t>There is no fear in love; but perfect love casts out fear, because fear involves torment. But he who fears </a:t>
            </a:r>
          </a:p>
          <a:p>
            <a:pPr marL="0" indent="0" defTabSz="1248460">
              <a:lnSpc>
                <a:spcPct val="100000"/>
              </a:lnSpc>
              <a:spcBef>
                <a:spcPts val="0"/>
              </a:spcBef>
              <a:buSzTx/>
              <a:buNone/>
              <a:defRPr sz="4224" b="1" i="1">
                <a:latin typeface="Bebas Neue"/>
                <a:ea typeface="Bebas Neue"/>
                <a:cs typeface="Bebas Neue"/>
                <a:sym typeface="Bebas Neue"/>
              </a:defRPr>
            </a:pPr>
            <a:r>
              <a:rPr dirty="0">
                <a:latin typeface="Arial" panose="020B0604020202020204" pitchFamily="34" charset="0"/>
                <a:cs typeface="Arial" panose="020B0604020202020204" pitchFamily="34" charset="0"/>
              </a:rPr>
              <a:t>has not been made perfect in love. </a:t>
            </a:r>
          </a:p>
          <a:p>
            <a:pPr marL="0" indent="0" defTabSz="1248460">
              <a:lnSpc>
                <a:spcPct val="100000"/>
              </a:lnSpc>
              <a:spcBef>
                <a:spcPts val="0"/>
              </a:spcBef>
              <a:buSzTx/>
              <a:buNone/>
              <a:defRPr sz="4224" b="1" i="1">
                <a:latin typeface="Bebas Neue"/>
                <a:ea typeface="Bebas Neue"/>
                <a:cs typeface="Bebas Neue"/>
                <a:sym typeface="Bebas Neue"/>
              </a:defRPr>
            </a:pPr>
            <a:r>
              <a:rPr dirty="0">
                <a:latin typeface="Arial" panose="020B0604020202020204" pitchFamily="34" charset="0"/>
                <a:cs typeface="Arial" panose="020B0604020202020204" pitchFamily="34" charset="0"/>
              </a:rPr>
              <a:t>We love Him because He first loved us.</a:t>
            </a:r>
            <a:br>
              <a:rPr dirty="0">
                <a:latin typeface="Arial" panose="020B0604020202020204" pitchFamily="34" charset="0"/>
                <a:cs typeface="Arial" panose="020B0604020202020204" pitchFamily="34" charset="0"/>
              </a:rPr>
            </a:br>
            <a:r>
              <a:rPr sz="2880" i="0" dirty="0">
                <a:latin typeface="Arial" panose="020B0604020202020204" pitchFamily="34" charset="0"/>
                <a:cs typeface="Arial" panose="020B0604020202020204" pitchFamily="34" charset="0"/>
              </a:rPr>
              <a:t>(1 John 4:15-19)</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022" tIns="65022" rIns="65022" bIns="65022"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2" tIns="65022" rIns="65022" bIns="65022"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022" tIns="65022" rIns="65022" bIns="65022"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2" tIns="65022" rIns="65022" bIns="65022"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126</TotalTime>
  <Words>4743</Words>
  <Application>Microsoft Office PowerPoint</Application>
  <PresentationFormat>Custom</PresentationFormat>
  <Paragraphs>323</Paragraphs>
  <Slides>123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123</vt:i4>
      </vt:variant>
    </vt:vector>
  </HeadingPairs>
  <TitlesOfParts>
    <vt:vector size="132" baseType="lpstr">
      <vt:lpstr>Arial</vt:lpstr>
      <vt:lpstr>Bebas</vt:lpstr>
      <vt:lpstr>Bebas Neue</vt:lpstr>
      <vt:lpstr>Calibri</vt:lpstr>
      <vt:lpstr>Calibri Light</vt:lpstr>
      <vt:lpstr>ff-meta-serif-web-pro-1</vt:lpstr>
      <vt:lpstr>Futura Bk BT</vt:lpstr>
      <vt:lpstr>Helvetica Neue</vt:lpstr>
      <vt:lpstr>Office Theme</vt:lpstr>
      <vt:lpstr>Images for Day 5 of the  2016 Youth and Young Adults Week of Prayer readings.   A PDF of the complete sermon can be downloaded here    Sermon written by: Pastor Ty Gibson http://www.lightbearers.org/profile/ty-gibson/ Email: Ty@lightbearers.org   For additional use of any of the images in this presentation  please contact GoodSalt Inc. Phone: 800-805-8001  ●  Website: http://www.goodsalt.com</vt:lpstr>
      <vt:lpstr>PowerPoint Presentation</vt:lpstr>
      <vt:lpstr>PowerPoint Presentation</vt:lpstr>
      <vt:lpstr>PowerPoint Presentation</vt:lpstr>
      <vt:lpstr>Welcome to day 5  of our   re-examination  of our  core beliefs.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2016 Youth and Young Adults Week of Prayer Sermons  Copyright © 2015-2016  General Conference of Seventh-day Adventist®  Youth Ministries Department   Sermon written by: Pastor Ty Gibson http://www.lightbearers.org/profile/ty-gibson/ Email: Ty@lightbearers.org   For additional use of any of the images in this presentation  please contact GoodSalt Inc. Phone: 800-805-8001  ●  Website: http://www.goodsalt.com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Manderson</dc:creator>
  <cp:lastModifiedBy>Maria Manderson</cp:lastModifiedBy>
  <cp:revision>5</cp:revision>
  <dcterms:modified xsi:type="dcterms:W3CDTF">2016-03-01T17:00:16Z</dcterms:modified>
</cp:coreProperties>
</file>