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7"/>
  </p:notesMasterIdLst>
  <p:sldIdLst>
    <p:sldId id="35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60" r:id="rId10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63538768"/>
      </p:ext>
    </p:extLst>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75359" y="1596248"/>
            <a:ext cx="11054082" cy="3395700"/>
          </a:xfrm>
          <a:prstGeom prst="rect">
            <a:avLst/>
          </a:prstGeom>
        </p:spPr>
        <p:txBody>
          <a:bodyPr anchor="b"/>
          <a:lstStyle>
            <a:lvl1pPr algn="ctr">
              <a:defRPr sz="8400"/>
            </a:lvl1pPr>
          </a:lstStyle>
          <a:p>
            <a:r>
              <a:t>Title Text</a:t>
            </a:r>
          </a:p>
        </p:txBody>
      </p:sp>
      <p:sp>
        <p:nvSpPr>
          <p:cNvPr id="12" name="Shape 12"/>
          <p:cNvSpPr>
            <a:spLocks noGrp="1"/>
          </p:cNvSpPr>
          <p:nvPr>
            <p:ph type="body" sz="quarter" idx="1"/>
          </p:nvPr>
        </p:nvSpPr>
        <p:spPr>
          <a:xfrm>
            <a:off x="1625599" y="5122897"/>
            <a:ext cx="9753601" cy="2354864"/>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9306559" y="519288"/>
            <a:ext cx="2804161" cy="8265726"/>
          </a:xfrm>
          <a:prstGeom prst="rect">
            <a:avLst/>
          </a:prstGeom>
        </p:spPr>
        <p:txBody>
          <a:bodyPr/>
          <a:lstStyle/>
          <a:p>
            <a:r>
              <a:t>Title Text</a:t>
            </a:r>
          </a:p>
        </p:txBody>
      </p:sp>
      <p:sp>
        <p:nvSpPr>
          <p:cNvPr id="102" name="Shape 102"/>
          <p:cNvSpPr>
            <a:spLocks noGrp="1"/>
          </p:cNvSpPr>
          <p:nvPr>
            <p:ph type="body" idx="1"/>
          </p:nvPr>
        </p:nvSpPr>
        <p:spPr>
          <a:xfrm>
            <a:off x="894079" y="519288"/>
            <a:ext cx="8249922" cy="82657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975359" y="1596248"/>
            <a:ext cx="11054082" cy="3395700"/>
          </a:xfrm>
          <a:prstGeom prst="rect">
            <a:avLst/>
          </a:prstGeom>
        </p:spPr>
        <p:txBody>
          <a:bodyPr anchor="b"/>
          <a:lstStyle>
            <a:lvl1pPr algn="ctr">
              <a:defRPr sz="8400"/>
            </a:lvl1pPr>
          </a:lstStyle>
          <a:p>
            <a:r>
              <a:t>Title Text</a:t>
            </a:r>
          </a:p>
        </p:txBody>
      </p:sp>
      <p:sp>
        <p:nvSpPr>
          <p:cNvPr id="111" name="Shape 111"/>
          <p:cNvSpPr>
            <a:spLocks noGrp="1"/>
          </p:cNvSpPr>
          <p:nvPr>
            <p:ph type="body" sz="quarter" idx="1"/>
          </p:nvPr>
        </p:nvSpPr>
        <p:spPr>
          <a:xfrm>
            <a:off x="1625599" y="5122897"/>
            <a:ext cx="9753601" cy="2354864"/>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87305" y="2431628"/>
            <a:ext cx="11216643" cy="4057227"/>
          </a:xfrm>
          <a:prstGeom prst="rect">
            <a:avLst/>
          </a:prstGeom>
        </p:spPr>
        <p:txBody>
          <a:bodyPr anchor="b"/>
          <a:lstStyle>
            <a:lvl1pPr>
              <a:defRPr sz="8400"/>
            </a:lvl1pPr>
          </a:lstStyle>
          <a:p>
            <a:r>
              <a:t>Title Text</a:t>
            </a:r>
          </a:p>
        </p:txBody>
      </p:sp>
      <p:sp>
        <p:nvSpPr>
          <p:cNvPr id="30" name="Shape 30"/>
          <p:cNvSpPr>
            <a:spLocks noGrp="1"/>
          </p:cNvSpPr>
          <p:nvPr>
            <p:ph type="body" sz="quarter" idx="1"/>
          </p:nvPr>
        </p:nvSpPr>
        <p:spPr>
          <a:xfrm>
            <a:off x="887305" y="6527238"/>
            <a:ext cx="11216643" cy="2133601"/>
          </a:xfrm>
          <a:prstGeom prst="rect">
            <a:avLst/>
          </a:prstGeom>
        </p:spPr>
        <p:txBody>
          <a:bodyPr/>
          <a:lstStyle>
            <a:lvl1pPr marL="0" indent="0">
              <a:buSzTx/>
              <a:buFontTx/>
              <a:buNone/>
              <a:defRPr sz="3400"/>
            </a:lvl1pPr>
            <a:lvl2pPr marL="0" indent="0">
              <a:buSzTx/>
              <a:buFontTx/>
              <a:buNone/>
              <a:defRPr sz="3400"/>
            </a:lvl2pPr>
            <a:lvl3pPr marL="0" indent="0">
              <a:buSzTx/>
              <a:buFontTx/>
              <a:buNone/>
              <a:defRPr sz="3400"/>
            </a:lvl3pPr>
            <a:lvl4pPr marL="0" indent="0">
              <a:buSzTx/>
              <a:buFontTx/>
              <a:buNone/>
              <a:defRPr sz="3400"/>
            </a:lvl4pPr>
            <a:lvl5pPr marL="0" indent="0">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94079" y="2596444"/>
            <a:ext cx="5527041"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95773" y="519288"/>
            <a:ext cx="11216643" cy="1885248"/>
          </a:xfrm>
          <a:prstGeom prst="rect">
            <a:avLst/>
          </a:prstGeom>
        </p:spPr>
        <p:txBody>
          <a:bodyPr/>
          <a:lstStyle/>
          <a:p>
            <a:r>
              <a:t>Title Text</a:t>
            </a:r>
          </a:p>
        </p:txBody>
      </p:sp>
      <p:sp>
        <p:nvSpPr>
          <p:cNvPr id="48" name="Shape 48"/>
          <p:cNvSpPr>
            <a:spLocks noGrp="1"/>
          </p:cNvSpPr>
          <p:nvPr>
            <p:ph type="body" sz="quarter" idx="1"/>
          </p:nvPr>
        </p:nvSpPr>
        <p:spPr>
          <a:xfrm>
            <a:off x="895773" y="2390987"/>
            <a:ext cx="5501642" cy="1171788"/>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583679" y="2390987"/>
            <a:ext cx="5528737" cy="1171788"/>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95773" y="650239"/>
            <a:ext cx="4194388" cy="2275841"/>
          </a:xfrm>
          <a:prstGeom prst="rect">
            <a:avLst/>
          </a:prstGeom>
        </p:spPr>
        <p:txBody>
          <a:bodyPr anchor="b"/>
          <a:lstStyle>
            <a:lvl1pPr>
              <a:defRPr sz="4400"/>
            </a:lvl1pPr>
          </a:lstStyle>
          <a:p>
            <a:r>
              <a:t>Title Text</a:t>
            </a:r>
          </a:p>
        </p:txBody>
      </p:sp>
      <p:sp>
        <p:nvSpPr>
          <p:cNvPr id="73" name="Shape 73"/>
          <p:cNvSpPr>
            <a:spLocks noGrp="1"/>
          </p:cNvSpPr>
          <p:nvPr>
            <p:ph type="body" sz="half" idx="1"/>
          </p:nvPr>
        </p:nvSpPr>
        <p:spPr>
          <a:xfrm>
            <a:off x="5528733" y="1404337"/>
            <a:ext cx="6583683" cy="6931380"/>
          </a:xfrm>
          <a:prstGeom prst="rect">
            <a:avLst/>
          </a:prstGeom>
        </p:spPr>
        <p:txBody>
          <a:bodyPr/>
          <a:lstStyle>
            <a:lvl1pPr marL="314325" indent="-314325">
              <a:defRPr sz="4400"/>
            </a:lvl1pPr>
            <a:lvl2pPr marL="816428" indent="-359228">
              <a:defRPr sz="4400"/>
            </a:lvl2pPr>
            <a:lvl3pPr marL="1333500" indent="-419100">
              <a:defRPr sz="4400"/>
            </a:lvl3pPr>
            <a:lvl4pPr marL="1874520" indent="-502920">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95772" y="2926080"/>
            <a:ext cx="4194390" cy="5420926"/>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95773" y="650239"/>
            <a:ext cx="4194388" cy="2275841"/>
          </a:xfrm>
          <a:prstGeom prst="rect">
            <a:avLst/>
          </a:prstGeom>
        </p:spPr>
        <p:txBody>
          <a:bodyPr anchor="b"/>
          <a:lstStyle>
            <a:lvl1pPr>
              <a:defRPr sz="4400"/>
            </a:lvl1pPr>
          </a:lstStyle>
          <a:p>
            <a:r>
              <a:t>Title Text</a:t>
            </a:r>
          </a:p>
        </p:txBody>
      </p:sp>
      <p:sp>
        <p:nvSpPr>
          <p:cNvPr id="83" name="Shape 83"/>
          <p:cNvSpPr>
            <a:spLocks noGrp="1"/>
          </p:cNvSpPr>
          <p:nvPr>
            <p:ph type="pic" sz="half" idx="13"/>
          </p:nvPr>
        </p:nvSpPr>
        <p:spPr>
          <a:xfrm>
            <a:off x="5528733" y="1404337"/>
            <a:ext cx="6583683" cy="693138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95773" y="2926079"/>
            <a:ext cx="4194388" cy="5420927"/>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4079" y="519288"/>
            <a:ext cx="11216641" cy="188524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chor="ctr">
            <a:normAutofit/>
          </a:bodyPr>
          <a:lstStyle/>
          <a:p>
            <a:r>
              <a:t>Title Text</a:t>
            </a:r>
          </a:p>
        </p:txBody>
      </p:sp>
      <p:sp>
        <p:nvSpPr>
          <p:cNvPr id="3" name="Shape 3"/>
          <p:cNvSpPr>
            <a:spLocks noGrp="1"/>
          </p:cNvSpPr>
          <p:nvPr>
            <p:ph type="body" idx="1"/>
          </p:nvPr>
        </p:nvSpPr>
        <p:spPr>
          <a:xfrm>
            <a:off x="894079" y="2596444"/>
            <a:ext cx="11216641" cy="618857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754854" y="9114117"/>
            <a:ext cx="355868" cy="371346"/>
          </a:xfrm>
          <a:prstGeom prst="rect">
            <a:avLst/>
          </a:prstGeom>
          <a:ln w="12700">
            <a:miter lim="400000"/>
          </a:ln>
        </p:spPr>
        <p:txBody>
          <a:bodyPr wrap="none" lIns="65022" tIns="65022" rIns="65022" bIns="65022" anchor="ctr">
            <a:spAutoFit/>
          </a:bodyPr>
          <a:lstStyle>
            <a:lvl1pPr algn="r">
              <a:defRPr sz="16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310242" marR="0" indent="-310242"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earers.org/profile/ty-gibson/" TargetMode="External"/><Relationship Id="rId2" Type="http://schemas.openxmlformats.org/officeDocument/2006/relationships/hyperlink" Target="http://gcyouthministries.org/MediaPublications/YouthWeekOfPrayer/tabid/100/Default.aspx" TargetMode="External"/><Relationship Id="rId1" Type="http://schemas.openxmlformats.org/officeDocument/2006/relationships/slideLayout" Target="../slideLayouts/slideLayout3.xml"/><Relationship Id="rId4" Type="http://schemas.openxmlformats.org/officeDocument/2006/relationships/hyperlink" Target="mailto:ty@lightbearer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ty@lightbearers.org" TargetMode="External"/><Relationship Id="rId2" Type="http://schemas.openxmlformats.org/officeDocument/2006/relationships/hyperlink" Target="http://www.lightbearers.org/profile/ty-gibs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9753600"/>
          </a:xfrm>
        </p:spPr>
        <p:txBody>
          <a:bodyPr>
            <a:normAutofit/>
          </a:bodyPr>
          <a:lstStyle/>
          <a:p>
            <a:pPr algn="ctr">
              <a:lnSpc>
                <a:spcPct val="100000"/>
              </a:lnSpc>
            </a:pP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Image slides for </a:t>
            </a:r>
            <a:r>
              <a:rPr lang="en-U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a:t>
            </a:r>
            <a:r>
              <a:rPr lang="en-US"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Youth and Young Adults Week of Prayer Sermons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General Conference of Seventh-day Adventist</a:t>
            </a:r>
            <a:r>
              <a:rPr lang="en-US" sz="3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Ministries Department.</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PDF of the complete sermon can be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downloaded here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http://www.lightbearers.org/profile/ty-gibson/</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a:solidFill>
                  <a:srgbClr val="1F8DA1"/>
                </a:solidFill>
                <a:effectLst>
                  <a:outerShdw blurRad="38100" dist="38100" dir="2700000" algn="tl">
                    <a:srgbClr val="000000">
                      <a:alpha val="43137"/>
                    </a:srgbClr>
                  </a:outerShdw>
                </a:effectLst>
                <a:latin typeface="ff-meta-serif-web-pro-1"/>
                <a:hlinkClick r:id="rId4"/>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p>
        </p:txBody>
      </p:sp>
    </p:spTree>
    <p:extLst>
      <p:ext uri="{BB962C8B-B14F-4D97-AF65-F5344CB8AC3E}">
        <p14:creationId xmlns:p14="http://schemas.microsoft.com/office/powerpoint/2010/main" val="168174718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330808" y="2044681"/>
            <a:ext cx="10343184" cy="169558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lnSpc>
                <a:spcPts val="142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a:t>
            </a:r>
            <a:r>
              <a:rPr cap="all" dirty="0">
                <a:latin typeface="Arial" panose="020B0604020202020204" pitchFamily="34" charset="0"/>
                <a:cs typeface="Arial" panose="020B0604020202020204" pitchFamily="34" charset="0"/>
              </a:rPr>
              <a:t>Sabbath</a:t>
            </a:r>
          </a:p>
        </p:txBody>
      </p:sp>
      <p:pic>
        <p:nvPicPr>
          <p:cNvPr id="141" name="Restful.png"/>
          <p:cNvPicPr>
            <a:picLocks noChangeAspect="1"/>
          </p:cNvPicPr>
          <p:nvPr/>
        </p:nvPicPr>
        <p:blipFill>
          <a:blip r:embed="rId3">
            <a:extLst/>
          </a:blip>
          <a:stretch>
            <a:fillRect/>
          </a:stretch>
        </p:blipFill>
        <p:spPr>
          <a:xfrm>
            <a:off x="734013" y="4167338"/>
            <a:ext cx="11358974" cy="1952324"/>
          </a:xfrm>
          <a:prstGeom prst="rect">
            <a:avLst/>
          </a:prstGeom>
          <a:ln w="12700">
            <a:miter lim="400000"/>
          </a:ln>
          <a:effectLst>
            <a:outerShdw blurRad="63500" dist="50800" dir="27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4" name="Shape 314"/>
          <p:cNvSpPr/>
          <p:nvPr/>
        </p:nvSpPr>
        <p:spPr>
          <a:xfrm>
            <a:off x="1242906" y="1118360"/>
            <a:ext cx="10518988" cy="731367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000" b="1">
                <a:solidFill>
                  <a:srgbClr val="FFFFFF"/>
                </a:solidFill>
                <a:effectLst>
                  <a:outerShdw blurRad="38100" dist="38100" dir="2700000" rotWithShape="0">
                    <a:srgbClr val="000000">
                      <a:alpha val="43137"/>
                    </a:srgbClr>
                  </a:outerShdw>
                </a:effectLst>
                <a:latin typeface="Helvetica Neue"/>
                <a:ea typeface="Helvetica Neue"/>
                <a:cs typeface="Helvetica Neue"/>
                <a:sym typeface="Helvetica Neue"/>
              </a:defRPr>
            </a:pPr>
            <a:r>
              <a:t>Theological sense, for sure. </a:t>
            </a:r>
          </a:p>
          <a:p>
            <a:pPr>
              <a:spcBef>
                <a:spcPts val="2500"/>
              </a:spcBef>
              <a:defRPr sz="4000" b="1">
                <a:solidFill>
                  <a:srgbClr val="FFFFFF"/>
                </a:solidFill>
                <a:effectLst>
                  <a:outerShdw blurRad="38100" dist="38100" dir="2700000" rotWithShape="0">
                    <a:srgbClr val="000000">
                      <a:alpha val="43137"/>
                    </a:srgbClr>
                  </a:outerShdw>
                </a:effectLst>
                <a:latin typeface="Helvetica Neue"/>
                <a:ea typeface="Helvetica Neue"/>
                <a:cs typeface="Helvetica Neue"/>
                <a:sym typeface="Helvetica Neue"/>
              </a:defRPr>
            </a:pPr>
            <a:r>
              <a:t>But also emotional sense. </a:t>
            </a:r>
          </a:p>
          <a:p>
            <a:pPr>
              <a:spcBef>
                <a:spcPts val="2500"/>
              </a:spcBef>
              <a:defRPr sz="4000" b="1">
                <a:solidFill>
                  <a:srgbClr val="FFFFFF"/>
                </a:solidFill>
                <a:effectLst>
                  <a:outerShdw blurRad="38100" dist="38100" dir="2700000" rotWithShape="0">
                    <a:srgbClr val="000000">
                      <a:alpha val="43137"/>
                    </a:srgbClr>
                  </a:outerShdw>
                </a:effectLst>
                <a:latin typeface="Helvetica Neue"/>
                <a:ea typeface="Helvetica Neue"/>
                <a:cs typeface="Helvetica Neue"/>
                <a:sym typeface="Helvetica Neue"/>
              </a:defRPr>
            </a:pPr>
            <a:r>
              <a:t>And relational sense. </a:t>
            </a:r>
          </a:p>
          <a:p>
            <a:pPr>
              <a:defRPr sz="4000" b="1">
                <a:solidFill>
                  <a:srgbClr val="FFFFFF"/>
                </a:solidFill>
                <a:effectLst>
                  <a:outerShdw blurRad="38100" dist="38100" dir="2700000" rotWithShape="0">
                    <a:srgbClr val="000000">
                      <a:alpha val="43137"/>
                    </a:srgbClr>
                  </a:outerShdw>
                </a:effectLst>
                <a:latin typeface="Helvetica Neue"/>
                <a:ea typeface="Helvetica Neue"/>
                <a:cs typeface="Helvetica Neue"/>
                <a:sym typeface="Helvetica Neue"/>
              </a:defRPr>
            </a:pPr>
            <a:r>
              <a:t>I find myself face-to-face, heart-to-heart with a God who </a:t>
            </a:r>
            <a:r>
              <a:rPr i="1"/>
              <a:t>already </a:t>
            </a:r>
            <a:r>
              <a:t>loves me, </a:t>
            </a:r>
            <a:r>
              <a:rPr i="1"/>
              <a:t>already </a:t>
            </a:r>
            <a:r>
              <a:t>favors me, </a:t>
            </a:r>
            <a:r>
              <a:rPr i="1"/>
              <a:t>already </a:t>
            </a:r>
            <a:r>
              <a:t>accepts me, not because I’ve done anything to deserve it, but simply because He’s good. And right here, right now, in this realization, I rest. This is what the Sabbath truth is all about.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6" name="Shape 316"/>
          <p:cNvSpPr/>
          <p:nvPr/>
        </p:nvSpPr>
        <p:spPr>
          <a:xfrm>
            <a:off x="-1" y="3196130"/>
            <a:ext cx="13004801" cy="2212846"/>
          </a:xfrm>
          <a:prstGeom prst="rect">
            <a:avLst/>
          </a:prstGeom>
          <a:ln w="12700">
            <a:miter lim="400000"/>
          </a:ln>
          <a:effectLst>
            <a:outerShdw blurRad="63500" dist="50800" dir="81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6800" b="1" cap="all">
                <a:solidFill>
                  <a:srgbClr val="FFFFFF"/>
                </a:solidFill>
                <a:latin typeface="Bebas"/>
                <a:ea typeface="Bebas"/>
                <a:cs typeface="Bebas"/>
                <a:sym typeface="Bebas"/>
              </a:defRPr>
            </a:pPr>
            <a:r>
              <a:rPr dirty="0" smtClean="0">
                <a:solidFill>
                  <a:schemeClr val="accent4"/>
                </a:solidFill>
              </a:rPr>
              <a:t>Small</a:t>
            </a:r>
            <a:r>
              <a:rPr lang="en-US" dirty="0" smtClean="0">
                <a:solidFill>
                  <a:schemeClr val="accent4"/>
                </a:solidFill>
              </a:rPr>
              <a:t> </a:t>
            </a:r>
            <a:r>
              <a:rPr dirty="0" smtClean="0">
                <a:solidFill>
                  <a:schemeClr val="accent4"/>
                </a:solidFill>
              </a:rPr>
              <a:t> </a:t>
            </a:r>
            <a:r>
              <a:rPr dirty="0">
                <a:solidFill>
                  <a:schemeClr val="accent4"/>
                </a:solidFill>
              </a:rPr>
              <a:t>group</a:t>
            </a:r>
          </a:p>
          <a:p>
            <a:pPr algn="ctr">
              <a:defRPr sz="6800" b="1">
                <a:solidFill>
                  <a:srgbClr val="FFFFFF"/>
                </a:solidFill>
                <a:latin typeface="Bebas"/>
                <a:ea typeface="Bebas"/>
                <a:cs typeface="Bebas"/>
                <a:sym typeface="Bebas"/>
              </a:defRPr>
            </a:pPr>
            <a:r>
              <a:rPr dirty="0">
                <a:solidFill>
                  <a:schemeClr val="accent4"/>
                </a:solidFill>
              </a:rPr>
              <a:t>Discussion </a:t>
            </a:r>
            <a:r>
              <a:rPr lang="en-US" dirty="0" smtClean="0">
                <a:solidFill>
                  <a:schemeClr val="accent4"/>
                </a:solidFill>
              </a:rPr>
              <a:t> </a:t>
            </a:r>
            <a:r>
              <a:rPr dirty="0" smtClean="0">
                <a:solidFill>
                  <a:schemeClr val="accent4"/>
                </a:solidFill>
              </a:rPr>
              <a:t>Time</a:t>
            </a:r>
            <a:endParaRPr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8" name="Shape 318"/>
          <p:cNvSpPr/>
          <p:nvPr/>
        </p:nvSpPr>
        <p:spPr>
          <a:xfrm>
            <a:off x="1242906" y="1118360"/>
            <a:ext cx="10518988" cy="7676969"/>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Unfortunately, we all know stories of Seventh-day Adventists (ourselves?) who have acted in judgmental and unloving ways. Take some time to share stories that you know personally of Adventists who have shown forth the glory of God’s unconditional love in their actions.</a:t>
            </a:r>
          </a:p>
          <a:p>
            <a:pPr>
              <a:spcBef>
                <a:spcPts val="3400"/>
              </a:spcBef>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lesson says God created the seventh day and filled it with Himself. But God is in every day, right?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0" name="Shape 320"/>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34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what way or ways is God’s presence somehow different on the Sabbath? How can you tell?</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Do you think of yourself as resting first, then working, or as resting to “get over” and recover from work?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would happen in your life if you completely gave yourself over to the former concept instead of the latter?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2" name="Shape 322"/>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is your reaction to the concept that the story of creation and the story of redemption are intertwined, and Sabbath is at the heart of both?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How will this change you?</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How can you begin to relax into the </a:t>
            </a:r>
            <a:r>
              <a:rPr i="1" dirty="0">
                <a:latin typeface="Arial" panose="020B0604020202020204" pitchFamily="34" charset="0"/>
                <a:cs typeface="Arial" panose="020B0604020202020204" pitchFamily="34" charset="0"/>
              </a:rPr>
              <a:t>“unforced rhythms of grace”</a:t>
            </a:r>
            <a:r>
              <a:rPr dirty="0">
                <a:latin typeface="Arial" panose="020B0604020202020204" pitchFamily="34" charset="0"/>
                <a:cs typeface="Arial" panose="020B0604020202020204" pitchFamily="34" charset="0"/>
              </a:rPr>
              <a:t>? Be specific.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10667999"/>
          </a:xfrm>
        </p:spPr>
        <p:txBody>
          <a:bodyPr>
            <a:normAutofit/>
          </a:bodyPr>
          <a:lstStyle/>
          <a:p>
            <a:pPr algn="ctr">
              <a:lnSpc>
                <a:spcPct val="100000"/>
              </a:lnSpc>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Youth and Young Adults Week of Prayer Sermons </a:t>
            </a:r>
            <a:b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Conference of 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http://www.lightbearers.org/profile/ty-gibson</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smtClean="0">
                <a:solidFill>
                  <a:srgbClr val="1F8DA1"/>
                </a:solidFill>
                <a:effectLst>
                  <a:outerShdw blurRad="38100" dist="38100" dir="2700000" algn="tl">
                    <a:srgbClr val="000000">
                      <a:alpha val="43137"/>
                    </a:srgbClr>
                  </a:outerShdw>
                </a:effectLst>
                <a:latin typeface="ff-meta-serif-web-pro-1"/>
                <a:hlinkClick r:id="rId3"/>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728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3" name="Shape 143"/>
          <p:cNvSpPr/>
          <p:nvPr/>
        </p:nvSpPr>
        <p:spPr>
          <a:xfrm>
            <a:off x="1242906" y="1118360"/>
            <a:ext cx="10518988" cy="773083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our previous message, we discovered vital insights regarding the law of God, allowing ourselves to be instructed by the apostle Paul.</a:t>
            </a:r>
          </a:p>
          <a:p>
            <a:pPr>
              <a:spcBef>
                <a:spcPts val="2500"/>
              </a:spcBef>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First, we saw that the only legitimate way to preach the law is in the form of the new covenant. Any sermon on the law that consists of simply proving that the law ought to be obeyed, without a clear declaration of the gospel of grace, is moving us in the wrong direction.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Secondly, we noted that the law functions as a tutor to lead us to Christ so that we might be justified by faith and not by obedience to the law.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It is within the scope of the law’s function to reveal our sin and thus our need of a Savior, but the law has absolutely no saving power.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Shape 147"/>
          <p:cNvSpPr/>
          <p:nvPr/>
        </p:nvSpPr>
        <p:spPr>
          <a:xfrm>
            <a:off x="1242906" y="1118360"/>
            <a:ext cx="10518988" cy="65458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Lastly, we learned that the law possesses a certain kind of glory. </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Paul describes that glory as the revelatory power to administer condemnation, or awareness, of our sin. But now, Paul says, the glory of the law is superseded by the greater glory of Christ’s righteousness,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which the Holy Spirit administers.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Shape 150"/>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the formative stages of Adventist theology and evangelistic approach, we as a people did not get this.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were heavily engaged in a defensive posture of trying to prove to the wider Christian world that God’s law is eternal and therefore everyone ought to obey it—all of it, including the Sabbath commandment.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Shape 152"/>
          <p:cNvSpPr/>
          <p:nvPr/>
        </p:nvSpPr>
        <p:spPr>
          <a:xfrm>
            <a:off x="1242906" y="1118360"/>
            <a:ext cx="10518988" cy="34955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tended to see Sunday keepers as theological </a:t>
            </a:r>
            <a:r>
              <a:rPr i="1" dirty="0">
                <a:latin typeface="Arial" panose="020B0604020202020204" pitchFamily="34" charset="0"/>
                <a:cs typeface="Arial" panose="020B0604020202020204" pitchFamily="34" charset="0"/>
              </a:rPr>
              <a:t>“opponents”</a:t>
            </a:r>
            <a:r>
              <a:rPr dirty="0">
                <a:latin typeface="Arial" panose="020B0604020202020204" pitchFamily="34" charset="0"/>
                <a:cs typeface="Arial" panose="020B0604020202020204" pitchFamily="34" charset="0"/>
              </a:rPr>
              <a:t> who needed to be argued into obedience of the law, and as a result our own theology of the law went in the wrong direction.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Shape 154"/>
          <p:cNvSpPr/>
          <p:nvPr/>
        </p:nvSpPr>
        <p:spPr>
          <a:xfrm>
            <a:off x="1242906" y="1118360"/>
            <a:ext cx="10518988" cy="717939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Because of our mishandling of the law, Ellen White observed that we as Seventh-day Adventists had earned an unfortunate reputation in the eyes of other Christians. </a:t>
            </a:r>
          </a:p>
          <a:p>
            <a:pPr>
              <a:defRPr sz="43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sz="4300" dirty="0">
                <a:latin typeface="Arial" panose="020B0604020202020204" pitchFamily="34" charset="0"/>
                <a:cs typeface="Arial" panose="020B0604020202020204" pitchFamily="34" charset="0"/>
              </a:rPr>
              <a:t>Here’s how she articulated the impression we had made: </a:t>
            </a:r>
            <a:r>
              <a:rPr sz="4300" i="1" dirty="0">
                <a:latin typeface="Arial" panose="020B0604020202020204" pitchFamily="34" charset="0"/>
                <a:cs typeface="Arial" panose="020B0604020202020204" pitchFamily="34" charset="0"/>
              </a:rPr>
              <a:t>“… Seventh-day Adventists talk the law, the law, but do not teach or believe Christ.”</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r>
              <a:rPr sz="2700" dirty="0">
                <a:latin typeface="Arial" panose="020B0604020202020204" pitchFamily="34" charset="0"/>
                <a:cs typeface="Arial" panose="020B0604020202020204" pitchFamily="34" charset="0"/>
              </a:rPr>
              <a:t>(Ellen White, </a:t>
            </a:r>
            <a:r>
              <a:rPr sz="2700" i="1" dirty="0">
                <a:latin typeface="Arial" panose="020B0604020202020204" pitchFamily="34" charset="0"/>
                <a:cs typeface="Arial" panose="020B0604020202020204" pitchFamily="34" charset="0"/>
              </a:rPr>
              <a:t>Testimonies to Ministers</a:t>
            </a:r>
            <a:r>
              <a:rPr sz="2700" dirty="0">
                <a:latin typeface="Arial" panose="020B0604020202020204" pitchFamily="34" charset="0"/>
                <a:cs typeface="Arial" panose="020B0604020202020204" pitchFamily="34" charset="0"/>
              </a:rPr>
              <a:t>, pp. 91-92)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Shape 156"/>
          <p:cNvSpPr/>
          <p:nvPr/>
        </p:nvSpPr>
        <p:spPr>
          <a:xfrm>
            <a:off x="1242906" y="1118360"/>
            <a:ext cx="10518988" cy="55148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will return to this statement in a moment and consider its historical context.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But right now, let’s just feel the weight of her assessment. If there is any reputation the church does not want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bring upon itself, this is it.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Shape 158"/>
          <p:cNvSpPr/>
          <p:nvPr/>
        </p:nvSpPr>
        <p:spPr>
          <a:xfrm>
            <a:off x="1242906" y="1118360"/>
            <a:ext cx="10518988" cy="724095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are, after all, called to preach the everlasting gospel to the world, which is the good news of salvation by grace alone, through faith alone, in Christ alone, and not by the works of the law. </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yet, here was our own prophet, Ellen G. White, telling us that we had done precisely the thing we ought not to have done: we had given the impression that Jesus was nowhere on our radar.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1" name="image2.png"/>
          <p:cNvPicPr>
            <a:picLocks noChangeAspect="1"/>
          </p:cNvPicPr>
          <p:nvPr/>
        </p:nvPicPr>
        <p:blipFill>
          <a:blip r:embed="rId3">
            <a:extLst/>
          </a:blip>
          <a:stretch>
            <a:fillRect/>
          </a:stretch>
        </p:blipFill>
        <p:spPr>
          <a:xfrm>
            <a:off x="-1" y="2387726"/>
            <a:ext cx="13004801" cy="3884101"/>
          </a:xfrm>
          <a:prstGeom prst="rect">
            <a:avLst/>
          </a:prstGeom>
          <a:ln w="12700">
            <a:miter lim="400000"/>
          </a:ln>
        </p:spPr>
      </p:pic>
      <p:sp>
        <p:nvSpPr>
          <p:cNvPr id="122" name="Shape 122"/>
          <p:cNvSpPr/>
          <p:nvPr/>
        </p:nvSpPr>
        <p:spPr>
          <a:xfrm>
            <a:off x="-23873" y="6065574"/>
            <a:ext cx="13052546" cy="8031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defRPr sz="4400" b="1" i="1">
                <a:solidFill>
                  <a:srgbClr val="FFFFFF"/>
                </a:solidFill>
                <a:latin typeface="Bebas Neue"/>
                <a:ea typeface="Bebas Neue"/>
                <a:cs typeface="Bebas Neue"/>
                <a:sym typeface="Bebas Neue"/>
              </a:defRPr>
            </a:lvl1pPr>
          </a:lstStyle>
          <a:p>
            <a:r>
              <a:rPr lang="en-US" dirty="0" smtClean="0">
                <a:latin typeface="Bebas" pitchFamily="2" charset="0"/>
                <a:cs typeface="Arial" panose="020B0604020202020204" pitchFamily="34" charset="0"/>
              </a:rPr>
              <a:t>JESUS  – THE  ESSENCE  OF  OUR  FAITH</a:t>
            </a:r>
            <a:endParaRPr lang="en-US" dirty="0">
              <a:latin typeface="Bebas" pitchFamily="2"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0" name="Shape 160"/>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the bad press continues to this day.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Every Adventist evangelist and pastor has to battle the accusation that we are legalists. Our general response to the charge has been to deny the charge, true to our deeply entrenched </a:t>
            </a:r>
            <a:r>
              <a:rPr dirty="0" err="1">
                <a:latin typeface="Arial" panose="020B0604020202020204" pitchFamily="34" charset="0"/>
                <a:cs typeface="Arial" panose="020B0604020202020204" pitchFamily="34" charset="0"/>
              </a:rPr>
              <a:t>Laodicean</a:t>
            </a:r>
            <a:r>
              <a:rPr dirty="0">
                <a:latin typeface="Arial" panose="020B0604020202020204" pitchFamily="34" charset="0"/>
                <a:cs typeface="Arial" panose="020B0604020202020204" pitchFamily="34" charset="0"/>
              </a:rPr>
              <a:t> self-view that we are rich and increased with doctrinal goods and have need of nothing.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Shape 162"/>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But Ellen White didn’t deny it. In fact, she spent a large part of her prophetic ministry confronting us with the fact that we had preached the law in a wrong light and had failed to preach the gospel with clarity.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She went to her grave urging us as a church to change course, saying things like this: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Shape 164"/>
          <p:cNvSpPr/>
          <p:nvPr/>
        </p:nvSpPr>
        <p:spPr>
          <a:xfrm>
            <a:off x="1242906" y="1118360"/>
            <a:ext cx="10518988" cy="55148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danger has been presented to me again and again of entertaining, as a people, false ideas of justification by faith.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 have been shown for years that Satan would work in a special manner to confuse the mind on this point.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6" name="Shape 166"/>
          <p:cNvSpPr/>
          <p:nvPr/>
        </p:nvSpPr>
        <p:spPr>
          <a:xfrm>
            <a:off x="1242906" y="1118360"/>
            <a:ext cx="10518988" cy="41686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The law of God has been largely dwelt upon and has been presented to congregations, almost as destitute of the knowledge of Jesus Christ and His relation to the law as was the offering of Cain.”</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1888 Materials</a:t>
            </a:r>
            <a:r>
              <a:rPr sz="3400" dirty="0">
                <a:latin typeface="Arial" panose="020B0604020202020204" pitchFamily="34" charset="0"/>
                <a:cs typeface="Arial" panose="020B0604020202020204" pitchFamily="34" charset="0"/>
              </a:rPr>
              <a:t>, p. 810)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8" name="Shape 168"/>
          <p:cNvSpPr/>
          <p:nvPr/>
        </p:nvSpPr>
        <p:spPr>
          <a:xfrm>
            <a:off x="1242906" y="1118360"/>
            <a:ext cx="10518988" cy="75341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preaching of Christ crucified has been strangely neglected by our people. Many who claim to believe the truth have no knowledge of faith in Christ by experience… There must be a life-giving power in the ministry.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Life must be infused into the missionaries in every place, that they may go forth giving the trumpet no uncertain sound,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0" name="Shape 170"/>
          <p:cNvSpPr/>
          <p:nvPr/>
        </p:nvSpPr>
        <p:spPr>
          <a:xfrm>
            <a:off x="1242906" y="1118360"/>
            <a:ext cx="10518988" cy="33431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but with heaven-sent, awakening power, such as can be found only in the preaching of Jesus Christ— His love, His forgiveness, His grace.”</a:t>
            </a:r>
            <a:r>
              <a:rPr dirty="0">
                <a:latin typeface="Arial" panose="020B0604020202020204" pitchFamily="34" charset="0"/>
                <a:cs typeface="Arial" panose="020B0604020202020204" pitchFamily="34" charset="0"/>
              </a:rPr>
              <a:t> </a:t>
            </a:r>
          </a:p>
          <a:p>
            <a:pPr>
              <a:defRPr sz="3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t>
            </a:r>
            <a:r>
              <a:rPr i="1" dirty="0">
                <a:latin typeface="Arial" panose="020B0604020202020204" pitchFamily="34" charset="0"/>
                <a:cs typeface="Arial" panose="020B0604020202020204" pitchFamily="34" charset="0"/>
              </a:rPr>
              <a:t>1888 Materials</a:t>
            </a:r>
            <a:r>
              <a:rPr dirty="0">
                <a:latin typeface="Arial" panose="020B0604020202020204" pitchFamily="34" charset="0"/>
                <a:cs typeface="Arial" panose="020B0604020202020204" pitchFamily="34" charset="0"/>
              </a:rPr>
              <a:t>, pp. 842, 844-855)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Shape 172"/>
          <p:cNvSpPr/>
          <p:nvPr/>
        </p:nvSpPr>
        <p:spPr>
          <a:xfrm>
            <a:off x="1242906" y="1118360"/>
            <a:ext cx="10518988"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These statements, and many more like them, flowed directly out of the 1888 General Conference Session, at which God tried to bring the gospel into Adventist theology through two young men by the names of Ellet Joseph “E.J.” Waggoner and Alonzo T. Jones. </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one of the most comprehensive and rich statements Ellen White ever penned, she assessed what these men preached like this: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Shape 174"/>
          <p:cNvSpPr/>
          <p:nvPr/>
        </p:nvSpPr>
        <p:spPr>
          <a:xfrm>
            <a:off x="1242906" y="1118360"/>
            <a:ext cx="10518988" cy="68610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i="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“Many had lost sight of Jesus. They needed to have their eyes directed to His divine person, His merits, and His changeless love for the human family. All power is given into His hands, that He may dispense rich gifts unto men, imparting the priceless gift of His own righteousness to the helpless human agent. This is the message that God commanded to be given to the world.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Shape 176"/>
          <p:cNvSpPr/>
          <p:nvPr/>
        </p:nvSpPr>
        <p:spPr>
          <a:xfrm>
            <a:off x="1242906" y="1118360"/>
            <a:ext cx="10518988" cy="34955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It is the third angel’s message, which is to be proclaimed with a loud voice, and attended with the outpouring of His Spirit in a large measure.”</a:t>
            </a: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Testimonies to Ministers</a:t>
            </a:r>
            <a:r>
              <a:rPr sz="3400" dirty="0">
                <a:latin typeface="Arial" panose="020B0604020202020204" pitchFamily="34" charset="0"/>
                <a:cs typeface="Arial" panose="020B0604020202020204" pitchFamily="34" charset="0"/>
              </a:rPr>
              <a:t>, p. 91.2)</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Shape 178"/>
          <p:cNvSpPr/>
          <p:nvPr/>
        </p:nvSpPr>
        <p:spPr>
          <a:xfrm>
            <a:off x="1242906" y="1118360"/>
            <a:ext cx="10518988" cy="67485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it was in this context that she went on</a:t>
            </a:r>
            <a:r>
              <a:rPr dirty="0">
                <a:latin typeface="+mj-lt"/>
                <a:ea typeface="+mj-ea"/>
                <a:cs typeface="+mj-cs"/>
                <a:sym typeface="Calibri"/>
              </a:rPr>
              <a:t> </a:t>
            </a:r>
            <a:r>
              <a:rPr dirty="0">
                <a:latin typeface="Arial" panose="020B0604020202020204" pitchFamily="34" charset="0"/>
                <a:cs typeface="Arial" panose="020B0604020202020204" pitchFamily="34" charset="0"/>
              </a:rPr>
              <a:t>to say: </a:t>
            </a: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“The message of the gospel of His</a:t>
            </a:r>
            <a:r>
              <a:rPr i="1" dirty="0">
                <a:latin typeface="+mj-lt"/>
                <a:ea typeface="+mj-ea"/>
                <a:cs typeface="+mj-cs"/>
                <a:sym typeface="Calibri"/>
              </a:rPr>
              <a:t> </a:t>
            </a:r>
            <a:r>
              <a:rPr i="1" dirty="0">
                <a:latin typeface="Arial" panose="020B0604020202020204" pitchFamily="34" charset="0"/>
                <a:cs typeface="Arial" panose="020B0604020202020204" pitchFamily="34" charset="0"/>
              </a:rPr>
              <a:t>grace was to be given to the church in clear and distinct lines, that the world should no longer say that Seventh-day Adventists talk the law, the law, but do not teach or believe Christ.”</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Testimonies to Ministers, </a:t>
            </a:r>
            <a:r>
              <a:rPr sz="3400" dirty="0">
                <a:latin typeface="Arial" panose="020B0604020202020204" pitchFamily="34" charset="0"/>
                <a:cs typeface="Arial" panose="020B0604020202020204" pitchFamily="34" charset="0"/>
              </a:rPr>
              <a:t>pp. 91-92)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Shape 124"/>
          <p:cNvSpPr/>
          <p:nvPr/>
        </p:nvSpPr>
        <p:spPr>
          <a:xfrm>
            <a:off x="-2" y="6358741"/>
            <a:ext cx="13004801" cy="123494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lgn="ctr">
              <a:defRPr sz="2000">
                <a:solidFill>
                  <a:srgbClr val="FFFFFF"/>
                </a:solidFill>
                <a:latin typeface="Futura Bk BT"/>
                <a:ea typeface="Futura Bk BT"/>
                <a:cs typeface="Futura Bk BT"/>
                <a:sym typeface="Futura Bk BT"/>
              </a:defRPr>
            </a:pPr>
            <a:r>
              <a:t>Copyright ©2015 General Conference of SDA Youth Ministries Department</a:t>
            </a:r>
          </a:p>
          <a:p>
            <a:pPr algn="ctr">
              <a:defRPr sz="3400">
                <a:solidFill>
                  <a:srgbClr val="FFFFFF"/>
                </a:solidFill>
                <a:latin typeface="Futura Bk BT"/>
                <a:ea typeface="Futura Bk BT"/>
                <a:cs typeface="Futura Bk BT"/>
                <a:sym typeface="Futura Bk BT"/>
              </a:defRPr>
            </a:pPr>
            <a:r>
              <a:t>www.gcyouthministries.org</a:t>
            </a:r>
          </a:p>
        </p:txBody>
      </p:sp>
      <p:sp>
        <p:nvSpPr>
          <p:cNvPr id="125" name="Shape 125"/>
          <p:cNvSpPr/>
          <p:nvPr/>
        </p:nvSpPr>
        <p:spPr>
          <a:xfrm>
            <a:off x="-1" y="3723374"/>
            <a:ext cx="13004800" cy="18445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Theme:</a:t>
            </a:r>
          </a:p>
          <a:p>
            <a:pPr algn="ctr">
              <a:defRPr sz="68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Jesus—The Center of It All</a:t>
            </a:r>
          </a:p>
        </p:txBody>
      </p:sp>
      <p:sp>
        <p:nvSpPr>
          <p:cNvPr id="126" name="Shape 126"/>
          <p:cNvSpPr/>
          <p:nvPr/>
        </p:nvSpPr>
        <p:spPr>
          <a:xfrm>
            <a:off x="57860" y="1459059"/>
            <a:ext cx="12889080" cy="19404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6800" b="1">
                <a:solidFill>
                  <a:schemeClr val="accent4"/>
                </a:solidFill>
                <a:latin typeface="Helvetica Neue"/>
                <a:ea typeface="Helvetica Neue"/>
                <a:cs typeface="Helvetica Neue"/>
                <a:sym typeface="Helvetica Neue"/>
              </a:defRPr>
            </a:pPr>
            <a:r>
              <a:rPr sz="4400"/>
              <a:t>2016 </a:t>
            </a:r>
            <a:r>
              <a:rPr sz="4400">
                <a:solidFill>
                  <a:srgbClr val="FFFFFF"/>
                </a:solidFill>
              </a:rPr>
              <a:t>youth and young adults</a:t>
            </a:r>
            <a:r>
              <a:rPr>
                <a:solidFill>
                  <a:schemeClr val="accent4">
                    <a:lumOff val="25000"/>
                  </a:schemeClr>
                </a:solidFill>
              </a:rPr>
              <a:t/>
            </a:r>
            <a:br>
              <a:rPr>
                <a:solidFill>
                  <a:schemeClr val="accent4">
                    <a:lumOff val="25000"/>
                  </a:schemeClr>
                </a:solidFill>
              </a:rPr>
            </a:br>
            <a:r>
              <a:rPr sz="5000" i="1"/>
              <a:t>Week  of   Prayer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Shape 180"/>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an amazing outline of what Adventism could have become and</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still may become!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Imagine how evangelistically powerful it would be if the first thing people thought of when they hear of Seventh-day Adventists was something like, </a:t>
            </a:r>
            <a:r>
              <a:rPr i="1" dirty="0">
                <a:latin typeface="Arial" panose="020B0604020202020204" pitchFamily="34" charset="0"/>
                <a:cs typeface="Arial" panose="020B0604020202020204" pitchFamily="34" charset="0"/>
              </a:rPr>
              <a:t>“Oh, yeah, that’s the church that can’t stop talking about God’s love for everybody.”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Shape 182"/>
          <p:cNvSpPr/>
          <p:nvPr/>
        </p:nvSpPr>
        <p:spPr>
          <a:xfrm>
            <a:off x="351590" y="3864553"/>
            <a:ext cx="12400339" cy="14762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lgn="ct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Wow, that would be incredible—wouldn’t it?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 name="Shape 184"/>
          <p:cNvSpPr/>
          <p:nvPr/>
        </p:nvSpPr>
        <p:spPr>
          <a:xfrm>
            <a:off x="1242906" y="1118360"/>
            <a:ext cx="10518988" cy="586878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doctrine I’m referring to is the biblical truth regarding the Sabbath. </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As a people, we’ve tended to reduce the Sabbath to a right-day-versus-wrong-day argument. Ask the average Adventist congregation, </a:t>
            </a:r>
            <a:r>
              <a:rPr i="1" dirty="0">
                <a:latin typeface="Arial" panose="020B0604020202020204" pitchFamily="34" charset="0"/>
                <a:cs typeface="Arial" panose="020B0604020202020204" pitchFamily="34" charset="0"/>
              </a:rPr>
              <a:t>“Do we have the truth on the Sabbath?”</a:t>
            </a:r>
            <a:r>
              <a:rPr dirty="0">
                <a:latin typeface="Arial" panose="020B0604020202020204" pitchFamily="34" charset="0"/>
                <a:cs typeface="Arial" panose="020B0604020202020204" pitchFamily="34" charset="0"/>
              </a:rPr>
              <a:t> You’ll get an enthusiastic chorus of </a:t>
            </a:r>
            <a:r>
              <a:rPr i="1" dirty="0">
                <a:latin typeface="Arial" panose="020B0604020202020204" pitchFamily="34" charset="0"/>
                <a:cs typeface="Arial" panose="020B0604020202020204" pitchFamily="34" charset="0"/>
              </a:rPr>
              <a:t>“Amen!”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 name="Shape 186"/>
          <p:cNvSpPr/>
          <p:nvPr/>
        </p:nvSpPr>
        <p:spPr>
          <a:xfrm>
            <a:off x="1242906" y="1118360"/>
            <a:ext cx="10518988" cy="551227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Then ask, </a:t>
            </a:r>
            <a:r>
              <a:rPr i="1" dirty="0">
                <a:latin typeface="Arial" panose="020B0604020202020204" pitchFamily="34" charset="0"/>
                <a:cs typeface="Arial" panose="020B0604020202020204" pitchFamily="34" charset="0"/>
              </a:rPr>
              <a:t>“What is the Sabbath truth?”</a:t>
            </a:r>
            <a:r>
              <a:rPr dirty="0">
                <a:latin typeface="Arial" panose="020B0604020202020204" pitchFamily="34" charset="0"/>
                <a:cs typeface="Arial" panose="020B0604020202020204" pitchFamily="34" charset="0"/>
              </a:rPr>
              <a:t> People will call out answers like, </a:t>
            </a:r>
            <a:r>
              <a:rPr i="1" dirty="0">
                <a:latin typeface="Arial" panose="020B0604020202020204" pitchFamily="34" charset="0"/>
                <a:cs typeface="Arial" panose="020B0604020202020204" pitchFamily="34" charset="0"/>
              </a:rPr>
              <a:t>“The seventh day is the Sabbath, not the first day!”</a:t>
            </a:r>
          </a:p>
          <a:p>
            <a:pPr>
              <a:spcBef>
                <a:spcPts val="2500"/>
              </a:spcBef>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“It’s Saturday, not Sunday!”</a:t>
            </a:r>
          </a:p>
          <a:p>
            <a:pPr>
              <a:spcBef>
                <a:spcPts val="2500"/>
              </a:spcBef>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Catholic church changed the Sabbath from Saturday to Sunday!”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Shape 188"/>
          <p:cNvSpPr/>
          <p:nvPr/>
        </p:nvSpPr>
        <p:spPr>
          <a:xfrm>
            <a:off x="1242906" y="1118360"/>
            <a:ext cx="10518988" cy="55148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All this is true and important, but it’s not </a:t>
            </a:r>
            <a:r>
              <a:rPr i="1" dirty="0">
                <a:latin typeface="Arial" panose="020B0604020202020204" pitchFamily="34" charset="0"/>
                <a:cs typeface="Arial" panose="020B0604020202020204" pitchFamily="34" charset="0"/>
              </a:rPr>
              <a:t>the </a:t>
            </a:r>
            <a:r>
              <a:rPr dirty="0">
                <a:latin typeface="Arial" panose="020B0604020202020204" pitchFamily="34" charset="0"/>
                <a:cs typeface="Arial" panose="020B0604020202020204" pitchFamily="34" charset="0"/>
              </a:rPr>
              <a:t>truth that resides within the Sabbath itself.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When we limit the Sabbath to an effort to prove that people ought to obey the fourth commandment, we miss what the Sabbath actually means.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0" name="Shape 190"/>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this message we will explore what the Sabbath is actually all about, and what we are about to discover is truly amazing.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So let’s reexamine the Sabbath and see what a treasure trove of gospel insight we have right under our </a:t>
            </a:r>
            <a:r>
              <a:rPr i="1" dirty="0">
                <a:latin typeface="Arial" panose="020B0604020202020204" pitchFamily="34" charset="0"/>
                <a:cs typeface="Arial" panose="020B0604020202020204" pitchFamily="34" charset="0"/>
              </a:rPr>
              <a:t>Seventh-day </a:t>
            </a:r>
            <a:r>
              <a:rPr dirty="0">
                <a:latin typeface="Arial" panose="020B0604020202020204" pitchFamily="34" charset="0"/>
                <a:cs typeface="Arial" panose="020B0604020202020204" pitchFamily="34" charset="0"/>
              </a:rPr>
              <a:t>noses.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2" name="Shape 192"/>
          <p:cNvSpPr/>
          <p:nvPr/>
        </p:nvSpPr>
        <p:spPr>
          <a:xfrm>
            <a:off x="1242906" y="1118360"/>
            <a:ext cx="10518988" cy="730250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1700"/>
              </a:spcBef>
              <a:defRPr sz="5600" b="1" i="1">
                <a:solidFill>
                  <a:srgbClr val="FF0000"/>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Rest Built Into the Story</a:t>
            </a:r>
          </a:p>
          <a:p>
            <a:pPr>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Let’s begin by taking a fresh look</a:t>
            </a:r>
          </a:p>
          <a:p>
            <a:pPr>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at the origin of the Sabbath in Genesis. But this time—rather than merely quoting chapter 2:1-3 as a piece of isolated evidence to prove that the Sabbath was given in Eden and therefore ought to be kept by all human beings and not just by the Jews—we will pause to take into account the narrative context in which the Sabbath was instituted.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4" name="Shape 194"/>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By looking at the full story in which the Sabbath emerges, we will discover the beautiful truth it signifies.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Genesis 1 and 2 we see that God proceeds with creation in an intentional artistic pattern: </a:t>
            </a:r>
            <a:r>
              <a:rPr i="1" dirty="0">
                <a:latin typeface="Arial" panose="020B0604020202020204" pitchFamily="34" charset="0"/>
                <a:cs typeface="Arial" panose="020B0604020202020204" pitchFamily="34" charset="0"/>
              </a:rPr>
              <a:t>forming </a:t>
            </a:r>
            <a:r>
              <a:rPr dirty="0">
                <a:latin typeface="Arial" panose="020B0604020202020204" pitchFamily="34" charset="0"/>
                <a:cs typeface="Arial" panose="020B0604020202020204" pitchFamily="34" charset="0"/>
              </a:rPr>
              <a:t>material spaces and then </a:t>
            </a:r>
            <a:r>
              <a:rPr i="1" dirty="0">
                <a:latin typeface="Arial" panose="020B0604020202020204" pitchFamily="34" charset="0"/>
                <a:cs typeface="Arial" panose="020B0604020202020204" pitchFamily="34" charset="0"/>
              </a:rPr>
              <a:t>filling </a:t>
            </a:r>
            <a:r>
              <a:rPr dirty="0">
                <a:latin typeface="Arial" panose="020B0604020202020204" pitchFamily="34" charset="0"/>
                <a:cs typeface="Arial" panose="020B0604020202020204" pitchFamily="34" charset="0"/>
              </a:rPr>
              <a:t>those spaces with life.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6" name="Shape 196"/>
          <p:cNvSpPr/>
          <p:nvPr/>
        </p:nvSpPr>
        <p:spPr>
          <a:xfrm>
            <a:off x="1242906" y="1118360"/>
            <a:ext cx="10518988"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On the first three days the Creator </a:t>
            </a:r>
            <a:r>
              <a:rPr i="1" dirty="0">
                <a:latin typeface="Arial" panose="020B0604020202020204" pitchFamily="34" charset="0"/>
                <a:cs typeface="Arial" panose="020B0604020202020204" pitchFamily="34" charset="0"/>
              </a:rPr>
              <a:t>forms </a:t>
            </a:r>
            <a:r>
              <a:rPr dirty="0">
                <a:latin typeface="Arial" panose="020B0604020202020204" pitchFamily="34" charset="0"/>
                <a:cs typeface="Arial" panose="020B0604020202020204" pitchFamily="34" charset="0"/>
              </a:rPr>
              <a:t>spaces by dividing the material elements of creation. On the next three days He </a:t>
            </a:r>
            <a:r>
              <a:rPr i="1" dirty="0">
                <a:latin typeface="Arial" panose="020B0604020202020204" pitchFamily="34" charset="0"/>
                <a:cs typeface="Arial" panose="020B0604020202020204" pitchFamily="34" charset="0"/>
              </a:rPr>
              <a:t>fills </a:t>
            </a:r>
            <a:r>
              <a:rPr dirty="0">
                <a:latin typeface="Arial" panose="020B0604020202020204" pitchFamily="34" charset="0"/>
                <a:cs typeface="Arial" panose="020B0604020202020204" pitchFamily="34" charset="0"/>
              </a:rPr>
              <a:t>those spaces with living things.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8" name="Shape 198"/>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On day one God </a:t>
            </a:r>
            <a:r>
              <a:rPr i="1" dirty="0">
                <a:latin typeface="Arial" panose="020B0604020202020204" pitchFamily="34" charset="0"/>
                <a:cs typeface="Arial" panose="020B0604020202020204" pitchFamily="34" charset="0"/>
              </a:rPr>
              <a:t>forms </a:t>
            </a:r>
            <a:r>
              <a:rPr dirty="0">
                <a:latin typeface="Arial" panose="020B0604020202020204" pitchFamily="34" charset="0"/>
                <a:cs typeface="Arial" panose="020B0604020202020204" pitchFamily="34" charset="0"/>
              </a:rPr>
              <a:t>the heavens and the earth and separates the light from the darkness, and then on day four He </a:t>
            </a:r>
            <a:r>
              <a:rPr i="1" dirty="0">
                <a:latin typeface="Arial" panose="020B0604020202020204" pitchFamily="34" charset="0"/>
                <a:cs typeface="Arial" panose="020B0604020202020204" pitchFamily="34" charset="0"/>
              </a:rPr>
              <a:t>fills </a:t>
            </a:r>
            <a:r>
              <a:rPr dirty="0">
                <a:latin typeface="Arial" panose="020B0604020202020204" pitchFamily="34" charset="0"/>
                <a:cs typeface="Arial" panose="020B0604020202020204" pitchFamily="34" charset="0"/>
              </a:rPr>
              <a:t>that space with the sun, the moon and the stars.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On day two God </a:t>
            </a:r>
            <a:r>
              <a:rPr i="1" dirty="0">
                <a:latin typeface="Arial" panose="020B0604020202020204" pitchFamily="34" charset="0"/>
                <a:cs typeface="Arial" panose="020B0604020202020204" pitchFamily="34" charset="0"/>
              </a:rPr>
              <a:t>forms </a:t>
            </a:r>
            <a:r>
              <a:rPr dirty="0">
                <a:latin typeface="Arial" panose="020B0604020202020204" pitchFamily="34" charset="0"/>
                <a:cs typeface="Arial" panose="020B0604020202020204" pitchFamily="34" charset="0"/>
              </a:rPr>
              <a:t>the spaces of water and sky, and then on day five He </a:t>
            </a:r>
            <a:r>
              <a:rPr i="1" dirty="0">
                <a:latin typeface="Arial" panose="020B0604020202020204" pitchFamily="34" charset="0"/>
                <a:cs typeface="Arial" panose="020B0604020202020204" pitchFamily="34" charset="0"/>
              </a:rPr>
              <a:t>fills </a:t>
            </a:r>
            <a:r>
              <a:rPr dirty="0">
                <a:latin typeface="Arial" panose="020B0604020202020204" pitchFamily="34" charset="0"/>
                <a:cs typeface="Arial" panose="020B0604020202020204" pitchFamily="34" charset="0"/>
              </a:rPr>
              <a:t>those spaces with fish and birds.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hape 128"/>
          <p:cNvSpPr/>
          <p:nvPr/>
        </p:nvSpPr>
        <p:spPr>
          <a:xfrm>
            <a:off x="-1" y="1507124"/>
            <a:ext cx="13004801" cy="491443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Helvetica Neue"/>
                <a:ea typeface="Helvetica Neue"/>
                <a:cs typeface="Helvetica Neue"/>
                <a:sym typeface="Helvetica Neue"/>
              </a:defRPr>
            </a:pPr>
            <a:r>
              <a:t>In this</a:t>
            </a:r>
            <a:br/>
            <a:r>
              <a:rPr>
                <a:solidFill>
                  <a:schemeClr val="accent4">
                    <a:lumOff val="12500"/>
                  </a:schemeClr>
                </a:solidFill>
              </a:rPr>
              <a:t>Week of Prayer </a:t>
            </a:r>
            <a:r>
              <a:t>series </a:t>
            </a:r>
            <a:br/>
            <a:r>
              <a:t>we will be exploring </a:t>
            </a:r>
            <a:br/>
            <a:r>
              <a:rPr cap="all">
                <a:solidFill>
                  <a:schemeClr val="accent4">
                    <a:lumOff val="25000"/>
                  </a:schemeClr>
                </a:solidFill>
              </a:rPr>
              <a:t>eight key </a:t>
            </a:r>
            <a:r>
              <a:rPr cap="all">
                <a:solidFill>
                  <a:srgbClr val="000000"/>
                </a:solidFill>
              </a:rPr>
              <a:t/>
            </a:r>
            <a:br>
              <a:rPr cap="all">
                <a:solidFill>
                  <a:srgbClr val="000000"/>
                </a:solidFill>
              </a:rPr>
            </a:br>
            <a:r>
              <a:t>Bible doctrines </a:t>
            </a:r>
            <a:br/>
            <a:r>
              <a:rPr>
                <a:solidFill>
                  <a:schemeClr val="accent4">
                    <a:lumOff val="25000"/>
                  </a:schemeClr>
                </a:solidFill>
              </a:rPr>
              <a:t>of  the </a:t>
            </a:r>
            <a:br>
              <a:rPr>
                <a:solidFill>
                  <a:schemeClr val="accent4">
                    <a:lumOff val="25000"/>
                  </a:schemeClr>
                </a:solidFill>
              </a:rPr>
            </a:br>
            <a:r>
              <a:t>Seventh-day Adventist Church.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hape 200"/>
          <p:cNvSpPr/>
          <p:nvPr/>
        </p:nvSpPr>
        <p:spPr>
          <a:xfrm>
            <a:off x="1242906" y="1118360"/>
            <a:ext cx="10518988"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On day three God </a:t>
            </a:r>
            <a:r>
              <a:rPr i="1" dirty="0">
                <a:latin typeface="Arial" panose="020B0604020202020204" pitchFamily="34" charset="0"/>
                <a:cs typeface="Arial" panose="020B0604020202020204" pitchFamily="34" charset="0"/>
              </a:rPr>
              <a:t>forms </a:t>
            </a:r>
            <a:r>
              <a:rPr dirty="0">
                <a:latin typeface="Arial" panose="020B0604020202020204" pitchFamily="34" charset="0"/>
                <a:cs typeface="Arial" panose="020B0604020202020204" pitchFamily="34" charset="0"/>
              </a:rPr>
              <a:t>the space of the dry land, and then on day six God </a:t>
            </a:r>
            <a:r>
              <a:rPr i="1" dirty="0">
                <a:latin typeface="Arial" panose="020B0604020202020204" pitchFamily="34" charset="0"/>
                <a:cs typeface="Arial" panose="020B0604020202020204" pitchFamily="34" charset="0"/>
              </a:rPr>
              <a:t>fills </a:t>
            </a:r>
            <a:r>
              <a:rPr dirty="0">
                <a:latin typeface="Arial" panose="020B0604020202020204" pitchFamily="34" charset="0"/>
                <a:cs typeface="Arial" panose="020B0604020202020204" pitchFamily="34" charset="0"/>
              </a:rPr>
              <a:t>the land with animals and mankind.</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Then comes the climax of the entire process: God creates the Sabbath and fills it with Himself.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Shape 202"/>
          <p:cNvSpPr/>
          <p:nvPr/>
        </p:nvSpPr>
        <p:spPr>
          <a:xfrm>
            <a:off x="1242906" y="1118360"/>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seventh day is a unique space, because it’s not a material space, but rather a relational space, and it is not filled with material things, but rather with the blessing of God’s fellowshipping presence.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4" name="Shape 204"/>
          <p:cNvSpPr/>
          <p:nvPr/>
        </p:nvSpPr>
        <p:spPr>
          <a:xfrm>
            <a:off x="1242906" y="1118360"/>
            <a:ext cx="10518988" cy="68610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“Thus the heavens and the earth, and all the host of them, were finished. And on the seventh day God ended His work which He had done, and He rested on the seventh day from all His work which He had done. Then God blessed the seventh day and sanctified it, because in it He rested from all His work which God had created and made.”</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(Genesis 2:1-3)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Shape 206"/>
          <p:cNvSpPr/>
          <p:nvPr/>
        </p:nvSpPr>
        <p:spPr>
          <a:xfrm>
            <a:off x="1242906" y="1118360"/>
            <a:ext cx="10518988"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What’s being described here is not rest from physical exhaustion, for which sleep is required, but rest in the sense of satisfaction, for which enjoyment is required. </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God isn’t tired, He’s happy, pleased, fulfilled. He’s been giving, giving, giving; pouring out His energy to create. Now He has completed the task and is receiving back into Himself the pleasure of reciprocated love from His creation.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8" name="Shape 208"/>
          <p:cNvSpPr/>
          <p:nvPr/>
        </p:nvSpPr>
        <p:spPr>
          <a:xfrm>
            <a:off x="1242906" y="1118360"/>
            <a:ext cx="10518988" cy="48417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Which is precisely His plan for us—that we would be “blessed” first by receiving from Him in a position of rest and then that we would engage in the expenditure of our energy to give out of ourselves back to Him and to one another.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Shape 210"/>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So God “sanctified” the seventh day. The word literally means </a:t>
            </a:r>
            <a:r>
              <a:rPr i="1" dirty="0">
                <a:latin typeface="Arial" panose="020B0604020202020204" pitchFamily="34" charset="0"/>
                <a:cs typeface="Arial" panose="020B0604020202020204" pitchFamily="34" charset="0"/>
              </a:rPr>
              <a:t>unique </a:t>
            </a:r>
            <a:r>
              <a:rPr dirty="0">
                <a:latin typeface="Arial" panose="020B0604020202020204" pitchFamily="34" charset="0"/>
                <a:cs typeface="Arial" panose="020B0604020202020204" pitchFamily="34" charset="0"/>
              </a:rPr>
              <a:t>or </a:t>
            </a:r>
            <a:r>
              <a:rPr i="1" dirty="0">
                <a:latin typeface="Arial" panose="020B0604020202020204" pitchFamily="34" charset="0"/>
                <a:cs typeface="Arial" panose="020B0604020202020204" pitchFamily="34" charset="0"/>
              </a:rPr>
              <a:t>distinct</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God gave us the Sabbath as a unique space in time for the enjoyment of fellowship between Himself and us, as a constant recurring reminder that the exact nature of our relationship with Him is one of reciprocal love. </a:t>
            </a:r>
            <a:endParaRPr dirty="0">
              <a:latin typeface="+mj-lt"/>
              <a:ea typeface="+mj-ea"/>
              <a:cs typeface="+mj-cs"/>
              <a:sym typeface="Calibri"/>
            </a:endParaRPr>
          </a:p>
          <a:p>
            <a:pPr>
              <a:defRPr sz="4400" b="1">
                <a:solidFill>
                  <a:srgbClr val="FFFFFF"/>
                </a:solidFill>
                <a:latin typeface="Bebas Neue"/>
                <a:ea typeface="Bebas Neue"/>
                <a:cs typeface="Bebas Neue"/>
                <a:sym typeface="Bebas Neue"/>
              </a:defRPr>
            </a:pPr>
            <a:endParaRPr dirty="0">
              <a:latin typeface="+mj-lt"/>
              <a:ea typeface="+mj-ea"/>
              <a:cs typeface="+mj-cs"/>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2" name="Shape 212"/>
          <p:cNvSpPr/>
          <p:nvPr/>
        </p:nvSpPr>
        <p:spPr>
          <a:xfrm>
            <a:off x="1242906" y="4138677"/>
            <a:ext cx="10518988" cy="14762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But that’s not all. The story is more beautiful still.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Shape 214"/>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Notice that human beings were created on the latter half of the sixth day, after all God’s </a:t>
            </a:r>
            <a:r>
              <a:rPr i="1" dirty="0">
                <a:latin typeface="Arial" panose="020B0604020202020204" pitchFamily="34" charset="0"/>
                <a:cs typeface="Arial" panose="020B0604020202020204" pitchFamily="34" charset="0"/>
              </a:rPr>
              <a:t>“work”</a:t>
            </a:r>
            <a:r>
              <a:rPr dirty="0">
                <a:latin typeface="Arial" panose="020B0604020202020204" pitchFamily="34" charset="0"/>
                <a:cs typeface="Arial" panose="020B0604020202020204" pitchFamily="34" charset="0"/>
              </a:rPr>
              <a:t> of creation was already </a:t>
            </a:r>
            <a:r>
              <a:rPr i="1" dirty="0">
                <a:latin typeface="Arial" panose="020B0604020202020204" pitchFamily="34" charset="0"/>
                <a:cs typeface="Arial" panose="020B0604020202020204" pitchFamily="34" charset="0"/>
              </a:rPr>
              <a:t>“finished”</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Therefore, they did not participate in the work of Creation, nor did they even witness God engaging in the act of creating. Imagine the scene: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7" name="Shape 217"/>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God says something like,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Hello! Welcome to existence! I’m your Creator and I made all this beauty for you. </a:t>
            </a:r>
          </a:p>
          <a:p>
            <a:pPr>
              <a:defRPr sz="4400" b="1">
                <a:solidFill>
                  <a:srgbClr val="FFFFFF"/>
                </a:solidFill>
                <a:latin typeface="Bebas Neue"/>
                <a:ea typeface="Bebas Neue"/>
                <a:cs typeface="Bebas Neue"/>
                <a:sym typeface="Bebas Neue"/>
              </a:defRPr>
            </a:pPr>
            <a:endParaRPr i="1"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that moment something is necessary for the relationship to proceed: faith, belief, trust that what God is telling Him is true.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1390169" y="-2"/>
            <a:ext cx="10314153" cy="9058522"/>
          </a:xfrm>
          <a:prstGeom prst="rect">
            <a:avLst/>
          </a:prstGeom>
          <a:effectLst>
            <a:outerShdw blurRad="63500" dist="50800" dir="2700000" rotWithShape="0">
              <a:srgbClr val="000000">
                <a:alpha val="40000"/>
              </a:srgbClr>
            </a:outerShdw>
          </a:effectLst>
        </p:spPr>
        <p:txBody>
          <a:bodyPr/>
          <a:lstStyle/>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Welcome to </a:t>
            </a:r>
            <a:r>
              <a:rPr i="1" dirty="0">
                <a:solidFill>
                  <a:schemeClr val="accent6">
                    <a:satOff val="-3457"/>
                    <a:lumOff val="26078"/>
                  </a:schemeClr>
                </a:solidFill>
                <a:latin typeface="Arial" panose="020B0604020202020204" pitchFamily="34" charset="0"/>
                <a:cs typeface="Arial" panose="020B0604020202020204" pitchFamily="34" charset="0"/>
              </a:rPr>
              <a:t>day 4 </a:t>
            </a:r>
          </a:p>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chemeClr val="accent6">
                    <a:satOff val="-3457"/>
                    <a:lumOff val="26078"/>
                  </a:schemeClr>
                </a:solidFill>
                <a:latin typeface="Arial" panose="020B0604020202020204" pitchFamily="34" charset="0"/>
                <a:cs typeface="Arial" panose="020B0604020202020204" pitchFamily="34" charset="0"/>
              </a:rPr>
              <a:t>re-examination </a:t>
            </a:r>
            <a:br>
              <a:rPr i="1" dirty="0">
                <a:solidFill>
                  <a:schemeClr val="accent6">
                    <a:satOff val="-3457"/>
                    <a:lumOff val="26078"/>
                  </a:schemeClr>
                </a:solidFill>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chemeClr val="accent6">
                    <a:satOff val="-3457"/>
                    <a:lumOff val="26078"/>
                  </a:schemeClr>
                </a:solidFill>
                <a:latin typeface="Arial" panose="020B0604020202020204" pitchFamily="34" charset="0"/>
                <a:cs typeface="Arial" panose="020B0604020202020204" pitchFamily="34" charset="0"/>
              </a:rPr>
              <a:t>core beliefs.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Shape 219"/>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Paul gets at this in Hebrews 11:1: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“Now faith is the substance of things hoped for, the evidence of things not seen.”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Then verse 3: </a:t>
            </a:r>
            <a:r>
              <a:rPr i="1" dirty="0">
                <a:latin typeface="Arial" panose="020B0604020202020204" pitchFamily="34" charset="0"/>
                <a:cs typeface="Arial" panose="020B0604020202020204" pitchFamily="34" charset="0"/>
              </a:rPr>
              <a:t>“By faith we understand that the worlds were framed by the word of God, so that the things which are seen were not made of things which are visible.”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1" name="Shape 221"/>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Adam did not see God create anything, but he finds in himself a confidence, a dependence, a delightful repose in the One addressing him.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Faith is built into his nature. He senses that he is loved and God’s love draws forth trust from his heart. God then creates Eve.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4" name="Shape 224"/>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But he doesn’t turn to Adam and say, </a:t>
            </a:r>
            <a:r>
              <a:rPr i="1" dirty="0">
                <a:latin typeface="Arial" panose="020B0604020202020204" pitchFamily="34" charset="0"/>
                <a:cs typeface="Arial" panose="020B0604020202020204" pitchFamily="34" charset="0"/>
              </a:rPr>
              <a:t>“Watch this,”</a:t>
            </a:r>
            <a:r>
              <a:rPr dirty="0">
                <a:latin typeface="Arial" panose="020B0604020202020204" pitchFamily="34" charset="0"/>
                <a:cs typeface="Arial" panose="020B0604020202020204" pitchFamily="34" charset="0"/>
              </a:rPr>
              <a:t> and poof, she is created in Adam’s sight. No.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He puts Adam to sleep, and then He creates Eve. She, like Adam, awakes to live by faith and Adam opens his eyes a second time to trust His Maker’s word that this most beautiful of all creatures standing before him came forth from God’s creative power.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Shape 227"/>
          <p:cNvSpPr/>
          <p:nvPr/>
        </p:nvSpPr>
        <p:spPr>
          <a:xfrm>
            <a:off x="1242906" y="1100297"/>
            <a:ext cx="10518988" cy="530196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get this: the Sabbath was their first full day of life. </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They rested first, contemplating the reality of their utter dependence on their Maker, and then, energized by His love, they went to work </a:t>
            </a:r>
            <a:r>
              <a:rPr sz="3900" dirty="0">
                <a:latin typeface="Arial" panose="020B0604020202020204" pitchFamily="34" charset="0"/>
                <a:cs typeface="Arial" panose="020B0604020202020204" pitchFamily="34" charset="0"/>
              </a:rPr>
              <a:t>tending the garden on first day of the week.</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9" name="Shape 229"/>
          <p:cNvSpPr/>
          <p:nvPr/>
        </p:nvSpPr>
        <p:spPr>
          <a:xfrm>
            <a:off x="1242906" y="1118360"/>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story of the Creation, positioning</a:t>
            </a:r>
            <a:endParaRPr dirty="0">
              <a:latin typeface="+mj-lt"/>
              <a:ea typeface="+mj-ea"/>
              <a:cs typeface="+mj-cs"/>
              <a:sym typeface="Calibri"/>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Adam and Eve as recipients of a finished work, communicates a powerful message: We human beings are creatures of rest before we are creatures of work.</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1" name="Shape 231"/>
          <p:cNvSpPr/>
          <p:nvPr/>
        </p:nvSpPr>
        <p:spPr>
          <a:xfrm>
            <a:off x="1242906" y="1118360"/>
            <a:ext cx="10518988" cy="55148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are mentally, emotionally, and relationally engineered for receiving from God before we are able to give back to God and others. </a:t>
            </a:r>
            <a:r>
              <a:rPr i="1" dirty="0">
                <a:latin typeface="Arial" panose="020B0604020202020204" pitchFamily="34" charset="0"/>
                <a:cs typeface="Arial" panose="020B0604020202020204" pitchFamily="34" charset="0"/>
              </a:rPr>
              <a:t>“We love Him because He first loved us.”</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(1 John 4:19)</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That’s the nature of the Creator-creature relationship.</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3" name="Shape 233"/>
          <p:cNvSpPr/>
          <p:nvPr/>
        </p:nvSpPr>
        <p:spPr>
          <a:xfrm>
            <a:off x="1242906" y="1118360"/>
            <a:ext cx="10518988" cy="60303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700" b="1" i="1">
                <a:solidFill>
                  <a:schemeClr val="accent6">
                    <a:satOff val="-3457"/>
                    <a:lumOff val="26078"/>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Creation—Salvation Continuum</a:t>
            </a:r>
          </a:p>
          <a:p>
            <a:pPr>
              <a:spcBef>
                <a:spcPts val="1700"/>
              </a:spcBef>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spcBef>
                <a:spcPts val="17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Okay, then, our first discovery regarding the Sabbath is that it is a memorial of God’s finished work of creation, reminding us of our position in creation as trusting recipients of His love.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5" name="Shape 235"/>
          <p:cNvSpPr/>
          <p:nvPr/>
        </p:nvSpPr>
        <p:spPr>
          <a:xfrm>
            <a:off x="1242906" y="1118360"/>
            <a:ext cx="10518988" cy="395287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17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Now we will discover that the Sabbath is also a memorial of redemption. </a:t>
            </a:r>
          </a:p>
          <a:p>
            <a:pPr>
              <a:spcBef>
                <a:spcPts val="1700"/>
              </a:spcBef>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spcBef>
                <a:spcPts val="17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connection is obvious once we see it.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p:nvPr/>
        </p:nvSpPr>
        <p:spPr>
          <a:xfrm>
            <a:off x="1242906" y="1118360"/>
            <a:ext cx="10518988" cy="34320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spcBef>
                <a:spcPts val="2500"/>
              </a:spcBef>
              <a:defRPr sz="43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doctrinal truths of Scripture can be thought of as a series of perceptual windows through which God's character may be viewed from various different angles.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7" name="Shape 237"/>
          <p:cNvSpPr/>
          <p:nvPr/>
        </p:nvSpPr>
        <p:spPr>
          <a:xfrm>
            <a:off x="1242906" y="1100297"/>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There is a super logical reason why the Sabbath doubles as a memorial of both creation and salvation, and it is this: both are accomplished by the creative power of God alone.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9" name="Shape 239"/>
          <p:cNvSpPr/>
          <p:nvPr/>
        </p:nvSpPr>
        <p:spPr>
          <a:xfrm>
            <a:off x="1242906" y="1100297"/>
            <a:ext cx="10518988" cy="48417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Salvation is, in fact, an act of re-creation on God’s part. Within the storyline of Scripture there is what might be described as a creation-salvation continuum.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Watch as it beautifully unfolds.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Shape 241"/>
          <p:cNvSpPr/>
          <p:nvPr/>
        </p:nvSpPr>
        <p:spPr>
          <a:xfrm>
            <a:off x="1242906" y="1118360"/>
            <a:ext cx="1051898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Old Testament opens with the words, </a:t>
            </a:r>
            <a:r>
              <a:rPr i="1" dirty="0">
                <a:latin typeface="Arial" panose="020B0604020202020204" pitchFamily="34" charset="0"/>
                <a:cs typeface="Arial" panose="020B0604020202020204" pitchFamily="34" charset="0"/>
              </a:rPr>
              <a:t>“In the beginning God created the heavens and the earth”</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(Genesis 1:1),</a:t>
            </a:r>
            <a:r>
              <a:rPr dirty="0">
                <a:latin typeface="Arial" panose="020B0604020202020204" pitchFamily="34" charset="0"/>
                <a:cs typeface="Arial" panose="020B0604020202020204" pitchFamily="34" charset="0"/>
              </a:rPr>
              <a:t> and then the story of creation follows, the </a:t>
            </a:r>
            <a:r>
              <a:rPr i="1" dirty="0">
                <a:latin typeface="Arial" panose="020B0604020202020204" pitchFamily="34" charset="0"/>
                <a:cs typeface="Arial" panose="020B0604020202020204" pitchFamily="34" charset="0"/>
              </a:rPr>
              <a:t>“Let there be light,” </a:t>
            </a:r>
            <a:r>
              <a:rPr dirty="0">
                <a:latin typeface="Arial" panose="020B0604020202020204" pitchFamily="34" charset="0"/>
                <a:cs typeface="Arial" panose="020B0604020202020204" pitchFamily="34" charset="0"/>
              </a:rPr>
              <a:t>and so on.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New Testament Gospel of John opens with, </a:t>
            </a:r>
            <a:r>
              <a:rPr i="1" dirty="0">
                <a:latin typeface="Arial" panose="020B0604020202020204" pitchFamily="34" charset="0"/>
                <a:cs typeface="Arial" panose="020B0604020202020204" pitchFamily="34" charset="0"/>
              </a:rPr>
              <a:t>“In the beginning was the Word, and the Word was with God, and the Word was God”</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(John 1:1)</a:t>
            </a:r>
            <a:r>
              <a:rPr dirty="0">
                <a:latin typeface="Arial" panose="020B0604020202020204" pitchFamily="34" charset="0"/>
                <a:cs typeface="Arial" panose="020B0604020202020204" pitchFamily="34" charset="0"/>
              </a:rPr>
              <a:t>, and then the story of redemption follows.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3" name="Shape 243"/>
          <p:cNvSpPr/>
          <p:nvPr/>
        </p:nvSpPr>
        <p:spPr>
          <a:xfrm>
            <a:off x="1242906" y="1118360"/>
            <a:ext cx="10518988" cy="67485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Genesis 1, the first declaration of the creative venture is, </a:t>
            </a:r>
            <a:r>
              <a:rPr i="1" dirty="0">
                <a:latin typeface="Arial" panose="020B0604020202020204" pitchFamily="34" charset="0"/>
                <a:cs typeface="Arial" panose="020B0604020202020204" pitchFamily="34" charset="0"/>
              </a:rPr>
              <a:t>“Let there be light, and there was light.”</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(Genesis 1:3)</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the John 1, the first declaration of the redemption venture is, </a:t>
            </a:r>
            <a:r>
              <a:rPr i="1" dirty="0">
                <a:latin typeface="Arial" panose="020B0604020202020204" pitchFamily="34" charset="0"/>
                <a:cs typeface="Arial" panose="020B0604020202020204" pitchFamily="34" charset="0"/>
              </a:rPr>
              <a:t>“In him was life, and the life was the light of men. The light shines in the darkness, and the darkness has not overcome it.”</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(John 1:4, 5; ESV)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Shape 245"/>
          <p:cNvSpPr/>
          <p:nvPr/>
        </p:nvSpPr>
        <p:spPr>
          <a:xfrm>
            <a:off x="1242906" y="1118360"/>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Genesis, once God </a:t>
            </a:r>
            <a:r>
              <a:rPr i="1" dirty="0">
                <a:latin typeface="Arial" panose="020B0604020202020204" pitchFamily="34" charset="0"/>
                <a:cs typeface="Arial" panose="020B0604020202020204" pitchFamily="34" charset="0"/>
              </a:rPr>
              <a:t>“finished”</a:t>
            </a:r>
            <a:r>
              <a:rPr dirty="0">
                <a:latin typeface="Arial" panose="020B0604020202020204" pitchFamily="34" charset="0"/>
                <a:cs typeface="Arial" panose="020B0604020202020204" pitchFamily="34" charset="0"/>
              </a:rPr>
              <a:t> the work of creation, </a:t>
            </a:r>
            <a:r>
              <a:rPr i="1" dirty="0">
                <a:latin typeface="Arial" panose="020B0604020202020204" pitchFamily="34" charset="0"/>
                <a:cs typeface="Arial" panose="020B0604020202020204" pitchFamily="34" charset="0"/>
              </a:rPr>
              <a:t>“on the seventh day God ended His work which He had done, and He rested on the seventh day from all His work which He had done.”</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(Genesis 2:2)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7" name="Shape 247"/>
          <p:cNvSpPr/>
          <p:nvPr/>
        </p:nvSpPr>
        <p:spPr>
          <a:xfrm>
            <a:off x="1242906" y="1118360"/>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John, as Jesus comes to the end of His salvation ministry, He employs the seventh day language of Genesis 2 and says to the Father, </a:t>
            </a:r>
            <a:r>
              <a:rPr i="1" dirty="0">
                <a:latin typeface="Arial" panose="020B0604020202020204" pitchFamily="34" charset="0"/>
                <a:cs typeface="Arial" panose="020B0604020202020204" pitchFamily="34" charset="0"/>
              </a:rPr>
              <a:t>“I have finished the work which You have given Me to do.”</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(John 17:4)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9" name="Shape 249"/>
          <p:cNvSpPr/>
          <p:nvPr/>
        </p:nvSpPr>
        <p:spPr>
          <a:xfrm>
            <a:off x="1242906" y="1118360"/>
            <a:ext cx="10518988"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as He hangs upon the cross, He exclaims, </a:t>
            </a:r>
            <a:r>
              <a:rPr i="1" dirty="0">
                <a:latin typeface="Arial" panose="020B0604020202020204" pitchFamily="34" charset="0"/>
                <a:cs typeface="Arial" panose="020B0604020202020204" pitchFamily="34" charset="0"/>
              </a:rPr>
              <a:t>“It is finished!”</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(John 19:30)</a:t>
            </a:r>
            <a:r>
              <a:rPr dirty="0">
                <a:latin typeface="Arial" panose="020B0604020202020204" pitchFamily="34" charset="0"/>
                <a:cs typeface="Arial" panose="020B0604020202020204" pitchFamily="34" charset="0"/>
              </a:rPr>
              <a: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next verse informs us that it was </a:t>
            </a:r>
            <a:r>
              <a:rPr i="1" dirty="0">
                <a:latin typeface="Arial" panose="020B0604020202020204" pitchFamily="34" charset="0"/>
                <a:cs typeface="Arial" panose="020B0604020202020204" pitchFamily="34" charset="0"/>
              </a:rPr>
              <a:t>“the preparation day”</a:t>
            </a:r>
            <a:r>
              <a:rPr dirty="0">
                <a:latin typeface="Arial" panose="020B0604020202020204" pitchFamily="34" charset="0"/>
                <a:cs typeface="Arial" panose="020B0604020202020204" pitchFamily="34" charset="0"/>
              </a:rPr>
              <a:t>, or Friday, when Jesus declared His work of salvation </a:t>
            </a:r>
            <a:r>
              <a:rPr i="1" dirty="0">
                <a:latin typeface="Arial" panose="020B0604020202020204" pitchFamily="34" charset="0"/>
                <a:cs typeface="Arial" panose="020B0604020202020204" pitchFamily="34" charset="0"/>
              </a:rPr>
              <a:t>“finished”</a:t>
            </a:r>
            <a:r>
              <a:rPr dirty="0">
                <a:latin typeface="Arial" panose="020B0604020202020204" pitchFamily="34" charset="0"/>
                <a:cs typeface="Arial" panose="020B0604020202020204" pitchFamily="34" charset="0"/>
              </a:rPr>
              <a:t> and then he rested in the tomb on the Sabbath day.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2" name="Shape 252"/>
          <p:cNvSpPr/>
          <p:nvPr/>
        </p:nvSpPr>
        <p:spPr>
          <a:xfrm>
            <a:off x="1242906" y="1118360"/>
            <a:ext cx="10518988" cy="28224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This is quite astounding and powerful, actually, because when the Sabbath is seen in its natural narrative setting, it preempts legalism.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hape 254"/>
          <p:cNvSpPr/>
          <p:nvPr/>
        </p:nvSpPr>
        <p:spPr>
          <a:xfrm>
            <a:off x="1242906" y="1118360"/>
            <a:ext cx="10518988" cy="75341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By signifying not only the finished work of creation, but also the finished work salvation, the Sabbath negates the entire salvation by works enterprise and centers our total trust in Christ.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It is unfortunate that we have skipped over this telling of the Sabbath truth and settled for a mere right-day versus wrong-day proof-text approach.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Shape 134"/>
          <p:cNvSpPr/>
          <p:nvPr/>
        </p:nvSpPr>
        <p:spPr>
          <a:xfrm>
            <a:off x="1242906" y="1118360"/>
            <a:ext cx="10518988" cy="441756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For our purposes, let’s imagine the structure of truth as an octagon-shaped building. On each of the eight sides of the structure, there is a window. </a:t>
            </a:r>
          </a:p>
          <a:p>
            <a:pPr>
              <a:spcBef>
                <a:spcPts val="2500"/>
              </a:spcBef>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Each window represents one of our doctrinal beliefs: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6" name="Shape 256"/>
          <p:cNvSpPr/>
          <p:nvPr/>
        </p:nvSpPr>
        <p:spPr>
          <a:xfrm>
            <a:off x="1242906" y="1118360"/>
            <a:ext cx="10518988" cy="34955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If we had held the Sabbath forth as the reminder of God’s saving grace that it is, it would have immunized us against legalism and our witness to the world would be much more winning.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8" name="Shape 258"/>
          <p:cNvSpPr/>
          <p:nvPr/>
        </p:nvSpPr>
        <p:spPr>
          <a:xfrm>
            <a:off x="1242906" y="1118360"/>
            <a:ext cx="10518988" cy="41686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Pharisees of Jesus’s day turned God’s Sabbath into a legalistic rule with which to hammer, judge, and bind people. And we have repeated their history in our own way, from our own angle.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0" name="Shape 260"/>
          <p:cNvSpPr/>
          <p:nvPr/>
        </p:nvSpPr>
        <p:spPr>
          <a:xfrm>
            <a:off x="1242906" y="1118360"/>
            <a:ext cx="10518988"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Years ago I heard a pastor ask an Adventist youth, “What does the Sabbath mean to you?”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boy thought for a moment and answered, “Sit down, shut up, and color, or you’ll end up with the mark of the beast.”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2" name="Shape 262"/>
          <p:cNvSpPr/>
          <p:nvPr/>
        </p:nvSpPr>
        <p:spPr>
          <a:xfrm>
            <a:off x="1242906" y="1118360"/>
            <a:ext cx="10518988" cy="48417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While some may view it as humorous, for many Adventists this response nevertheless represents their overall impression about the Sabbath.</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tried to prompt us to view the law in the light of the gospel.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4" name="Shape 264"/>
          <p:cNvSpPr/>
          <p:nvPr/>
        </p:nvSpPr>
        <p:spPr>
          <a:xfrm>
            <a:off x="1242906" y="1118360"/>
            <a:ext cx="10518988"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 On one occasion she said: </a:t>
            </a:r>
            <a:r>
              <a:rPr i="1" dirty="0">
                <a:latin typeface="Arial" panose="020B0604020202020204" pitchFamily="34" charset="0"/>
                <a:cs typeface="Arial" panose="020B0604020202020204" pitchFamily="34" charset="0"/>
              </a:rPr>
              <a:t>“The law of ten commandments is not to be looked upon as much from the prohibitory side, as from the mercy side”</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Selected Messages</a:t>
            </a:r>
            <a:r>
              <a:rPr sz="3400" dirty="0">
                <a:latin typeface="Arial" panose="020B0604020202020204" pitchFamily="34" charset="0"/>
                <a:cs typeface="Arial" panose="020B0604020202020204" pitchFamily="34" charset="0"/>
              </a:rPr>
              <a:t>, vol. 1, p. 235).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6" name="Shape 266"/>
          <p:cNvSpPr/>
          <p:nvPr/>
        </p:nvSpPr>
        <p:spPr>
          <a:xfrm>
            <a:off x="1242906" y="1100297"/>
            <a:ext cx="10518988" cy="742561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On another occasion she wrote: </a:t>
            </a:r>
            <a:r>
              <a:rPr i="1" dirty="0">
                <a:latin typeface="Arial" panose="020B0604020202020204" pitchFamily="34" charset="0"/>
                <a:cs typeface="Arial" panose="020B0604020202020204" pitchFamily="34" charset="0"/>
              </a:rPr>
              <a:t>“The Ten Commandments, ‘Thou shalt,’ and, ‘Thou shalt not,’ are ten promises.” </a:t>
            </a: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Bible Echo</a:t>
            </a:r>
            <a:r>
              <a:rPr sz="3400" dirty="0">
                <a:latin typeface="Arial" panose="020B0604020202020204" pitchFamily="34" charset="0"/>
                <a:cs typeface="Arial" panose="020B0604020202020204" pitchFamily="34" charset="0"/>
              </a:rPr>
              <a:t>, June 17, 1901)</a:t>
            </a:r>
          </a:p>
          <a:p>
            <a:pPr>
              <a:defRPr sz="4400" b="1">
                <a:solidFill>
                  <a:srgbClr val="FFFFFF"/>
                </a:solidFill>
                <a:latin typeface="Bebas Neue"/>
                <a:ea typeface="Bebas Neue"/>
                <a:cs typeface="Bebas Neue"/>
                <a:sym typeface="Bebas Neue"/>
              </a:defRPr>
            </a:pPr>
            <a:endParaRPr sz="3400"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This holds true for the fourth commandment. The Sabbath is not about what we can’t do for a twenty four hour period of time each week. It’s about what God has done and will do for us by His merciful grace.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Shape 268"/>
          <p:cNvSpPr/>
          <p:nvPr/>
        </p:nvSpPr>
        <p:spPr>
          <a:xfrm>
            <a:off x="1242906" y="1118360"/>
            <a:ext cx="10518988" cy="41686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When understood within the context of the overall biblical story, the Sabbath is a constant reminder of our utter dependence on Jesus for salvation and, therefore, the very antithesis of legalism.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0" name="Shape 270"/>
          <p:cNvSpPr/>
          <p:nvPr/>
        </p:nvSpPr>
        <p:spPr>
          <a:xfrm>
            <a:off x="1242906" y="1118360"/>
            <a:ext cx="10518988" cy="696395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800" b="1" i="1">
                <a:solidFill>
                  <a:srgbClr val="FF0000"/>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Unforced Rhythms of</a:t>
            </a:r>
            <a:r>
              <a:rPr dirty="0">
                <a:solidFill>
                  <a:srgbClr val="FFFFFF"/>
                </a:solidFill>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Grace</a:t>
            </a:r>
            <a:endParaRPr sz="4400" dirty="0">
              <a:solidFill>
                <a:srgbClr val="FFFFFF"/>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endParaRPr sz="4400" dirty="0">
              <a:solidFill>
                <a:srgbClr val="FFFFFF"/>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It is not at all surprising, then, that Jesus defined salvation as involving rest from the anxiety of laboring to merit God’s favor: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“Come to Me, all you who labor and are heavy laden, and I will give you rest.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3" name="Shape 273"/>
          <p:cNvSpPr/>
          <p:nvPr/>
        </p:nvSpPr>
        <p:spPr>
          <a:xfrm>
            <a:off x="1242906" y="1118360"/>
            <a:ext cx="10518988"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a:t>
            </a:r>
            <a:r>
              <a:rPr i="1" dirty="0">
                <a:latin typeface="Arial" panose="020B0604020202020204" pitchFamily="34" charset="0"/>
                <a:cs typeface="Arial" panose="020B0604020202020204" pitchFamily="34" charset="0"/>
              </a:rPr>
              <a:t>“labor”</a:t>
            </a:r>
            <a:r>
              <a:rPr dirty="0">
                <a:latin typeface="Arial" panose="020B0604020202020204" pitchFamily="34" charset="0"/>
                <a:cs typeface="Arial" panose="020B0604020202020204" pitchFamily="34" charset="0"/>
              </a:rPr>
              <a:t> from which Jesus offers </a:t>
            </a:r>
            <a:r>
              <a:rPr i="1" dirty="0">
                <a:latin typeface="Arial" panose="020B0604020202020204" pitchFamily="34" charset="0"/>
                <a:cs typeface="Arial" panose="020B0604020202020204" pitchFamily="34" charset="0"/>
              </a:rPr>
              <a:t>“rest”</a:t>
            </a:r>
            <a:r>
              <a:rPr dirty="0">
                <a:latin typeface="Arial" panose="020B0604020202020204" pitchFamily="34" charset="0"/>
                <a:cs typeface="Arial" panose="020B0604020202020204" pitchFamily="34" charset="0"/>
              </a:rPr>
              <a:t> is not physical labor, but the emotional anxiety of laboring under a false picture of God’s character, which leads us to believe that His acceptance must be earned.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Shape 136"/>
          <p:cNvSpPr/>
          <p:nvPr/>
        </p:nvSpPr>
        <p:spPr>
          <a:xfrm>
            <a:off x="1242905" y="1118358"/>
            <a:ext cx="10518990" cy="57815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1: The Trinity</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2: The Great Controversy</a:t>
            </a:r>
            <a:endParaRPr dirty="0">
              <a:solidFill>
                <a:schemeClr val="accent4">
                  <a:lumOff val="25000"/>
                </a:schemeClr>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3: The Law of God</a:t>
            </a:r>
          </a:p>
          <a:p>
            <a:pPr>
              <a:defRPr sz="6200" b="1" i="1">
                <a:solidFill>
                  <a:schemeClr val="accent6">
                    <a:satOff val="-3457"/>
                    <a:lumOff val="26078"/>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4: The Sabbath</a:t>
            </a:r>
            <a:endParaRPr sz="4400"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5: The Sanctuary</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6: Death and Hell</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7: The End Time</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8: The Second Coming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5" name="Shape 275"/>
          <p:cNvSpPr/>
          <p:nvPr/>
        </p:nvSpPr>
        <p:spPr>
          <a:xfrm>
            <a:off x="1242906" y="1118360"/>
            <a:ext cx="10518988" cy="741023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 know this is His point because He offers rest for our </a:t>
            </a:r>
            <a:r>
              <a:rPr i="1" dirty="0">
                <a:latin typeface="Arial" panose="020B0604020202020204" pitchFamily="34" charset="0"/>
                <a:cs typeface="Arial" panose="020B0604020202020204" pitchFamily="34" charset="0"/>
              </a:rPr>
              <a:t>“souls”</a:t>
            </a:r>
            <a:r>
              <a:rPr dirty="0">
                <a:latin typeface="Arial" panose="020B0604020202020204" pitchFamily="34" charset="0"/>
                <a:cs typeface="Arial" panose="020B0604020202020204" pitchFamily="34" charset="0"/>
              </a:rPr>
              <a:t>, which is </a:t>
            </a:r>
            <a:r>
              <a:rPr i="1" dirty="0">
                <a:latin typeface="Arial" panose="020B0604020202020204" pitchFamily="34" charset="0"/>
                <a:cs typeface="Arial" panose="020B0604020202020204" pitchFamily="34" charset="0"/>
              </a:rPr>
              <a:t>psyche </a:t>
            </a:r>
            <a:r>
              <a:rPr dirty="0">
                <a:latin typeface="Arial" panose="020B0604020202020204" pitchFamily="34" charset="0"/>
                <a:cs typeface="Arial" panose="020B0604020202020204" pitchFamily="34" charset="0"/>
              </a:rPr>
              <a:t>in the original Greek text. He’s literally saying, “</a:t>
            </a:r>
            <a:r>
              <a:rPr i="1" dirty="0">
                <a:latin typeface="Arial" panose="020B0604020202020204" pitchFamily="34" charset="0"/>
                <a:cs typeface="Arial" panose="020B0604020202020204" pitchFamily="34" charset="0"/>
              </a:rPr>
              <a:t>I want to release your mind from its labor</a:t>
            </a:r>
            <a:r>
              <a:rPr dirty="0">
                <a:latin typeface="Arial" panose="020B0604020202020204" pitchFamily="34" charset="0"/>
                <a:cs typeface="Arial" panose="020B0604020202020204" pitchFamily="34" charset="0"/>
              </a:rPr>
              <a:t>.” </a:t>
            </a:r>
          </a:p>
          <a:p>
            <a:pPr>
              <a:defRPr sz="43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3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This is the deeper rest that we really need: the rest of knowing that God loves us and saves us by His grace, not because we have done sufficient work to make ourselves worthy of His love.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Shape 277"/>
          <p:cNvSpPr/>
          <p:nvPr/>
        </p:nvSpPr>
        <p:spPr>
          <a:xfrm>
            <a:off x="1242906" y="1118360"/>
            <a:ext cx="10518988"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As we enter into the rest He offers, we discover that God is not a hard, exacting taskmaster at all. Far from it.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When we get on the inside of God’s heart, we find that serving Him is “easy” and “light”.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9" name="Shape 279"/>
          <p:cNvSpPr/>
          <p:nvPr/>
        </p:nvSpPr>
        <p:spPr>
          <a:xfrm>
            <a:off x="1242906" y="1118360"/>
            <a:ext cx="10518988" cy="41686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Because that’s just how love operates. It completely rearranges a person’s perspective on what is </a:t>
            </a:r>
            <a:r>
              <a:rPr i="1" dirty="0">
                <a:latin typeface="Arial" panose="020B0604020202020204" pitchFamily="34" charset="0"/>
                <a:cs typeface="Arial" panose="020B0604020202020204" pitchFamily="34" charset="0"/>
              </a:rPr>
              <a:t>heavy </a:t>
            </a:r>
            <a:r>
              <a:rPr dirty="0">
                <a:latin typeface="Arial" panose="020B0604020202020204" pitchFamily="34" charset="0"/>
                <a:cs typeface="Arial" panose="020B0604020202020204" pitchFamily="34" charset="0"/>
              </a:rPr>
              <a:t>and </a:t>
            </a:r>
            <a:r>
              <a:rPr i="1" dirty="0">
                <a:latin typeface="Arial" panose="020B0604020202020204" pitchFamily="34" charset="0"/>
                <a:cs typeface="Arial" panose="020B0604020202020204" pitchFamily="34" charset="0"/>
              </a:rPr>
              <a:t>hard</a:t>
            </a:r>
            <a:r>
              <a:rPr dirty="0">
                <a:latin typeface="Arial" panose="020B0604020202020204" pitchFamily="34" charset="0"/>
                <a:cs typeface="Arial" panose="020B0604020202020204" pitchFamily="34" charset="0"/>
              </a:rPr>
              <a:t>. For the person who is in love, </a:t>
            </a:r>
            <a:r>
              <a:rPr i="1" dirty="0">
                <a:latin typeface="Arial" panose="020B0604020202020204" pitchFamily="34" charset="0"/>
                <a:cs typeface="Arial" panose="020B0604020202020204" pitchFamily="34" charset="0"/>
              </a:rPr>
              <a:t>heavy </a:t>
            </a:r>
            <a:r>
              <a:rPr dirty="0">
                <a:latin typeface="Arial" panose="020B0604020202020204" pitchFamily="34" charset="0"/>
                <a:cs typeface="Arial" panose="020B0604020202020204" pitchFamily="34" charset="0"/>
              </a:rPr>
              <a:t>and </a:t>
            </a:r>
            <a:r>
              <a:rPr i="1" dirty="0">
                <a:latin typeface="Arial" panose="020B0604020202020204" pitchFamily="34" charset="0"/>
                <a:cs typeface="Arial" panose="020B0604020202020204" pitchFamily="34" charset="0"/>
              </a:rPr>
              <a:t>hard </a:t>
            </a:r>
            <a:r>
              <a:rPr dirty="0">
                <a:latin typeface="Arial" panose="020B0604020202020204" pitchFamily="34" charset="0"/>
                <a:cs typeface="Arial" panose="020B0604020202020204" pitchFamily="34" charset="0"/>
              </a:rPr>
              <a:t>are nearly foreign concepts. Ellen White says it this way: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1" name="Shape 281"/>
          <p:cNvSpPr/>
          <p:nvPr/>
        </p:nvSpPr>
        <p:spPr>
          <a:xfrm>
            <a:off x="1242906" y="1118360"/>
            <a:ext cx="10518988" cy="55148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i="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“We must not trust at all to ourselves or to our good works; but when as erring, sinful beings we come to Christ, we may find rest in His love. God will accept every one that comes to Him trusting wholly in the merits of a crucified Savior. Love springs up in the heart.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3" name="Shape 283"/>
          <p:cNvSpPr/>
          <p:nvPr/>
        </p:nvSpPr>
        <p:spPr>
          <a:xfrm>
            <a:off x="1242906" y="1118360"/>
            <a:ext cx="10518988" cy="41686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There may be no ecstasy of feeling, but there is an abiding, peaceful trust. Every burden is light; for the yoke which Christ imposes is easy. Duty becomes a delight, and sacrifice a pleasure.”</a:t>
            </a:r>
            <a:r>
              <a:rPr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Faith and Works</a:t>
            </a:r>
            <a:r>
              <a:rPr dirty="0">
                <a:latin typeface="Arial" panose="020B0604020202020204" pitchFamily="34" charset="0"/>
                <a:cs typeface="Arial" panose="020B0604020202020204" pitchFamily="34" charset="0"/>
              </a:rPr>
              <a:t>, p. 38)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5" name="Shape 285"/>
          <p:cNvSpPr/>
          <p:nvPr/>
        </p:nvSpPr>
        <p:spPr>
          <a:xfrm>
            <a:off x="1242906" y="1118360"/>
            <a:ext cx="10518988" cy="642021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34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Wow! That is so cool!</a:t>
            </a:r>
          </a:p>
          <a:p>
            <a:pPr>
              <a:spcBef>
                <a:spcPts val="34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Can you imagine any better experience?</a:t>
            </a:r>
          </a:p>
          <a:p>
            <a:pPr>
              <a:spcBef>
                <a:spcPts val="34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course you can’t! </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When Jesus says, “Come to Me, all you who labor and are heavy laden, and I will give you rest,” He is offering the most liberated life imaginable.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7" name="Shape 287"/>
          <p:cNvSpPr/>
          <p:nvPr/>
        </p:nvSpPr>
        <p:spPr>
          <a:xfrm>
            <a:off x="1242906" y="1118360"/>
            <a:ext cx="10518988" cy="26700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34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Another version of the Bible brilliantly captures the idea like this: </a:t>
            </a:r>
            <a:r>
              <a:rPr i="1" dirty="0">
                <a:latin typeface="Arial" panose="020B0604020202020204" pitchFamily="34" charset="0"/>
                <a:cs typeface="Arial" panose="020B0604020202020204" pitchFamily="34" charset="0"/>
              </a:rPr>
              <a:t>“Learn the unforced rhythms of grace”</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sz="3400" dirty="0">
                <a:latin typeface="Arial" panose="020B0604020202020204" pitchFamily="34" charset="0"/>
                <a:cs typeface="Arial" panose="020B0604020202020204" pitchFamily="34" charset="0"/>
              </a:rPr>
              <a:t>(The Message).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9" name="Shape 289"/>
          <p:cNvSpPr/>
          <p:nvPr/>
        </p:nvSpPr>
        <p:spPr>
          <a:xfrm>
            <a:off x="1242906" y="1118360"/>
            <a:ext cx="10518988" cy="7619659"/>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8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Unforced…</a:t>
            </a:r>
          </a:p>
          <a:p>
            <a:pPr indent="457200">
              <a:spcBef>
                <a:spcPts val="800"/>
              </a:spcBef>
              <a:defRPr sz="4400" b="1">
                <a:solidFill>
                  <a:srgbClr val="C5E0B4"/>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I’m at rest.</a:t>
            </a:r>
            <a:endParaRPr dirty="0">
              <a:solidFill>
                <a:srgbClr val="FFFFFF"/>
              </a:solidFill>
              <a:latin typeface="Arial" panose="020B0604020202020204" pitchFamily="34" charset="0"/>
              <a:cs typeface="Arial" panose="020B0604020202020204" pitchFamily="34" charset="0"/>
            </a:endParaRPr>
          </a:p>
          <a:p>
            <a:pPr indent="457200">
              <a:spcBef>
                <a:spcPts val="800"/>
              </a:spcBef>
              <a:defRPr sz="4400" b="1">
                <a:solidFill>
                  <a:srgbClr val="A9D18E"/>
                </a:solidFill>
                <a:latin typeface="Bebas Neue"/>
                <a:ea typeface="Bebas Neue"/>
                <a:cs typeface="Bebas Neue"/>
                <a:sym typeface="Bebas Neue"/>
              </a:defRPr>
            </a:pPr>
            <a:endParaRPr dirty="0">
              <a:solidFill>
                <a:srgbClr val="FFFFFF"/>
              </a:solidFill>
              <a:latin typeface="Arial" panose="020B0604020202020204" pitchFamily="34" charset="0"/>
              <a:cs typeface="Arial" panose="020B0604020202020204" pitchFamily="34" charset="0"/>
            </a:endParaRPr>
          </a:p>
          <a:p>
            <a:pPr>
              <a:spcBef>
                <a:spcPts val="8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Rhythms…</a:t>
            </a:r>
          </a:p>
          <a:p>
            <a:pPr indent="457200">
              <a:spcBef>
                <a:spcPts val="800"/>
              </a:spcBef>
              <a:defRPr sz="4400" b="1">
                <a:solidFill>
                  <a:srgbClr val="C5E0B4"/>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yet I’m moving.</a:t>
            </a:r>
            <a:endParaRPr dirty="0">
              <a:solidFill>
                <a:srgbClr val="FFFFFF"/>
              </a:solidFill>
              <a:latin typeface="Arial" panose="020B0604020202020204" pitchFamily="34" charset="0"/>
              <a:cs typeface="Arial" panose="020B0604020202020204" pitchFamily="34" charset="0"/>
            </a:endParaRPr>
          </a:p>
          <a:p>
            <a:pPr indent="457200">
              <a:spcBef>
                <a:spcPts val="800"/>
              </a:spcBef>
              <a:defRPr sz="4400" b="1">
                <a:solidFill>
                  <a:srgbClr val="FFFFFF"/>
                </a:solidFill>
                <a:latin typeface="Bebas Neue"/>
                <a:ea typeface="Bebas Neue"/>
                <a:cs typeface="Bebas Neue"/>
                <a:sym typeface="Bebas Neue"/>
              </a:defRPr>
            </a:pPr>
            <a:endParaRPr dirty="0">
              <a:solidFill>
                <a:srgbClr val="FFFFFF"/>
              </a:solidFill>
              <a:latin typeface="Arial" panose="020B0604020202020204" pitchFamily="34" charset="0"/>
              <a:cs typeface="Arial" panose="020B0604020202020204" pitchFamily="34" charset="0"/>
            </a:endParaRPr>
          </a:p>
          <a:p>
            <a:pPr>
              <a:spcBef>
                <a:spcPts val="8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grace…</a:t>
            </a:r>
          </a:p>
          <a:p>
            <a:pPr indent="457200">
              <a:defRPr sz="4400" b="1">
                <a:solidFill>
                  <a:srgbClr val="C5E0B4"/>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because God’s unmerited</a:t>
            </a:r>
            <a:endParaRPr dirty="0">
              <a:solidFill>
                <a:srgbClr val="FFFFFF"/>
              </a:solidFill>
              <a:latin typeface="Arial" panose="020B0604020202020204" pitchFamily="34" charset="0"/>
              <a:cs typeface="Arial" panose="020B0604020202020204" pitchFamily="34" charset="0"/>
            </a:endParaRPr>
          </a:p>
          <a:p>
            <a:pPr indent="457200">
              <a:defRPr sz="4400" b="1">
                <a:solidFill>
                  <a:srgbClr val="C5E0B4"/>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love powerfully moves me</a:t>
            </a:r>
            <a:endParaRPr dirty="0">
              <a:solidFill>
                <a:srgbClr val="FFFFFF"/>
              </a:solidFill>
              <a:latin typeface="Arial" panose="020B0604020202020204" pitchFamily="34" charset="0"/>
              <a:cs typeface="Arial" panose="020B0604020202020204" pitchFamily="34" charset="0"/>
            </a:endParaRPr>
          </a:p>
          <a:p>
            <a:pPr indent="457200">
              <a:defRPr sz="4400" b="1">
                <a:solidFill>
                  <a:srgbClr val="C5E0B4"/>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from the inside out.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2" name="Shape 292"/>
          <p:cNvSpPr/>
          <p:nvPr/>
        </p:nvSpPr>
        <p:spPr>
          <a:xfrm>
            <a:off x="1242906" y="1118360"/>
            <a:ext cx="10518988" cy="539429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Through the prophet Jeremiah God declared both His heart toward us and His method of saving us: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“Yes, I have loved you with an everlasting love; therefore with loving-kindness I have drawn you.”</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sz="3400" dirty="0">
                <a:latin typeface="Arial" panose="020B0604020202020204" pitchFamily="34" charset="0"/>
                <a:cs typeface="Arial" panose="020B0604020202020204" pitchFamily="34" charset="0"/>
              </a:rPr>
              <a:t>(Jeremiah 31:3.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Shape 138"/>
          <p:cNvSpPr/>
          <p:nvPr/>
        </p:nvSpPr>
        <p:spPr>
          <a:xfrm>
            <a:off x="1242905" y="1118358"/>
            <a:ext cx="10518990"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chemeClr val="accent6">
                    <a:satOff val="-3457"/>
                    <a:lumOff val="26078"/>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Remember our guiding metaphor?</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doctrinal truths of Scripture are like windows that look in upon the God’s attractive character as revealed in Christ.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chemeClr val="accent6">
                    <a:satOff val="-3457"/>
                    <a:lumOff val="26078"/>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 doctrine is an end in itself.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4" name="Shape 294"/>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This is so amazing.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Notice the logical relationship between how God feels about us and how He approaches us. Because God loves us, He seeks to draw us to Himself by the attractive influence of His loving-kindness, rather than to force us by His superior power or manipulate us by His superior wisdom.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6" name="Shape 296"/>
          <p:cNvSpPr/>
          <p:nvPr/>
        </p:nvSpPr>
        <p:spPr>
          <a:xfrm>
            <a:off x="1242906" y="4062502"/>
            <a:ext cx="10518988" cy="28224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God’s only goal is to attract and empower us.</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That’s all.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8" name="Shape 298"/>
          <p:cNvSpPr/>
          <p:nvPr/>
        </p:nvSpPr>
        <p:spPr>
          <a:xfrm>
            <a:off x="1242906" y="1118360"/>
            <a:ext cx="10518988" cy="732840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that’s a lot.</a:t>
            </a:r>
          </a:p>
          <a:p>
            <a:pPr>
              <a:spcBef>
                <a:spcPts val="2500"/>
              </a:spcBef>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Monumental, in fact.</a:t>
            </a:r>
          </a:p>
          <a:p>
            <a:pPr>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 greater achievement is conceivable, even for Almighty God, because,</a:t>
            </a:r>
          </a:p>
          <a:p>
            <a:pPr>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astounding as it may seem, you and I are</a:t>
            </a:r>
          </a:p>
          <a:p>
            <a:pPr>
              <a:spcBef>
                <a:spcPts val="2500"/>
              </a:spcBef>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free to literally say no to God. So He has embarked upon the delicate task of saving us from sin while leaving our freewill unmolested, intact, and operable.</a:t>
            </a:r>
          </a:p>
          <a:p>
            <a:pPr>
              <a:defRPr sz="41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a God!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0" name="Shape 300"/>
          <p:cNvSpPr/>
          <p:nvPr/>
        </p:nvSpPr>
        <p:spPr>
          <a:xfrm>
            <a:off x="1242906" y="1118360"/>
            <a:ext cx="10518988" cy="316034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ingeniously observed, </a:t>
            </a:r>
          </a:p>
          <a:p>
            <a:pPr>
              <a:spcBef>
                <a:spcPts val="2500"/>
              </a:spcBef>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“Love is the agent He uses to expel sin from the heart.”</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Thoughts from the Mount of Blessing</a:t>
            </a:r>
            <a:r>
              <a:rPr sz="3400" dirty="0">
                <a:latin typeface="Arial" panose="020B0604020202020204" pitchFamily="34" charset="0"/>
                <a:cs typeface="Arial" panose="020B0604020202020204" pitchFamily="34" charset="0"/>
              </a:rPr>
              <a:t>, p. 76).</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2" name="Shape 302"/>
          <p:cNvSpPr/>
          <p:nvPr/>
        </p:nvSpPr>
        <p:spPr>
          <a:xfrm>
            <a:off x="1242906" y="1118360"/>
            <a:ext cx="10518988" cy="786420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Grace is the form God’s love takes in relating to sinners. </a:t>
            </a:r>
          </a:p>
          <a:p>
            <a:pPr>
              <a:spcBef>
                <a:spcPts val="2500"/>
              </a:spcBef>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genius of grace is that it simultaneously frees me and captivates me. The moment I realize there is absolutely nothing I can do to earn God’s favor, I am free to say No to His will and yet I eagerly say Yes. </a:t>
            </a:r>
          </a:p>
          <a:p>
            <a:pPr>
              <a:spcBef>
                <a:spcPts val="2500"/>
              </a:spcBef>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Shape 304"/>
          <p:cNvSpPr/>
          <p:nvPr/>
        </p:nvSpPr>
        <p:spPr>
          <a:xfrm>
            <a:off x="1242906" y="1118360"/>
            <a:ext cx="10518988" cy="519167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But if I believe, intellectually or even emotionally, any form of the salvation-by-works lie, I am morally crippled, immobilized, and defeated.</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 labor toward God under feelings of guilt, and guilt weakens rather than strengthens my will.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6" name="Shape 306"/>
          <p:cNvSpPr/>
          <p:nvPr/>
        </p:nvSpPr>
        <p:spPr>
          <a:xfrm>
            <a:off x="1242906" y="1118360"/>
            <a:ext cx="10518988" cy="57661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issues this warning and</a:t>
            </a:r>
          </a:p>
          <a:p>
            <a:pPr>
              <a:spcBef>
                <a:spcPts val="17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encouragement:</a:t>
            </a:r>
          </a:p>
          <a:p>
            <a:pPr indent="457200">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“We should not make self the center and indulge anxiety and fear as to whether we shall be saved. All this turns the soul away from the Source of our strength. Commit the keeping of your soul to God, and trust in Him.</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8" name="Shape 308"/>
          <p:cNvSpPr/>
          <p:nvPr/>
        </p:nvSpPr>
        <p:spPr>
          <a:xfrm>
            <a:off x="1242906" y="1118360"/>
            <a:ext cx="10518988" cy="67485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Talk and think of Jesus. Let self be lost in Him. Put away all doubt; dismiss your fears. Say with the apostle Paul, </a:t>
            </a:r>
          </a:p>
          <a:p>
            <a:pPr>
              <a:defRPr sz="4400" b="1">
                <a:solidFill>
                  <a:srgbClr val="FFFFFF"/>
                </a:solidFill>
                <a:latin typeface="Bebas Neue"/>
                <a:ea typeface="Bebas Neue"/>
                <a:cs typeface="Bebas Neue"/>
                <a:sym typeface="Bebas Neue"/>
              </a:defRPr>
            </a:pPr>
            <a:r>
              <a:rPr i="1" dirty="0">
                <a:latin typeface="Arial" panose="020B0604020202020204" pitchFamily="34" charset="0"/>
                <a:cs typeface="Arial" panose="020B0604020202020204" pitchFamily="34" charset="0"/>
              </a:rPr>
              <a:t>‘I live; yet not I, but Christ </a:t>
            </a:r>
            <a:r>
              <a:rPr i="1" dirty="0" err="1">
                <a:latin typeface="Arial" panose="020B0604020202020204" pitchFamily="34" charset="0"/>
                <a:cs typeface="Arial" panose="020B0604020202020204" pitchFamily="34" charset="0"/>
              </a:rPr>
              <a:t>liveth</a:t>
            </a:r>
            <a:r>
              <a:rPr i="1" dirty="0">
                <a:latin typeface="Arial" panose="020B0604020202020204" pitchFamily="34" charset="0"/>
                <a:cs typeface="Arial" panose="020B0604020202020204" pitchFamily="34" charset="0"/>
              </a:rPr>
              <a:t> in me: and the life which I now live in the flesh I live by the faith of the Son of God, who loved me, and gave Himself for me.’ Galatians 2:20. Rest in God.”</a:t>
            </a:r>
            <a:r>
              <a:rPr sz="3400" dirty="0">
                <a:latin typeface="Arial" panose="020B0604020202020204" pitchFamily="34" charset="0"/>
                <a:cs typeface="Arial" panose="020B0604020202020204" pitchFamily="34" charset="0"/>
              </a:rPr>
              <a:t> (</a:t>
            </a:r>
            <a:r>
              <a:rPr sz="3400" i="1" dirty="0">
                <a:latin typeface="Arial" panose="020B0604020202020204" pitchFamily="34" charset="0"/>
                <a:cs typeface="Arial" panose="020B0604020202020204" pitchFamily="34" charset="0"/>
              </a:rPr>
              <a:t>Steps to Christ, </a:t>
            </a:r>
            <a:r>
              <a:rPr sz="3400" dirty="0">
                <a:latin typeface="Arial" panose="020B0604020202020204" pitchFamily="34" charset="0"/>
                <a:cs typeface="Arial" panose="020B0604020202020204" pitchFamily="34" charset="0"/>
              </a:rPr>
              <a:t>p. 71)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0" name="Shape 310"/>
          <p:cNvSpPr/>
          <p:nvPr/>
        </p:nvSpPr>
        <p:spPr>
          <a:xfrm>
            <a:off x="1242906" y="1118360"/>
            <a:ext cx="10518988" cy="484174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There is a stabilizing security in knowing that my salvation is His work and not mine.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That is the rest Jesus offers. But it’s more than </a:t>
            </a:r>
            <a:r>
              <a:rPr i="1" dirty="0">
                <a:latin typeface="Arial" panose="020B0604020202020204" pitchFamily="34" charset="0"/>
                <a:cs typeface="Arial" panose="020B0604020202020204" pitchFamily="34" charset="0"/>
              </a:rPr>
              <a:t>just </a:t>
            </a:r>
            <a:r>
              <a:rPr dirty="0">
                <a:latin typeface="Arial" panose="020B0604020202020204" pitchFamily="34" charset="0"/>
                <a:cs typeface="Arial" panose="020B0604020202020204" pitchFamily="34" charset="0"/>
              </a:rPr>
              <a:t>rest He offers, because with rest comes energy!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2" name="Shape 312"/>
          <p:cNvSpPr/>
          <p:nvPr/>
        </p:nvSpPr>
        <p:spPr>
          <a:xfrm>
            <a:off x="1242906" y="1118360"/>
            <a:ext cx="10518988"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Resting in Christ alone for my salvation, His grace arouses me, energizes me, and motivates me with the pure and powerful motive of love as the only true basis for obedience.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 am propelled from the inside out by the unforced rhythms of His grace. Suddenly the Sabbath makes more sense than it ever has before.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4580</Words>
  <Application>Microsoft Office PowerPoint</Application>
  <PresentationFormat>Custom</PresentationFormat>
  <Paragraphs>255</Paragraphs>
  <Slides>105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105</vt:i4>
      </vt:variant>
    </vt:vector>
  </HeadingPairs>
  <TitlesOfParts>
    <vt:vector size="115" baseType="lpstr">
      <vt:lpstr>Arial</vt:lpstr>
      <vt:lpstr>Bebas</vt:lpstr>
      <vt:lpstr>Bebas Neue</vt:lpstr>
      <vt:lpstr>Calibri</vt:lpstr>
      <vt:lpstr>Calibri Light</vt:lpstr>
      <vt:lpstr>ff-meta-serif-web-pro-1</vt:lpstr>
      <vt:lpstr>Futura Bk BT</vt:lpstr>
      <vt:lpstr>Helvetica</vt:lpstr>
      <vt:lpstr>Helvetica Neue</vt:lpstr>
      <vt:lpstr>Office Theme</vt:lpstr>
      <vt:lpstr>Image slides for Day 4 of the  2016 Youth and Young Adults Week of Prayer Sermons  Copyright © 2015-2016 General Conference of Seventh-day Adventist® Youth Ministries Department.   A PDF of the complete sermon can be downloaded here    Sermon written by: Pastor Ty Gibson http://www.lightbearers.org/profile/ty-gibson/ Email: Ty@lightbearers.org   For additional use of any of the images in this presentation  please contact GoodSalt Inc. Phone: 800-805-8001  ●  Website: http://www.goodsalt.com</vt:lpstr>
      <vt:lpstr>PowerPoint Presentation</vt:lpstr>
      <vt:lpstr>PowerPoint Presentation</vt:lpstr>
      <vt:lpstr>PowerPoint Presentation</vt:lpstr>
      <vt:lpstr>Welcome to day 4  of our   re-examination  of our  core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Youth and Young Adults Week of Prayer Sermons  Copyright © 2015-2016  General Conference of Seventh-day Adventist®  Youth Ministries Department   Sermon written by: Pastor Ty Gibson http://www.lightbearers.org/profile/ty-gibson/ Email: Ty@lightbearers.org   For additional use of any of the images in this presentation  please contact GoodSalt Inc. Phone: 800-805-8001  ●  Website: http://www.goodsalt.com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Manderson</dc:creator>
  <cp:lastModifiedBy>Maria Manderson</cp:lastModifiedBy>
  <cp:revision>8</cp:revision>
  <dcterms:modified xsi:type="dcterms:W3CDTF">2016-03-01T16:52:21Z</dcterms:modified>
</cp:coreProperties>
</file>