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sldIdLst>
    <p:sldId id="335"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6" r:id="rId8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3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78398054"/>
      </p:ext>
    </p:extLst>
  </p:cSld>
  <p:clrMap bg1="lt1" tx1="dk1" bg2="lt2" tx2="dk2" accent1="accent1" accent2="accent2" accent3="accent3" accent4="accent4" accent5="accent5" accent6="accent6" hlink="hlink" folHlink="folHlink"/>
  <p:notesStyle>
    <a:lvl1pPr defTabSz="1300480" latinLnBrk="0">
      <a:defRPr sz="1600">
        <a:latin typeface="+mj-lt"/>
        <a:ea typeface="+mj-ea"/>
        <a:cs typeface="+mj-cs"/>
        <a:sym typeface="Calibri"/>
      </a:defRPr>
    </a:lvl1pPr>
    <a:lvl2pPr indent="228600" defTabSz="1300480" latinLnBrk="0">
      <a:defRPr sz="1600">
        <a:latin typeface="+mj-lt"/>
        <a:ea typeface="+mj-ea"/>
        <a:cs typeface="+mj-cs"/>
        <a:sym typeface="Calibri"/>
      </a:defRPr>
    </a:lvl2pPr>
    <a:lvl3pPr indent="457200" defTabSz="1300480" latinLnBrk="0">
      <a:defRPr sz="1600">
        <a:latin typeface="+mj-lt"/>
        <a:ea typeface="+mj-ea"/>
        <a:cs typeface="+mj-cs"/>
        <a:sym typeface="Calibri"/>
      </a:defRPr>
    </a:lvl3pPr>
    <a:lvl4pPr indent="685800" defTabSz="1300480" latinLnBrk="0">
      <a:defRPr sz="1600">
        <a:latin typeface="+mj-lt"/>
        <a:ea typeface="+mj-ea"/>
        <a:cs typeface="+mj-cs"/>
        <a:sym typeface="Calibri"/>
      </a:defRPr>
    </a:lvl4pPr>
    <a:lvl5pPr indent="914400" defTabSz="1300480" latinLnBrk="0">
      <a:defRPr sz="1600">
        <a:latin typeface="+mj-lt"/>
        <a:ea typeface="+mj-ea"/>
        <a:cs typeface="+mj-cs"/>
        <a:sym typeface="Calibri"/>
      </a:defRPr>
    </a:lvl5pPr>
    <a:lvl6pPr indent="1143000" defTabSz="1300480" latinLnBrk="0">
      <a:defRPr sz="1600">
        <a:latin typeface="+mj-lt"/>
        <a:ea typeface="+mj-ea"/>
        <a:cs typeface="+mj-cs"/>
        <a:sym typeface="Calibri"/>
      </a:defRPr>
    </a:lvl6pPr>
    <a:lvl7pPr indent="1371600" defTabSz="1300480" latinLnBrk="0">
      <a:defRPr sz="1600">
        <a:latin typeface="+mj-lt"/>
        <a:ea typeface="+mj-ea"/>
        <a:cs typeface="+mj-cs"/>
        <a:sym typeface="Calibri"/>
      </a:defRPr>
    </a:lvl7pPr>
    <a:lvl8pPr indent="1600200" defTabSz="1300480" latinLnBrk="0">
      <a:defRPr sz="1600">
        <a:latin typeface="+mj-lt"/>
        <a:ea typeface="+mj-ea"/>
        <a:cs typeface="+mj-cs"/>
        <a:sym typeface="Calibri"/>
      </a:defRPr>
    </a:lvl8pPr>
    <a:lvl9pPr indent="1828800" defTabSz="1300480" latinLnBrk="0">
      <a:defRPr sz="16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975358" y="1596248"/>
            <a:ext cx="11054083" cy="3395700"/>
          </a:xfrm>
          <a:prstGeom prst="rect">
            <a:avLst/>
          </a:prstGeom>
        </p:spPr>
        <p:txBody>
          <a:bodyPr anchor="b"/>
          <a:lstStyle>
            <a:lvl1pPr algn="ctr">
              <a:defRPr sz="8400"/>
            </a:lvl1pPr>
          </a:lstStyle>
          <a:p>
            <a:r>
              <a:t>Title Text</a:t>
            </a:r>
          </a:p>
        </p:txBody>
      </p:sp>
      <p:sp>
        <p:nvSpPr>
          <p:cNvPr id="12" name="Shape 12"/>
          <p:cNvSpPr>
            <a:spLocks noGrp="1"/>
          </p:cNvSpPr>
          <p:nvPr>
            <p:ph type="body" sz="quarter" idx="1"/>
          </p:nvPr>
        </p:nvSpPr>
        <p:spPr>
          <a:xfrm>
            <a:off x="1625599" y="5122898"/>
            <a:ext cx="9753601" cy="2354863"/>
          </a:xfrm>
          <a:prstGeom prst="rect">
            <a:avLst/>
          </a:prstGeom>
        </p:spPr>
        <p:txBody>
          <a:bodyPr/>
          <a:lstStyle>
            <a:lvl1pPr marL="0" indent="0" algn="ctr">
              <a:buSzTx/>
              <a:buFontTx/>
              <a:buNone/>
              <a:defRPr sz="3400"/>
            </a:lvl1pPr>
            <a:lvl2pPr marL="0" indent="0" algn="ctr">
              <a:buSzTx/>
              <a:buFontTx/>
              <a:buNone/>
              <a:defRPr sz="3400"/>
            </a:lvl2pPr>
            <a:lvl3pPr marL="0" indent="0" algn="ctr">
              <a:buSzTx/>
              <a:buFontTx/>
              <a:buNone/>
              <a:defRPr sz="3400"/>
            </a:lvl3pPr>
            <a:lvl4pPr marL="0" indent="0" algn="ctr">
              <a:buSzTx/>
              <a:buFontTx/>
              <a:buNone/>
              <a:defRPr sz="3400"/>
            </a:lvl4pPr>
            <a:lvl5pPr marL="0" indent="0" algn="ctr">
              <a:buSzTx/>
              <a:buFontTx/>
              <a:buNone/>
              <a:defRPr sz="3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9306559" y="519288"/>
            <a:ext cx="2804162" cy="8265726"/>
          </a:xfrm>
          <a:prstGeom prst="rect">
            <a:avLst/>
          </a:prstGeom>
        </p:spPr>
        <p:txBody>
          <a:bodyPr/>
          <a:lstStyle/>
          <a:p>
            <a:r>
              <a:t>Title Text</a:t>
            </a:r>
          </a:p>
        </p:txBody>
      </p:sp>
      <p:sp>
        <p:nvSpPr>
          <p:cNvPr id="102" name="Shape 102"/>
          <p:cNvSpPr>
            <a:spLocks noGrp="1"/>
          </p:cNvSpPr>
          <p:nvPr>
            <p:ph type="body" idx="1"/>
          </p:nvPr>
        </p:nvSpPr>
        <p:spPr>
          <a:xfrm>
            <a:off x="894078" y="519288"/>
            <a:ext cx="8249923" cy="82657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0" name="Shape 110"/>
          <p:cNvSpPr>
            <a:spLocks noGrp="1"/>
          </p:cNvSpPr>
          <p:nvPr>
            <p:ph type="title"/>
          </p:nvPr>
        </p:nvSpPr>
        <p:spPr>
          <a:prstGeom prst="rect">
            <a:avLst/>
          </a:prstGeom>
        </p:spPr>
        <p:txBody>
          <a:bodyPr/>
          <a:lstStyle/>
          <a:p>
            <a:r>
              <a:t>Title Text</a:t>
            </a:r>
          </a:p>
        </p:txBody>
      </p:sp>
      <p:sp>
        <p:nvSpPr>
          <p:cNvPr id="111" name="Shape 11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87306" y="2431627"/>
            <a:ext cx="11216642" cy="4057229"/>
          </a:xfrm>
          <a:prstGeom prst="rect">
            <a:avLst/>
          </a:prstGeom>
        </p:spPr>
        <p:txBody>
          <a:bodyPr anchor="b"/>
          <a:lstStyle>
            <a:lvl1pPr>
              <a:defRPr sz="8400"/>
            </a:lvl1pPr>
          </a:lstStyle>
          <a:p>
            <a:r>
              <a:t>Title Text</a:t>
            </a:r>
          </a:p>
        </p:txBody>
      </p:sp>
      <p:sp>
        <p:nvSpPr>
          <p:cNvPr id="30" name="Shape 30"/>
          <p:cNvSpPr>
            <a:spLocks noGrp="1"/>
          </p:cNvSpPr>
          <p:nvPr>
            <p:ph type="body" sz="quarter" idx="1"/>
          </p:nvPr>
        </p:nvSpPr>
        <p:spPr>
          <a:xfrm>
            <a:off x="887306" y="6527238"/>
            <a:ext cx="11216642" cy="2133601"/>
          </a:xfrm>
          <a:prstGeom prst="rect">
            <a:avLst/>
          </a:prstGeom>
        </p:spPr>
        <p:txBody>
          <a:bodyPr/>
          <a:lstStyle>
            <a:lvl1pPr marL="0" indent="0">
              <a:buSzTx/>
              <a:buFontTx/>
              <a:buNone/>
              <a:defRPr sz="3400"/>
            </a:lvl1pPr>
            <a:lvl2pPr marL="0" indent="0">
              <a:buSzTx/>
              <a:buFontTx/>
              <a:buNone/>
              <a:defRPr sz="3400"/>
            </a:lvl2pPr>
            <a:lvl3pPr marL="0" indent="0">
              <a:buSzTx/>
              <a:buFontTx/>
              <a:buNone/>
              <a:defRPr sz="3400"/>
            </a:lvl3pPr>
            <a:lvl4pPr marL="0" indent="0">
              <a:buSzTx/>
              <a:buFontTx/>
              <a:buNone/>
              <a:defRPr sz="3400"/>
            </a:lvl4pPr>
            <a:lvl5pPr marL="0" indent="0">
              <a:buSzTx/>
              <a:buFontTx/>
              <a:buNone/>
              <a:defRPr sz="34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894078" y="2596444"/>
            <a:ext cx="5527042" cy="618857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95773" y="519290"/>
            <a:ext cx="11216641" cy="1885246"/>
          </a:xfrm>
          <a:prstGeom prst="rect">
            <a:avLst/>
          </a:prstGeom>
        </p:spPr>
        <p:txBody>
          <a:bodyPr/>
          <a:lstStyle/>
          <a:p>
            <a:r>
              <a:t>Title Text</a:t>
            </a:r>
          </a:p>
        </p:txBody>
      </p:sp>
      <p:sp>
        <p:nvSpPr>
          <p:cNvPr id="48" name="Shape 48"/>
          <p:cNvSpPr>
            <a:spLocks noGrp="1"/>
          </p:cNvSpPr>
          <p:nvPr>
            <p:ph type="body" sz="quarter" idx="1"/>
          </p:nvPr>
        </p:nvSpPr>
        <p:spPr>
          <a:xfrm>
            <a:off x="895774" y="2390987"/>
            <a:ext cx="5501642" cy="1171788"/>
          </a:xfrm>
          <a:prstGeom prst="rect">
            <a:avLst/>
          </a:prstGeom>
        </p:spPr>
        <p:txBody>
          <a:bodyPr anchor="b"/>
          <a:lstStyle>
            <a:lvl1pPr marL="0" indent="0">
              <a:buSzTx/>
              <a:buFontTx/>
              <a:buNone/>
              <a:defRPr sz="3400" b="1"/>
            </a:lvl1pPr>
            <a:lvl2pPr marL="0" indent="0">
              <a:buSzTx/>
              <a:buFontTx/>
              <a:buNone/>
              <a:defRPr sz="3400" b="1"/>
            </a:lvl2pPr>
            <a:lvl3pPr marL="0" indent="0">
              <a:buSzTx/>
              <a:buFontTx/>
              <a:buNone/>
              <a:defRPr sz="3400" b="1"/>
            </a:lvl3pPr>
            <a:lvl4pPr marL="0" indent="0">
              <a:buSzTx/>
              <a:buFontTx/>
              <a:buNone/>
              <a:defRPr sz="3400" b="1"/>
            </a:lvl4pPr>
            <a:lvl5pPr marL="0" indent="0">
              <a:buSzTx/>
              <a:buFontTx/>
              <a:buNone/>
              <a:defRPr sz="3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583680" y="2390987"/>
            <a:ext cx="5528736" cy="1171788"/>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95773" y="650238"/>
            <a:ext cx="4194389" cy="2275842"/>
          </a:xfrm>
          <a:prstGeom prst="rect">
            <a:avLst/>
          </a:prstGeom>
        </p:spPr>
        <p:txBody>
          <a:bodyPr anchor="b"/>
          <a:lstStyle>
            <a:lvl1pPr>
              <a:defRPr sz="4400"/>
            </a:lvl1pPr>
          </a:lstStyle>
          <a:p>
            <a:r>
              <a:t>Title Text</a:t>
            </a:r>
          </a:p>
        </p:txBody>
      </p:sp>
      <p:sp>
        <p:nvSpPr>
          <p:cNvPr id="73" name="Shape 73"/>
          <p:cNvSpPr>
            <a:spLocks noGrp="1"/>
          </p:cNvSpPr>
          <p:nvPr>
            <p:ph type="body" sz="half" idx="1"/>
          </p:nvPr>
        </p:nvSpPr>
        <p:spPr>
          <a:xfrm>
            <a:off x="5528733" y="1404338"/>
            <a:ext cx="6583682" cy="6931379"/>
          </a:xfrm>
          <a:prstGeom prst="rect">
            <a:avLst/>
          </a:prstGeom>
        </p:spPr>
        <p:txBody>
          <a:bodyPr/>
          <a:lstStyle>
            <a:lvl1pPr marL="314325" indent="-314325">
              <a:defRPr sz="4400"/>
            </a:lvl1pPr>
            <a:lvl2pPr marL="816427" indent="-359227">
              <a:defRPr sz="4400"/>
            </a:lvl2pPr>
            <a:lvl3pPr marL="1333500" indent="-419100">
              <a:defRPr sz="4400"/>
            </a:lvl3pPr>
            <a:lvl4pPr marL="1874520" indent="-502919">
              <a:defRPr sz="4400"/>
            </a:lvl4pPr>
            <a:lvl5pPr marL="2331720" indent="-502920">
              <a:defRPr sz="44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895772" y="2926079"/>
            <a:ext cx="4194390" cy="5420927"/>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95773" y="650238"/>
            <a:ext cx="4194389" cy="2275842"/>
          </a:xfrm>
          <a:prstGeom prst="rect">
            <a:avLst/>
          </a:prstGeom>
        </p:spPr>
        <p:txBody>
          <a:bodyPr anchor="b"/>
          <a:lstStyle>
            <a:lvl1pPr>
              <a:defRPr sz="4400"/>
            </a:lvl1pPr>
          </a:lstStyle>
          <a:p>
            <a:r>
              <a:t>Title Text</a:t>
            </a:r>
          </a:p>
        </p:txBody>
      </p:sp>
      <p:sp>
        <p:nvSpPr>
          <p:cNvPr id="83" name="Shape 83"/>
          <p:cNvSpPr>
            <a:spLocks noGrp="1"/>
          </p:cNvSpPr>
          <p:nvPr>
            <p:ph type="pic" sz="half" idx="13"/>
          </p:nvPr>
        </p:nvSpPr>
        <p:spPr>
          <a:xfrm>
            <a:off x="5528733" y="1404338"/>
            <a:ext cx="6583682" cy="6931379"/>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895773" y="2926078"/>
            <a:ext cx="4194389" cy="5420928"/>
          </a:xfrm>
          <a:prstGeom prst="rect">
            <a:avLst/>
          </a:prstGeom>
        </p:spPr>
        <p:txBody>
          <a:bodyPr/>
          <a:lstStyle>
            <a:lvl1pPr marL="0" indent="0">
              <a:buSzTx/>
              <a:buFontTx/>
              <a:buNone/>
              <a:defRPr sz="2200"/>
            </a:lvl1pPr>
            <a:lvl2pPr marL="0" indent="0">
              <a:buSzTx/>
              <a:buFontTx/>
              <a:buNone/>
              <a:defRPr sz="2200"/>
            </a:lvl2pPr>
            <a:lvl3pPr marL="0" indent="0">
              <a:buSzTx/>
              <a:buFontTx/>
              <a:buNone/>
              <a:defRPr sz="2200"/>
            </a:lvl3pPr>
            <a:lvl4pPr marL="0" indent="0">
              <a:buSzTx/>
              <a:buFontTx/>
              <a:buNone/>
              <a:defRPr sz="2200"/>
            </a:lvl4pPr>
            <a:lvl5pPr marL="0" indent="0">
              <a:buSzTx/>
              <a:buFontTx/>
              <a:buNone/>
              <a:defRPr sz="22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4078" y="519290"/>
            <a:ext cx="11216642" cy="188524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chor="ctr">
            <a:normAutofit/>
          </a:bodyPr>
          <a:lstStyle/>
          <a:p>
            <a:r>
              <a:t>Title Text</a:t>
            </a:r>
          </a:p>
        </p:txBody>
      </p:sp>
      <p:sp>
        <p:nvSpPr>
          <p:cNvPr id="3" name="Shape 3"/>
          <p:cNvSpPr>
            <a:spLocks noGrp="1"/>
          </p:cNvSpPr>
          <p:nvPr>
            <p:ph type="body" idx="1"/>
          </p:nvPr>
        </p:nvSpPr>
        <p:spPr>
          <a:xfrm>
            <a:off x="894078" y="2596444"/>
            <a:ext cx="11216642" cy="6188570"/>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754853" y="9114115"/>
            <a:ext cx="355868" cy="371347"/>
          </a:xfrm>
          <a:prstGeom prst="rect">
            <a:avLst/>
          </a:prstGeom>
          <a:ln w="12700">
            <a:miter lim="400000"/>
          </a:ln>
        </p:spPr>
        <p:txBody>
          <a:bodyPr wrap="none" lIns="65022" tIns="65022" rIns="65022" bIns="65022" anchor="ctr">
            <a:spAutoFit/>
          </a:bodyPr>
          <a:lstStyle>
            <a:lvl1pPr algn="r">
              <a:defRPr sz="16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310241" marR="0" indent="-310241"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1pPr>
      <a:lvl2pPr marL="819150" marR="0" indent="-36195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2pPr>
      <a:lvl3pPr marL="1348738" marR="0" indent="-434338"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3pPr>
      <a:lvl4pPr marL="18542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4pPr>
      <a:lvl5pPr marL="23114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5pPr>
      <a:lvl6pPr marL="27686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6pPr>
      <a:lvl7pPr marL="32258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7pPr>
      <a:lvl8pPr marL="36830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8pPr>
      <a:lvl9pPr marL="4140200" marR="0" indent="-482600" algn="l" defTabSz="1300480" rtl="0" latinLnBrk="0">
        <a:lnSpc>
          <a:spcPct val="90000"/>
        </a:lnSpc>
        <a:spcBef>
          <a:spcPts val="1400"/>
        </a:spcBef>
        <a:spcAft>
          <a:spcPts val="0"/>
        </a:spcAft>
        <a:buClrTx/>
        <a:buSzPct val="100000"/>
        <a:buFont typeface="Arial"/>
        <a:buChar char="•"/>
        <a:tabLst/>
        <a:defRPr sz="3800" b="0" i="0" u="none" strike="noStrike" cap="none" spc="0" baseline="0">
          <a:ln>
            <a:noFill/>
          </a:ln>
          <a:solidFill>
            <a:srgbClr val="000000"/>
          </a:solidFill>
          <a:uFillTx/>
          <a:latin typeface="+mj-lt"/>
          <a:ea typeface="+mj-ea"/>
          <a:cs typeface="+mj-cs"/>
          <a:sym typeface="Calibri"/>
        </a:defRPr>
      </a:lvl9pPr>
    </p:bodyStyle>
    <p:otherStyle>
      <a:lvl1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ightbearers.org/profile/ty-gibson/" TargetMode="External"/><Relationship Id="rId2" Type="http://schemas.openxmlformats.org/officeDocument/2006/relationships/hyperlink" Target="http://gcyouthministries.org/MediaPublications/YouthWeekOfPrayer/tabid/100/Default.aspx" TargetMode="External"/><Relationship Id="rId1" Type="http://schemas.openxmlformats.org/officeDocument/2006/relationships/slideLayout" Target="../slideLayouts/slideLayout3.xml"/><Relationship Id="rId4" Type="http://schemas.openxmlformats.org/officeDocument/2006/relationships/hyperlink" Target="mailto:ty@lightbearers.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hyperlink" Target="mailto:ty@lightbearers.org" TargetMode="External"/><Relationship Id="rId2" Type="http://schemas.openxmlformats.org/officeDocument/2006/relationships/hyperlink" Target="http://www.lightbearers.org/profile/ty-gibson/"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3004799" cy="9753600"/>
          </a:xfrm>
        </p:spPr>
        <p:txBody>
          <a:bodyPr>
            <a:normAutofit/>
          </a:bodyPr>
          <a:lstStyle/>
          <a:p>
            <a:pPr algn="ctr">
              <a:lnSpc>
                <a:spcPct val="100000"/>
              </a:lnSpc>
            </a:pP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Slides for </a:t>
            </a:r>
            <a:r>
              <a:rPr lang="en-US"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Day </a:t>
            </a:r>
            <a:r>
              <a:rPr lang="en-US"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 Youth and Young Adults Week of Prayer readings.</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PDF of the complete sermon can be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downloaded here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Sermon written by: Pastor Ty Gibson</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rPr>
              <a:t>http://www.lightbearers.org/profile/ty-gibson/</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n-US" altLang="en-US" sz="3600" dirty="0">
                <a:solidFill>
                  <a:srgbClr val="1F8DA1"/>
                </a:solidFill>
                <a:effectLst>
                  <a:outerShdw blurRad="38100" dist="38100" dir="2700000" algn="tl">
                    <a:srgbClr val="000000">
                      <a:alpha val="43137"/>
                    </a:srgbClr>
                  </a:outerShdw>
                </a:effectLst>
                <a:latin typeface="ff-meta-serif-web-pro-1"/>
                <a:hlinkClick r:id="rId4"/>
              </a:rPr>
              <a:t>Ty@lightbearers.org</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additional use of any of the images in this presentation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please contact GoodSalt Inc.</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Phone: 800-805-8001  ●  Website: http</a:t>
            </a:r>
            <a:r>
              <a:rPr lang="en-US" sz="360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60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www.goodsalt.coma</a:t>
            </a: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689508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nvSpPr>
        <p:spPr>
          <a:xfrm>
            <a:off x="1242905" y="1118360"/>
            <a:ext cx="10518990" cy="6225290"/>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Ten Commandments figure prominently into our doctrinal system as Seventh-day Adventists. While much of the Christian world preach what is called </a:t>
            </a:r>
            <a:r>
              <a:rPr i="1" dirty="0">
                <a:latin typeface="Arial" panose="020B0604020202020204" pitchFamily="34" charset="0"/>
                <a:cs typeface="Arial" panose="020B0604020202020204" pitchFamily="34" charset="0"/>
              </a:rPr>
              <a:t>“antinomianism”</a:t>
            </a:r>
            <a:r>
              <a:rPr dirty="0">
                <a:latin typeface="Arial" panose="020B0604020202020204" pitchFamily="34" charset="0"/>
                <a:cs typeface="Arial" panose="020B0604020202020204" pitchFamily="34" charset="0"/>
              </a:rPr>
              <a:t>—the idea that God’s law was </a:t>
            </a:r>
            <a:r>
              <a:rPr i="1" dirty="0">
                <a:latin typeface="Arial" panose="020B0604020202020204" pitchFamily="34" charset="0"/>
                <a:cs typeface="Arial" panose="020B0604020202020204" pitchFamily="34" charset="0"/>
              </a:rPr>
              <a:t>“abolished”</a:t>
            </a:r>
            <a:r>
              <a:rPr dirty="0">
                <a:latin typeface="Arial" panose="020B0604020202020204" pitchFamily="34" charset="0"/>
                <a:cs typeface="Arial" panose="020B0604020202020204" pitchFamily="34" charset="0"/>
              </a:rPr>
              <a:t> when Jesus died on the cross—we believe God’s law is eternal and changeless. </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p:nvPr/>
        </p:nvSpPr>
        <p:spPr>
          <a:xfrm>
            <a:off x="1242905" y="1118360"/>
            <a:ext cx="10518990" cy="757950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Ellen White had a lot to say about our bent, as a group, toward a wrong view and wrong use of God’s law. Notice this very insightful and pointed statement: </a:t>
            </a: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 </a:t>
            </a:r>
          </a:p>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“On the one hand, religionists generally have divorced the law and the gospel, while we have, on the other hand, almost done the same from another standpoint.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1242905" y="1118360"/>
            <a:ext cx="10518990" cy="487107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“We,”</a:t>
            </a:r>
            <a:r>
              <a:rPr i="0" dirty="0">
                <a:latin typeface="Arial" panose="020B0604020202020204" pitchFamily="34" charset="0"/>
                <a:cs typeface="Arial" panose="020B0604020202020204" pitchFamily="34" charset="0"/>
              </a:rPr>
              <a:t> she says, </a:t>
            </a:r>
            <a:r>
              <a:rPr dirty="0">
                <a:latin typeface="Arial" panose="020B0604020202020204" pitchFamily="34" charset="0"/>
                <a:cs typeface="Arial" panose="020B0604020202020204" pitchFamily="34" charset="0"/>
              </a:rPr>
              <a:t>“have not held up before the people the righteousness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Christ and the full significance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His great plan of redemption. </a:t>
            </a:r>
          </a:p>
          <a:p>
            <a:pPr>
              <a:defRPr sz="4400" b="1" i="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We have left out Christ and His matchless love.”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a:off x="1242905" y="1118360"/>
            <a:ext cx="10518990" cy="34955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4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Over and over again she warned that we as a group were mishandling God’s law. At one point she was so tired of hearing our preachers hammer away defending the law that she said this: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1242905" y="1118360"/>
            <a:ext cx="10518990" cy="41686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i="1" dirty="0">
                <a:latin typeface="Arial" panose="020B0604020202020204" pitchFamily="34" charset="0"/>
                <a:cs typeface="Arial" panose="020B0604020202020204" pitchFamily="34" charset="0"/>
              </a:rPr>
              <a:t>“Let the law take care of itself. We have been at work on the law until </a:t>
            </a:r>
            <a:br>
              <a:rPr i="1"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we get as dry as the hills of </a:t>
            </a:r>
            <a:r>
              <a:rPr i="1" dirty="0" err="1">
                <a:latin typeface="Arial" panose="020B0604020202020204" pitchFamily="34" charset="0"/>
                <a:cs typeface="Arial" panose="020B0604020202020204" pitchFamily="34" charset="0"/>
              </a:rPr>
              <a:t>Gilboa</a:t>
            </a:r>
            <a:r>
              <a:rPr i="1" dirty="0">
                <a:latin typeface="Arial" panose="020B0604020202020204" pitchFamily="34" charset="0"/>
                <a:cs typeface="Arial" panose="020B0604020202020204" pitchFamily="34" charset="0"/>
              </a:rPr>
              <a:t>, without dew or rain. Let us trust </a:t>
            </a:r>
            <a:br>
              <a:rPr i="1"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in the merits of Jesus Christ of Nazareth”</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a:t>
            </a:r>
            <a:r>
              <a:rPr sz="3000" i="1" dirty="0">
                <a:latin typeface="Arial" panose="020B0604020202020204" pitchFamily="34" charset="0"/>
                <a:cs typeface="Arial" panose="020B0604020202020204" pitchFamily="34" charset="0"/>
              </a:rPr>
              <a:t>Sermons and Talks</a:t>
            </a:r>
            <a:r>
              <a:rPr sz="3000" dirty="0">
                <a:latin typeface="Arial" panose="020B0604020202020204" pitchFamily="34" charset="0"/>
                <a:cs typeface="Arial" panose="020B0604020202020204" pitchFamily="34" charset="0"/>
              </a:rPr>
              <a:t>, Vol. 1, p. 137).</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1242905" y="1103376"/>
            <a:ext cx="10518990" cy="4009299"/>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200" b="1" i="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“The danger has been presented to me again and again of entertaining, as a people, false ideas of justification by faith. I have been shown for years that Satan would work in a special manner to confuse the mind on this point.</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p:nvPr/>
        </p:nvSpPr>
        <p:spPr>
          <a:xfrm>
            <a:off x="1242905" y="1103376"/>
            <a:ext cx="10518990" cy="4009299"/>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law of God has been largely dwelt upon and has been presented to congregations, almost as destitute of the knowledge of Jesus Christ and His relation to the law as was the offering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Cain.”</a:t>
            </a:r>
            <a:r>
              <a:rPr i="0" dirty="0">
                <a:latin typeface="Arial" panose="020B0604020202020204" pitchFamily="34" charset="0"/>
                <a:cs typeface="Arial" panose="020B0604020202020204" pitchFamily="34" charset="0"/>
              </a:rPr>
              <a:t> </a:t>
            </a:r>
            <a:r>
              <a:rPr sz="2800" i="0" dirty="0">
                <a:latin typeface="Arial" panose="020B0604020202020204" pitchFamily="34" charset="0"/>
                <a:cs typeface="Arial" panose="020B0604020202020204" pitchFamily="34" charset="0"/>
              </a:rPr>
              <a:t>(Faith and Works, p. 18)</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1242905" y="1118360"/>
            <a:ext cx="10518990" cy="73182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“Let the subject be made distinct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and plain that it is not possible to effect anything in our standing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before God or in the gift of God to us through creature merit.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Should faith and works purchase the gift of salvation for anyone, then the Creator is under obligation to the creature.”</a:t>
            </a:r>
            <a:r>
              <a:rPr i="0" dirty="0">
                <a:latin typeface="Arial" panose="020B0604020202020204" pitchFamily="34" charset="0"/>
                <a:cs typeface="Arial" panose="020B0604020202020204" pitchFamily="34" charset="0"/>
              </a:rPr>
              <a:t> </a:t>
            </a:r>
          </a:p>
          <a:p>
            <a:pPr>
              <a:defRPr sz="30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(Faith and Works, pp. 19-20)</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1.png"/>
          <p:cNvPicPr>
            <a:picLocks noChangeAspect="1"/>
          </p:cNvPicPr>
          <p:nvPr/>
        </p:nvPicPr>
        <p:blipFill>
          <a:blip r:embed="rId2">
            <a:extLst/>
          </a:blip>
          <a:stretch>
            <a:fillRect/>
          </a:stretch>
        </p:blipFill>
        <p:spPr>
          <a:xfrm>
            <a:off x="-2" y="2387725"/>
            <a:ext cx="13004803" cy="3884102"/>
          </a:xfrm>
          <a:prstGeom prst="rect">
            <a:avLst/>
          </a:prstGeom>
          <a:ln w="12700">
            <a:miter lim="400000"/>
          </a:ln>
        </p:spPr>
      </p:pic>
      <p:sp>
        <p:nvSpPr>
          <p:cNvPr id="122" name="Shape 122"/>
          <p:cNvSpPr/>
          <p:nvPr/>
        </p:nvSpPr>
        <p:spPr>
          <a:xfrm>
            <a:off x="-10952" y="6065573"/>
            <a:ext cx="13026703" cy="8031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lgn="ctr">
              <a:defRPr sz="4400" b="1" i="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Jesus – the Essence of Our Faith</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p:nvPr/>
        </p:nvSpPr>
        <p:spPr>
          <a:xfrm>
            <a:off x="1242905" y="1118360"/>
            <a:ext cx="10518990" cy="61879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“Here is an opportunity for falsehood to be accepted as truth.</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If any man can merit salvation by anything he may do, then he is in the same position as the Catholic to do penance for his sins. Salvation, then, is partly of debt, that may be earned as wages.” </a:t>
            </a:r>
            <a:r>
              <a:rPr sz="3000" i="0" dirty="0">
                <a:latin typeface="Arial" panose="020B0604020202020204" pitchFamily="34" charset="0"/>
                <a:cs typeface="Arial" panose="020B0604020202020204" pitchFamily="34" charset="0"/>
              </a:rPr>
              <a:t>(Faith and Works, pp. 19-20)</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nvSpPr>
        <p:spPr>
          <a:xfrm>
            <a:off x="1242905" y="1118360"/>
            <a:ext cx="10518990" cy="59720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“If man cannot, by any of his good works, merit salvation, then it must be wholly of grace, received by man as a sinner because he receives and believes in Jesus.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It is wholly a free gift. Justification by faith is placed beyond controversy.”</a:t>
            </a:r>
            <a:r>
              <a:rPr i="0" dirty="0">
                <a:latin typeface="Arial" panose="020B0604020202020204" pitchFamily="34" charset="0"/>
                <a:cs typeface="Arial" panose="020B0604020202020204" pitchFamily="34" charset="0"/>
              </a:rPr>
              <a:t> </a:t>
            </a:r>
            <a:br>
              <a:rPr i="0" dirty="0">
                <a:latin typeface="Arial" panose="020B0604020202020204" pitchFamily="34" charset="0"/>
                <a:cs typeface="Arial" panose="020B0604020202020204" pitchFamily="34" charset="0"/>
              </a:rPr>
            </a:br>
            <a:r>
              <a:rPr sz="3000" i="0" dirty="0">
                <a:latin typeface="Arial" panose="020B0604020202020204" pitchFamily="34" charset="0"/>
                <a:cs typeface="Arial" panose="020B0604020202020204" pitchFamily="34" charset="0"/>
              </a:rPr>
              <a:t>(Faith and Works, pp. 19-20)</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p:nvPr/>
        </p:nvSpPr>
        <p:spPr>
          <a:xfrm>
            <a:off x="1242905" y="1118360"/>
            <a:ext cx="10518990" cy="34955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By denying the essential goodness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God’s character, Satan’s course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action was calculated to erode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trust toward God and incite rebellion against Him. </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p:nvPr/>
        </p:nvSpPr>
        <p:spPr>
          <a:xfrm>
            <a:off x="1242905" y="1118360"/>
            <a:ext cx="10518990" cy="724095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We are afraid that if we make the good news too good by making salvation too free, people won't feel or see any reason to obey God's law.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Actually, the opposite is the case—but until we get the gospel, I mean really get it, we are much more comfortable keeping it mostly out of sight and hammering away, proof-text-by-proof-text, on the necessity of keeping the law. </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1242905" y="1118360"/>
            <a:ext cx="10518990" cy="6594622"/>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truth is that obedience rendered out of a sense of obligation, with any notion that it contributes in the slightest degree to our salvation, isn't actually obedience.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It’s a covert form of rebellion masqueraded as obedience.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1242905" y="1118360"/>
            <a:ext cx="10518990" cy="271663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2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Not only that, it’s an insult to God because it demeans His grace by supposing that anything we might do could earn His favor.</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p:nvPr/>
        </p:nvSpPr>
        <p:spPr>
          <a:xfrm>
            <a:off x="1242905" y="1118360"/>
            <a:ext cx="10518990" cy="55148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God isn't a heavenly vending machine into which we put the appropriate coinage in order to get what we want from Him.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Neither is God a pagan deity whose favor can be earned by rendering to Him our good deeds. </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p:nvPr/>
        </p:nvSpPr>
        <p:spPr>
          <a:xfrm>
            <a:off x="1242905" y="1118360"/>
            <a:ext cx="10518990" cy="55148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God is bursting with eager grace,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full-throttle love, and lavish mercy—and there’s not a thing we have done or can do to earn it.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This is why Paul proclaimed what he called </a:t>
            </a:r>
            <a:r>
              <a:rPr i="1" dirty="0">
                <a:latin typeface="Arial" panose="020B0604020202020204" pitchFamily="34" charset="0"/>
                <a:cs typeface="Arial" panose="020B0604020202020204" pitchFamily="34" charset="0"/>
              </a:rPr>
              <a:t>“the redemption that is in </a:t>
            </a:r>
            <a:br>
              <a:rPr i="1" dirty="0">
                <a:latin typeface="Arial" panose="020B0604020202020204" pitchFamily="34" charset="0"/>
                <a:cs typeface="Arial" panose="020B0604020202020204" pitchFamily="34" charset="0"/>
              </a:rPr>
            </a:br>
            <a:r>
              <a:rPr i="1" dirty="0">
                <a:latin typeface="Arial" panose="020B0604020202020204" pitchFamily="34" charset="0"/>
                <a:cs typeface="Arial" panose="020B0604020202020204" pitchFamily="34" charset="0"/>
              </a:rPr>
              <a:t>Christ Jesus.”</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(Romans 3:24)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2" y="6358740"/>
            <a:ext cx="13004802" cy="955547"/>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algn="ctr">
              <a:defRPr sz="2000">
                <a:solidFill>
                  <a:srgbClr val="FFFFFF"/>
                </a:solidFill>
                <a:latin typeface="Futura Bk BT"/>
                <a:ea typeface="Futura Bk BT"/>
                <a:cs typeface="Futura Bk BT"/>
                <a:sym typeface="Futura Bk BT"/>
              </a:defRPr>
            </a:pPr>
            <a:r>
              <a:t>Copyright ©2015 General Conference of SDA Youth Ministries Department</a:t>
            </a:r>
          </a:p>
          <a:p>
            <a:pPr algn="ctr">
              <a:defRPr sz="3400">
                <a:solidFill>
                  <a:srgbClr val="FFFFFF"/>
                </a:solidFill>
                <a:latin typeface="Futura Bk BT"/>
                <a:ea typeface="Futura Bk BT"/>
                <a:cs typeface="Futura Bk BT"/>
                <a:sym typeface="Futura Bk BT"/>
              </a:defRPr>
            </a:pPr>
            <a:r>
              <a:t>www.gcyouthministries.org</a:t>
            </a:r>
          </a:p>
        </p:txBody>
      </p:sp>
      <p:sp>
        <p:nvSpPr>
          <p:cNvPr id="125" name="Shape 125"/>
          <p:cNvSpPr/>
          <p:nvPr/>
        </p:nvSpPr>
        <p:spPr>
          <a:xfrm>
            <a:off x="-2" y="3723373"/>
            <a:ext cx="13004801" cy="18445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Theme:</a:t>
            </a:r>
          </a:p>
          <a:p>
            <a:pPr algn="ctr">
              <a:defRPr sz="68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Jesus—The Center of It All</a:t>
            </a:r>
          </a:p>
        </p:txBody>
      </p:sp>
      <p:sp>
        <p:nvSpPr>
          <p:cNvPr id="126" name="Shape 126"/>
          <p:cNvSpPr/>
          <p:nvPr/>
        </p:nvSpPr>
        <p:spPr>
          <a:xfrm>
            <a:off x="57860" y="1459058"/>
            <a:ext cx="12889080" cy="1572128"/>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solidFill>
                  <a:schemeClr val="accent4"/>
                </a:solidFill>
                <a:latin typeface="Helvetica Neue"/>
                <a:ea typeface="Helvetica Neue"/>
                <a:cs typeface="Helvetica Neue"/>
                <a:sym typeface="Helvetica Neue"/>
              </a:defRPr>
            </a:pPr>
            <a:r>
              <a:t>2016 </a:t>
            </a:r>
            <a:r>
              <a:rPr>
                <a:solidFill>
                  <a:srgbClr val="FFFFFF"/>
                </a:solidFill>
              </a:rPr>
              <a:t>youth and young adults</a:t>
            </a:r>
            <a:br>
              <a:rPr>
                <a:solidFill>
                  <a:srgbClr val="FFFFFF"/>
                </a:solidFill>
              </a:rPr>
            </a:br>
            <a:r>
              <a:rPr sz="5000" i="1"/>
              <a:t>Week  of   Prayer</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1242905" y="1118360"/>
            <a:ext cx="10518990" cy="61879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Let the significance of this language register deeply in your heart.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Salvation is an accomplished reality in the person and work of Christ, and there is nothing we can contribute to it.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It's all there in Him.</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p:nvPr/>
        </p:nvSpPr>
        <p:spPr>
          <a:xfrm>
            <a:off x="1242905" y="1118360"/>
            <a:ext cx="10518990" cy="487107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Well, then, what about the law? </a:t>
            </a:r>
          </a:p>
          <a:p>
            <a:pPr>
              <a:defRPr sz="44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Glad you asked. Any thinking Adventist would. </a:t>
            </a:r>
          </a:p>
          <a:p>
            <a:pPr>
              <a:defRPr sz="44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Letter Kills, But The Spirit Gives Life</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p:nvPr/>
        </p:nvSpPr>
        <p:spPr>
          <a:xfrm>
            <a:off x="1242905" y="1118360"/>
            <a:ext cx="10518990" cy="487107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Take a look at 2 Corinthians 3. </a:t>
            </a:r>
          </a:p>
          <a:p>
            <a:pPr>
              <a:defRPr sz="44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If you are Adventist, it is likely you’ve never really given this passage serious attention, because it doesn’t fit with the way we generally frame our view of God’s law.</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1242905" y="1118360"/>
            <a:ext cx="10518990" cy="48417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immutability of God’s law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is one of our fundamental beliefs.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And yet, this passage is Paul’s magnum opus on the law and it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pretty much doesn't even figure in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to Adventist teaching on the law.</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p:nvPr/>
        </p:nvSpPr>
        <p:spPr>
          <a:xfrm>
            <a:off x="1242905" y="1118360"/>
            <a:ext cx="10518990" cy="61879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Here is Paul articulating his best gospel thinking on the law and yet this passage rarely, if ever, shows up in Adventist preaching.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We simply don’t know what to do with it because we are trying to say one thing about the law and Paul is trying to say something different. </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p:nvPr/>
        </p:nvSpPr>
        <p:spPr>
          <a:xfrm>
            <a:off x="1242905" y="1118360"/>
            <a:ext cx="10518990" cy="28224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I boldly urge that what the apostle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to the Gentiles teaches about the law in 2 Corinthians 3 is vitally needed amongst us as a people. </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p:nvPr/>
        </p:nvSpPr>
        <p:spPr>
          <a:xfrm>
            <a:off x="1242905" y="1118360"/>
            <a:ext cx="10518990" cy="5948291"/>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Let’s start with verse six.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With the light of the gospel blazing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in his consciousness,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Paul clearly stated what his evangelistic mission was, and what ours ought to be.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p:nvPr/>
        </p:nvSpPr>
        <p:spPr>
          <a:xfrm>
            <a:off x="1242905" y="1118360"/>
            <a:ext cx="10518990" cy="3362968"/>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He says that God has </a:t>
            </a:r>
            <a:r>
              <a:rPr i="1" dirty="0">
                <a:latin typeface="Arial" panose="020B0604020202020204" pitchFamily="34" charset="0"/>
                <a:cs typeface="Arial" panose="020B0604020202020204" pitchFamily="34" charset="0"/>
              </a:rPr>
              <a:t>“made us sufficient as ministers of the new covenant, not of the letter but of the Spirit; for the letter kills, but the Spirit gives life.” </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p:nvPr/>
        </p:nvSpPr>
        <p:spPr>
          <a:xfrm>
            <a:off x="1242905" y="1118360"/>
            <a:ext cx="10518990" cy="6225290"/>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ministers of God—which includes all of us as believer in Christ—are to be deliberate about communicating </a:t>
            </a:r>
            <a:r>
              <a:rPr i="1" dirty="0">
                <a:latin typeface="Arial" panose="020B0604020202020204" pitchFamily="34" charset="0"/>
                <a:cs typeface="Arial" panose="020B0604020202020204" pitchFamily="34" charset="0"/>
              </a:rPr>
              <a:t>“the new covenant”</a:t>
            </a:r>
            <a:r>
              <a:rPr dirty="0">
                <a:latin typeface="Arial" panose="020B0604020202020204" pitchFamily="34" charset="0"/>
                <a:cs typeface="Arial" panose="020B0604020202020204" pitchFamily="34" charset="0"/>
              </a:rPr>
              <a:t>. </a:t>
            </a:r>
          </a:p>
          <a:p>
            <a:pPr>
              <a:defRPr sz="44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That’s the message God has called us to proclaim. In other words, we are to handle the law of God with an intentional new covenant orientation.</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1242905" y="1118360"/>
            <a:ext cx="10518990" cy="757950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Why is this important? </a:t>
            </a:r>
          </a:p>
          <a:p>
            <a:pPr>
              <a:defRPr sz="44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Because, as Paul puts it, </a:t>
            </a:r>
            <a:r>
              <a:rPr i="1" dirty="0">
                <a:latin typeface="Arial" panose="020B0604020202020204" pitchFamily="34" charset="0"/>
                <a:cs typeface="Arial" panose="020B0604020202020204" pitchFamily="34" charset="0"/>
              </a:rPr>
              <a:t>“the letter kills.”</a:t>
            </a:r>
            <a:r>
              <a:rPr dirty="0">
                <a:latin typeface="Arial" panose="020B0604020202020204" pitchFamily="34" charset="0"/>
                <a:cs typeface="Arial" panose="020B0604020202020204" pitchFamily="34" charset="0"/>
              </a:rPr>
              <a:t> To preach the law as merely a list of moral rules to be obeyed, leaving any degree of impression that law-keeping grants access to God—</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to His favor, to His love, to His acceptance—is spiritually dangerous. </a:t>
            </a:r>
          </a:p>
          <a:p>
            <a:pPr>
              <a:defRPr sz="44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letter kills.”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a:off x="-35275522" y="-8589172"/>
            <a:ext cx="13004803" cy="644853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lnSpc>
                <a:spcPts val="7100"/>
              </a:lnSpc>
              <a:spcBef>
                <a:spcPts val="3100"/>
              </a:spcBef>
              <a:defRPr sz="6400">
                <a:solidFill>
                  <a:srgbClr val="FFFFFF"/>
                </a:solidFill>
                <a:latin typeface="Futura Bk BT"/>
                <a:ea typeface="Futura Bk BT"/>
                <a:cs typeface="Futura Bk BT"/>
                <a:sym typeface="Futura Bk BT"/>
              </a:defRPr>
            </a:pPr>
            <a:r>
              <a:t>In this</a:t>
            </a:r>
            <a:br/>
            <a:r>
              <a:rPr sz="10200">
                <a:solidFill>
                  <a:srgbClr val="F46CC3"/>
                </a:solidFill>
                <a:latin typeface="LHF Sofia Script"/>
                <a:ea typeface="LHF Sofia Script"/>
                <a:cs typeface="LHF Sofia Script"/>
                <a:sym typeface="LHF Sofia Script"/>
              </a:rPr>
              <a:t>Week of Prayer </a:t>
            </a:r>
            <a:r>
              <a:t>series </a:t>
            </a:r>
            <a:br/>
            <a:r>
              <a:t>we will be exploring </a:t>
            </a:r>
            <a:br/>
            <a:r>
              <a:rPr cap="all">
                <a:solidFill>
                  <a:srgbClr val="F46CC3"/>
                </a:solidFill>
              </a:rPr>
              <a:t>eight key </a:t>
            </a:r>
            <a:br>
              <a:rPr cap="all">
                <a:solidFill>
                  <a:srgbClr val="F46CC3"/>
                </a:solidFill>
              </a:rPr>
            </a:br>
            <a:r>
              <a:t>Bible Doctrines </a:t>
            </a:r>
            <a:br/>
            <a:r>
              <a:rPr sz="4400">
                <a:latin typeface="LHF Sofia Script"/>
                <a:ea typeface="LHF Sofia Script"/>
                <a:cs typeface="LHF Sofia Script"/>
                <a:sym typeface="LHF Sofia Script"/>
              </a:rPr>
              <a:t>of the </a:t>
            </a:r>
            <a:br>
              <a:rPr sz="4400">
                <a:latin typeface="LHF Sofia Script"/>
                <a:ea typeface="LHF Sofia Script"/>
                <a:cs typeface="LHF Sofia Script"/>
                <a:sym typeface="LHF Sofia Script"/>
              </a:rPr>
            </a:br>
            <a:r>
              <a:t>Seventh-day Adventist</a:t>
            </a:r>
            <a:r>
              <a:rPr baseline="30592"/>
              <a:t>®</a:t>
            </a:r>
            <a:r>
              <a:t> Church. </a:t>
            </a:r>
          </a:p>
        </p:txBody>
      </p:sp>
      <p:sp>
        <p:nvSpPr>
          <p:cNvPr id="129" name="Shape 129"/>
          <p:cNvSpPr/>
          <p:nvPr/>
        </p:nvSpPr>
        <p:spPr>
          <a:xfrm>
            <a:off x="-1" y="1507124"/>
            <a:ext cx="13004802" cy="491443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solidFill>
                  <a:srgbClr val="FFFFFF"/>
                </a:solidFill>
                <a:latin typeface="Helvetica Neue"/>
                <a:ea typeface="Helvetica Neue"/>
                <a:cs typeface="Helvetica Neue"/>
                <a:sym typeface="Helvetica Neue"/>
              </a:defRPr>
            </a:pPr>
            <a:r>
              <a:t>In this</a:t>
            </a:r>
            <a:br/>
            <a:r>
              <a:rPr>
                <a:solidFill>
                  <a:schemeClr val="accent4">
                    <a:lumOff val="12500"/>
                  </a:schemeClr>
                </a:solidFill>
              </a:rPr>
              <a:t>Week of Prayer </a:t>
            </a:r>
            <a:r>
              <a:t>series </a:t>
            </a:r>
            <a:br/>
            <a:r>
              <a:t>we will be exploring </a:t>
            </a:r>
            <a:br/>
            <a:r>
              <a:rPr cap="all">
                <a:solidFill>
                  <a:schemeClr val="accent4">
                    <a:lumOff val="25000"/>
                  </a:schemeClr>
                </a:solidFill>
              </a:rPr>
              <a:t>eight key </a:t>
            </a:r>
            <a:br>
              <a:rPr cap="all">
                <a:solidFill>
                  <a:schemeClr val="accent4">
                    <a:lumOff val="25000"/>
                  </a:schemeClr>
                </a:solidFill>
              </a:rPr>
            </a:br>
            <a:r>
              <a:t>Bible doctrines </a:t>
            </a:r>
            <a:br/>
            <a:r>
              <a:rPr>
                <a:solidFill>
                  <a:schemeClr val="accent4">
                    <a:lumOff val="25000"/>
                  </a:schemeClr>
                </a:solidFill>
              </a:rPr>
              <a:t>of  the </a:t>
            </a:r>
            <a:br>
              <a:rPr>
                <a:solidFill>
                  <a:schemeClr val="accent4">
                    <a:lumOff val="25000"/>
                  </a:schemeClr>
                </a:solidFill>
              </a:rPr>
            </a:br>
            <a:r>
              <a:t>Seventh-day Adventist Church. </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p:nvPr/>
        </p:nvSpPr>
        <p:spPr>
          <a:xfrm>
            <a:off x="1242905" y="1118360"/>
            <a:ext cx="10518990" cy="61879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law without the gospel messes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us up because it distorts our picture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God.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It leaves us with a heavy emotional sense of obligation to do things for God rather than with a sense of gratitude to God for what He has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done for us.</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1242905" y="1118360"/>
            <a:ext cx="10518990" cy="6225290"/>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“Christ is the end of the law for righteousness to everyone who believes.”</a:t>
            </a:r>
            <a:endParaRPr i="0" dirty="0">
              <a:latin typeface="Arial" panose="020B0604020202020204" pitchFamily="34" charset="0"/>
              <a:cs typeface="Arial" panose="020B0604020202020204" pitchFamily="34" charset="0"/>
            </a:endParaRPr>
          </a:p>
          <a:p>
            <a:pPr>
              <a:defRPr sz="4400" b="1" i="1">
                <a:solidFill>
                  <a:srgbClr val="FFFFFF"/>
                </a:solidFill>
                <a:latin typeface="Bebas Neue"/>
                <a:ea typeface="Bebas Neue"/>
                <a:cs typeface="Bebas Neue"/>
                <a:sym typeface="Bebas Neue"/>
              </a:defRPr>
            </a:pPr>
            <a:endParaRPr i="0" dirty="0">
              <a:latin typeface="Arial" panose="020B0604020202020204" pitchFamily="34" charset="0"/>
              <a:cs typeface="Arial" panose="020B0604020202020204" pitchFamily="34" charset="0"/>
            </a:endParaRPr>
          </a:p>
          <a:p>
            <a:pPr>
              <a:defRPr sz="4400" b="1" i="1">
                <a:solidFill>
                  <a:srgbClr val="FFFFFF"/>
                </a:solidFill>
                <a:latin typeface="Bebas Neue"/>
                <a:ea typeface="Bebas Neue"/>
                <a:cs typeface="Bebas Neue"/>
                <a:sym typeface="Bebas Neue"/>
              </a:defRPr>
            </a:pPr>
            <a:r>
              <a:rPr i="0" dirty="0">
                <a:latin typeface="Arial" panose="020B0604020202020204" pitchFamily="34" charset="0"/>
                <a:cs typeface="Arial" panose="020B0604020202020204" pitchFamily="34" charset="0"/>
              </a:rPr>
              <a:t>In Galatians 3:24, 25 he says, </a:t>
            </a:r>
            <a:br>
              <a:rPr i="0"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“The law was our tutor to bring us to Christ, that we might be justified by faith. But after faith has come, we are no longer under a tutor.”</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p:nvPr/>
        </p:nvSpPr>
        <p:spPr>
          <a:xfrm>
            <a:off x="1242905" y="1118360"/>
            <a:ext cx="10518990" cy="68610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There is some very important sense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in which Christ is the end of the law for those who believe, some vital sense in which the law serves as a tutor to bring us to Christ, some crucial sense in which the believer becomes dead to the law through the death of Christ, some experiential sense in which the believer is delivered from the law. </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nvSpPr>
        <p:spPr>
          <a:xfrm>
            <a:off x="1242905" y="1118360"/>
            <a:ext cx="10518990" cy="75341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As Adventists, we need to process what Paul teaches about the law if we are ever to really proclaim the gospel with loud-cry, latter-rain power.</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In general Christian denominations have failed to see what Paul is really getting at regarding the law, and as a result they have gone the antinomianism route. They simply negate the law altogether. </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p:nvPr/>
        </p:nvSpPr>
        <p:spPr>
          <a:xfrm>
            <a:off x="1242905" y="1118360"/>
            <a:ext cx="10518990" cy="68610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Historically, Adventism came along and rediscovered God’s forgotten law. As a people we have rightfully exalted the Ten Commandments as immutable, eternal, and changeless.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However, while we have steered clear of antinomianism, we have also for the most part failed to grasp what Paul has to say about the law.</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p:nvPr/>
        </p:nvSpPr>
        <p:spPr>
          <a:xfrm>
            <a:off x="1242905" y="1118360"/>
            <a:ext cx="10518990" cy="788728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As a result, our own prophet repeatedly rebuked us for preaching a wrong spin on God’s law.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But if we push ourselves to deal with what Paul says about the Ten Commandments, avoiding the ditch of antinomianism on the left and steering clear of the ditch of legalism on the right, we will discover powerful insights to the gospel that we’ve never known before.</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1242905" y="1118360"/>
            <a:ext cx="10518990" cy="68610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Since the time of Christ and the apostles, antinomianism on the one hand and legalism on the other are the only options that have been prominently articulated for the world.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There is a deep and beautiful and powerful genius in Paul’s treatment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the law that remains largely undiscovered and un-preached.</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1242905" y="1118360"/>
            <a:ext cx="10518990" cy="41686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Historically, Adventism came along and rediscovered God’s forgotten law.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As a people we have rightfully exalted the Ten Commandments as immutable, eternal, and changeless. </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p:nvPr/>
        </p:nvSpPr>
        <p:spPr>
          <a:xfrm>
            <a:off x="1242905" y="1118360"/>
            <a:ext cx="10518990" cy="55148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However, while we have steered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clear of antinomianism, we have also for the most part failed to grasp what Paul has to say about the law.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As a result, our own prophet repeatedly rebuked us for preaching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a wrong spin on God’s law.</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p:nvPr/>
        </p:nvSpPr>
        <p:spPr>
          <a:xfrm>
            <a:off x="1242905" y="1118360"/>
            <a:ext cx="10518990" cy="5548181"/>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But if we push ourselves to deal </a:t>
            </a: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with what Paul says about the </a:t>
            </a: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Ten Commandments, avoiding the ditch of antinomianism on the left and steering clear of the ditch of legalism on the right, we will discover powerful insights to the gospel that we’ve never known before.</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1390168" y="-3"/>
            <a:ext cx="10314155" cy="9058524"/>
          </a:xfrm>
          <a:prstGeom prst="rect">
            <a:avLst/>
          </a:prstGeom>
          <a:effectLst>
            <a:outerShdw blurRad="63500" dist="50800" dir="2700000" rotWithShape="0">
              <a:srgbClr val="000000">
                <a:alpha val="40000"/>
              </a:srgbClr>
            </a:outerShdw>
          </a:effectLst>
        </p:spPr>
        <p:txBody>
          <a:bodyPr/>
          <a:lstStyle/>
          <a:p>
            <a:pPr algn="ctr">
              <a:lnSpc>
                <a:spcPct val="100000"/>
              </a:lnSpc>
              <a:defRPr sz="68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Welcome to </a:t>
            </a:r>
            <a:r>
              <a:rPr i="1" dirty="0">
                <a:solidFill>
                  <a:schemeClr val="accent4">
                    <a:lumOff val="25000"/>
                  </a:schemeClr>
                </a:solidFill>
                <a:latin typeface="Arial" panose="020B0604020202020204" pitchFamily="34" charset="0"/>
                <a:cs typeface="Arial" panose="020B0604020202020204" pitchFamily="34" charset="0"/>
              </a:rPr>
              <a:t>day 3 </a:t>
            </a:r>
          </a:p>
          <a:p>
            <a:pPr algn="ctr">
              <a:lnSpc>
                <a:spcPct val="100000"/>
              </a:lnSpc>
              <a:defRPr sz="68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of our  </a:t>
            </a:r>
            <a:br>
              <a:rPr dirty="0">
                <a:latin typeface="Arial" panose="020B0604020202020204" pitchFamily="34" charset="0"/>
                <a:cs typeface="Arial" panose="020B0604020202020204" pitchFamily="34" charset="0"/>
              </a:rPr>
            </a:br>
            <a:r>
              <a:rPr i="1" dirty="0">
                <a:solidFill>
                  <a:schemeClr val="accent4">
                    <a:lumOff val="25000"/>
                  </a:schemeClr>
                </a:solidFill>
                <a:latin typeface="Arial" panose="020B0604020202020204" pitchFamily="34" charset="0"/>
                <a:cs typeface="Arial" panose="020B0604020202020204" pitchFamily="34" charset="0"/>
              </a:rPr>
              <a:t>re-examination </a:t>
            </a:r>
            <a:br>
              <a:rPr i="1" dirty="0">
                <a:solidFill>
                  <a:schemeClr val="accent4">
                    <a:lumOff val="25000"/>
                  </a:schemeClr>
                </a:solidFill>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our </a:t>
            </a:r>
            <a:br>
              <a:rPr dirty="0">
                <a:latin typeface="Arial" panose="020B0604020202020204" pitchFamily="34" charset="0"/>
                <a:cs typeface="Arial" panose="020B0604020202020204" pitchFamily="34" charset="0"/>
              </a:rPr>
            </a:br>
            <a:r>
              <a:rPr i="1" dirty="0">
                <a:solidFill>
                  <a:schemeClr val="accent4">
                    <a:lumOff val="25000"/>
                  </a:schemeClr>
                </a:solidFill>
                <a:latin typeface="Arial" panose="020B0604020202020204" pitchFamily="34" charset="0"/>
                <a:cs typeface="Arial" panose="020B0604020202020204" pitchFamily="34" charset="0"/>
              </a:rPr>
              <a:t>core beliefs.</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nvSpPr>
        <p:spPr>
          <a:xfrm>
            <a:off x="1242905" y="1118360"/>
            <a:ext cx="10518990" cy="34955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4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Since the time of Christ and the apostles, antinomianism on the one hand and legalism on the other are the only options that have been prominently articulated for the world. </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p:nvPr/>
        </p:nvSpPr>
        <p:spPr>
          <a:xfrm>
            <a:off x="1242905" y="1118360"/>
            <a:ext cx="10518990" cy="28224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There is a deep and beautiful and powerful genius in Paul’s treatment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of the law that remains largely undiscovered and un-preached.</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p:nvPr/>
        </p:nvSpPr>
        <p:spPr>
          <a:xfrm>
            <a:off x="1242905" y="1118360"/>
            <a:ext cx="10518990" cy="757950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God loves every sinner in the world with a perfectly reconciled love that can’t be bought. All that remains to be done is for each of us to see it, believe it, and be reconciled to Him.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Said another way, the </a:t>
            </a:r>
            <a:r>
              <a:rPr i="1" dirty="0">
                <a:latin typeface="Arial" panose="020B0604020202020204" pitchFamily="34" charset="0"/>
                <a:cs typeface="Arial" panose="020B0604020202020204" pitchFamily="34" charset="0"/>
              </a:rPr>
              <a:t>objective</a:t>
            </a:r>
            <a:r>
              <a:rPr dirty="0">
                <a:latin typeface="Arial" panose="020B0604020202020204" pitchFamily="34" charset="0"/>
                <a:cs typeface="Arial" panose="020B0604020202020204" pitchFamily="34" charset="0"/>
              </a:rPr>
              <a:t> reality of salvation is an already-accomplished fact in the person and work of Christ. There is nothing we can do to contribute to it. </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p:nvPr/>
        </p:nvSpPr>
        <p:spPr>
          <a:xfrm>
            <a:off x="1242905" y="1118360"/>
            <a:ext cx="10518990" cy="6902398"/>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a:t>
            </a:r>
            <a:r>
              <a:rPr i="1" dirty="0">
                <a:latin typeface="Arial" panose="020B0604020202020204" pitchFamily="34" charset="0"/>
                <a:cs typeface="Arial" panose="020B0604020202020204" pitchFamily="34" charset="0"/>
              </a:rPr>
              <a:t>subjective</a:t>
            </a:r>
            <a:r>
              <a:rPr dirty="0">
                <a:latin typeface="Arial" panose="020B0604020202020204" pitchFamily="34" charset="0"/>
                <a:cs typeface="Arial" panose="020B0604020202020204" pitchFamily="34" charset="0"/>
              </a:rPr>
              <a:t> experience of that objective fact occurs when we embrace it by faith, when we say </a:t>
            </a:r>
            <a:r>
              <a:rPr i="1" dirty="0">
                <a:latin typeface="Arial" panose="020B0604020202020204" pitchFamily="34" charset="0"/>
                <a:cs typeface="Arial" panose="020B0604020202020204" pitchFamily="34" charset="0"/>
              </a:rPr>
              <a:t>Yes!</a:t>
            </a:r>
            <a:r>
              <a:rPr dirty="0">
                <a:latin typeface="Arial" panose="020B0604020202020204" pitchFamily="34" charset="0"/>
                <a:cs typeface="Arial" panose="020B0604020202020204" pitchFamily="34" charset="0"/>
              </a:rPr>
              <a:t> to God’s love, to His forgiveness, to His acceptance as it is revealed in the life and death and resurrection of Jesus.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Faith creates no new facts, it simply believes the facts as they are in Jesus. </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p:nvPr/>
        </p:nvSpPr>
        <p:spPr>
          <a:xfrm>
            <a:off x="1242905" y="1036771"/>
            <a:ext cx="10518990" cy="757950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Return again to 2 Corinthians 3 and take in Paul’s grand finale in his explanation of the two views of the law. Verses 12-18: </a:t>
            </a: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 </a:t>
            </a:r>
          </a:p>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“Therefore, since we have such hope, we use great boldness of speech—unlike Moses, who put a veil over his face so that the children of Israel could not look steadily at the end of what was passing away.”</a:t>
            </a:r>
            <a:r>
              <a:rPr i="0" dirty="0">
                <a:latin typeface="Arial" panose="020B0604020202020204" pitchFamily="34" charset="0"/>
                <a:cs typeface="Arial" panose="020B0604020202020204" pitchFamily="34" charset="0"/>
              </a:rPr>
              <a:t> </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1242905" y="1118360"/>
            <a:ext cx="10518990" cy="724095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Verses 12-18 continued: </a:t>
            </a:r>
          </a:p>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 </a:t>
            </a:r>
          </a:p>
          <a:p>
            <a:pPr>
              <a:defRPr sz="42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“But their minds were blinded. For until this day the same veil remains </a:t>
            </a:r>
            <a:r>
              <a:rPr dirty="0" err="1">
                <a:latin typeface="Arial" panose="020B0604020202020204" pitchFamily="34" charset="0"/>
                <a:cs typeface="Arial" panose="020B0604020202020204" pitchFamily="34" charset="0"/>
              </a:rPr>
              <a:t>unlifted</a:t>
            </a:r>
            <a:r>
              <a:rPr dirty="0">
                <a:latin typeface="Arial" panose="020B0604020202020204" pitchFamily="34" charset="0"/>
                <a:cs typeface="Arial" panose="020B0604020202020204" pitchFamily="34" charset="0"/>
              </a:rPr>
              <a:t> in the reading of the Old Testament, because the veil is taken away in Christ.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But even to this day, when Moses is read, a veil lies on their heart. Nevertheless when one turns to the Lord, the veil is taken away.”</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p:nvPr/>
        </p:nvSpPr>
        <p:spPr>
          <a:xfrm>
            <a:off x="1242905" y="1118360"/>
            <a:ext cx="10518990" cy="48417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4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Now the Lord is the Spirit; and where the Spirit of the Lord is, there is liberty. But we all, with unveiled face, beholding as in a mirror the glory of the Lord, are being transformed into the same image from glory to glory, just as by the Spirit of the Lord.</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p:nvPr/>
        </p:nvSpPr>
        <p:spPr>
          <a:xfrm>
            <a:off x="1242905" y="1118360"/>
            <a:ext cx="10518990" cy="788728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Here Paul describes a human condition in which people know the Bible, but they don’t know it. </a:t>
            </a:r>
          </a:p>
          <a:p>
            <a:pPr>
              <a:defRPr sz="42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They are textually literate and spiritually unenlightened at the same time. They know the word, but they don’t know the Word. They know chapters and verses and facts, but they don’t know the deeper relational realities to which they point. </a:t>
            </a:r>
            <a:r>
              <a:rPr i="1" dirty="0">
                <a:latin typeface="Arial" panose="020B0604020202020204" pitchFamily="34" charset="0"/>
                <a:cs typeface="Arial" panose="020B0604020202020204" pitchFamily="34" charset="0"/>
              </a:rPr>
              <a:t>“When Moses is read, a veil lies on their heart.”</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p:nvPr/>
        </p:nvSpPr>
        <p:spPr>
          <a:xfrm>
            <a:off x="1242904" y="1118357"/>
            <a:ext cx="10518992" cy="487107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Remember our Guiding </a:t>
            </a:r>
            <a:r>
              <a:rPr dirty="0" err="1">
                <a:latin typeface="Arial" panose="020B0604020202020204" pitchFamily="34" charset="0"/>
                <a:cs typeface="Arial" panose="020B0604020202020204" pitchFamily="34" charset="0"/>
              </a:rPr>
              <a:t>Metaphore</a:t>
            </a:r>
            <a:r>
              <a:rPr dirty="0">
                <a:latin typeface="Arial" panose="020B0604020202020204" pitchFamily="34" charset="0"/>
                <a:cs typeface="Arial" panose="020B0604020202020204" pitchFamily="34" charset="0"/>
              </a:rPr>
              <a:t>?</a:t>
            </a:r>
          </a:p>
          <a:p>
            <a:pPr>
              <a:defRPr sz="44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doctrinal truths of Scripture can be thought of as a series of perceptual windows through which God’s character may be viewed from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various different angles.</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p:nvPr/>
        </p:nvSpPr>
        <p:spPr>
          <a:xfrm>
            <a:off x="1242905" y="1118360"/>
            <a:ext cx="10518990" cy="48417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Preaching the truth without preaching the Truth! Blindness, indeed!</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But, dear fellow Adventist, there is bright illumination to be had… in Christ! </a:t>
            </a:r>
            <a:r>
              <a:rPr i="1" dirty="0">
                <a:latin typeface="Arial" panose="020B0604020202020204" pitchFamily="34" charset="0"/>
                <a:cs typeface="Arial" panose="020B0604020202020204" pitchFamily="34" charset="0"/>
              </a:rPr>
              <a:t>“The veil is taken away in Christ,” </a:t>
            </a:r>
            <a:r>
              <a:rPr dirty="0">
                <a:latin typeface="Arial" panose="020B0604020202020204" pitchFamily="34" charset="0"/>
                <a:cs typeface="Arial" panose="020B0604020202020204" pitchFamily="34" charset="0"/>
              </a:rPr>
              <a:t>Paul proclaims.</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p:nvPr/>
        </p:nvSpPr>
        <p:spPr>
          <a:xfrm>
            <a:off x="1242905" y="1118360"/>
            <a:ext cx="10518990" cy="757950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“When one turns to the Lord, the veil is taken away.”</a:t>
            </a:r>
            <a:r>
              <a:rPr i="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“Beholding, as in a mirror, the </a:t>
            </a:r>
            <a:r>
              <a:rPr dirty="0" err="1">
                <a:latin typeface="Arial" panose="020B0604020202020204" pitchFamily="34" charset="0"/>
                <a:cs typeface="Arial" panose="020B0604020202020204" pitchFamily="34" charset="0"/>
              </a:rPr>
              <a:t>glo-ry</a:t>
            </a:r>
            <a:r>
              <a:rPr dirty="0">
                <a:latin typeface="Arial" panose="020B0604020202020204" pitchFamily="34" charset="0"/>
                <a:cs typeface="Arial" panose="020B0604020202020204" pitchFamily="34" charset="0"/>
              </a:rPr>
              <a:t> of the Lord.”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i="0" dirty="0">
                <a:latin typeface="Arial" panose="020B0604020202020204" pitchFamily="34" charset="0"/>
                <a:cs typeface="Arial" panose="020B0604020202020204" pitchFamily="34" charset="0"/>
              </a:rPr>
              <a:t>Not a casual look, as if Jesus was one doctrine in a lineup sermons! Not a passing glance, as if Jesus were a district topic among many—say, night six in a 24-part series! </a:t>
            </a:r>
          </a:p>
          <a:p>
            <a:pPr>
              <a:defRPr sz="4400" b="1">
                <a:solidFill>
                  <a:srgbClr val="FFFFFF"/>
                </a:solidFill>
                <a:latin typeface="Bebas Neue"/>
                <a:ea typeface="Bebas Neue"/>
                <a:cs typeface="Bebas Neue"/>
                <a:sym typeface="Bebas Neue"/>
              </a:defRPr>
            </a:pPr>
            <a:endParaRPr i="0" dirty="0">
              <a:latin typeface="Arial" panose="020B0604020202020204" pitchFamily="34" charset="0"/>
              <a:cs typeface="Arial" panose="020B0604020202020204" pitchFamily="34" charset="0"/>
            </a:endParaRPr>
          </a:p>
          <a:p>
            <a:pPr algn="ct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No! </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p:nvPr/>
        </p:nvSpPr>
        <p:spPr>
          <a:xfrm>
            <a:off x="1242905" y="1118360"/>
            <a:ext cx="10518990" cy="5301960"/>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i="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“Beholding”</a:t>
            </a:r>
            <a:r>
              <a:rPr i="0" dirty="0">
                <a:latin typeface="Arial" panose="020B0604020202020204" pitchFamily="34" charset="0"/>
                <a:cs typeface="Arial" panose="020B0604020202020204" pitchFamily="34" charset="0"/>
              </a:rPr>
              <a:t> is the word Paul used. He’s telling us to look upon, to ponder, to contemplate Christ as with transfixed gaze! </a:t>
            </a:r>
            <a:br>
              <a:rPr i="0" dirty="0">
                <a:latin typeface="Arial" panose="020B0604020202020204" pitchFamily="34" charset="0"/>
                <a:cs typeface="Arial" panose="020B0604020202020204" pitchFamily="34" charset="0"/>
              </a:rPr>
            </a:br>
            <a:r>
              <a:rPr i="0" dirty="0">
                <a:latin typeface="Arial" panose="020B0604020202020204" pitchFamily="34" charset="0"/>
                <a:cs typeface="Arial" panose="020B0604020202020204" pitchFamily="34" charset="0"/>
              </a:rPr>
              <a:t/>
            </a:r>
            <a:br>
              <a:rPr i="0" dirty="0">
                <a:latin typeface="Arial" panose="020B0604020202020204" pitchFamily="34" charset="0"/>
                <a:cs typeface="Arial" panose="020B0604020202020204" pitchFamily="34" charset="0"/>
              </a:rPr>
            </a:br>
            <a:r>
              <a:rPr i="0" dirty="0">
                <a:latin typeface="Arial" panose="020B0604020202020204" pitchFamily="34" charset="0"/>
                <a:cs typeface="Arial" panose="020B0604020202020204" pitchFamily="34" charset="0"/>
              </a:rPr>
              <a:t>To give Jesus our full, focused, undivided intellectual, emotional, theological attention. </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nvSpPr>
        <p:spPr>
          <a:xfrm>
            <a:off x="1242905" y="1118360"/>
            <a:ext cx="10518990" cy="271663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i="1">
                <a:solidFill>
                  <a:srgbClr val="FFFFFF"/>
                </a:solidFill>
                <a:latin typeface="Bebas Neue"/>
                <a:ea typeface="Bebas Neue"/>
                <a:cs typeface="Bebas Neue"/>
                <a:sym typeface="Bebas Neue"/>
              </a:defRPr>
            </a:pPr>
            <a:r>
              <a:rPr i="0" dirty="0">
                <a:latin typeface="Arial" panose="020B0604020202020204" pitchFamily="34" charset="0"/>
                <a:cs typeface="Arial" panose="020B0604020202020204" pitchFamily="34" charset="0"/>
              </a:rPr>
              <a:t>And as we do, he tells us exactly what will happen to us, in us, for us: We will be </a:t>
            </a:r>
            <a:r>
              <a:rPr dirty="0">
                <a:latin typeface="Arial" panose="020B0604020202020204" pitchFamily="34" charset="0"/>
                <a:cs typeface="Arial" panose="020B0604020202020204" pitchFamily="34" charset="0"/>
              </a:rPr>
              <a:t>“transformed into the same image from glory to glory.”</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p:nvPr/>
        </p:nvSpPr>
        <p:spPr>
          <a:xfrm>
            <a:off x="1242905" y="1118360"/>
            <a:ext cx="10518990" cy="61879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4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He had earlier explained that there are two glories before us—the glory of the Sinai event and the glory of the Calvary event; the glory of the letter ministering condemnation and the glory of the Spirit ministering the gift of righteousness; the glory of the law that brings death and the glory of the new covenant that brings life. </a:t>
            </a: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p:nvPr/>
        </p:nvSpPr>
        <p:spPr>
          <a:xfrm>
            <a:off x="1242905" y="1118360"/>
            <a:ext cx="10518990" cy="55148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4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Now he tells us that as we behold Jesus we will undergo the fundamental, essential, ultimate transformational shift from the one glory to the other, from relating to God through the law for salvation to relating to God through Christ for salvation.</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nvSpPr>
        <p:spPr>
          <a:xfrm>
            <a:off x="1242905" y="3782228"/>
            <a:ext cx="10518990" cy="14762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Paul has placed before us </a:t>
            </a:r>
          </a:p>
          <a:p>
            <a:pPr algn="ct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two distinct options: </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p:nvPr/>
        </p:nvSpPr>
        <p:spPr>
          <a:xfrm>
            <a:off x="1242905" y="1118360"/>
            <a:ext cx="10518990" cy="61879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1. Old covenant experience, which was never God’s intention, is driven by an emotional sense of condemnation as the motivator toward obedience.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Old covenant experience produces an outward appearance of obedience—</a:t>
            </a: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a pretend, surface, hypocritical, judgmental obedience.</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p:nvPr/>
        </p:nvSpPr>
        <p:spPr>
          <a:xfrm>
            <a:off x="1242905" y="1118360"/>
            <a:ext cx="10518990" cy="28224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4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Old covenant experience is characterized by a sense of externally imposed pressure to obey the law in order to get acceptance with God. </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1242904" y="1118357"/>
            <a:ext cx="10518992" cy="61879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For our purposes, let’s imagine the structure of truth as an octagon-shaped building.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On each of the eight sides of the structure, there is a window.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Each window represents one of our doctrinal beliefs: </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p:nvPr/>
        </p:nvSpPr>
        <p:spPr>
          <a:xfrm>
            <a:off x="1242905" y="1118360"/>
            <a:ext cx="10518990" cy="55148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2. New covenant experience is driven by a deep sense of God’s love as the motivator toward obedience.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New covenant experience produces an authentic internal upsurge of obedience to God’s law—true, heartfelt, free from all condemnation.</a:t>
            </a: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nvSpPr>
        <p:spPr>
          <a:xfrm>
            <a:off x="1242905" y="1118360"/>
            <a:ext cx="10518990" cy="48417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lvl1pPr>
              <a:defRPr sz="44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New covenant experience is characterized by a liberating sense that I already have God’s acceptance, before I render a single act of obedience to the law, which then creates in me a new power to obey that I’ve never known before.</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p:nvPr/>
        </p:nvSpPr>
        <p:spPr>
          <a:xfrm>
            <a:off x="1242905" y="1118360"/>
            <a:ext cx="10518990" cy="68610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Paul hasn’t done away with the law.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He has simply and necessarily set forth the limits of the law’s power and placed it within its legitimate sphere of function.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He has not negated the law altogether, but he has emphatically negated the law as a means of salvation.</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p:nvPr/>
        </p:nvSpPr>
        <p:spPr>
          <a:xfrm>
            <a:off x="1242905" y="1118360"/>
            <a:ext cx="10518990" cy="3516856"/>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law serves one purpose, and the Bible clearly tells us what that purpose is: </a:t>
            </a:r>
            <a:r>
              <a:rPr i="1" dirty="0">
                <a:latin typeface="Arial" panose="020B0604020202020204" pitchFamily="34" charset="0"/>
                <a:cs typeface="Arial" panose="020B0604020202020204" pitchFamily="34" charset="0"/>
              </a:rPr>
              <a:t>“The law was our tutor to bring us to Christ, that we might be justified by faith.”</a:t>
            </a:r>
            <a:r>
              <a:rPr dirty="0">
                <a:latin typeface="Arial" panose="020B0604020202020204" pitchFamily="34" charset="0"/>
                <a:cs typeface="Arial" panose="020B0604020202020204" pitchFamily="34" charset="0"/>
              </a:rPr>
              <a:t> </a:t>
            </a:r>
            <a:r>
              <a:rPr sz="3000" dirty="0">
                <a:latin typeface="Arial" panose="020B0604020202020204" pitchFamily="34" charset="0"/>
                <a:cs typeface="Arial" panose="020B0604020202020204" pitchFamily="34" charset="0"/>
              </a:rPr>
              <a:t>(Galatians 3:24, 25)</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p:nvPr/>
        </p:nvSpPr>
        <p:spPr>
          <a:xfrm>
            <a:off x="1242905" y="1118360"/>
            <a:ext cx="10518990" cy="6225290"/>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A Pharisee of the Pharisees, Paul experienced the definitive theological epiphany: The glory of the law is superseded by the glory of the living Christ! Paul has made the shift, and he’s urging each of us to make the shift too—</a:t>
            </a:r>
            <a:r>
              <a:rPr i="1" dirty="0">
                <a:latin typeface="Arial" panose="020B0604020202020204" pitchFamily="34" charset="0"/>
                <a:cs typeface="Arial" panose="020B0604020202020204" pitchFamily="34" charset="0"/>
              </a:rPr>
              <a:t>“from glory to glory,”</a:t>
            </a:r>
            <a:r>
              <a:rPr dirty="0">
                <a:latin typeface="Arial" panose="020B0604020202020204" pitchFamily="34" charset="0"/>
                <a:cs typeface="Arial" panose="020B0604020202020204" pitchFamily="34" charset="0"/>
              </a:rPr>
              <a:t> from the glory of the law to the glory of the gospel. </a:t>
            </a: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p:nvPr/>
        </p:nvSpPr>
        <p:spPr>
          <a:xfrm>
            <a:off x="1242905" y="1118360"/>
            <a:ext cx="10518990" cy="736406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When we make that shift, Adventism will finally become the powerful theological revolution God intends it to be.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And we’ll know when it’s happening, because when it does, </a:t>
            </a:r>
            <a:r>
              <a:rPr i="1" dirty="0">
                <a:latin typeface="Arial" panose="020B0604020202020204" pitchFamily="34" charset="0"/>
                <a:cs typeface="Arial" panose="020B0604020202020204" pitchFamily="34" charset="0"/>
              </a:rPr>
              <a:t>“One interest will prevail, one subject will swallow up every other—Christ our righteousness.” </a:t>
            </a:r>
          </a:p>
          <a:p>
            <a:pPr>
              <a:defRPr sz="30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(Ellen White, Review and Herald, December 23, 1890)</a:t>
            </a: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p:nvPr/>
        </p:nvSpPr>
        <p:spPr>
          <a:xfrm>
            <a:off x="-1" y="3764167"/>
            <a:ext cx="13004802" cy="2212847"/>
          </a:xfrm>
          <a:prstGeom prst="rect">
            <a:avLst/>
          </a:prstGeom>
          <a:ln w="12700">
            <a:miter lim="400000"/>
          </a:ln>
          <a:effectLst>
            <a:outerShdw blurRad="63500" dist="50800" dir="81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ctr">
              <a:defRPr sz="6800" b="1" cap="all">
                <a:solidFill>
                  <a:srgbClr val="FFFFFF"/>
                </a:solidFill>
                <a:latin typeface="Bebas"/>
                <a:ea typeface="Bebas"/>
                <a:cs typeface="Bebas"/>
                <a:sym typeface="Bebas"/>
              </a:defRPr>
            </a:pPr>
            <a:r>
              <a:t>Small group</a:t>
            </a:r>
          </a:p>
          <a:p>
            <a:pPr algn="ctr">
              <a:defRPr sz="6800" b="1">
                <a:solidFill>
                  <a:srgbClr val="FFFFFF"/>
                </a:solidFill>
                <a:latin typeface="Bebas"/>
                <a:ea typeface="Bebas"/>
                <a:cs typeface="Bebas"/>
                <a:sym typeface="Bebas"/>
              </a:defRPr>
            </a:pPr>
            <a:r>
              <a:t>Discussion Time</a:t>
            </a: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nvSpPr>
        <p:spPr>
          <a:xfrm>
            <a:off x="1589268" y="1007524"/>
            <a:ext cx="10518990" cy="7887283"/>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lesson says there are two ways humans relate to the idea that we must obey to earn salvation, or God’s love or favor: </a:t>
            </a:r>
          </a:p>
          <a:p>
            <a:pPr marL="598905" indent="-598905">
              <a:buSzPct val="100000"/>
              <a:buAutoNum type="arabicPeriod"/>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lockstep “obedience” that leads to </a:t>
            </a:r>
            <a:r>
              <a:rPr dirty="0" err="1">
                <a:latin typeface="Arial" panose="020B0604020202020204" pitchFamily="34" charset="0"/>
                <a:cs typeface="Arial" panose="020B0604020202020204" pitchFamily="34" charset="0"/>
              </a:rPr>
              <a:t>Pharisaism</a:t>
            </a:r>
            <a:r>
              <a:rPr dirty="0">
                <a:latin typeface="Arial" panose="020B0604020202020204" pitchFamily="34" charset="0"/>
                <a:cs typeface="Arial" panose="020B0604020202020204" pitchFamily="34" charset="0"/>
              </a:rPr>
              <a:t> and judgmental thinking, or </a:t>
            </a:r>
          </a:p>
          <a:p>
            <a:pPr marL="598905" indent="-598905">
              <a:buSzPct val="100000"/>
              <a:buAutoNum type="arabicPeriod"/>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trying and trying, failing, and giving up in despair. </a:t>
            </a:r>
          </a:p>
          <a:p>
            <a:pPr>
              <a:defRPr sz="42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2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Which of these extremes has your life mostly leaned toward? </a:t>
            </a:r>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p:nvPr/>
        </p:nvSpPr>
        <p:spPr>
          <a:xfrm>
            <a:off x="1745672" y="1935782"/>
            <a:ext cx="10002368" cy="48417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wrap="square" lIns="65022" tIns="65022" rIns="65022" bIns="65022">
            <a:spAutoFit/>
          </a:bodyPr>
          <a:lstStyle>
            <a:lvl1pPr>
              <a:defRPr sz="44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When did you come to truly understand the principle taught in this lesson—that our salvation is found only in Christ, apart from the law, and our joyous obedience is made possible by that miraculous acceptance? </a:t>
            </a: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p:nvPr/>
        </p:nvSpPr>
        <p:spPr>
          <a:xfrm>
            <a:off x="1717962" y="1852659"/>
            <a:ext cx="9933095" cy="41686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wrap="square" lIns="65022" tIns="65022" rIns="65022" bIns="65022">
            <a:spAutoFit/>
          </a:bodyPr>
          <a:lstStyle>
            <a:lvl1pPr>
              <a:defRPr sz="4400" b="1">
                <a:solidFill>
                  <a:srgbClr val="FFFFFF"/>
                </a:solidFill>
                <a:latin typeface="Bebas Neue"/>
                <a:ea typeface="Bebas Neue"/>
                <a:cs typeface="Bebas Neue"/>
                <a:sym typeface="Bebas Neue"/>
              </a:defRPr>
            </a:lvl1pPr>
          </a:lstStyle>
          <a:p>
            <a:r>
              <a:rPr dirty="0">
                <a:latin typeface="Arial" panose="020B0604020202020204" pitchFamily="34" charset="0"/>
                <a:cs typeface="Arial" panose="020B0604020202020204" pitchFamily="34" charset="0"/>
              </a:rPr>
              <a:t>If it was in the past, share a specific story of a change that happened in your life as a result. If you are just now coming to understand it, praise God and watch for stories to share. It will change your life!</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nvSpPr>
        <p:spPr>
          <a:xfrm>
            <a:off x="1242904" y="1118357"/>
            <a:ext cx="10518992" cy="5514847"/>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lgn="just">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DAY 1: The Trinity</a:t>
            </a:r>
          </a:p>
          <a:p>
            <a:pPr algn="just">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DAY 2: The Great Controversy</a:t>
            </a:r>
          </a:p>
          <a:p>
            <a:pPr algn="just">
              <a:defRPr sz="4400" b="1" i="1">
                <a:solidFill>
                  <a:schemeClr val="accent4">
                    <a:lumOff val="25000"/>
                  </a:schemeClr>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DAY 3: The Law of God</a:t>
            </a:r>
          </a:p>
          <a:p>
            <a:pPr algn="just">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DAY 4: The Sabbath</a:t>
            </a:r>
          </a:p>
          <a:p>
            <a:pPr algn="just">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DAY 5: The Sanctuary</a:t>
            </a:r>
          </a:p>
          <a:p>
            <a:pPr algn="just">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DAY 6: Death and Hell</a:t>
            </a:r>
          </a:p>
          <a:p>
            <a:pPr algn="just">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DAY 7: The End Time</a:t>
            </a:r>
          </a:p>
          <a:p>
            <a:pPr algn="just">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DAY 8: The Second Coming</a:t>
            </a:r>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3004799" cy="10667999"/>
          </a:xfrm>
        </p:spPr>
        <p:txBody>
          <a:bodyPr>
            <a:normAutofit/>
          </a:bodyPr>
          <a:lstStyle/>
          <a:p>
            <a:pPr algn="ctr">
              <a:lnSpc>
                <a:spcPct val="100000"/>
              </a:lnSpc>
            </a:pP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 Youth and Young Adults Week of Prayer Sermons </a:t>
            </a:r>
            <a:b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Copyright © 2015-2016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Conference of Seventh-day Adventist®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Youth Ministries Department</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Sermon written by: Pastor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Ty Gibson</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http://www.lightbearers.org/profile/ty-gibson</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n-US" altLang="en-US" sz="3600" dirty="0" smtClean="0">
                <a:solidFill>
                  <a:srgbClr val="1F8DA1"/>
                </a:solidFill>
                <a:effectLst>
                  <a:outerShdw blurRad="38100" dist="38100" dir="2700000" algn="tl">
                    <a:srgbClr val="000000">
                      <a:alpha val="43137"/>
                    </a:srgbClr>
                  </a:outerShdw>
                </a:effectLst>
                <a:latin typeface="ff-meta-serif-web-pro-1"/>
                <a:hlinkClick r:id="rId3"/>
              </a:rPr>
              <a:t>Ty@lightbearers.org</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additional use of any of the images in this presentation </a:t>
            </a: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please </a:t>
            </a: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GoodSalt Inc.</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Phone: 800-805-8001  ●  Website: http://www.goodsalt.com</a:t>
            </a:r>
            <a:b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6973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nvSpPr>
        <p:spPr>
          <a:xfrm>
            <a:off x="1242904" y="1118357"/>
            <a:ext cx="10518992" cy="5548181"/>
          </a:xfrm>
          <a:prstGeom prst="rect">
            <a:avLst/>
          </a:prstGeom>
          <a:ln w="12700">
            <a:miter lim="400000"/>
          </a:ln>
          <a:effectLst>
            <a:outerShdw blurRad="63500" dist="50800" dir="2700000" rotWithShape="0">
              <a:srgbClr val="000000">
                <a:alpha val="40000"/>
              </a:srgbClr>
            </a:outerShdw>
          </a:effectLst>
          <a:extLst>
            <a:ext uri="{C572A759-6A51-4108-AA02-DFA0A04FC94B}">
              <ma14:wrappingTextBoxFlag xmlns:ma14="http://schemas.microsoft.com/office/mac/drawingml/2011/main" xmlns="" val="1"/>
            </a:ext>
          </a:extLst>
        </p:spPr>
        <p:txBody>
          <a:bodyPr lIns="65022" tIns="65022" rIns="65022" bIns="65022">
            <a:spAutoFit/>
          </a:bodyPr>
          <a:lstStyle/>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Remember our guiding metaphor?</a:t>
            </a:r>
          </a:p>
          <a:p>
            <a:pPr>
              <a:defRPr sz="44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The doctrinal truths of Scripture are like windows that look in upon the God’s attractive character as revealed in Christ. </a:t>
            </a:r>
          </a:p>
          <a:p>
            <a:pPr>
              <a:defRPr sz="4400" b="1">
                <a:solidFill>
                  <a:srgbClr val="FFFFFF"/>
                </a:solidFill>
                <a:latin typeface="Bebas Neue"/>
                <a:ea typeface="Bebas Neue"/>
                <a:cs typeface="Bebas Neue"/>
                <a:sym typeface="Bebas Neue"/>
              </a:defRPr>
            </a:pPr>
            <a:endParaRPr dirty="0">
              <a:latin typeface="Arial" panose="020B0604020202020204" pitchFamily="34" charset="0"/>
              <a:cs typeface="Arial" panose="020B0604020202020204" pitchFamily="34" charset="0"/>
            </a:endParaRPr>
          </a:p>
          <a:p>
            <a:pPr>
              <a:defRPr sz="4400" b="1">
                <a:solidFill>
                  <a:srgbClr val="FFFFFF"/>
                </a:solidFill>
                <a:latin typeface="Bebas Neue"/>
                <a:ea typeface="Bebas Neue"/>
                <a:cs typeface="Bebas Neue"/>
                <a:sym typeface="Bebas Neue"/>
              </a:defRPr>
            </a:pPr>
            <a:r>
              <a:rPr dirty="0">
                <a:latin typeface="Arial" panose="020B0604020202020204" pitchFamily="34" charset="0"/>
                <a:cs typeface="Arial" panose="020B0604020202020204" pitchFamily="34" charset="0"/>
              </a:rPr>
              <a:t>No doctrine is an end in itself.</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2" tIns="65022" rIns="65022" bIns="65022"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2" tIns="65022" rIns="65022" bIns="65022"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2" tIns="65022" rIns="65022" bIns="65022"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2" tIns="65022" rIns="65022" bIns="65022"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TotalTime>
  <Words>1975</Words>
  <Application>Microsoft Office PowerPoint</Application>
  <PresentationFormat>Custom</PresentationFormat>
  <Paragraphs>129</Paragraphs>
  <Slides>80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80</vt:i4>
      </vt:variant>
    </vt:vector>
  </HeadingPairs>
  <TitlesOfParts>
    <vt:vector size="90" baseType="lpstr">
      <vt:lpstr>Arial</vt:lpstr>
      <vt:lpstr>Bebas</vt:lpstr>
      <vt:lpstr>Bebas Neue</vt:lpstr>
      <vt:lpstr>Calibri</vt:lpstr>
      <vt:lpstr>Calibri Light</vt:lpstr>
      <vt:lpstr>ff-meta-serif-web-pro-1</vt:lpstr>
      <vt:lpstr>Futura Bk BT</vt:lpstr>
      <vt:lpstr>Helvetica Neue</vt:lpstr>
      <vt:lpstr>LHF Sofia Script</vt:lpstr>
      <vt:lpstr>Office Theme</vt:lpstr>
      <vt:lpstr>Slides for Day 3 of the  2016 Youth and Young Adults Week of Prayer readings.   A PDF of the complete sermon can be downloaded here    Sermon written by: Pastor Ty Gibson http://www.lightbearers.org/profile/ty-gibson/ Email: Ty@lightbearers.org   For additional use of any of the images in this presentation  please contact GoodSalt Inc. Phone: 800-805-8001  ●  Website: http://www.goodsalt.coma</vt:lpstr>
      <vt:lpstr>PowerPoint Presentation</vt:lpstr>
      <vt:lpstr>PowerPoint Presentation</vt:lpstr>
      <vt:lpstr>PowerPoint Presentation</vt:lpstr>
      <vt:lpstr>Welcome to day 3  of our   re-examination  of our  core beliefs.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Youth and Young Adults Week of Prayer Sermons  Copyright © 2015-2016  General Conference of Seventh-day Adventist®  Youth Ministries Department   Sermon written by: Pastor Ty Gibson http://www.lightbearers.org/profile/ty-gibson/ Email: Ty@lightbearers.org   For additional use of any of the images in this presentation  please contact GoodSalt Inc. Phone: 800-805-8001  ●  Website: http://www.goodsalt.com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Manderson</dc:creator>
  <cp:lastModifiedBy>Maria Manderson</cp:lastModifiedBy>
  <cp:revision>5</cp:revision>
  <dcterms:modified xsi:type="dcterms:W3CDTF">2016-03-01T17:17:38Z</dcterms:modified>
</cp:coreProperties>
</file>