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311"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2" r:id="rId5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130048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Calibri"/>
      </a:defRPr>
    </a:lvl1pPr>
    <a:lvl2pPr marL="0" marR="0" indent="0" algn="just" defTabSz="130048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Calibri"/>
      </a:defRPr>
    </a:lvl2pPr>
    <a:lvl3pPr marL="0" marR="0" indent="0" algn="just" defTabSz="130048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Calibri"/>
      </a:defRPr>
    </a:lvl3pPr>
    <a:lvl4pPr marL="0" marR="0" indent="0" algn="just" defTabSz="130048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Calibri"/>
      </a:defRPr>
    </a:lvl4pPr>
    <a:lvl5pPr marL="0" marR="0" indent="0" algn="just" defTabSz="130048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Calibri"/>
      </a:defRPr>
    </a:lvl5pPr>
    <a:lvl6pPr marL="0" marR="0" indent="0" algn="just" defTabSz="130048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Calibri"/>
      </a:defRPr>
    </a:lvl6pPr>
    <a:lvl7pPr marL="0" marR="0" indent="0" algn="just" defTabSz="130048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Calibri"/>
      </a:defRPr>
    </a:lvl7pPr>
    <a:lvl8pPr marL="0" marR="0" indent="0" algn="just" defTabSz="130048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Calibri"/>
      </a:defRPr>
    </a:lvl8pPr>
    <a:lvl9pPr marL="0" marR="0" indent="0" algn="just" defTabSz="130048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FFFFFF"/>
        </a:fontRef>
        <a:srgbClr val="FFFFFF"/>
      </a:tcTxStyle>
      <a:tcStyle>
        <a:tcBdr>
          <a:left>
            <a:ln w="12700" cap="flat">
              <a:noFill/>
              <a:miter lim="400000"/>
            </a:ln>
          </a:left>
          <a:right>
            <a:ln w="12700" cap="flat">
              <a:noFill/>
              <a:miter lim="400000"/>
            </a:ln>
          </a:right>
          <a:top>
            <a:ln w="635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3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67401283"/>
      </p:ext>
    </p:extLst>
  </p:cSld>
  <p:clrMap bg1="lt1" tx1="dk1" bg2="lt2" tx2="dk2" accent1="accent1" accent2="accent2" accent3="accent3" accent4="accent4" accent5="accent5" accent6="accent6" hlink="hlink" folHlink="folHlink"/>
  <p:notesStyle>
    <a:lvl1pPr defTabSz="1300480" latinLnBrk="0">
      <a:defRPr sz="1600">
        <a:latin typeface="+mj-lt"/>
        <a:ea typeface="+mj-ea"/>
        <a:cs typeface="+mj-cs"/>
        <a:sym typeface="Calibri"/>
      </a:defRPr>
    </a:lvl1pPr>
    <a:lvl2pPr indent="228600" defTabSz="1300480" latinLnBrk="0">
      <a:defRPr sz="1600">
        <a:latin typeface="+mj-lt"/>
        <a:ea typeface="+mj-ea"/>
        <a:cs typeface="+mj-cs"/>
        <a:sym typeface="Calibri"/>
      </a:defRPr>
    </a:lvl2pPr>
    <a:lvl3pPr indent="457200" defTabSz="1300480" latinLnBrk="0">
      <a:defRPr sz="1600">
        <a:latin typeface="+mj-lt"/>
        <a:ea typeface="+mj-ea"/>
        <a:cs typeface="+mj-cs"/>
        <a:sym typeface="Calibri"/>
      </a:defRPr>
    </a:lvl3pPr>
    <a:lvl4pPr indent="685800" defTabSz="1300480" latinLnBrk="0">
      <a:defRPr sz="1600">
        <a:latin typeface="+mj-lt"/>
        <a:ea typeface="+mj-ea"/>
        <a:cs typeface="+mj-cs"/>
        <a:sym typeface="Calibri"/>
      </a:defRPr>
    </a:lvl4pPr>
    <a:lvl5pPr indent="914400" defTabSz="1300480" latinLnBrk="0">
      <a:defRPr sz="1600">
        <a:latin typeface="+mj-lt"/>
        <a:ea typeface="+mj-ea"/>
        <a:cs typeface="+mj-cs"/>
        <a:sym typeface="Calibri"/>
      </a:defRPr>
    </a:lvl5pPr>
    <a:lvl6pPr indent="1143000" defTabSz="1300480" latinLnBrk="0">
      <a:defRPr sz="1600">
        <a:latin typeface="+mj-lt"/>
        <a:ea typeface="+mj-ea"/>
        <a:cs typeface="+mj-cs"/>
        <a:sym typeface="Calibri"/>
      </a:defRPr>
    </a:lvl6pPr>
    <a:lvl7pPr indent="1371600" defTabSz="1300480" latinLnBrk="0">
      <a:defRPr sz="1600">
        <a:latin typeface="+mj-lt"/>
        <a:ea typeface="+mj-ea"/>
        <a:cs typeface="+mj-cs"/>
        <a:sym typeface="Calibri"/>
      </a:defRPr>
    </a:lvl7pPr>
    <a:lvl8pPr indent="1600200" defTabSz="1300480" latinLnBrk="0">
      <a:defRPr sz="1600">
        <a:latin typeface="+mj-lt"/>
        <a:ea typeface="+mj-ea"/>
        <a:cs typeface="+mj-cs"/>
        <a:sym typeface="Calibri"/>
      </a:defRPr>
    </a:lvl8pPr>
    <a:lvl9pPr indent="1828800" defTabSz="1300480" latinLnBrk="0">
      <a:defRPr sz="16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75359" y="1596248"/>
            <a:ext cx="11054082" cy="3395700"/>
          </a:xfrm>
          <a:prstGeom prst="rect">
            <a:avLst/>
          </a:prstGeom>
        </p:spPr>
        <p:txBody>
          <a:bodyPr anchor="b"/>
          <a:lstStyle>
            <a:lvl1pPr algn="ctr">
              <a:defRPr sz="8400"/>
            </a:lvl1pPr>
          </a:lstStyle>
          <a:p>
            <a:r>
              <a:t>Title Text</a:t>
            </a:r>
          </a:p>
        </p:txBody>
      </p:sp>
      <p:sp>
        <p:nvSpPr>
          <p:cNvPr id="12" name="Shape 12"/>
          <p:cNvSpPr>
            <a:spLocks noGrp="1"/>
          </p:cNvSpPr>
          <p:nvPr>
            <p:ph type="body" sz="quarter" idx="1"/>
          </p:nvPr>
        </p:nvSpPr>
        <p:spPr>
          <a:xfrm>
            <a:off x="1625599" y="5122897"/>
            <a:ext cx="9753602" cy="2354864"/>
          </a:xfrm>
          <a:prstGeom prst="rect">
            <a:avLst/>
          </a:prstGeom>
        </p:spPr>
        <p:txBody>
          <a:bodyPr/>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9306560" y="519288"/>
            <a:ext cx="2804161" cy="8265726"/>
          </a:xfrm>
          <a:prstGeom prst="rect">
            <a:avLst/>
          </a:prstGeom>
        </p:spPr>
        <p:txBody>
          <a:bodyPr/>
          <a:lstStyle/>
          <a:p>
            <a:r>
              <a:t>Title Text</a:t>
            </a:r>
          </a:p>
        </p:txBody>
      </p:sp>
      <p:sp>
        <p:nvSpPr>
          <p:cNvPr id="102" name="Shape 102"/>
          <p:cNvSpPr>
            <a:spLocks noGrp="1"/>
          </p:cNvSpPr>
          <p:nvPr>
            <p:ph type="body" idx="1"/>
          </p:nvPr>
        </p:nvSpPr>
        <p:spPr>
          <a:xfrm>
            <a:off x="894079" y="519288"/>
            <a:ext cx="8249922" cy="82657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975359" y="1596248"/>
            <a:ext cx="11054082" cy="3395700"/>
          </a:xfrm>
          <a:prstGeom prst="rect">
            <a:avLst/>
          </a:prstGeom>
        </p:spPr>
        <p:txBody>
          <a:bodyPr anchor="b"/>
          <a:lstStyle>
            <a:lvl1pPr algn="ctr">
              <a:defRPr sz="8400"/>
            </a:lvl1pPr>
          </a:lstStyle>
          <a:p>
            <a:r>
              <a:t>Title Text</a:t>
            </a:r>
          </a:p>
        </p:txBody>
      </p:sp>
      <p:sp>
        <p:nvSpPr>
          <p:cNvPr id="111" name="Shape 111"/>
          <p:cNvSpPr>
            <a:spLocks noGrp="1"/>
          </p:cNvSpPr>
          <p:nvPr>
            <p:ph type="body" sz="quarter" idx="1"/>
          </p:nvPr>
        </p:nvSpPr>
        <p:spPr>
          <a:xfrm>
            <a:off x="1625599" y="5122897"/>
            <a:ext cx="9753602" cy="2354864"/>
          </a:xfrm>
          <a:prstGeom prst="rect">
            <a:avLst/>
          </a:prstGeom>
        </p:spPr>
        <p:txBody>
          <a:bodyPr/>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87305" y="2431628"/>
            <a:ext cx="11216643" cy="4057227"/>
          </a:xfrm>
          <a:prstGeom prst="rect">
            <a:avLst/>
          </a:prstGeom>
        </p:spPr>
        <p:txBody>
          <a:bodyPr anchor="b"/>
          <a:lstStyle>
            <a:lvl1pPr>
              <a:defRPr sz="8400"/>
            </a:lvl1pPr>
          </a:lstStyle>
          <a:p>
            <a:r>
              <a:t>Title Text</a:t>
            </a:r>
          </a:p>
        </p:txBody>
      </p:sp>
      <p:sp>
        <p:nvSpPr>
          <p:cNvPr id="30" name="Shape 30"/>
          <p:cNvSpPr>
            <a:spLocks noGrp="1"/>
          </p:cNvSpPr>
          <p:nvPr>
            <p:ph type="body" sz="quarter" idx="1"/>
          </p:nvPr>
        </p:nvSpPr>
        <p:spPr>
          <a:xfrm>
            <a:off x="887305" y="6527237"/>
            <a:ext cx="11216643" cy="2133602"/>
          </a:xfrm>
          <a:prstGeom prst="rect">
            <a:avLst/>
          </a:prstGeom>
        </p:spPr>
        <p:txBody>
          <a:bodyPr/>
          <a:lstStyle>
            <a:lvl1pPr marL="0" indent="0">
              <a:buSzTx/>
              <a:buFontTx/>
              <a:buNone/>
              <a:defRPr sz="3400"/>
            </a:lvl1pPr>
            <a:lvl2pPr marL="0" indent="0">
              <a:buSzTx/>
              <a:buFontTx/>
              <a:buNone/>
              <a:defRPr sz="3400"/>
            </a:lvl2pPr>
            <a:lvl3pPr marL="0" indent="0">
              <a:buSzTx/>
              <a:buFontTx/>
              <a:buNone/>
              <a:defRPr sz="3400"/>
            </a:lvl3pPr>
            <a:lvl4pPr marL="0" indent="0">
              <a:buSzTx/>
              <a:buFontTx/>
              <a:buNone/>
              <a:defRPr sz="3400"/>
            </a:lvl4pPr>
            <a:lvl5pPr marL="0" indent="0">
              <a:buSzTx/>
              <a:buFontTx/>
              <a:buNone/>
              <a:defRPr sz="34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894079" y="2596444"/>
            <a:ext cx="5527041" cy="618857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95773" y="519288"/>
            <a:ext cx="11216643" cy="1885248"/>
          </a:xfrm>
          <a:prstGeom prst="rect">
            <a:avLst/>
          </a:prstGeom>
        </p:spPr>
        <p:txBody>
          <a:bodyPr/>
          <a:lstStyle/>
          <a:p>
            <a:r>
              <a:t>Title Text</a:t>
            </a:r>
          </a:p>
        </p:txBody>
      </p:sp>
      <p:sp>
        <p:nvSpPr>
          <p:cNvPr id="48" name="Shape 48"/>
          <p:cNvSpPr>
            <a:spLocks noGrp="1"/>
          </p:cNvSpPr>
          <p:nvPr>
            <p:ph type="body" sz="quarter" idx="1"/>
          </p:nvPr>
        </p:nvSpPr>
        <p:spPr>
          <a:xfrm>
            <a:off x="895773" y="2390987"/>
            <a:ext cx="5501642" cy="1171788"/>
          </a:xfrm>
          <a:prstGeom prst="rect">
            <a:avLst/>
          </a:prstGeom>
        </p:spPr>
        <p:txBody>
          <a:bodyPr anchor="b"/>
          <a:lstStyle>
            <a:lvl1pPr marL="0" indent="0">
              <a:buSzTx/>
              <a:buFontTx/>
              <a:buNone/>
              <a:defRPr sz="3400" b="1"/>
            </a:lvl1pPr>
            <a:lvl2pPr marL="0" indent="0">
              <a:buSzTx/>
              <a:buFontTx/>
              <a:buNone/>
              <a:defRPr sz="3400" b="1"/>
            </a:lvl2pPr>
            <a:lvl3pPr marL="0" indent="0">
              <a:buSzTx/>
              <a:buFontTx/>
              <a:buNone/>
              <a:defRPr sz="3400" b="1"/>
            </a:lvl3pPr>
            <a:lvl4pPr marL="0" indent="0">
              <a:buSzTx/>
              <a:buFontTx/>
              <a:buNone/>
              <a:defRPr sz="3400" b="1"/>
            </a:lvl4pPr>
            <a:lvl5pPr marL="0" indent="0">
              <a:buSzTx/>
              <a:buFontTx/>
              <a:buNone/>
              <a:defRPr sz="3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583679" y="2390987"/>
            <a:ext cx="5528737" cy="1171788"/>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95773" y="650239"/>
            <a:ext cx="4194388" cy="2275841"/>
          </a:xfrm>
          <a:prstGeom prst="rect">
            <a:avLst/>
          </a:prstGeom>
        </p:spPr>
        <p:txBody>
          <a:bodyPr anchor="b"/>
          <a:lstStyle>
            <a:lvl1pPr>
              <a:defRPr sz="4400"/>
            </a:lvl1pPr>
          </a:lstStyle>
          <a:p>
            <a:r>
              <a:t>Title Text</a:t>
            </a:r>
          </a:p>
        </p:txBody>
      </p:sp>
      <p:sp>
        <p:nvSpPr>
          <p:cNvPr id="73" name="Shape 73"/>
          <p:cNvSpPr>
            <a:spLocks noGrp="1"/>
          </p:cNvSpPr>
          <p:nvPr>
            <p:ph type="body" sz="half" idx="1"/>
          </p:nvPr>
        </p:nvSpPr>
        <p:spPr>
          <a:xfrm>
            <a:off x="5528733" y="1404337"/>
            <a:ext cx="6583683" cy="6931381"/>
          </a:xfrm>
          <a:prstGeom prst="rect">
            <a:avLst/>
          </a:prstGeom>
        </p:spPr>
        <p:txBody>
          <a:bodyPr/>
          <a:lstStyle>
            <a:lvl1pPr marL="314325" indent="-314325">
              <a:defRPr sz="4400"/>
            </a:lvl1pPr>
            <a:lvl2pPr marL="816428" indent="-359228">
              <a:defRPr sz="4400"/>
            </a:lvl2pPr>
            <a:lvl3pPr marL="1333500" indent="-419100">
              <a:defRPr sz="4400"/>
            </a:lvl3pPr>
            <a:lvl4pPr marL="1874520" indent="-502920">
              <a:defRPr sz="4400"/>
            </a:lvl4pPr>
            <a:lvl5pPr marL="2331720" indent="-502920">
              <a:defRPr sz="4400"/>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895772" y="2926080"/>
            <a:ext cx="4194390" cy="5420926"/>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95773" y="650239"/>
            <a:ext cx="4194388" cy="2275841"/>
          </a:xfrm>
          <a:prstGeom prst="rect">
            <a:avLst/>
          </a:prstGeom>
        </p:spPr>
        <p:txBody>
          <a:bodyPr anchor="b"/>
          <a:lstStyle>
            <a:lvl1pPr>
              <a:defRPr sz="4400"/>
            </a:lvl1pPr>
          </a:lstStyle>
          <a:p>
            <a:r>
              <a:t>Title Text</a:t>
            </a:r>
          </a:p>
        </p:txBody>
      </p:sp>
      <p:sp>
        <p:nvSpPr>
          <p:cNvPr id="83" name="Shape 83"/>
          <p:cNvSpPr>
            <a:spLocks noGrp="1"/>
          </p:cNvSpPr>
          <p:nvPr>
            <p:ph type="pic" sz="half" idx="13"/>
          </p:nvPr>
        </p:nvSpPr>
        <p:spPr>
          <a:xfrm>
            <a:off x="5528733" y="1404337"/>
            <a:ext cx="6583683" cy="6931381"/>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895773" y="2926079"/>
            <a:ext cx="4194388" cy="5420927"/>
          </a:xfrm>
          <a:prstGeom prst="rect">
            <a:avLst/>
          </a:prstGeom>
        </p:spPr>
        <p:txBody>
          <a:bodyPr/>
          <a:lstStyle>
            <a:lvl1pPr marL="0" indent="0">
              <a:buSzTx/>
              <a:buFontTx/>
              <a:buNone/>
              <a:defRPr sz="2200"/>
            </a:lvl1pPr>
            <a:lvl2pPr marL="0" indent="0">
              <a:buSzTx/>
              <a:buFontTx/>
              <a:buNone/>
              <a:defRPr sz="2200"/>
            </a:lvl2pPr>
            <a:lvl3pPr marL="0" indent="0">
              <a:buSzTx/>
              <a:buFontTx/>
              <a:buNone/>
              <a:defRPr sz="2200"/>
            </a:lvl3pPr>
            <a:lvl4pPr marL="0" indent="0">
              <a:buSzTx/>
              <a:buFontTx/>
              <a:buNone/>
              <a:defRPr sz="2200"/>
            </a:lvl4pPr>
            <a:lvl5pPr marL="0" indent="0">
              <a:buSzTx/>
              <a:buFontTx/>
              <a:buNone/>
              <a:defRPr sz="22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4079" y="519288"/>
            <a:ext cx="11216642" cy="1885248"/>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nchor="ctr">
            <a:normAutofit/>
          </a:bodyPr>
          <a:lstStyle/>
          <a:p>
            <a:r>
              <a:t>Title Text</a:t>
            </a:r>
          </a:p>
        </p:txBody>
      </p:sp>
      <p:sp>
        <p:nvSpPr>
          <p:cNvPr id="3" name="Shape 3"/>
          <p:cNvSpPr>
            <a:spLocks noGrp="1"/>
          </p:cNvSpPr>
          <p:nvPr>
            <p:ph type="body" idx="1"/>
          </p:nvPr>
        </p:nvSpPr>
        <p:spPr>
          <a:xfrm>
            <a:off x="894079" y="2596444"/>
            <a:ext cx="11216642" cy="6188570"/>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754854" y="9114116"/>
            <a:ext cx="355868" cy="371347"/>
          </a:xfrm>
          <a:prstGeom prst="rect">
            <a:avLst/>
          </a:prstGeom>
          <a:ln w="12700">
            <a:miter lim="400000"/>
          </a:ln>
        </p:spPr>
        <p:txBody>
          <a:bodyPr wrap="none" lIns="65022" tIns="65022" rIns="65022" bIns="65022" anchor="ctr">
            <a:spAutoFit/>
          </a:bodyPr>
          <a:lstStyle>
            <a:lvl1pPr algn="r">
              <a:defRPr sz="1600">
                <a:solidFill>
                  <a:srgbClr val="888888"/>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310242" marR="0" indent="-310242"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1pPr>
      <a:lvl2pPr marL="819150" marR="0" indent="-36195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2pPr>
      <a:lvl3pPr marL="1348738" marR="0" indent="-434338"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3pPr>
      <a:lvl4pPr marL="18542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4pPr>
      <a:lvl5pPr marL="23114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5pPr>
      <a:lvl6pPr marL="27686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6pPr>
      <a:lvl7pPr marL="32258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7pPr>
      <a:lvl8pPr marL="36830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8pPr>
      <a:lvl9pPr marL="41402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9pPr>
    </p:bodyStyle>
    <p:otherStyle>
      <a:lvl1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lightbearers.org/profile/ty-gibson/" TargetMode="External"/><Relationship Id="rId2" Type="http://schemas.openxmlformats.org/officeDocument/2006/relationships/hyperlink" Target="http://gcyouthministries.org/MediaPublications/YouthWeekOfPrayer/tabid/100/Default.aspx" TargetMode="External"/><Relationship Id="rId1" Type="http://schemas.openxmlformats.org/officeDocument/2006/relationships/slideLayout" Target="../slideLayouts/slideLayout3.xml"/><Relationship Id="rId4" Type="http://schemas.openxmlformats.org/officeDocument/2006/relationships/hyperlink" Target="mailto:ty@lightbearers.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mailto:ty@lightbearers.org" TargetMode="External"/><Relationship Id="rId2" Type="http://schemas.openxmlformats.org/officeDocument/2006/relationships/hyperlink" Target="http://www.lightbearers.org/profile/ty-gibson/"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3004799" cy="9753600"/>
          </a:xfrm>
        </p:spPr>
        <p:txBody>
          <a:bodyPr>
            <a:normAutofit/>
          </a:bodyPr>
          <a:lstStyle/>
          <a:p>
            <a:pPr algn="ctr">
              <a:lnSpc>
                <a:spcPct val="100000"/>
              </a:lnSpc>
            </a:pP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Slides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t>
            </a:r>
            <a:r>
              <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Day 1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the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2016 Youth and Young Adults Week of Prayer readings</a:t>
            </a: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the ones you need for your presentation.</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PDF of the complete sermon can be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2"/>
              </a:rPr>
              <a:t>downloaded here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Sermon written by: Pastor Ty Gibson</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a:rPr>
              <a:t>http://www.lightbearers.org/profile/ty-gibson/</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 </a:t>
            </a:r>
            <a:r>
              <a:rPr lang="en-US" altLang="en-US" sz="3600" dirty="0">
                <a:solidFill>
                  <a:srgbClr val="1F8DA1"/>
                </a:solidFill>
                <a:effectLst>
                  <a:outerShdw blurRad="38100" dist="38100" dir="2700000" algn="tl">
                    <a:srgbClr val="000000">
                      <a:alpha val="43137"/>
                    </a:srgbClr>
                  </a:outerShdw>
                </a:effectLst>
                <a:latin typeface="ff-meta-serif-web-pro-1"/>
                <a:hlinkClick r:id="rId4"/>
              </a:rPr>
              <a:t>Ty@lightbearers.org</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additional use of any of the images in this presentation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please contact GoodSalt Inc.</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Phone: 800-805-8001  ●  Website: http://www.goodsalt.com</a:t>
            </a:r>
          </a:p>
        </p:txBody>
      </p:sp>
    </p:spTree>
    <p:extLst>
      <p:ext uri="{BB962C8B-B14F-4D97-AF65-F5344CB8AC3E}">
        <p14:creationId xmlns:p14="http://schemas.microsoft.com/office/powerpoint/2010/main" val="253789960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9" name="Shape 139"/>
          <p:cNvSpPr/>
          <p:nvPr/>
        </p:nvSpPr>
        <p:spPr>
          <a:xfrm>
            <a:off x="1242905" y="1118358"/>
            <a:ext cx="10518990" cy="61879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None of these truths exist to point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to themselves. Rather, the Sabbath serves as a visual passageway into the heart of God.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sanctuary doctrine serves as a visual passageway into another dimension of God’s beauty and so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on with every biblical doctrine.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1" name="Shape 141"/>
          <p:cNvSpPr/>
          <p:nvPr/>
        </p:nvSpPr>
        <p:spPr>
          <a:xfrm>
            <a:off x="1243583" y="1115567"/>
            <a:ext cx="8225207" cy="8194039"/>
          </a:xfrm>
          <a:prstGeom prst="rect">
            <a:avLst/>
          </a:prstGeom>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 val="1"/>
            </a:ext>
          </a:extLst>
        </p:spPr>
        <p:txBody>
          <a:bodyPr wrap="none" lIns="45718" tIns="45718" rIns="45718" bIns="45718">
            <a:spAutoFit/>
          </a:bodyPr>
          <a:lstStyle/>
          <a:p>
            <a:pPr algn="l" defTabSz="914400">
              <a:defRPr sz="4200" b="1">
                <a:latin typeface="Futura Bk BT"/>
                <a:ea typeface="Futura Bk BT"/>
                <a:cs typeface="Futura Bk BT"/>
                <a:sym typeface="Futura Bk BT"/>
              </a:defRPr>
            </a:pPr>
            <a:r>
              <a:t>Think about it like this. </a:t>
            </a:r>
            <a:br/>
            <a:r>
              <a:t>As Seventh-day Adventists, we</a:t>
            </a:r>
          </a:p>
          <a:p>
            <a:pPr algn="l" defTabSz="914400">
              <a:defRPr sz="4200" b="1">
                <a:latin typeface="Futura Bk BT"/>
                <a:ea typeface="Futura Bk BT"/>
                <a:cs typeface="Futura Bk BT"/>
                <a:sym typeface="Futura Bk BT"/>
              </a:defRPr>
            </a:pPr>
            <a:r>
              <a:t>actually only have one belief,</a:t>
            </a:r>
          </a:p>
          <a:p>
            <a:pPr algn="l" defTabSz="914400">
              <a:defRPr sz="4200" b="1">
                <a:latin typeface="Futura Bk BT"/>
                <a:ea typeface="Futura Bk BT"/>
                <a:cs typeface="Futura Bk BT"/>
                <a:sym typeface="Futura Bk BT"/>
              </a:defRPr>
            </a:pPr>
            <a:r>
              <a:t>one doctrine: </a:t>
            </a:r>
          </a:p>
          <a:p>
            <a:pPr algn="l" defTabSz="914400">
              <a:defRPr sz="4200" b="1">
                <a:latin typeface="Futura Bk BT"/>
                <a:ea typeface="Futura Bk BT"/>
                <a:cs typeface="Futura Bk BT"/>
                <a:sym typeface="Futura Bk BT"/>
              </a:defRPr>
            </a:pPr>
            <a:r>
              <a:t/>
            </a:r>
            <a:br/>
            <a:r>
              <a:t>“God is love.”</a:t>
            </a:r>
          </a:p>
          <a:p>
            <a:pPr algn="l" defTabSz="914400">
              <a:defRPr sz="3200" b="1">
                <a:latin typeface="Futura Bk BT"/>
                <a:ea typeface="Futura Bk BT"/>
                <a:cs typeface="Futura Bk BT"/>
                <a:sym typeface="Futura Bk BT"/>
              </a:defRPr>
            </a:pPr>
            <a:r>
              <a:t>(1 John 4:16)  </a:t>
            </a:r>
          </a:p>
          <a:p>
            <a:pPr algn="l" defTabSz="914400">
              <a:defRPr sz="4200" b="1">
                <a:latin typeface="Futura Bk BT"/>
                <a:ea typeface="Futura Bk BT"/>
                <a:cs typeface="Futura Bk BT"/>
                <a:sym typeface="Futura Bk BT"/>
              </a:defRPr>
            </a:pPr>
            <a:r>
              <a:t/>
            </a:r>
            <a:br/>
            <a:r>
              <a:t>That’s it. </a:t>
            </a:r>
          </a:p>
          <a:p>
            <a:pPr algn="l" defTabSz="914400">
              <a:defRPr sz="4200" b="1">
                <a:latin typeface="Futura Bk BT"/>
                <a:ea typeface="Futura Bk BT"/>
                <a:cs typeface="Futura Bk BT"/>
                <a:sym typeface="Futura Bk BT"/>
              </a:defRPr>
            </a:pPr>
            <a:r>
              <a:t>We don't believe many things, </a:t>
            </a:r>
            <a:br/>
            <a:r>
              <a:t>we believe one thing with many </a:t>
            </a:r>
            <a:br/>
            <a:r>
              <a:t>dimensions.</a:t>
            </a:r>
          </a:p>
        </p:txBody>
      </p:sp>
      <p:pic>
        <p:nvPicPr>
          <p:cNvPr id="142" name="image2.png"/>
          <p:cNvPicPr>
            <a:picLocks noChangeAspect="1"/>
          </p:cNvPicPr>
          <p:nvPr/>
        </p:nvPicPr>
        <p:blipFill>
          <a:blip r:embed="rId3">
            <a:extLst/>
          </a:blip>
          <a:stretch>
            <a:fillRect/>
          </a:stretch>
        </p:blipFill>
        <p:spPr>
          <a:xfrm>
            <a:off x="4934924" y="3386958"/>
            <a:ext cx="3134952" cy="297968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4" name="Shape 144"/>
          <p:cNvSpPr/>
          <p:nvPr/>
        </p:nvSpPr>
        <p:spPr>
          <a:xfrm>
            <a:off x="1242905" y="1118358"/>
            <a:ext cx="10518990" cy="41686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lgn="l">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The various doctrines we hold serve their purpose only to the degree that we communicate them in such a manner as to magnify the beauty of God’s love. In fact, Ellen White explicitly states that this is the case: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Shape 146"/>
          <p:cNvSpPr/>
          <p:nvPr/>
        </p:nvSpPr>
        <p:spPr>
          <a:xfrm>
            <a:off x="1243583" y="1115567"/>
            <a:ext cx="10601360" cy="68610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It is the darkness of misapprehension of God that is enshrouding the world. Men are losing their knowledge of His character. It has been misunderstood and misinterpreted.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At this time a message from God is to be proclaimed, a message illuminating in its influence and saving in its power. His character is to be made known.</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8" name="Shape 148"/>
          <p:cNvSpPr/>
          <p:nvPr/>
        </p:nvSpPr>
        <p:spPr>
          <a:xfrm>
            <a:off x="1219782" y="1090958"/>
            <a:ext cx="10565235" cy="5979069"/>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Into the darkness of the world is to be shed the light of His glory, the light of His goodness, mercy, and truth…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The last rays of merciful light, the last message of mercy to be given to the world, is a revelation of His character of love. </a:t>
            </a:r>
            <a:endParaRPr lang="en-US" dirty="0" smtClean="0">
              <a:latin typeface="Arial" panose="020B0604020202020204" pitchFamily="34" charset="0"/>
              <a:cs typeface="Arial" panose="020B0604020202020204" pitchFamily="34" charset="0"/>
            </a:endParaRPr>
          </a:p>
          <a:p>
            <a:pPr algn="l">
              <a:defRPr sz="4400" b="1">
                <a:latin typeface="Bebas Neue"/>
                <a:ea typeface="Bebas Neue"/>
                <a:cs typeface="Bebas Neue"/>
                <a:sym typeface="Bebas Neue"/>
              </a:defRPr>
            </a:pP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sz="2800" dirty="0" smtClean="0">
                <a:latin typeface="Arial" panose="020B0604020202020204" pitchFamily="34" charset="0"/>
                <a:cs typeface="Arial" panose="020B0604020202020204" pitchFamily="34" charset="0"/>
              </a:rPr>
              <a:t>(</a:t>
            </a:r>
            <a:r>
              <a:rPr sz="2800" dirty="0">
                <a:latin typeface="Arial" panose="020B0604020202020204" pitchFamily="34" charset="0"/>
                <a:cs typeface="Arial" panose="020B0604020202020204" pitchFamily="34" charset="0"/>
              </a:rPr>
              <a:t>Ellen White, </a:t>
            </a:r>
            <a:r>
              <a:rPr sz="2800" i="1" dirty="0">
                <a:latin typeface="Arial" panose="020B0604020202020204" pitchFamily="34" charset="0"/>
                <a:cs typeface="Arial" panose="020B0604020202020204" pitchFamily="34" charset="0"/>
              </a:rPr>
              <a:t>Christ’s Object Lessons</a:t>
            </a:r>
            <a:r>
              <a:rPr sz="2800" dirty="0">
                <a:latin typeface="Arial" panose="020B0604020202020204" pitchFamily="34" charset="0"/>
                <a:cs typeface="Arial" panose="020B0604020202020204" pitchFamily="34" charset="0"/>
              </a:rPr>
              <a:t>, p. 415).</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1" name="Shape 151"/>
          <p:cNvSpPr/>
          <p:nvPr/>
        </p:nvSpPr>
        <p:spPr>
          <a:xfrm>
            <a:off x="1242905" y="1118358"/>
            <a:ext cx="10518990" cy="68610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If correctly understood, our theological system has the potential to offer our world a beautiful and inviting picture of God unlike anything they have ever known before.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Adventist theology, when viewed in Christ, is like a series of windows through which the character of God</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is clarified and exonerated.</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4" name="Shape 154"/>
          <p:cNvSpPr/>
          <p:nvPr/>
        </p:nvSpPr>
        <p:spPr>
          <a:xfrm>
            <a:off x="1242905" y="1118358"/>
            <a:ext cx="10518990" cy="14762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So let’s get started by looking through the first of our eight windows. </a:t>
            </a:r>
          </a:p>
        </p:txBody>
      </p:sp>
      <p:pic>
        <p:nvPicPr>
          <p:cNvPr id="155" name="Ancient Love.png"/>
          <p:cNvPicPr>
            <a:picLocks noChangeAspect="1"/>
          </p:cNvPicPr>
          <p:nvPr/>
        </p:nvPicPr>
        <p:blipFill>
          <a:blip r:embed="rId3">
            <a:extLst/>
          </a:blip>
          <a:stretch>
            <a:fillRect/>
          </a:stretch>
        </p:blipFill>
        <p:spPr>
          <a:xfrm>
            <a:off x="904606" y="4675880"/>
            <a:ext cx="11195588" cy="1322686"/>
          </a:xfrm>
          <a:prstGeom prst="rect">
            <a:avLst/>
          </a:prstGeom>
          <a:ln w="12700">
            <a:miter lim="400000"/>
          </a:ln>
          <a:effectLst>
            <a:outerShdw blurRad="50800" dist="38100" dir="2700000"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7" name="Shape 157"/>
          <p:cNvSpPr/>
          <p:nvPr/>
        </p:nvSpPr>
        <p:spPr>
          <a:xfrm>
            <a:off x="1242905" y="1118358"/>
            <a:ext cx="10518990" cy="61879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Love cannot be experienced in isolation. Love, by definition,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is other-centered rather than self-centered; for it to really be love,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it requires more than one person.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With this we have realized something deep and vitally important for our understanding of God. Let’s unpack it.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21" name="image1.png"/>
          <p:cNvPicPr>
            <a:picLocks noChangeAspect="1"/>
          </p:cNvPicPr>
          <p:nvPr/>
        </p:nvPicPr>
        <p:blipFill>
          <a:blip r:embed="rId3">
            <a:extLst/>
          </a:blip>
          <a:stretch>
            <a:fillRect/>
          </a:stretch>
        </p:blipFill>
        <p:spPr>
          <a:xfrm>
            <a:off x="-1" y="1849393"/>
            <a:ext cx="13004802" cy="3884101"/>
          </a:xfrm>
          <a:prstGeom prst="rect">
            <a:avLst/>
          </a:prstGeom>
          <a:ln w="12700">
            <a:miter lim="400000"/>
          </a:ln>
        </p:spPr>
      </p:pic>
      <p:sp>
        <p:nvSpPr>
          <p:cNvPr id="122" name="Shape 122"/>
          <p:cNvSpPr/>
          <p:nvPr/>
        </p:nvSpPr>
        <p:spPr>
          <a:xfrm>
            <a:off x="95" y="6065574"/>
            <a:ext cx="13004610" cy="8031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lgn="ctr">
              <a:defRPr sz="4400" b="1" i="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Jesus – the Essence of Our Faith</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9" name="Shape 159"/>
          <p:cNvSpPr/>
          <p:nvPr/>
        </p:nvSpPr>
        <p:spPr>
          <a:xfrm>
            <a:off x="1242905" y="1118358"/>
            <a:ext cx="10518990" cy="5332738"/>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first truth we encounter when we open the Bible is that God is a social unit rather than a solitary self. Notice the opening line of Scripture: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“In the beginning God created the heavens and the earth.” </a:t>
            </a:r>
            <a:endParaRPr lang="en-US" dirty="0" smtClean="0">
              <a:latin typeface="Arial" panose="020B0604020202020204" pitchFamily="34" charset="0"/>
              <a:cs typeface="Arial" panose="020B0604020202020204" pitchFamily="34" charset="0"/>
            </a:endParaRPr>
          </a:p>
          <a:p>
            <a:pPr algn="l">
              <a:defRPr sz="4400" b="1" i="1">
                <a:latin typeface="Bebas Neue"/>
                <a:ea typeface="Bebas Neue"/>
                <a:cs typeface="Bebas Neue"/>
                <a:sym typeface="Bebas Neue"/>
              </a:defRPr>
            </a:pPr>
            <a:r>
              <a:rPr lang="en-US" sz="3000" i="0" dirty="0">
                <a:latin typeface="Arial" panose="020B0604020202020204" pitchFamily="34" charset="0"/>
                <a:cs typeface="Arial" panose="020B0604020202020204" pitchFamily="34" charset="0"/>
              </a:rPr>
              <a:t> </a:t>
            </a:r>
            <a:r>
              <a:rPr lang="en-US" sz="3000" i="0" dirty="0" smtClean="0">
                <a:latin typeface="Arial" panose="020B0604020202020204" pitchFamily="34" charset="0"/>
                <a:cs typeface="Arial" panose="020B0604020202020204" pitchFamily="34" charset="0"/>
              </a:rPr>
              <a:t>                                                                       </a:t>
            </a:r>
            <a:r>
              <a:rPr sz="3000" i="0" dirty="0" smtClean="0">
                <a:latin typeface="Arial" panose="020B0604020202020204" pitchFamily="34" charset="0"/>
                <a:cs typeface="Arial" panose="020B0604020202020204" pitchFamily="34" charset="0"/>
              </a:rPr>
              <a:t>(</a:t>
            </a:r>
            <a:r>
              <a:rPr sz="3000" i="0" dirty="0">
                <a:latin typeface="Arial" panose="020B0604020202020204" pitchFamily="34" charset="0"/>
                <a:cs typeface="Arial" panose="020B0604020202020204" pitchFamily="34" charset="0"/>
              </a:rPr>
              <a:t>Genesis 1:1)</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1" name="Shape 161"/>
          <p:cNvSpPr/>
          <p:nvPr/>
        </p:nvSpPr>
        <p:spPr>
          <a:xfrm>
            <a:off x="1242905" y="1118358"/>
            <a:ext cx="10518990" cy="4871073"/>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most obvious thing we see here is that there are two basic categories that compose reality: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marL="588209" indent="-588209" algn="l">
              <a:buSzPct val="100000"/>
              <a:buAutoNum type="arabicPeriod"/>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God</a:t>
            </a:r>
          </a:p>
          <a:p>
            <a:pPr marL="588209" indent="-588209" algn="l">
              <a:buSzPct val="100000"/>
              <a:buAutoNum type="arabicPeriod"/>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marL="588209" indent="-588209" algn="l">
              <a:buSzPct val="100000"/>
              <a:buAutoNum type="arabicPeriod" startAt="3"/>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And everything else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61">
                                            <p:bg/>
                                          </p:spTgt>
                                        </p:tgtEl>
                                        <p:attrNameLst>
                                          <p:attrName>style.visibility</p:attrName>
                                        </p:attrNameLst>
                                      </p:cBhvr>
                                      <p:to>
                                        <p:strVal val="visible"/>
                                      </p:to>
                                    </p:set>
                                    <p:animEffect transition="in" filter="dissolve">
                                      <p:cBhvr>
                                        <p:cTn id="7" dur="1000"/>
                                        <p:tgtEl>
                                          <p:spTgt spid="161">
                                            <p:bg/>
                                          </p:spTgt>
                                        </p:tgtEl>
                                      </p:cBhvr>
                                    </p:animEffect>
                                  </p:childTnLst>
                                </p:cTn>
                              </p:par>
                              <p:par>
                                <p:cTn id="8" presetID="9" presetClass="entr" presetSubtype="0" fill="hold" grpId="1" nodeType="withEffect">
                                  <p:stCondLst>
                                    <p:cond delay="0"/>
                                  </p:stCondLst>
                                  <p:iterate>
                                    <p:tmAbs val="0"/>
                                  </p:iterate>
                                  <p:childTnLst>
                                    <p:set>
                                      <p:cBhvr>
                                        <p:cTn id="9" fill="hold"/>
                                        <p:tgtEl>
                                          <p:spTgt spid="161">
                                            <p:txEl>
                                              <p:pRg st="0" end="0"/>
                                            </p:txEl>
                                          </p:spTgt>
                                        </p:tgtEl>
                                        <p:attrNameLst>
                                          <p:attrName>style.visibility</p:attrName>
                                        </p:attrNameLst>
                                      </p:cBhvr>
                                      <p:to>
                                        <p:strVal val="visible"/>
                                      </p:to>
                                    </p:set>
                                    <p:animEffect transition="in" filter="dissolve">
                                      <p:cBhvr>
                                        <p:cTn id="10" dur="1000"/>
                                        <p:tgtEl>
                                          <p:spTgt spid="161">
                                            <p:txEl>
                                              <p:pRg st="0" end="0"/>
                                            </p:txEl>
                                          </p:spTgt>
                                        </p:tgtEl>
                                      </p:cBhvr>
                                    </p:animEffect>
                                  </p:childTnLst>
                                </p:cTn>
                              </p:par>
                            </p:childTnLst>
                          </p:cTn>
                        </p:par>
                        <p:par>
                          <p:cTn id="11" fill="hold">
                            <p:stCondLst>
                              <p:cond delay="1000"/>
                            </p:stCondLst>
                            <p:childTnLst>
                              <p:par>
                                <p:cTn id="12" presetID="9" presetClass="entr" fill="hold" grpId="1" nodeType="afterEffect">
                                  <p:stCondLst>
                                    <p:cond delay="0"/>
                                  </p:stCondLst>
                                  <p:iterate>
                                    <p:tmAbs val="0"/>
                                  </p:iterate>
                                  <p:childTnLst>
                                    <p:set>
                                      <p:cBhvr>
                                        <p:cTn id="13" fill="hold"/>
                                        <p:tgtEl>
                                          <p:spTgt spid="161">
                                            <p:txEl>
                                              <p:pRg st="1" end="1"/>
                                            </p:txEl>
                                          </p:spTgt>
                                        </p:tgtEl>
                                        <p:attrNameLst>
                                          <p:attrName>style.visibility</p:attrName>
                                        </p:attrNameLst>
                                      </p:cBhvr>
                                      <p:to>
                                        <p:strVal val="visible"/>
                                      </p:to>
                                    </p:set>
                                    <p:animEffect transition="in" filter="dissolve">
                                      <p:cBhvr>
                                        <p:cTn id="14" dur="1000"/>
                                        <p:tgtEl>
                                          <p:spTgt spid="161">
                                            <p:txEl>
                                              <p:pRg st="1" end="1"/>
                                            </p:txEl>
                                          </p:spTgt>
                                        </p:tgtEl>
                                      </p:cBhvr>
                                    </p:animEffect>
                                  </p:childTnLst>
                                </p:cTn>
                              </p:par>
                            </p:childTnLst>
                          </p:cTn>
                        </p:par>
                        <p:par>
                          <p:cTn id="15" fill="hold">
                            <p:stCondLst>
                              <p:cond delay="2000"/>
                            </p:stCondLst>
                            <p:childTnLst>
                              <p:par>
                                <p:cTn id="16" presetID="9" presetClass="entr" fill="hold" grpId="1" nodeType="afterEffect">
                                  <p:stCondLst>
                                    <p:cond delay="0"/>
                                  </p:stCondLst>
                                  <p:iterate>
                                    <p:tmAbs val="0"/>
                                  </p:iterate>
                                  <p:childTnLst>
                                    <p:set>
                                      <p:cBhvr>
                                        <p:cTn id="17" fill="hold"/>
                                        <p:tgtEl>
                                          <p:spTgt spid="161">
                                            <p:txEl>
                                              <p:pRg st="2" end="2"/>
                                            </p:txEl>
                                          </p:spTgt>
                                        </p:tgtEl>
                                        <p:attrNameLst>
                                          <p:attrName>style.visibility</p:attrName>
                                        </p:attrNameLst>
                                      </p:cBhvr>
                                      <p:to>
                                        <p:strVal val="visible"/>
                                      </p:to>
                                    </p:set>
                                    <p:animEffect transition="in" filter="dissolve">
                                      <p:cBhvr>
                                        <p:cTn id="18" dur="1000"/>
                                        <p:tgtEl>
                                          <p:spTgt spid="16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fill="hold" grpId="1" nodeType="clickEffect">
                                  <p:stCondLst>
                                    <p:cond delay="0"/>
                                  </p:stCondLst>
                                  <p:iterate>
                                    <p:tmAbs val="0"/>
                                  </p:iterate>
                                  <p:childTnLst>
                                    <p:set>
                                      <p:cBhvr>
                                        <p:cTn id="22" fill="hold"/>
                                        <p:tgtEl>
                                          <p:spTgt spid="161">
                                            <p:txEl>
                                              <p:pRg st="3" end="3"/>
                                            </p:txEl>
                                          </p:spTgt>
                                        </p:tgtEl>
                                        <p:attrNameLst>
                                          <p:attrName>style.visibility</p:attrName>
                                        </p:attrNameLst>
                                      </p:cBhvr>
                                      <p:to>
                                        <p:strVal val="visible"/>
                                      </p:to>
                                    </p:set>
                                    <p:animEffect transition="in" filter="dissolve">
                                      <p:cBhvr>
                                        <p:cTn id="23" dur="1000"/>
                                        <p:tgtEl>
                                          <p:spTgt spid="161">
                                            <p:txEl>
                                              <p:pRg st="3" end="3"/>
                                            </p:txEl>
                                          </p:spTgt>
                                        </p:tgtEl>
                                      </p:cBhvr>
                                    </p:animEffect>
                                  </p:childTnLst>
                                </p:cTn>
                              </p:par>
                            </p:childTnLst>
                          </p:cTn>
                        </p:par>
                        <p:par>
                          <p:cTn id="24" fill="hold">
                            <p:stCondLst>
                              <p:cond delay="1000"/>
                            </p:stCondLst>
                            <p:childTnLst>
                              <p:par>
                                <p:cTn id="25" presetID="9" presetClass="entr" fill="hold" grpId="1" nodeType="afterEffect">
                                  <p:stCondLst>
                                    <p:cond delay="0"/>
                                  </p:stCondLst>
                                  <p:iterate>
                                    <p:tmAbs val="0"/>
                                  </p:iterate>
                                  <p:childTnLst>
                                    <p:set>
                                      <p:cBhvr>
                                        <p:cTn id="26" fill="hold"/>
                                        <p:tgtEl>
                                          <p:spTgt spid="161">
                                            <p:txEl>
                                              <p:pRg st="4" end="4"/>
                                            </p:txEl>
                                          </p:spTgt>
                                        </p:tgtEl>
                                        <p:attrNameLst>
                                          <p:attrName>style.visibility</p:attrName>
                                        </p:attrNameLst>
                                      </p:cBhvr>
                                      <p:to>
                                        <p:strVal val="visible"/>
                                      </p:to>
                                    </p:set>
                                    <p:animEffect transition="in" filter="dissolve">
                                      <p:cBhvr>
                                        <p:cTn id="27" dur="1000"/>
                                        <p:tgtEl>
                                          <p:spTgt spid="16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 name="Shape 164"/>
          <p:cNvSpPr/>
          <p:nvPr/>
        </p:nvSpPr>
        <p:spPr>
          <a:xfrm>
            <a:off x="1242905" y="1118358"/>
            <a:ext cx="10518990" cy="48417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God is the Creator and anything else that exists He created.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This means that God predates and transcends all things that fall into the </a:t>
            </a:r>
            <a:r>
              <a:rPr i="1" dirty="0">
                <a:latin typeface="Arial" panose="020B0604020202020204" pitchFamily="34" charset="0"/>
                <a:cs typeface="Arial" panose="020B0604020202020204" pitchFamily="34" charset="0"/>
              </a:rPr>
              <a:t>“made”</a:t>
            </a:r>
            <a:r>
              <a:rPr dirty="0">
                <a:latin typeface="Arial" panose="020B0604020202020204" pitchFamily="34" charset="0"/>
                <a:cs typeface="Arial" panose="020B0604020202020204" pitchFamily="34" charset="0"/>
              </a:rPr>
              <a:t> category, and that God alone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occupies the </a:t>
            </a:r>
            <a:r>
              <a:rPr i="1" dirty="0">
                <a:latin typeface="Arial" panose="020B0604020202020204" pitchFamily="34" charset="0"/>
                <a:cs typeface="Arial" panose="020B0604020202020204" pitchFamily="34" charset="0"/>
              </a:rPr>
              <a:t>“unmade”</a:t>
            </a:r>
            <a:r>
              <a:rPr dirty="0">
                <a:latin typeface="Arial" panose="020B0604020202020204" pitchFamily="34" charset="0"/>
                <a:cs typeface="Arial" panose="020B0604020202020204" pitchFamily="34" charset="0"/>
              </a:rPr>
              <a:t> category. </a:t>
            </a:r>
            <a:r>
              <a:rPr dirty="0">
                <a:solidFill>
                  <a:srgbClr val="000000"/>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 name="Shape 166"/>
          <p:cNvSpPr/>
          <p:nvPr/>
        </p:nvSpPr>
        <p:spPr>
          <a:xfrm>
            <a:off x="1242905" y="1118358"/>
            <a:ext cx="10518990" cy="75341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apostle John, in introducing Jesus, articulated this sublime insight with these words: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marL="640080" algn="l">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“All things were made through </a:t>
            </a:r>
            <a:endParaRPr lang="en-US" dirty="0" smtClean="0">
              <a:latin typeface="Arial" panose="020B0604020202020204" pitchFamily="34" charset="0"/>
              <a:cs typeface="Arial" panose="020B0604020202020204" pitchFamily="34" charset="0"/>
            </a:endParaRPr>
          </a:p>
          <a:p>
            <a:pPr marL="640080" algn="l">
              <a:defRPr sz="4400" b="1" i="1">
                <a:latin typeface="Bebas Neue"/>
                <a:ea typeface="Bebas Neue"/>
                <a:cs typeface="Bebas Neue"/>
                <a:sym typeface="Bebas Neue"/>
              </a:defRPr>
            </a:pPr>
            <a:r>
              <a:rPr dirty="0" smtClean="0">
                <a:latin typeface="Arial" panose="020B0604020202020204" pitchFamily="34" charset="0"/>
                <a:cs typeface="Arial" panose="020B0604020202020204" pitchFamily="34" charset="0"/>
              </a:rPr>
              <a:t>Him</a:t>
            </a:r>
            <a:r>
              <a:rPr dirty="0">
                <a:latin typeface="Arial" panose="020B0604020202020204" pitchFamily="34" charset="0"/>
                <a:cs typeface="Arial" panose="020B0604020202020204" pitchFamily="34" charset="0"/>
              </a:rPr>
              <a:t>, and without Him nothing </a:t>
            </a:r>
            <a:endParaRPr lang="en-US" dirty="0" smtClean="0">
              <a:latin typeface="Arial" panose="020B0604020202020204" pitchFamily="34" charset="0"/>
              <a:cs typeface="Arial" panose="020B0604020202020204" pitchFamily="34" charset="0"/>
            </a:endParaRPr>
          </a:p>
          <a:p>
            <a:pPr marL="640080" algn="l">
              <a:defRPr sz="4400" b="1" i="1">
                <a:latin typeface="Bebas Neue"/>
                <a:ea typeface="Bebas Neue"/>
                <a:cs typeface="Bebas Neue"/>
                <a:sym typeface="Bebas Neue"/>
              </a:defRPr>
            </a:pPr>
            <a:r>
              <a:rPr dirty="0" smtClean="0">
                <a:latin typeface="Arial" panose="020B0604020202020204" pitchFamily="34" charset="0"/>
                <a:cs typeface="Arial" panose="020B0604020202020204" pitchFamily="34" charset="0"/>
              </a:rPr>
              <a:t>was </a:t>
            </a:r>
            <a:r>
              <a:rPr dirty="0">
                <a:latin typeface="Arial" panose="020B0604020202020204" pitchFamily="34" charset="0"/>
                <a:cs typeface="Arial" panose="020B0604020202020204" pitchFamily="34" charset="0"/>
              </a:rPr>
              <a:t>made that was made.”</a:t>
            </a:r>
            <a:r>
              <a:rPr i="0" dirty="0">
                <a:latin typeface="Arial" panose="020B0604020202020204" pitchFamily="34" charset="0"/>
                <a:cs typeface="Arial" panose="020B0604020202020204" pitchFamily="34" charset="0"/>
              </a:rPr>
              <a:t> </a:t>
            </a:r>
            <a:r>
              <a:rPr sz="3000" i="0" dirty="0">
                <a:latin typeface="Arial" panose="020B0604020202020204" pitchFamily="34" charset="0"/>
                <a:cs typeface="Arial" panose="020B0604020202020204" pitchFamily="34" charset="0"/>
              </a:rPr>
              <a:t>(John 1:3)</a:t>
            </a:r>
            <a:endParaRPr sz="3000" dirty="0">
              <a:latin typeface="Arial" panose="020B0604020202020204" pitchFamily="34" charset="0"/>
              <a:cs typeface="Arial" panose="020B0604020202020204" pitchFamily="34" charset="0"/>
            </a:endParaRPr>
          </a:p>
          <a:p>
            <a:pPr algn="l">
              <a:defRPr sz="4400" b="1">
                <a:latin typeface="Bebas Neue"/>
                <a:ea typeface="Bebas Neue"/>
                <a:cs typeface="Bebas Neue"/>
                <a:sym typeface="Bebas Neue"/>
              </a:defRPr>
            </a:pPr>
            <a:endParaRPr sz="3000" dirty="0">
              <a:latin typeface="Arial" panose="020B0604020202020204" pitchFamily="34" charset="0"/>
              <a:cs typeface="Arial" panose="020B0604020202020204" pitchFamily="34" charset="0"/>
            </a:endParaRP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Pretty deep, I know, but hang on because it's all about to become beautifully clear.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 name="Shape 169"/>
          <p:cNvSpPr/>
          <p:nvPr/>
        </p:nvSpPr>
        <p:spPr>
          <a:xfrm>
            <a:off x="1242905" y="1118358"/>
            <a:ext cx="10518990" cy="75341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In the same passage, John said this: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i="1" dirty="0">
                <a:latin typeface="Arial" panose="020B0604020202020204" pitchFamily="34" charset="0"/>
                <a:cs typeface="Arial" panose="020B0604020202020204" pitchFamily="34" charset="0"/>
              </a:rPr>
              <a:t>“In the beginning was the Word, and the Word was with God, and the Word was God. He was in the beginning with God”</a:t>
            </a:r>
            <a:r>
              <a:rPr dirty="0">
                <a:latin typeface="Arial" panose="020B0604020202020204" pitchFamily="34" charset="0"/>
                <a:cs typeface="Arial" panose="020B0604020202020204" pitchFamily="34" charset="0"/>
              </a:rPr>
              <a:t> </a:t>
            </a:r>
            <a:r>
              <a:rPr sz="3000" dirty="0">
                <a:latin typeface="Arial" panose="020B0604020202020204" pitchFamily="34" charset="0"/>
                <a:cs typeface="Arial" panose="020B0604020202020204" pitchFamily="34" charset="0"/>
              </a:rPr>
              <a:t>(John 1:1, 2).</a:t>
            </a:r>
            <a:r>
              <a:rPr dirty="0">
                <a:latin typeface="Arial" panose="020B0604020202020204" pitchFamily="34" charset="0"/>
                <a:cs typeface="Arial" panose="020B0604020202020204" pitchFamily="34" charset="0"/>
              </a:rPr>
              <a:t>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In the beginning, who was with whom?</a:t>
            </a:r>
          </a:p>
          <a:p>
            <a:pPr algn="l">
              <a:defRPr sz="4400" b="1" i="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“In the beginning… God…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was with God.”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Shape 171"/>
          <p:cNvSpPr/>
          <p:nvPr/>
        </p:nvSpPr>
        <p:spPr>
          <a:xfrm>
            <a:off x="1242905" y="1118358"/>
            <a:ext cx="10518990" cy="61879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In what sense were these equally divine persons “with” one another?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John tells us in verse 18: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“No one has seen God at any time.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The only begotten Son, who is in the bosom of the Father, He has declared Him.”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3" name="Shape 173"/>
          <p:cNvSpPr/>
          <p:nvPr/>
        </p:nvSpPr>
        <p:spPr>
          <a:xfrm>
            <a:off x="1882001" y="2559540"/>
            <a:ext cx="9428482" cy="3270635"/>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ctr">
              <a:defRPr sz="10200">
                <a:latin typeface="Bebas"/>
                <a:ea typeface="Bebas"/>
                <a:cs typeface="Bebas"/>
                <a:sym typeface="Bebas"/>
              </a:defRPr>
            </a:pPr>
            <a:r>
              <a:rPr dirty="0"/>
              <a:t>So </a:t>
            </a:r>
            <a:r>
              <a:rPr lang="en-US" dirty="0" smtClean="0">
                <a:solidFill>
                  <a:srgbClr val="000000"/>
                </a:solidFill>
              </a:rPr>
              <a:t>inter</a:t>
            </a:r>
            <a:r>
              <a:rPr dirty="0" smtClean="0"/>
              <a:t>personal</a:t>
            </a:r>
            <a:r>
              <a:rPr dirty="0"/>
              <a: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4" name="Shape 124"/>
          <p:cNvSpPr/>
          <p:nvPr/>
        </p:nvSpPr>
        <p:spPr>
          <a:xfrm>
            <a:off x="-3" y="6358740"/>
            <a:ext cx="13004802" cy="95554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ctr">
              <a:defRPr sz="2000">
                <a:latin typeface="Futura Bk BT"/>
                <a:ea typeface="Futura Bk BT"/>
                <a:cs typeface="Futura Bk BT"/>
                <a:sym typeface="Futura Bk BT"/>
              </a:defRPr>
            </a:pPr>
            <a:r>
              <a:t>Copyright ©2015 General Conference of SDA Youth Ministries Department</a:t>
            </a:r>
          </a:p>
          <a:p>
            <a:pPr algn="ctr">
              <a:defRPr sz="3400">
                <a:latin typeface="Futura Bk BT"/>
                <a:ea typeface="Futura Bk BT"/>
                <a:cs typeface="Futura Bk BT"/>
                <a:sym typeface="Futura Bk BT"/>
              </a:defRPr>
            </a:pPr>
            <a:r>
              <a:t>www.gcyouthministries.org</a:t>
            </a:r>
          </a:p>
        </p:txBody>
      </p:sp>
      <p:sp>
        <p:nvSpPr>
          <p:cNvPr id="125" name="Shape 125"/>
          <p:cNvSpPr/>
          <p:nvPr/>
        </p:nvSpPr>
        <p:spPr>
          <a:xfrm>
            <a:off x="-2" y="3723373"/>
            <a:ext cx="13004802" cy="18445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ct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Theme:</a:t>
            </a:r>
          </a:p>
          <a:p>
            <a:pPr algn="ctr">
              <a:defRPr sz="6800" b="1" i="1">
                <a:latin typeface="Bebas Neue"/>
                <a:ea typeface="Bebas Neue"/>
                <a:cs typeface="Bebas Neue"/>
                <a:sym typeface="Bebas Neue"/>
              </a:defRPr>
            </a:pPr>
            <a:r>
              <a:rPr dirty="0">
                <a:latin typeface="Arial" panose="020B0604020202020204" pitchFamily="34" charset="0"/>
                <a:cs typeface="Arial" panose="020B0604020202020204" pitchFamily="34" charset="0"/>
              </a:rPr>
              <a:t>Jesus—The Center of It All</a:t>
            </a:r>
          </a:p>
        </p:txBody>
      </p:sp>
      <p:sp>
        <p:nvSpPr>
          <p:cNvPr id="126" name="Shape 126"/>
          <p:cNvSpPr/>
          <p:nvPr/>
        </p:nvSpPr>
        <p:spPr>
          <a:xfrm>
            <a:off x="57860" y="1459057"/>
            <a:ext cx="12889080" cy="157212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ctr">
              <a:defRPr sz="4400" b="1">
                <a:solidFill>
                  <a:schemeClr val="accent4"/>
                </a:solidFill>
                <a:latin typeface="Helvetica Neue"/>
                <a:ea typeface="Helvetica Neue"/>
                <a:cs typeface="Helvetica Neue"/>
                <a:sym typeface="Helvetica Neue"/>
              </a:defRPr>
            </a:pPr>
            <a:r>
              <a:t>2016 </a:t>
            </a:r>
            <a:r>
              <a:rPr>
                <a:solidFill>
                  <a:srgbClr val="FFFFFF"/>
                </a:solidFill>
              </a:rPr>
              <a:t>youth and young adults</a:t>
            </a:r>
            <a:br>
              <a:rPr>
                <a:solidFill>
                  <a:srgbClr val="FFFFFF"/>
                </a:solidFill>
              </a:rPr>
            </a:br>
            <a:r>
              <a:rPr sz="5000" i="1"/>
              <a:t>Week  of   Prayer</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6" name="Shape 176"/>
          <p:cNvSpPr/>
          <p:nvPr/>
        </p:nvSpPr>
        <p:spPr>
          <a:xfrm>
            <a:off x="1242905" y="1921921"/>
            <a:ext cx="10518990" cy="41686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lgn="l">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John wants us to understand that Jesus, whom He earlier identified as none other than God, came to our world from a very specific and special relational place: from “the bosom of the Father”.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8" name="Shape 178"/>
          <p:cNvSpPr/>
          <p:nvPr/>
        </p:nvSpPr>
        <p:spPr>
          <a:xfrm>
            <a:off x="1242905" y="1686401"/>
            <a:ext cx="10518990" cy="28224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lgn="l">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Bosom is a poetic word that conjures up the idea of closeness; the Phillips translation says Jesus lives in the “closest intimacy with the Father”.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0" name="Shape 180"/>
          <p:cNvSpPr/>
          <p:nvPr/>
        </p:nvSpPr>
        <p:spPr>
          <a:xfrm>
            <a:off x="1242905" y="1100296"/>
            <a:ext cx="10518990" cy="34955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Now, with all this in mind, go back to Genesis 1: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“In the beginning God created the heavens and the earth.”</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2" name="Shape 182"/>
          <p:cNvSpPr/>
          <p:nvPr/>
        </p:nvSpPr>
        <p:spPr>
          <a:xfrm>
            <a:off x="1242905" y="1118358"/>
            <a:ext cx="10518990" cy="79024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Hebrew word in this sentence that’s translated to English as “God”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is a proper name in the original language.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It is a super significant name, jam-packed full of meaning.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In fact, it is the most beautiful name that will ever leave your lips:</a:t>
            </a:r>
          </a:p>
          <a:p>
            <a:pPr indent="780288" algn="l">
              <a:defRPr sz="6800" b="1" i="1">
                <a:latin typeface="Bebas Neue"/>
                <a:ea typeface="Bebas Neue"/>
                <a:cs typeface="Bebas Neue"/>
                <a:sym typeface="Bebas Neue"/>
              </a:defRPr>
            </a:pPr>
            <a:r>
              <a:rPr sz="4400" dirty="0">
                <a:latin typeface="Arial" panose="020B0604020202020204" pitchFamily="34" charset="0"/>
                <a:cs typeface="Arial" panose="020B0604020202020204" pitchFamily="34" charset="0"/>
              </a:rPr>
              <a:t/>
            </a:r>
            <a:br>
              <a:rPr sz="4400"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Elohim</a:t>
            </a:r>
            <a:r>
              <a:rPr sz="44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82">
                                            <p:bg/>
                                          </p:spTgt>
                                        </p:tgtEl>
                                        <p:attrNameLst>
                                          <p:attrName>style.visibility</p:attrName>
                                        </p:attrNameLst>
                                      </p:cBhvr>
                                      <p:to>
                                        <p:strVal val="visible"/>
                                      </p:to>
                                    </p:set>
                                    <p:animEffect transition="in" filter="dissolve">
                                      <p:cBhvr>
                                        <p:cTn id="7" dur="1000"/>
                                        <p:tgtEl>
                                          <p:spTgt spid="182">
                                            <p:bg/>
                                          </p:spTgt>
                                        </p:tgtEl>
                                      </p:cBhvr>
                                    </p:animEffect>
                                  </p:childTnLst>
                                </p:cTn>
                              </p:par>
                              <p:par>
                                <p:cTn id="8" presetID="9" presetClass="entr" presetSubtype="0" fill="hold" grpId="1" nodeType="withEffect">
                                  <p:stCondLst>
                                    <p:cond delay="0"/>
                                  </p:stCondLst>
                                  <p:iterate>
                                    <p:tmAbs val="0"/>
                                  </p:iterate>
                                  <p:childTnLst>
                                    <p:set>
                                      <p:cBhvr>
                                        <p:cTn id="9" fill="hold"/>
                                        <p:tgtEl>
                                          <p:spTgt spid="182">
                                            <p:txEl>
                                              <p:pRg st="0" end="0"/>
                                            </p:txEl>
                                          </p:spTgt>
                                        </p:tgtEl>
                                        <p:attrNameLst>
                                          <p:attrName>style.visibility</p:attrName>
                                        </p:attrNameLst>
                                      </p:cBhvr>
                                      <p:to>
                                        <p:strVal val="visible"/>
                                      </p:to>
                                    </p:set>
                                    <p:animEffect transition="in" filter="dissolve">
                                      <p:cBhvr>
                                        <p:cTn id="10" dur="1000"/>
                                        <p:tgtEl>
                                          <p:spTgt spid="182">
                                            <p:txEl>
                                              <p:pRg st="0" end="0"/>
                                            </p:txEl>
                                          </p:spTgt>
                                        </p:tgtEl>
                                      </p:cBhvr>
                                    </p:animEffect>
                                  </p:childTnLst>
                                </p:cTn>
                              </p:par>
                            </p:childTnLst>
                          </p:cTn>
                        </p:par>
                        <p:par>
                          <p:cTn id="11" fill="hold">
                            <p:stCondLst>
                              <p:cond delay="1000"/>
                            </p:stCondLst>
                            <p:childTnLst>
                              <p:par>
                                <p:cTn id="12" presetID="9" presetClass="entr" fill="hold" grpId="1" nodeType="afterEffect">
                                  <p:stCondLst>
                                    <p:cond delay="0"/>
                                  </p:stCondLst>
                                  <p:iterate>
                                    <p:tmAbs val="0"/>
                                  </p:iterate>
                                  <p:childTnLst>
                                    <p:set>
                                      <p:cBhvr>
                                        <p:cTn id="13" fill="hold"/>
                                        <p:tgtEl>
                                          <p:spTgt spid="182">
                                            <p:txEl>
                                              <p:pRg st="1" end="1"/>
                                            </p:txEl>
                                          </p:spTgt>
                                        </p:tgtEl>
                                        <p:attrNameLst>
                                          <p:attrName>style.visibility</p:attrName>
                                        </p:attrNameLst>
                                      </p:cBhvr>
                                      <p:to>
                                        <p:strVal val="visible"/>
                                      </p:to>
                                    </p:set>
                                    <p:animEffect transition="in" filter="dissolve">
                                      <p:cBhvr>
                                        <p:cTn id="14" dur="1000"/>
                                        <p:tgtEl>
                                          <p:spTgt spid="1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4" name="Shape 184"/>
          <p:cNvSpPr/>
          <p:nvPr/>
        </p:nvSpPr>
        <p:spPr>
          <a:xfrm>
            <a:off x="1242905" y="1118358"/>
            <a:ext cx="10518990" cy="4193965"/>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thing that makes this name so meaningful is that it is a plural noun. </a:t>
            </a: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In other words, the God that we encounter in the opening verse of the Bible is in some sense </a:t>
            </a:r>
            <a:r>
              <a:rPr i="1" dirty="0">
                <a:latin typeface="Arial" panose="020B0604020202020204" pitchFamily="34" charset="0"/>
                <a:cs typeface="Arial" panose="020B0604020202020204" pitchFamily="34" charset="0"/>
              </a:rPr>
              <a:t>one</a:t>
            </a:r>
            <a:r>
              <a:rPr dirty="0">
                <a:latin typeface="Arial" panose="020B0604020202020204" pitchFamily="34" charset="0"/>
                <a:cs typeface="Arial" panose="020B0604020202020204" pitchFamily="34" charset="0"/>
              </a:rPr>
              <a:t> and yet </a:t>
            </a:r>
            <a:r>
              <a:rPr i="1" dirty="0">
                <a:latin typeface="Arial" panose="020B0604020202020204" pitchFamily="34" charset="0"/>
                <a:cs typeface="Arial" panose="020B0604020202020204" pitchFamily="34" charset="0"/>
              </a:rPr>
              <a:t>more than one</a:t>
            </a:r>
            <a:r>
              <a:rPr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6" name="Shape 186"/>
          <p:cNvSpPr/>
          <p:nvPr/>
        </p:nvSpPr>
        <p:spPr>
          <a:xfrm>
            <a:off x="1242905" y="1118358"/>
            <a:ext cx="10518990" cy="4193965"/>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“Then God</a:t>
            </a:r>
            <a:r>
              <a:rPr i="0" dirty="0">
                <a:latin typeface="Arial" panose="020B0604020202020204" pitchFamily="34" charset="0"/>
                <a:cs typeface="Arial" panose="020B0604020202020204" pitchFamily="34" charset="0"/>
              </a:rPr>
              <a:t> [Elohim] </a:t>
            </a:r>
            <a:r>
              <a:rPr dirty="0">
                <a:latin typeface="Arial" panose="020B0604020202020204" pitchFamily="34" charset="0"/>
                <a:cs typeface="Arial" panose="020B0604020202020204" pitchFamily="34" charset="0"/>
              </a:rPr>
              <a:t>said, ‘Let Us make man in Our image, according to Our likeness’… So God created man in His own image; in the image of God He created him; male and female He created them.”</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8" name="Shape 188"/>
          <p:cNvSpPr/>
          <p:nvPr/>
        </p:nvSpPr>
        <p:spPr>
          <a:xfrm>
            <a:off x="1242905" y="1118358"/>
            <a:ext cx="10518990" cy="48417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Here we see that Elohim is composed of an “Us” and an “Our”.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We are not to think of God as merely a </a:t>
            </a:r>
            <a:r>
              <a:rPr i="1" dirty="0">
                <a:latin typeface="Arial" panose="020B0604020202020204" pitchFamily="34" charset="0"/>
                <a:cs typeface="Arial" panose="020B0604020202020204" pitchFamily="34" charset="0"/>
              </a:rPr>
              <a:t>“Me” </a:t>
            </a:r>
            <a:r>
              <a:rPr dirty="0">
                <a:latin typeface="Arial" panose="020B0604020202020204" pitchFamily="34" charset="0"/>
                <a:cs typeface="Arial" panose="020B0604020202020204" pitchFamily="34" charset="0"/>
              </a:rPr>
              <a:t>and an “</a:t>
            </a:r>
            <a:r>
              <a:rPr i="1" dirty="0">
                <a:latin typeface="Arial" panose="020B0604020202020204" pitchFamily="34" charset="0"/>
                <a:cs typeface="Arial" panose="020B0604020202020204" pitchFamily="34" charset="0"/>
              </a:rPr>
              <a:t>I”</a:t>
            </a:r>
            <a:r>
              <a:rPr dirty="0">
                <a:latin typeface="Arial" panose="020B0604020202020204" pitchFamily="34" charset="0"/>
                <a:cs typeface="Arial" panose="020B0604020202020204" pitchFamily="34" charset="0"/>
              </a:rPr>
              <a:t>, but rather as social unit that involves more persons than a single solitary being.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Shape 190"/>
          <p:cNvSpPr/>
          <p:nvPr/>
        </p:nvSpPr>
        <p:spPr>
          <a:xfrm>
            <a:off x="1242905" y="1118358"/>
            <a:ext cx="10518990" cy="35590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Remember our opening point: </a:t>
            </a:r>
          </a:p>
          <a:p>
            <a:pPr>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ctr">
              <a:defRPr sz="6800" b="1" i="1">
                <a:solidFill>
                  <a:schemeClr val="accent4">
                    <a:lumOff val="25000"/>
                  </a:schemeClr>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Love cannot be experienced in isolation.</a:t>
            </a:r>
            <a:r>
              <a:rPr dirty="0">
                <a:solidFill>
                  <a:srgbClr val="FDFFCC"/>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2" name="Shape 192"/>
          <p:cNvSpPr/>
          <p:nvPr/>
        </p:nvSpPr>
        <p:spPr>
          <a:xfrm>
            <a:off x="1242905" y="1118358"/>
            <a:ext cx="10518990" cy="45369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Now, in the context of this simple realization, we can read with understanding the most profound and powerful declaration in the Bible:</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6800" b="1" i="1">
                <a:solidFill>
                  <a:schemeClr val="accent4">
                    <a:lumOff val="25000"/>
                  </a:schemeClr>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“God is love.”</a:t>
            </a:r>
            <a:r>
              <a:rPr dirty="0">
                <a:solidFill>
                  <a:srgbClr val="FFFDCA"/>
                </a:solidFill>
                <a:latin typeface="Arial" panose="020B0604020202020204" pitchFamily="34" charset="0"/>
                <a:cs typeface="Arial" panose="020B0604020202020204" pitchFamily="34" charset="0"/>
              </a:rPr>
              <a:t> </a:t>
            </a:r>
            <a:r>
              <a:rPr sz="4400" i="0" dirty="0">
                <a:solidFill>
                  <a:srgbClr val="FFFFFF"/>
                </a:solidFill>
                <a:latin typeface="Arial" panose="020B0604020202020204" pitchFamily="34" charset="0"/>
                <a:cs typeface="Arial" panose="020B0604020202020204" pitchFamily="34" charset="0"/>
              </a:rPr>
              <a:t>(1 John 4:8)</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4" name="Shape 194"/>
          <p:cNvSpPr/>
          <p:nvPr/>
        </p:nvSpPr>
        <p:spPr>
          <a:xfrm>
            <a:off x="1242905" y="1118358"/>
            <a:ext cx="10518990" cy="34955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God has never existed in isolation.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God is, and always has been, an “Us” and an “Our”—in other words, a social unit—because “God is love.”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Shape 128"/>
          <p:cNvSpPr/>
          <p:nvPr/>
        </p:nvSpPr>
        <p:spPr>
          <a:xfrm>
            <a:off x="-1" y="1507124"/>
            <a:ext cx="13004802" cy="491443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ctr">
              <a:defRPr sz="4400" b="1">
                <a:latin typeface="Helvetica Neue"/>
                <a:ea typeface="Helvetica Neue"/>
                <a:cs typeface="Helvetica Neue"/>
                <a:sym typeface="Helvetica Neue"/>
              </a:defRPr>
            </a:pPr>
            <a:r>
              <a:t>In this</a:t>
            </a:r>
            <a:br/>
            <a:r>
              <a:rPr>
                <a:solidFill>
                  <a:schemeClr val="accent4">
                    <a:lumOff val="12500"/>
                  </a:schemeClr>
                </a:solidFill>
              </a:rPr>
              <a:t>Week of Prayer </a:t>
            </a:r>
            <a:r>
              <a:t>series </a:t>
            </a:r>
            <a:br/>
            <a:r>
              <a:t>we will be exploring </a:t>
            </a:r>
            <a:br/>
            <a:r>
              <a:rPr cap="all">
                <a:solidFill>
                  <a:schemeClr val="accent4">
                    <a:lumOff val="25000"/>
                  </a:schemeClr>
                </a:solidFill>
              </a:rPr>
              <a:t>eight key </a:t>
            </a:r>
            <a:br>
              <a:rPr cap="all">
                <a:solidFill>
                  <a:schemeClr val="accent4">
                    <a:lumOff val="25000"/>
                  </a:schemeClr>
                </a:solidFill>
              </a:rPr>
            </a:br>
            <a:r>
              <a:t>Bible doctrines </a:t>
            </a:r>
            <a:br/>
            <a:r>
              <a:rPr>
                <a:solidFill>
                  <a:schemeClr val="accent4">
                    <a:lumOff val="25000"/>
                  </a:schemeClr>
                </a:solidFill>
              </a:rPr>
              <a:t>of  the </a:t>
            </a:r>
            <a:br>
              <a:rPr>
                <a:solidFill>
                  <a:schemeClr val="accent4">
                    <a:lumOff val="25000"/>
                  </a:schemeClr>
                </a:solidFill>
              </a:rPr>
            </a:br>
            <a:r>
              <a:t>Seventh-day Adventist Church.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6" name="Shape 196"/>
          <p:cNvSpPr/>
          <p:nvPr/>
        </p:nvSpPr>
        <p:spPr>
          <a:xfrm>
            <a:off x="1242905" y="1118358"/>
            <a:ext cx="10518990" cy="34955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We could paraphrase the opening sentence of the Bible like this:</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“In the beginning </a:t>
            </a:r>
            <a:r>
              <a:rPr i="0" dirty="0">
                <a:solidFill>
                  <a:schemeClr val="accent4">
                    <a:lumOff val="25000"/>
                  </a:schemeClr>
                </a:solidFill>
                <a:latin typeface="Arial" panose="020B0604020202020204" pitchFamily="34" charset="0"/>
                <a:cs typeface="Arial" panose="020B0604020202020204" pitchFamily="34" charset="0"/>
              </a:rPr>
              <a:t>LOVE</a:t>
            </a:r>
            <a:r>
              <a:rPr dirty="0">
                <a:latin typeface="Arial" panose="020B0604020202020204" pitchFamily="34" charset="0"/>
                <a:cs typeface="Arial" panose="020B0604020202020204" pitchFamily="34" charset="0"/>
              </a:rPr>
              <a:t> created the heavens and the earth.”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8" name="Shape 198"/>
          <p:cNvSpPr/>
          <p:nvPr/>
        </p:nvSpPr>
        <p:spPr>
          <a:xfrm>
            <a:off x="1242905" y="1118358"/>
            <a:ext cx="10518990" cy="6902398"/>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Cross reference this once again to John 1 and the picture becomes even more beautiful: </a:t>
            </a: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 </a:t>
            </a:r>
          </a:p>
          <a:p>
            <a:pPr algn="l">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“In the beginning was the Word, and the Word was with God, and the Word was God. He was in the beginning with God. All things were made through Him, and without Him nothing was made that was made”</a:t>
            </a:r>
            <a:r>
              <a:rPr i="0" dirty="0">
                <a:latin typeface="Arial" panose="020B0604020202020204" pitchFamily="34" charset="0"/>
                <a:cs typeface="Arial" panose="020B0604020202020204" pitchFamily="34" charset="0"/>
              </a:rPr>
              <a:t> </a:t>
            </a:r>
            <a:r>
              <a:rPr sz="3000" i="0" dirty="0">
                <a:latin typeface="Arial" panose="020B0604020202020204" pitchFamily="34" charset="0"/>
                <a:cs typeface="Arial" panose="020B0604020202020204" pitchFamily="34" charset="0"/>
              </a:rPr>
              <a:t>(John 1:1-3).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0" name="Shape 200"/>
          <p:cNvSpPr/>
          <p:nvPr/>
        </p:nvSpPr>
        <p:spPr>
          <a:xfrm>
            <a:off x="1242905" y="1118358"/>
            <a:ext cx="10518990" cy="5332738"/>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Now go back to Genesis 1 for an additional brush stroke of the picture: </a:t>
            </a: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 </a:t>
            </a:r>
          </a:p>
          <a:p>
            <a:pPr algn="l">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“The earth was without form, and void; and darkness was on the face of the deep. And the Spirit of God was hovering over the face of the waters.”</a:t>
            </a:r>
            <a:r>
              <a:rPr i="0" dirty="0">
                <a:latin typeface="Arial" panose="020B0604020202020204" pitchFamily="34" charset="0"/>
                <a:cs typeface="Arial" panose="020B0604020202020204" pitchFamily="34" charset="0"/>
              </a:rPr>
              <a:t> </a:t>
            </a:r>
            <a:r>
              <a:rPr sz="3000" i="0" dirty="0">
                <a:latin typeface="Arial" panose="020B0604020202020204" pitchFamily="34" charset="0"/>
                <a:cs typeface="Arial" panose="020B0604020202020204" pitchFamily="34" charset="0"/>
              </a:rPr>
              <a:t>(Genesis 1:2)</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Shape 202"/>
          <p:cNvSpPr/>
          <p:nvPr/>
        </p:nvSpPr>
        <p:spPr>
          <a:xfrm>
            <a:off x="1242905" y="1118358"/>
            <a:ext cx="10518990" cy="21493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lgn="l">
              <a:defRPr sz="4400" b="1">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The Holy Spirit was also actively involved in the creation event, along with the Father and the Son.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4" name="Shape 204"/>
          <p:cNvSpPr/>
          <p:nvPr/>
        </p:nvSpPr>
        <p:spPr>
          <a:xfrm>
            <a:off x="1242905" y="1118358"/>
            <a:ext cx="10518990" cy="6225290"/>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God we encounter in Genesis 1, bearing the plural name </a:t>
            </a:r>
            <a:r>
              <a:rPr i="1" dirty="0">
                <a:latin typeface="Arial" panose="020B0604020202020204" pitchFamily="34" charset="0"/>
                <a:cs typeface="Arial" panose="020B0604020202020204" pitchFamily="34" charset="0"/>
              </a:rPr>
              <a:t>Elohim</a:t>
            </a:r>
            <a:r>
              <a:rPr dirty="0">
                <a:latin typeface="Arial" panose="020B0604020202020204" pitchFamily="34" charset="0"/>
                <a:cs typeface="Arial" panose="020B0604020202020204" pitchFamily="34" charset="0"/>
              </a:rPr>
              <a:t>, is composed of God the Father, God the Son, and God the Holy Spirit.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Within the parameters of God’s own divine reality, apart from any created beings, God is an other-centered fellowship, a self-giving friendship.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6" name="Shape 206"/>
          <p:cNvSpPr/>
          <p:nvPr/>
        </p:nvSpPr>
        <p:spPr>
          <a:xfrm>
            <a:off x="1242905" y="1118358"/>
            <a:ext cx="10518990" cy="6225290"/>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As we move forward from Genesis in the biblical narrative, we encounter what the Jewish people call, </a:t>
            </a:r>
            <a:r>
              <a:rPr i="1" dirty="0">
                <a:solidFill>
                  <a:srgbClr val="FFFDCA"/>
                </a:solidFill>
                <a:latin typeface="Arial" panose="020B0604020202020204" pitchFamily="34" charset="0"/>
                <a:cs typeface="Arial" panose="020B0604020202020204" pitchFamily="34" charset="0"/>
              </a:rPr>
              <a:t>“the </a:t>
            </a:r>
            <a:r>
              <a:rPr i="1" dirty="0" err="1">
                <a:solidFill>
                  <a:srgbClr val="FFFDCA"/>
                </a:solidFill>
                <a:latin typeface="Arial" panose="020B0604020202020204" pitchFamily="34" charset="0"/>
                <a:cs typeface="Arial" panose="020B0604020202020204" pitchFamily="34" charset="0"/>
              </a:rPr>
              <a:t>shema</a:t>
            </a:r>
            <a:r>
              <a:rPr i="1" dirty="0">
                <a:solidFill>
                  <a:srgbClr val="FFFDCA"/>
                </a:solidFill>
                <a:latin typeface="Arial" panose="020B0604020202020204" pitchFamily="34" charset="0"/>
                <a:cs typeface="Arial" panose="020B0604020202020204" pitchFamily="34" charset="0"/>
              </a:rPr>
              <a:t>”</a:t>
            </a:r>
            <a:r>
              <a:rPr dirty="0">
                <a:latin typeface="Arial" panose="020B0604020202020204" pitchFamily="34" charset="0"/>
                <a:cs typeface="Arial" panose="020B0604020202020204" pitchFamily="34" charset="0"/>
              </a:rPr>
              <a:t> which they regard to this day as the most important of all theological declarations:</a:t>
            </a: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 </a:t>
            </a:r>
          </a:p>
          <a:p>
            <a:pPr algn="l">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“Hear, O Israel: The Lord our God,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the Lord is one!”</a:t>
            </a:r>
            <a:r>
              <a:rPr i="0" dirty="0">
                <a:latin typeface="Arial" panose="020B0604020202020204" pitchFamily="34" charset="0"/>
                <a:cs typeface="Arial" panose="020B0604020202020204" pitchFamily="34" charset="0"/>
              </a:rPr>
              <a:t> </a:t>
            </a:r>
            <a:r>
              <a:rPr sz="3000" i="0" dirty="0">
                <a:latin typeface="Arial" panose="020B0604020202020204" pitchFamily="34" charset="0"/>
                <a:cs typeface="Arial" panose="020B0604020202020204" pitchFamily="34" charset="0"/>
              </a:rPr>
              <a:t>(Deuteronomy 6:4).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8" name="Shape 208"/>
          <p:cNvSpPr/>
          <p:nvPr/>
        </p:nvSpPr>
        <p:spPr>
          <a:xfrm>
            <a:off x="1242905" y="1118358"/>
            <a:ext cx="10518990" cy="28224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There is a hidden beauty here in plain sight, which is brought to light by asking the question: in what sense is the Lord our God </a:t>
            </a:r>
            <a:r>
              <a:rPr i="1" dirty="0">
                <a:latin typeface="Arial" panose="020B0604020202020204" pitchFamily="34" charset="0"/>
                <a:cs typeface="Arial" panose="020B0604020202020204" pitchFamily="34" charset="0"/>
              </a:rPr>
              <a:t>one</a:t>
            </a:r>
            <a:r>
              <a:rPr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0" name="Shape 210"/>
          <p:cNvSpPr/>
          <p:nvPr/>
        </p:nvSpPr>
        <p:spPr>
          <a:xfrm>
            <a:off x="1242905" y="1118358"/>
            <a:ext cx="10518990" cy="48417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We find the answer in Jesus, because He intentionally employed the language of the Shema to describe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the relationship that exists between Himself and the Father: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“I and My Father are one.”</a:t>
            </a:r>
            <a:r>
              <a:rPr sz="3000" i="0" dirty="0">
                <a:latin typeface="Arial" panose="020B0604020202020204" pitchFamily="34" charset="0"/>
                <a:cs typeface="Arial" panose="020B0604020202020204" pitchFamily="34" charset="0"/>
              </a:rPr>
              <a:t>(John 10:30)</a:t>
            </a:r>
            <a:r>
              <a:rPr i="0"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2" name="Shape 212"/>
          <p:cNvSpPr/>
          <p:nvPr/>
        </p:nvSpPr>
        <p:spPr>
          <a:xfrm>
            <a:off x="1242905" y="1100296"/>
            <a:ext cx="10518990" cy="6875499"/>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72248" tIns="72248" rIns="72248" bIns="72248">
            <a:spAutoFit/>
          </a:bodyPr>
          <a:lstStyle/>
          <a:p>
            <a:pPr indent="780288"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Here’s the picture before us: </a:t>
            </a:r>
          </a:p>
          <a:p>
            <a:pPr indent="780288" algn="l">
              <a:defRPr sz="4400" b="1">
                <a:solidFill>
                  <a:srgbClr val="FFFDCA"/>
                </a:solidFill>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marL="441157" indent="-441157" algn="l">
              <a:buSzPct val="100000"/>
              <a:buChar char="•"/>
              <a:defRPr sz="4400" b="1">
                <a:solidFill>
                  <a:schemeClr val="accent4">
                    <a:lumOff val="25000"/>
                  </a:schemeClr>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Father is God,</a:t>
            </a:r>
            <a:br>
              <a:rPr dirty="0">
                <a:latin typeface="Arial" panose="020B0604020202020204" pitchFamily="34" charset="0"/>
                <a:cs typeface="Arial" panose="020B0604020202020204" pitchFamily="34" charset="0"/>
              </a:rPr>
            </a:br>
            <a:r>
              <a:rPr dirty="0">
                <a:solidFill>
                  <a:srgbClr val="FFFFFF"/>
                </a:solidFill>
                <a:latin typeface="Arial" panose="020B0604020202020204" pitchFamily="34" charset="0"/>
                <a:cs typeface="Arial" panose="020B0604020202020204" pitchFamily="34" charset="0"/>
              </a:rPr>
              <a:t>but not all there is of God. </a:t>
            </a:r>
            <a:endParaRPr dirty="0">
              <a:solidFill>
                <a:srgbClr val="FFFDCA"/>
              </a:solidFill>
              <a:latin typeface="Arial" panose="020B0604020202020204" pitchFamily="34" charset="0"/>
              <a:cs typeface="Arial" panose="020B0604020202020204" pitchFamily="34" charset="0"/>
            </a:endParaRPr>
          </a:p>
          <a:p>
            <a:pPr marL="441157" indent="-441157" algn="l">
              <a:buSzPct val="100000"/>
              <a:buChar char="•"/>
              <a:defRPr sz="4400" b="1">
                <a:latin typeface="Bebas Neue"/>
                <a:ea typeface="Bebas Neue"/>
                <a:cs typeface="Bebas Neue"/>
                <a:sym typeface="Bebas Neue"/>
              </a:defRPr>
            </a:pPr>
            <a:endParaRPr dirty="0">
              <a:solidFill>
                <a:srgbClr val="FFFDCA"/>
              </a:solidFill>
              <a:latin typeface="Arial" panose="020B0604020202020204" pitchFamily="34" charset="0"/>
              <a:cs typeface="Arial" panose="020B0604020202020204" pitchFamily="34" charset="0"/>
            </a:endParaRPr>
          </a:p>
          <a:p>
            <a:pPr marL="441157" indent="-441157" algn="l">
              <a:buSzPct val="100000"/>
              <a:buChar char="•"/>
              <a:defRPr sz="4400" b="1">
                <a:solidFill>
                  <a:schemeClr val="accent4">
                    <a:lumOff val="25000"/>
                  </a:schemeClr>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Jesus Christ is God,</a:t>
            </a:r>
            <a:br>
              <a:rPr dirty="0">
                <a:latin typeface="Arial" panose="020B0604020202020204" pitchFamily="34" charset="0"/>
                <a:cs typeface="Arial" panose="020B0604020202020204" pitchFamily="34" charset="0"/>
              </a:rPr>
            </a:br>
            <a:r>
              <a:rPr dirty="0">
                <a:solidFill>
                  <a:srgbClr val="FFFFFF"/>
                </a:solidFill>
                <a:latin typeface="Arial" panose="020B0604020202020204" pitchFamily="34" charset="0"/>
                <a:cs typeface="Arial" panose="020B0604020202020204" pitchFamily="34" charset="0"/>
              </a:rPr>
              <a:t>but not all there is of God. </a:t>
            </a:r>
            <a:endParaRPr dirty="0">
              <a:solidFill>
                <a:srgbClr val="FFFDCA"/>
              </a:solidFill>
              <a:latin typeface="Arial" panose="020B0604020202020204" pitchFamily="34" charset="0"/>
              <a:cs typeface="Arial" panose="020B0604020202020204" pitchFamily="34" charset="0"/>
            </a:endParaRPr>
          </a:p>
          <a:p>
            <a:pPr marL="441157" indent="-441157" algn="l">
              <a:buSzPct val="100000"/>
              <a:buChar char="•"/>
              <a:defRPr sz="4400" b="1">
                <a:solidFill>
                  <a:schemeClr val="accent4">
                    <a:lumOff val="25000"/>
                  </a:schemeClr>
                </a:solidFill>
                <a:latin typeface="Bebas Neue"/>
                <a:ea typeface="Bebas Neue"/>
                <a:cs typeface="Bebas Neue"/>
                <a:sym typeface="Bebas Neue"/>
              </a:defRPr>
            </a:pPr>
            <a:endParaRPr dirty="0">
              <a:solidFill>
                <a:srgbClr val="FFFDCA"/>
              </a:solidFill>
              <a:latin typeface="Arial" panose="020B0604020202020204" pitchFamily="34" charset="0"/>
              <a:cs typeface="Arial" panose="020B0604020202020204" pitchFamily="34" charset="0"/>
            </a:endParaRPr>
          </a:p>
          <a:p>
            <a:pPr marL="441157" indent="-441157" algn="l">
              <a:buSzPct val="100000"/>
              <a:buChar char="•"/>
              <a:defRPr sz="4400" b="1">
                <a:solidFill>
                  <a:schemeClr val="accent4">
                    <a:lumOff val="25000"/>
                  </a:schemeClr>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Holy Spirit is God,</a:t>
            </a:r>
            <a:br>
              <a:rPr dirty="0">
                <a:latin typeface="Arial" panose="020B0604020202020204" pitchFamily="34" charset="0"/>
                <a:cs typeface="Arial" panose="020B0604020202020204" pitchFamily="34" charset="0"/>
              </a:rPr>
            </a:br>
            <a:r>
              <a:rPr dirty="0">
                <a:solidFill>
                  <a:srgbClr val="FFFFFF"/>
                </a:solidFill>
                <a:latin typeface="Arial" panose="020B0604020202020204" pitchFamily="34" charset="0"/>
                <a:cs typeface="Arial" panose="020B0604020202020204" pitchFamily="34" charset="0"/>
              </a:rPr>
              <a:t>but not all there is of God.</a:t>
            </a:r>
            <a:r>
              <a:rPr dirty="0">
                <a:solidFill>
                  <a:srgbClr val="FFFDCA"/>
                </a:solidFill>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12">
                                            <p:bg/>
                                          </p:spTgt>
                                        </p:tgtEl>
                                        <p:attrNameLst>
                                          <p:attrName>style.visibility</p:attrName>
                                        </p:attrNameLst>
                                      </p:cBhvr>
                                      <p:to>
                                        <p:strVal val="visible"/>
                                      </p:to>
                                    </p:set>
                                    <p:animEffect transition="in" filter="dissolve">
                                      <p:cBhvr>
                                        <p:cTn id="7" dur="500"/>
                                        <p:tgtEl>
                                          <p:spTgt spid="212">
                                            <p:bg/>
                                          </p:spTgt>
                                        </p:tgtEl>
                                      </p:cBhvr>
                                    </p:animEffect>
                                  </p:childTnLst>
                                </p:cTn>
                              </p:par>
                              <p:par>
                                <p:cTn id="8" presetID="9" presetClass="entr" presetSubtype="0" fill="hold" grpId="1" nodeType="withEffect">
                                  <p:stCondLst>
                                    <p:cond delay="0"/>
                                  </p:stCondLst>
                                  <p:iterate>
                                    <p:tmAbs val="0"/>
                                  </p:iterate>
                                  <p:childTnLst>
                                    <p:set>
                                      <p:cBhvr>
                                        <p:cTn id="9" fill="hold"/>
                                        <p:tgtEl>
                                          <p:spTgt spid="212">
                                            <p:txEl>
                                              <p:pRg st="0" end="0"/>
                                            </p:txEl>
                                          </p:spTgt>
                                        </p:tgtEl>
                                        <p:attrNameLst>
                                          <p:attrName>style.visibility</p:attrName>
                                        </p:attrNameLst>
                                      </p:cBhvr>
                                      <p:to>
                                        <p:strVal val="visible"/>
                                      </p:to>
                                    </p:set>
                                    <p:animEffect transition="in" filter="dissolve">
                                      <p:cBhvr>
                                        <p:cTn id="10" dur="500"/>
                                        <p:tgtEl>
                                          <p:spTgt spid="212">
                                            <p:txEl>
                                              <p:pRg st="0" end="0"/>
                                            </p:txEl>
                                          </p:spTgt>
                                        </p:tgtEl>
                                      </p:cBhvr>
                                    </p:animEffect>
                                  </p:childTnLst>
                                </p:cTn>
                              </p:par>
                            </p:childTnLst>
                          </p:cTn>
                        </p:par>
                        <p:par>
                          <p:cTn id="11" fill="hold">
                            <p:stCondLst>
                              <p:cond delay="500"/>
                            </p:stCondLst>
                            <p:childTnLst>
                              <p:par>
                                <p:cTn id="12" presetID="9" presetClass="entr" fill="hold" grpId="1" nodeType="afterEffect">
                                  <p:stCondLst>
                                    <p:cond delay="0"/>
                                  </p:stCondLst>
                                  <p:iterate>
                                    <p:tmAbs val="0"/>
                                  </p:iterate>
                                  <p:childTnLst>
                                    <p:set>
                                      <p:cBhvr>
                                        <p:cTn id="13" fill="hold"/>
                                        <p:tgtEl>
                                          <p:spTgt spid="212">
                                            <p:txEl>
                                              <p:pRg st="1" end="1"/>
                                            </p:txEl>
                                          </p:spTgt>
                                        </p:tgtEl>
                                        <p:attrNameLst>
                                          <p:attrName>style.visibility</p:attrName>
                                        </p:attrNameLst>
                                      </p:cBhvr>
                                      <p:to>
                                        <p:strVal val="visible"/>
                                      </p:to>
                                    </p:set>
                                    <p:animEffect transition="in" filter="dissolve">
                                      <p:cBhvr>
                                        <p:cTn id="14" dur="500"/>
                                        <p:tgtEl>
                                          <p:spTgt spid="212">
                                            <p:txEl>
                                              <p:pRg st="1" end="1"/>
                                            </p:txEl>
                                          </p:spTgt>
                                        </p:tgtEl>
                                      </p:cBhvr>
                                    </p:animEffect>
                                  </p:childTnLst>
                                </p:cTn>
                              </p:par>
                            </p:childTnLst>
                          </p:cTn>
                        </p:par>
                        <p:par>
                          <p:cTn id="15" fill="hold">
                            <p:stCondLst>
                              <p:cond delay="1000"/>
                            </p:stCondLst>
                            <p:childTnLst>
                              <p:par>
                                <p:cTn id="16" presetID="9" presetClass="entr" fill="hold" grpId="1" nodeType="afterEffect">
                                  <p:stCondLst>
                                    <p:cond delay="0"/>
                                  </p:stCondLst>
                                  <p:iterate>
                                    <p:tmAbs val="0"/>
                                  </p:iterate>
                                  <p:childTnLst>
                                    <p:set>
                                      <p:cBhvr>
                                        <p:cTn id="17" fill="hold"/>
                                        <p:tgtEl>
                                          <p:spTgt spid="212">
                                            <p:txEl>
                                              <p:pRg st="2" end="2"/>
                                            </p:txEl>
                                          </p:spTgt>
                                        </p:tgtEl>
                                        <p:attrNameLst>
                                          <p:attrName>style.visibility</p:attrName>
                                        </p:attrNameLst>
                                      </p:cBhvr>
                                      <p:to>
                                        <p:strVal val="visible"/>
                                      </p:to>
                                    </p:set>
                                    <p:animEffect transition="in" filter="dissolve">
                                      <p:cBhvr>
                                        <p:cTn id="18" dur="500"/>
                                        <p:tgtEl>
                                          <p:spTgt spid="21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fill="hold" grpId="1" nodeType="clickEffect">
                                  <p:stCondLst>
                                    <p:cond delay="0"/>
                                  </p:stCondLst>
                                  <p:iterate>
                                    <p:tmAbs val="0"/>
                                  </p:iterate>
                                  <p:childTnLst>
                                    <p:set>
                                      <p:cBhvr>
                                        <p:cTn id="22" fill="hold"/>
                                        <p:tgtEl>
                                          <p:spTgt spid="212">
                                            <p:txEl>
                                              <p:pRg st="3" end="3"/>
                                            </p:txEl>
                                          </p:spTgt>
                                        </p:tgtEl>
                                        <p:attrNameLst>
                                          <p:attrName>style.visibility</p:attrName>
                                        </p:attrNameLst>
                                      </p:cBhvr>
                                      <p:to>
                                        <p:strVal val="visible"/>
                                      </p:to>
                                    </p:set>
                                    <p:animEffect transition="in" filter="dissolve">
                                      <p:cBhvr>
                                        <p:cTn id="23" dur="500"/>
                                        <p:tgtEl>
                                          <p:spTgt spid="212">
                                            <p:txEl>
                                              <p:pRg st="3" end="3"/>
                                            </p:txEl>
                                          </p:spTgt>
                                        </p:tgtEl>
                                      </p:cBhvr>
                                    </p:animEffect>
                                  </p:childTnLst>
                                </p:cTn>
                              </p:par>
                            </p:childTnLst>
                          </p:cTn>
                        </p:par>
                        <p:par>
                          <p:cTn id="24" fill="hold">
                            <p:stCondLst>
                              <p:cond delay="500"/>
                            </p:stCondLst>
                            <p:childTnLst>
                              <p:par>
                                <p:cTn id="25" presetID="9" presetClass="entr" fill="hold" grpId="1" nodeType="afterEffect">
                                  <p:stCondLst>
                                    <p:cond delay="0"/>
                                  </p:stCondLst>
                                  <p:iterate>
                                    <p:tmAbs val="0"/>
                                  </p:iterate>
                                  <p:childTnLst>
                                    <p:set>
                                      <p:cBhvr>
                                        <p:cTn id="26" fill="hold"/>
                                        <p:tgtEl>
                                          <p:spTgt spid="212">
                                            <p:txEl>
                                              <p:pRg st="4" end="4"/>
                                            </p:txEl>
                                          </p:spTgt>
                                        </p:tgtEl>
                                        <p:attrNameLst>
                                          <p:attrName>style.visibility</p:attrName>
                                        </p:attrNameLst>
                                      </p:cBhvr>
                                      <p:to>
                                        <p:strVal val="visible"/>
                                      </p:to>
                                    </p:set>
                                    <p:animEffect transition="in" filter="dissolve">
                                      <p:cBhvr>
                                        <p:cTn id="27" dur="500"/>
                                        <p:tgtEl>
                                          <p:spTgt spid="2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1" nodeType="clickEffect">
                                  <p:stCondLst>
                                    <p:cond delay="0"/>
                                  </p:stCondLst>
                                  <p:iterate>
                                    <p:tmAbs val="0"/>
                                  </p:iterate>
                                  <p:childTnLst>
                                    <p:set>
                                      <p:cBhvr>
                                        <p:cTn id="31" fill="hold"/>
                                        <p:tgtEl>
                                          <p:spTgt spid="212">
                                            <p:txEl>
                                              <p:pRg st="5" end="5"/>
                                            </p:txEl>
                                          </p:spTgt>
                                        </p:tgtEl>
                                        <p:attrNameLst>
                                          <p:attrName>style.visibility</p:attrName>
                                        </p:attrNameLst>
                                      </p:cBhvr>
                                      <p:to>
                                        <p:strVal val="visible"/>
                                      </p:to>
                                    </p:set>
                                    <p:animEffect transition="in" filter="dissolve">
                                      <p:cBhvr>
                                        <p:cTn id="32" dur="500"/>
                                        <p:tgtEl>
                                          <p:spTgt spid="212">
                                            <p:txEl>
                                              <p:pRg st="5" end="5"/>
                                            </p:txEl>
                                          </p:spTgt>
                                        </p:tgtEl>
                                      </p:cBhvr>
                                    </p:animEffect>
                                  </p:childTnLst>
                                </p:cTn>
                              </p:par>
                            </p:childTnLst>
                          </p:cTn>
                        </p:par>
                        <p:par>
                          <p:cTn id="33" fill="hold">
                            <p:stCondLst>
                              <p:cond delay="500"/>
                            </p:stCondLst>
                            <p:childTnLst>
                              <p:par>
                                <p:cTn id="34" presetID="9" presetClass="entr" fill="hold" grpId="1" nodeType="afterEffect">
                                  <p:stCondLst>
                                    <p:cond delay="0"/>
                                  </p:stCondLst>
                                  <p:iterate>
                                    <p:tmAbs val="0"/>
                                  </p:iterate>
                                  <p:childTnLst>
                                    <p:set>
                                      <p:cBhvr>
                                        <p:cTn id="35" fill="hold"/>
                                        <p:tgtEl>
                                          <p:spTgt spid="212">
                                            <p:txEl>
                                              <p:pRg st="6" end="6"/>
                                            </p:txEl>
                                          </p:spTgt>
                                        </p:tgtEl>
                                        <p:attrNameLst>
                                          <p:attrName>style.visibility</p:attrName>
                                        </p:attrNameLst>
                                      </p:cBhvr>
                                      <p:to>
                                        <p:strVal val="visible"/>
                                      </p:to>
                                    </p:set>
                                    <p:animEffect transition="in" filter="dissolve">
                                      <p:cBhvr>
                                        <p:cTn id="36" dur="500"/>
                                        <p:tgtEl>
                                          <p:spTgt spid="2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1" build="p" bldLvl="5"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4" name="Shape 214"/>
          <p:cNvSpPr/>
          <p:nvPr/>
        </p:nvSpPr>
        <p:spPr>
          <a:xfrm>
            <a:off x="1242905" y="1118358"/>
            <a:ext cx="10518990" cy="28224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All three, together, as an intimate social fellowship, compose one divine reality. This is why we use the word </a:t>
            </a:r>
            <a:r>
              <a:rPr i="1" dirty="0">
                <a:latin typeface="Arial" panose="020B0604020202020204" pitchFamily="34" charset="0"/>
                <a:cs typeface="Arial" panose="020B0604020202020204" pitchFamily="34" charset="0"/>
              </a:rPr>
              <a:t>Trinity</a:t>
            </a:r>
            <a:r>
              <a:rPr dirty="0">
                <a:latin typeface="Arial" panose="020B0604020202020204" pitchFamily="34" charset="0"/>
                <a:cs typeface="Arial" panose="020B0604020202020204" pitchFamily="34" charset="0"/>
              </a:rPr>
              <a:t>, or </a:t>
            </a:r>
            <a:r>
              <a:rPr i="1" dirty="0">
                <a:latin typeface="Arial" panose="020B0604020202020204" pitchFamily="34" charset="0"/>
                <a:cs typeface="Arial" panose="020B0604020202020204" pitchFamily="34" charset="0"/>
              </a:rPr>
              <a:t>Tri-unity</a:t>
            </a:r>
            <a:r>
              <a:rPr dirty="0">
                <a:latin typeface="Arial" panose="020B0604020202020204" pitchFamily="34" charset="0"/>
                <a:cs typeface="Arial" panose="020B0604020202020204" pitchFamily="34" charset="0"/>
              </a:rPr>
              <a:t>, to describe God.</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0" name="Shape 130"/>
          <p:cNvSpPr/>
          <p:nvPr/>
        </p:nvSpPr>
        <p:spPr>
          <a:xfrm>
            <a:off x="1242905" y="1115567"/>
            <a:ext cx="10518990" cy="41686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Futura Bk BT"/>
                <a:ea typeface="Futura Bk BT"/>
                <a:cs typeface="Futura Bk BT"/>
                <a:sym typeface="Futura Bk BT"/>
              </a:defRPr>
            </a:pPr>
            <a:r>
              <a:t>The doctrinal truths of Scripture </a:t>
            </a:r>
            <a:br/>
            <a:r>
              <a:t>can be thought of as a series of perceptual windows through which God's character may be viewed </a:t>
            </a:r>
            <a:br/>
            <a:r>
              <a:t>from various different angles.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 name="Shape 216"/>
          <p:cNvSpPr/>
          <p:nvPr/>
        </p:nvSpPr>
        <p:spPr>
          <a:xfrm>
            <a:off x="1242905" y="1118358"/>
            <a:ext cx="10518990" cy="2839748"/>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marL="588209" indent="-588209" algn="l">
              <a:buSzPct val="100000"/>
              <a:buAutoNum type="arabicPeriod"/>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It is not a dry doctrinal fact. </a:t>
            </a:r>
          </a:p>
          <a:p>
            <a:pPr marL="588209" indent="-588209" algn="l">
              <a:buSzPct val="100000"/>
              <a:buAutoNum type="arabicPeriod"/>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It is not a cold theoretical equation. </a:t>
            </a:r>
          </a:p>
          <a:p>
            <a:pPr marL="588209" indent="-588209" algn="l">
              <a:buSzPct val="100000"/>
              <a:buAutoNum type="arabicPeriod"/>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It is not a complex philosophical concept.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16">
                                            <p:bg/>
                                          </p:spTgt>
                                        </p:tgtEl>
                                        <p:attrNameLst>
                                          <p:attrName>style.visibility</p:attrName>
                                        </p:attrNameLst>
                                      </p:cBhvr>
                                      <p:to>
                                        <p:strVal val="visible"/>
                                      </p:to>
                                    </p:set>
                                    <p:animEffect transition="in" filter="dissolve">
                                      <p:cBhvr>
                                        <p:cTn id="7" dur="1000"/>
                                        <p:tgtEl>
                                          <p:spTgt spid="216">
                                            <p:bg/>
                                          </p:spTgt>
                                        </p:tgtEl>
                                      </p:cBhvr>
                                    </p:animEffect>
                                  </p:childTnLst>
                                </p:cTn>
                              </p:par>
                              <p:par>
                                <p:cTn id="8" presetID="9" presetClass="entr" presetSubtype="0" fill="hold" grpId="1" nodeType="withEffect">
                                  <p:stCondLst>
                                    <p:cond delay="0"/>
                                  </p:stCondLst>
                                  <p:iterate>
                                    <p:tmAbs val="0"/>
                                  </p:iterate>
                                  <p:childTnLst>
                                    <p:set>
                                      <p:cBhvr>
                                        <p:cTn id="9" fill="hold"/>
                                        <p:tgtEl>
                                          <p:spTgt spid="216">
                                            <p:txEl>
                                              <p:pRg st="0" end="0"/>
                                            </p:txEl>
                                          </p:spTgt>
                                        </p:tgtEl>
                                        <p:attrNameLst>
                                          <p:attrName>style.visibility</p:attrName>
                                        </p:attrNameLst>
                                      </p:cBhvr>
                                      <p:to>
                                        <p:strVal val="visible"/>
                                      </p:to>
                                    </p:set>
                                    <p:animEffect transition="in" filter="dissolve">
                                      <p:cBhvr>
                                        <p:cTn id="10" dur="1000"/>
                                        <p:tgtEl>
                                          <p:spTgt spid="216">
                                            <p:txEl>
                                              <p:pRg st="0" end="0"/>
                                            </p:txEl>
                                          </p:spTgt>
                                        </p:tgtEl>
                                      </p:cBhvr>
                                    </p:animEffect>
                                  </p:childTnLst>
                                </p:cTn>
                              </p:par>
                            </p:childTnLst>
                          </p:cTn>
                        </p:par>
                        <p:par>
                          <p:cTn id="11" fill="hold">
                            <p:stCondLst>
                              <p:cond delay="1000"/>
                            </p:stCondLst>
                            <p:childTnLst>
                              <p:par>
                                <p:cTn id="12" presetID="9" presetClass="entr" fill="hold" grpId="1" nodeType="afterEffect">
                                  <p:stCondLst>
                                    <p:cond delay="0"/>
                                  </p:stCondLst>
                                  <p:iterate>
                                    <p:tmAbs val="0"/>
                                  </p:iterate>
                                  <p:childTnLst>
                                    <p:set>
                                      <p:cBhvr>
                                        <p:cTn id="13" fill="hold"/>
                                        <p:tgtEl>
                                          <p:spTgt spid="216">
                                            <p:txEl>
                                              <p:pRg st="1" end="1"/>
                                            </p:txEl>
                                          </p:spTgt>
                                        </p:tgtEl>
                                        <p:attrNameLst>
                                          <p:attrName>style.visibility</p:attrName>
                                        </p:attrNameLst>
                                      </p:cBhvr>
                                      <p:to>
                                        <p:strVal val="visible"/>
                                      </p:to>
                                    </p:set>
                                    <p:animEffect transition="in" filter="dissolve">
                                      <p:cBhvr>
                                        <p:cTn id="14" dur="1000"/>
                                        <p:tgtEl>
                                          <p:spTgt spid="21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1" nodeType="clickEffect">
                                  <p:stCondLst>
                                    <p:cond delay="0"/>
                                  </p:stCondLst>
                                  <p:iterate>
                                    <p:tmAbs val="0"/>
                                  </p:iterate>
                                  <p:childTnLst>
                                    <p:set>
                                      <p:cBhvr>
                                        <p:cTn id="18" fill="hold"/>
                                        <p:tgtEl>
                                          <p:spTgt spid="216">
                                            <p:txEl>
                                              <p:pRg st="2" end="2"/>
                                            </p:txEl>
                                          </p:spTgt>
                                        </p:tgtEl>
                                        <p:attrNameLst>
                                          <p:attrName>style.visibility</p:attrName>
                                        </p:attrNameLst>
                                      </p:cBhvr>
                                      <p:to>
                                        <p:strVal val="visible"/>
                                      </p:to>
                                    </p:set>
                                    <p:animEffect transition="in" filter="dissolve">
                                      <p:cBhvr>
                                        <p:cTn id="19" dur="1000"/>
                                        <p:tgtEl>
                                          <p:spTgt spid="2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1"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8" name="Shape 218"/>
          <p:cNvSpPr/>
          <p:nvPr/>
        </p:nvSpPr>
        <p:spPr>
          <a:xfrm>
            <a:off x="1242905" y="1118358"/>
            <a:ext cx="10518990" cy="3209080"/>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The doctrine of the Trinity </a:t>
            </a:r>
            <a:r>
              <a:rPr sz="5000" dirty="0">
                <a:latin typeface="Arial" panose="020B0604020202020204" pitchFamily="34" charset="0"/>
                <a:cs typeface="Arial" panose="020B0604020202020204" pitchFamily="34" charset="0"/>
              </a:rPr>
              <a:t>is a crystal clear window into God’s outgoing, other-centered, super-social character.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0" name="Shape 220"/>
          <p:cNvSpPr/>
          <p:nvPr/>
        </p:nvSpPr>
        <p:spPr>
          <a:xfrm>
            <a:off x="-1" y="3764165"/>
            <a:ext cx="13004802" cy="2212846"/>
          </a:xfrm>
          <a:prstGeom prst="rect">
            <a:avLst/>
          </a:prstGeom>
          <a:ln w="12700">
            <a:miter lim="400000"/>
          </a:ln>
          <a:effectLst>
            <a:outerShdw blurRad="63500" dist="50800" dir="81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ctr">
              <a:defRPr sz="6800" b="1">
                <a:latin typeface="Bebas Neue"/>
                <a:ea typeface="Bebas Neue"/>
                <a:cs typeface="Bebas Neue"/>
                <a:sym typeface="Bebas Neue"/>
              </a:defRPr>
            </a:pPr>
            <a:r>
              <a:rPr dirty="0">
                <a:latin typeface="Bebas Neue Bold" panose="020B0606020202050201" pitchFamily="34" charset="0"/>
                <a:cs typeface="Arial" panose="020B0604020202020204" pitchFamily="34" charset="0"/>
              </a:rPr>
              <a:t>Small group</a:t>
            </a:r>
          </a:p>
          <a:p>
            <a:pPr algn="ctr">
              <a:defRPr sz="6800" b="1">
                <a:latin typeface="Bebas Neue"/>
                <a:ea typeface="Bebas Neue"/>
                <a:cs typeface="Bebas Neue"/>
                <a:sym typeface="Bebas Neue"/>
              </a:defRPr>
            </a:pPr>
            <a:r>
              <a:rPr dirty="0">
                <a:latin typeface="Bebas Neue Bold" panose="020B0606020202050201" pitchFamily="34" charset="0"/>
                <a:cs typeface="Arial" panose="020B0604020202020204" pitchFamily="34" charset="0"/>
              </a:rPr>
              <a:t>Discussion Time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2" name="Shape 222"/>
          <p:cNvSpPr/>
          <p:nvPr/>
        </p:nvSpPr>
        <p:spPr>
          <a:xfrm>
            <a:off x="1242905" y="1118358"/>
            <a:ext cx="10518990" cy="48417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Have you heard the </a:t>
            </a:r>
            <a:r>
              <a:rPr i="1" dirty="0">
                <a:latin typeface="Arial" panose="020B0604020202020204" pitchFamily="34" charset="0"/>
                <a:cs typeface="Arial" panose="020B0604020202020204" pitchFamily="34" charset="0"/>
              </a:rPr>
              <a:t>“truth”</a:t>
            </a:r>
            <a:r>
              <a:rPr dirty="0">
                <a:latin typeface="Arial" panose="020B0604020202020204" pitchFamily="34" charset="0"/>
                <a:cs typeface="Arial" panose="020B0604020202020204" pitchFamily="34" charset="0"/>
              </a:rPr>
              <a:t> portrayed as a series of facts, as described at the beginning of this lesson?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How did it make you feel?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How did you react?</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4" name="Shape 224"/>
          <p:cNvSpPr/>
          <p:nvPr/>
        </p:nvSpPr>
        <p:spPr>
          <a:xfrm>
            <a:off x="1242905" y="1118358"/>
            <a:ext cx="10518990" cy="6902398"/>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Share together some of the concepts that have helped you to try to understand the Trinity.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(Accept that it’s something humans cannot totally comprehend.)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How would you describe or explain it to a Muslim or Jewish friend who thinks you are worshiping plural gods?</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6" name="Shape 226"/>
          <p:cNvSpPr/>
          <p:nvPr/>
        </p:nvSpPr>
        <p:spPr>
          <a:xfrm>
            <a:off x="1242905" y="1118358"/>
            <a:ext cx="10518990" cy="349554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What is it about the phrase </a:t>
            </a:r>
            <a:r>
              <a:rPr i="1" dirty="0">
                <a:latin typeface="Arial" panose="020B0604020202020204" pitchFamily="34" charset="0"/>
                <a:cs typeface="Arial" panose="020B0604020202020204" pitchFamily="34" charset="0"/>
              </a:rPr>
              <a:t>“God is love”</a:t>
            </a:r>
            <a:r>
              <a:rPr dirty="0">
                <a:latin typeface="Arial" panose="020B0604020202020204" pitchFamily="34" charset="0"/>
                <a:cs typeface="Arial" panose="020B0604020202020204" pitchFamily="34" charset="0"/>
              </a:rPr>
              <a:t> that most appeals to you?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How has this foundational concept affected your life?</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8" name="Shape 228"/>
          <p:cNvSpPr/>
          <p:nvPr/>
        </p:nvSpPr>
        <p:spPr>
          <a:xfrm>
            <a:off x="-1" y="3764165"/>
            <a:ext cx="13004802" cy="2212846"/>
          </a:xfrm>
          <a:prstGeom prst="rect">
            <a:avLst/>
          </a:prstGeom>
          <a:ln w="12700">
            <a:miter lim="400000"/>
          </a:ln>
          <a:effectLst>
            <a:outerShdw blurRad="63500" dist="50800" dir="81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ctr">
              <a:defRPr sz="6800" b="1">
                <a:latin typeface="Bebas"/>
                <a:ea typeface="Bebas"/>
                <a:cs typeface="Bebas"/>
                <a:sym typeface="Bebas"/>
              </a:defRPr>
            </a:pPr>
            <a:r>
              <a:t>Small group</a:t>
            </a:r>
          </a:p>
          <a:p>
            <a:pPr algn="ctr">
              <a:defRPr sz="6800" b="1">
                <a:latin typeface="Bebas"/>
                <a:ea typeface="Bebas"/>
                <a:cs typeface="Bebas"/>
                <a:sym typeface="Bebas"/>
              </a:defRPr>
            </a:pPr>
            <a:r>
              <a:t>activity</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3004799" cy="10667999"/>
          </a:xfrm>
        </p:spPr>
        <p:txBody>
          <a:bodyPr>
            <a:normAutofit/>
          </a:bodyPr>
          <a:lstStyle/>
          <a:p>
            <a:pPr algn="ctr">
              <a:lnSpc>
                <a:spcPct val="100000"/>
              </a:lnSpc>
            </a:pP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2016 Youth and Young Adults Week of Prayer Sermons </a:t>
            </a:r>
            <a:b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Copyright © 2015-2016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General Conference of Seventh-day Adventist®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Youth Ministries Department</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Sermon written by: Pastor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Ty Gibson</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2"/>
              </a:rPr>
              <a:t>http://www.lightbearers.org/profile/ty-gibson</a:t>
            </a: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2"/>
              </a:rPr>
              <a:t>/</a:t>
            </a: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 </a:t>
            </a:r>
            <a:r>
              <a:rPr lang="en-US" altLang="en-US" sz="3600" dirty="0" smtClean="0">
                <a:solidFill>
                  <a:srgbClr val="1F8DA1"/>
                </a:solidFill>
                <a:effectLst>
                  <a:outerShdw blurRad="38100" dist="38100" dir="2700000" algn="tl">
                    <a:srgbClr val="000000">
                      <a:alpha val="43137"/>
                    </a:srgbClr>
                  </a:outerShdw>
                </a:effectLst>
                <a:latin typeface="ff-meta-serif-web-pro-1"/>
                <a:hlinkClick r:id="rId3"/>
              </a:rPr>
              <a:t>Ty@lightbearers.org</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additional use of any of the images in this presentation </a:t>
            </a: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please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GoodSalt Inc.</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Phone: 800-805-8001  ●  Website: http://www.goodsalt.com</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90435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2" name="Shape 132"/>
          <p:cNvSpPr/>
          <p:nvPr/>
        </p:nvSpPr>
        <p:spPr>
          <a:xfrm>
            <a:off x="1242905" y="1115567"/>
            <a:ext cx="10518990" cy="61879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defRPr sz="4400" b="1">
                <a:latin typeface="Futura Bk BT"/>
                <a:ea typeface="Futura Bk BT"/>
                <a:cs typeface="Futura Bk BT"/>
                <a:sym typeface="Futura Bk BT"/>
              </a:defRPr>
            </a:pPr>
            <a:r>
              <a:t>For our purposes, let’s imagine the structure of truth as an octagon-shaped building. </a:t>
            </a:r>
          </a:p>
          <a:p>
            <a:pPr algn="l">
              <a:defRPr sz="4400" b="1">
                <a:latin typeface="Futura Bk BT"/>
                <a:ea typeface="Futura Bk BT"/>
                <a:cs typeface="Futura Bk BT"/>
                <a:sym typeface="Futura Bk BT"/>
              </a:defRPr>
            </a:pPr>
            <a:endParaRPr/>
          </a:p>
          <a:p>
            <a:pPr algn="l">
              <a:defRPr sz="4400" b="1">
                <a:latin typeface="Futura Bk BT"/>
                <a:ea typeface="Futura Bk BT"/>
                <a:cs typeface="Futura Bk BT"/>
                <a:sym typeface="Futura Bk BT"/>
              </a:defRPr>
            </a:pPr>
            <a:r>
              <a:t>On each of the eight sides of the structure, there is a window. </a:t>
            </a:r>
          </a:p>
          <a:p>
            <a:pPr algn="l">
              <a:defRPr sz="4400" b="1">
                <a:latin typeface="Futura Bk BT"/>
                <a:ea typeface="Futura Bk BT"/>
                <a:cs typeface="Futura Bk BT"/>
                <a:sym typeface="Futura Bk BT"/>
              </a:defRPr>
            </a:pPr>
            <a:endParaRPr/>
          </a:p>
          <a:p>
            <a:pPr algn="l">
              <a:defRPr sz="4400" b="1">
                <a:latin typeface="Futura Bk BT"/>
                <a:ea typeface="Futura Bk BT"/>
                <a:cs typeface="Futura Bk BT"/>
                <a:sym typeface="Futura Bk BT"/>
              </a:defRPr>
            </a:pPr>
            <a:r>
              <a:t>Each window represents one of </a:t>
            </a:r>
            <a:br/>
            <a:r>
              <a:t>our doctrinal beliefs: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 name="Shape 134"/>
          <p:cNvSpPr/>
          <p:nvPr/>
        </p:nvSpPr>
        <p:spPr>
          <a:xfrm>
            <a:off x="1242905" y="1118358"/>
            <a:ext cx="10518990" cy="645718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marL="399799" indent="-399799">
              <a:lnSpc>
                <a:spcPct val="120000"/>
              </a:lnSpc>
              <a:spcBef>
                <a:spcPts val="1200"/>
              </a:spcBef>
              <a:buSzPct val="100000"/>
              <a:buChar char="•"/>
              <a:defRPr sz="4400" b="1" i="1">
                <a:latin typeface="Gill Sans MT"/>
                <a:ea typeface="Gill Sans MT"/>
                <a:cs typeface="Gill Sans MT"/>
                <a:sym typeface="Gill Sans MT"/>
              </a:defRPr>
            </a:pPr>
            <a:r>
              <a:t>DAY 1: The Trinity</a:t>
            </a:r>
          </a:p>
          <a:p>
            <a:pPr marL="399799" indent="-399799">
              <a:lnSpc>
                <a:spcPct val="120000"/>
              </a:lnSpc>
              <a:buSzPct val="100000"/>
              <a:buChar char="•"/>
              <a:defRPr sz="4400" b="1">
                <a:latin typeface="Gill Sans MT"/>
                <a:ea typeface="Gill Sans MT"/>
                <a:cs typeface="Gill Sans MT"/>
                <a:sym typeface="Gill Sans MT"/>
              </a:defRPr>
            </a:pPr>
            <a:r>
              <a:t>DAY 2: The Great Controversy</a:t>
            </a:r>
          </a:p>
          <a:p>
            <a:pPr marL="399799" indent="-399799">
              <a:lnSpc>
                <a:spcPct val="120000"/>
              </a:lnSpc>
              <a:buSzPct val="100000"/>
              <a:buChar char="•"/>
              <a:defRPr sz="4400" b="1">
                <a:latin typeface="Gill Sans MT"/>
                <a:ea typeface="Gill Sans MT"/>
                <a:cs typeface="Gill Sans MT"/>
                <a:sym typeface="Gill Sans MT"/>
              </a:defRPr>
            </a:pPr>
            <a:r>
              <a:t>DAY 3: The Law of God</a:t>
            </a:r>
          </a:p>
          <a:p>
            <a:pPr marL="399799" indent="-399799">
              <a:lnSpc>
                <a:spcPct val="120000"/>
              </a:lnSpc>
              <a:buSzPct val="100000"/>
              <a:buChar char="•"/>
              <a:defRPr sz="4400" b="1">
                <a:latin typeface="Gill Sans MT"/>
                <a:ea typeface="Gill Sans MT"/>
                <a:cs typeface="Gill Sans MT"/>
                <a:sym typeface="Gill Sans MT"/>
              </a:defRPr>
            </a:pPr>
            <a:r>
              <a:t>DAY 4: The Sabbath</a:t>
            </a:r>
          </a:p>
          <a:p>
            <a:pPr marL="399799" indent="-399799">
              <a:lnSpc>
                <a:spcPct val="120000"/>
              </a:lnSpc>
              <a:buSzPct val="100000"/>
              <a:buChar char="•"/>
              <a:defRPr sz="4400" b="1">
                <a:latin typeface="Gill Sans MT"/>
                <a:ea typeface="Gill Sans MT"/>
                <a:cs typeface="Gill Sans MT"/>
                <a:sym typeface="Gill Sans MT"/>
              </a:defRPr>
            </a:pPr>
            <a:r>
              <a:t>DAY 5: The Sanctuary</a:t>
            </a:r>
          </a:p>
          <a:p>
            <a:pPr marL="399799" indent="-399799">
              <a:lnSpc>
                <a:spcPct val="120000"/>
              </a:lnSpc>
              <a:buSzPct val="100000"/>
              <a:buChar char="•"/>
              <a:defRPr sz="4400" b="1">
                <a:latin typeface="Gill Sans MT"/>
                <a:ea typeface="Gill Sans MT"/>
                <a:cs typeface="Gill Sans MT"/>
                <a:sym typeface="Gill Sans MT"/>
              </a:defRPr>
            </a:pPr>
            <a:r>
              <a:t>DAY 6: Death and Hell</a:t>
            </a:r>
          </a:p>
          <a:p>
            <a:pPr marL="399799" indent="-399799">
              <a:lnSpc>
                <a:spcPct val="120000"/>
              </a:lnSpc>
              <a:buSzPct val="100000"/>
              <a:buChar char="•"/>
              <a:defRPr sz="4400" b="1">
                <a:latin typeface="Gill Sans MT"/>
                <a:ea typeface="Gill Sans MT"/>
                <a:cs typeface="Gill Sans MT"/>
                <a:sym typeface="Gill Sans MT"/>
              </a:defRPr>
            </a:pPr>
            <a:r>
              <a:t>DAY 7: The End Time</a:t>
            </a:r>
          </a:p>
          <a:p>
            <a:pPr marL="399799" indent="-399799">
              <a:lnSpc>
                <a:spcPct val="120000"/>
              </a:lnSpc>
              <a:buSzPct val="100000"/>
              <a:buChar char="•"/>
              <a:defRPr sz="4400" b="1">
                <a:latin typeface="Gill Sans MT"/>
                <a:ea typeface="Gill Sans MT"/>
                <a:cs typeface="Gill Sans MT"/>
                <a:sym typeface="Gill Sans MT"/>
              </a:defRPr>
            </a:pPr>
            <a:r>
              <a:t>DAY 8: The Second Coming</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34">
                                            <p:bg/>
                                          </p:spTgt>
                                        </p:tgtEl>
                                        <p:attrNameLst>
                                          <p:attrName>style.visibility</p:attrName>
                                        </p:attrNameLst>
                                      </p:cBhvr>
                                      <p:to>
                                        <p:strVal val="visible"/>
                                      </p:to>
                                    </p:set>
                                    <p:animEffect transition="in" filter="dissolve">
                                      <p:cBhvr>
                                        <p:cTn id="7" dur="500"/>
                                        <p:tgtEl>
                                          <p:spTgt spid="134">
                                            <p:bg/>
                                          </p:spTgt>
                                        </p:tgtEl>
                                      </p:cBhvr>
                                    </p:animEffect>
                                  </p:childTnLst>
                                </p:cTn>
                              </p:par>
                              <p:par>
                                <p:cTn id="8" presetID="9" presetClass="entr" presetSubtype="0" fill="hold" grpId="1" nodeType="withEffect">
                                  <p:stCondLst>
                                    <p:cond delay="0"/>
                                  </p:stCondLst>
                                  <p:iterate>
                                    <p:tmAbs val="0"/>
                                  </p:iterate>
                                  <p:childTnLst>
                                    <p:set>
                                      <p:cBhvr>
                                        <p:cTn id="9" fill="hold"/>
                                        <p:tgtEl>
                                          <p:spTgt spid="134">
                                            <p:txEl>
                                              <p:pRg st="0" end="0"/>
                                            </p:txEl>
                                          </p:spTgt>
                                        </p:tgtEl>
                                        <p:attrNameLst>
                                          <p:attrName>style.visibility</p:attrName>
                                        </p:attrNameLst>
                                      </p:cBhvr>
                                      <p:to>
                                        <p:strVal val="visible"/>
                                      </p:to>
                                    </p:set>
                                    <p:animEffect transition="in" filter="dissolve">
                                      <p:cBhvr>
                                        <p:cTn id="10" dur="500"/>
                                        <p:tgtEl>
                                          <p:spTgt spid="134">
                                            <p:txEl>
                                              <p:pRg st="0" end="0"/>
                                            </p:txEl>
                                          </p:spTgt>
                                        </p:tgtEl>
                                      </p:cBhvr>
                                    </p:animEffect>
                                  </p:childTnLst>
                                </p:cTn>
                              </p:par>
                            </p:childTnLst>
                          </p:cTn>
                        </p:par>
                        <p:par>
                          <p:cTn id="11" fill="hold">
                            <p:stCondLst>
                              <p:cond delay="500"/>
                            </p:stCondLst>
                            <p:childTnLst>
                              <p:par>
                                <p:cTn id="12" presetID="9" presetClass="entr" fill="hold" grpId="1" nodeType="afterEffect">
                                  <p:stCondLst>
                                    <p:cond delay="0"/>
                                  </p:stCondLst>
                                  <p:iterate>
                                    <p:tmAbs val="0"/>
                                  </p:iterate>
                                  <p:childTnLst>
                                    <p:set>
                                      <p:cBhvr>
                                        <p:cTn id="13" fill="hold"/>
                                        <p:tgtEl>
                                          <p:spTgt spid="134">
                                            <p:txEl>
                                              <p:pRg st="1" end="1"/>
                                            </p:txEl>
                                          </p:spTgt>
                                        </p:tgtEl>
                                        <p:attrNameLst>
                                          <p:attrName>style.visibility</p:attrName>
                                        </p:attrNameLst>
                                      </p:cBhvr>
                                      <p:to>
                                        <p:strVal val="visible"/>
                                      </p:to>
                                    </p:set>
                                    <p:animEffect transition="in" filter="dissolve">
                                      <p:cBhvr>
                                        <p:cTn id="14" dur="500"/>
                                        <p:tgtEl>
                                          <p:spTgt spid="13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1" nodeType="clickEffect">
                                  <p:stCondLst>
                                    <p:cond delay="0"/>
                                  </p:stCondLst>
                                  <p:iterate>
                                    <p:tmAbs val="0"/>
                                  </p:iterate>
                                  <p:childTnLst>
                                    <p:set>
                                      <p:cBhvr>
                                        <p:cTn id="18" fill="hold"/>
                                        <p:tgtEl>
                                          <p:spTgt spid="134">
                                            <p:txEl>
                                              <p:pRg st="2" end="2"/>
                                            </p:txEl>
                                          </p:spTgt>
                                        </p:tgtEl>
                                        <p:attrNameLst>
                                          <p:attrName>style.visibility</p:attrName>
                                        </p:attrNameLst>
                                      </p:cBhvr>
                                      <p:to>
                                        <p:strVal val="visible"/>
                                      </p:to>
                                    </p:set>
                                    <p:animEffect transition="in" filter="dissolve">
                                      <p:cBhvr>
                                        <p:cTn id="19" dur="500"/>
                                        <p:tgtEl>
                                          <p:spTgt spid="13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1" nodeType="clickEffect">
                                  <p:stCondLst>
                                    <p:cond delay="0"/>
                                  </p:stCondLst>
                                  <p:iterate>
                                    <p:tmAbs val="0"/>
                                  </p:iterate>
                                  <p:childTnLst>
                                    <p:set>
                                      <p:cBhvr>
                                        <p:cTn id="23" fill="hold"/>
                                        <p:tgtEl>
                                          <p:spTgt spid="134">
                                            <p:txEl>
                                              <p:pRg st="3" end="3"/>
                                            </p:txEl>
                                          </p:spTgt>
                                        </p:tgtEl>
                                        <p:attrNameLst>
                                          <p:attrName>style.visibility</p:attrName>
                                        </p:attrNameLst>
                                      </p:cBhvr>
                                      <p:to>
                                        <p:strVal val="visible"/>
                                      </p:to>
                                    </p:set>
                                    <p:animEffect transition="in" filter="dissolve">
                                      <p:cBhvr>
                                        <p:cTn id="24" dur="500"/>
                                        <p:tgtEl>
                                          <p:spTgt spid="13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1" nodeType="clickEffect">
                                  <p:stCondLst>
                                    <p:cond delay="0"/>
                                  </p:stCondLst>
                                  <p:iterate>
                                    <p:tmAbs val="0"/>
                                  </p:iterate>
                                  <p:childTnLst>
                                    <p:set>
                                      <p:cBhvr>
                                        <p:cTn id="28" fill="hold"/>
                                        <p:tgtEl>
                                          <p:spTgt spid="134">
                                            <p:txEl>
                                              <p:pRg st="4" end="4"/>
                                            </p:txEl>
                                          </p:spTgt>
                                        </p:tgtEl>
                                        <p:attrNameLst>
                                          <p:attrName>style.visibility</p:attrName>
                                        </p:attrNameLst>
                                      </p:cBhvr>
                                      <p:to>
                                        <p:strVal val="visible"/>
                                      </p:to>
                                    </p:set>
                                    <p:animEffect transition="in" filter="dissolve">
                                      <p:cBhvr>
                                        <p:cTn id="29" dur="500"/>
                                        <p:tgtEl>
                                          <p:spTgt spid="13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1" nodeType="clickEffect">
                                  <p:stCondLst>
                                    <p:cond delay="0"/>
                                  </p:stCondLst>
                                  <p:iterate>
                                    <p:tmAbs val="0"/>
                                  </p:iterate>
                                  <p:childTnLst>
                                    <p:set>
                                      <p:cBhvr>
                                        <p:cTn id="33" fill="hold"/>
                                        <p:tgtEl>
                                          <p:spTgt spid="134">
                                            <p:txEl>
                                              <p:pRg st="5" end="5"/>
                                            </p:txEl>
                                          </p:spTgt>
                                        </p:tgtEl>
                                        <p:attrNameLst>
                                          <p:attrName>style.visibility</p:attrName>
                                        </p:attrNameLst>
                                      </p:cBhvr>
                                      <p:to>
                                        <p:strVal val="visible"/>
                                      </p:to>
                                    </p:set>
                                    <p:animEffect transition="in" filter="dissolve">
                                      <p:cBhvr>
                                        <p:cTn id="34" dur="500"/>
                                        <p:tgtEl>
                                          <p:spTgt spid="13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fill="hold" grpId="1" nodeType="clickEffect">
                                  <p:stCondLst>
                                    <p:cond delay="0"/>
                                  </p:stCondLst>
                                  <p:iterate>
                                    <p:tmAbs val="0"/>
                                  </p:iterate>
                                  <p:childTnLst>
                                    <p:set>
                                      <p:cBhvr>
                                        <p:cTn id="38" fill="hold"/>
                                        <p:tgtEl>
                                          <p:spTgt spid="134">
                                            <p:txEl>
                                              <p:pRg st="6" end="6"/>
                                            </p:txEl>
                                          </p:spTgt>
                                        </p:tgtEl>
                                        <p:attrNameLst>
                                          <p:attrName>style.visibility</p:attrName>
                                        </p:attrNameLst>
                                      </p:cBhvr>
                                      <p:to>
                                        <p:strVal val="visible"/>
                                      </p:to>
                                    </p:set>
                                    <p:animEffect transition="in" filter="dissolve">
                                      <p:cBhvr>
                                        <p:cTn id="39" dur="500"/>
                                        <p:tgtEl>
                                          <p:spTgt spid="134">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fill="hold" grpId="1" nodeType="clickEffect">
                                  <p:stCondLst>
                                    <p:cond delay="0"/>
                                  </p:stCondLst>
                                  <p:iterate>
                                    <p:tmAbs val="0"/>
                                  </p:iterate>
                                  <p:childTnLst>
                                    <p:set>
                                      <p:cBhvr>
                                        <p:cTn id="43" fill="hold"/>
                                        <p:tgtEl>
                                          <p:spTgt spid="134">
                                            <p:txEl>
                                              <p:pRg st="7" end="7"/>
                                            </p:txEl>
                                          </p:spTgt>
                                        </p:tgtEl>
                                        <p:attrNameLst>
                                          <p:attrName>style.visibility</p:attrName>
                                        </p:attrNameLst>
                                      </p:cBhvr>
                                      <p:to>
                                        <p:strVal val="visible"/>
                                      </p:to>
                                    </p:set>
                                    <p:animEffect transition="in" filter="dissolve">
                                      <p:cBhvr>
                                        <p:cTn id="44" dur="500"/>
                                        <p:tgtEl>
                                          <p:spTgt spid="13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Shape 137"/>
          <p:cNvSpPr/>
          <p:nvPr/>
        </p:nvSpPr>
        <p:spPr>
          <a:xfrm>
            <a:off x="1242905" y="1064172"/>
            <a:ext cx="10518990" cy="742619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l">
              <a:lnSpc>
                <a:spcPct val="150000"/>
              </a:lnSpc>
              <a:defRPr sz="5400" b="1" i="1">
                <a:latin typeface="Bebas Neue"/>
                <a:ea typeface="Bebas Neue"/>
                <a:cs typeface="Bebas Neue"/>
                <a:sym typeface="Bebas Neue"/>
              </a:defRPr>
            </a:pPr>
            <a:r>
              <a:rPr dirty="0">
                <a:latin typeface="Arial" panose="020B0604020202020204" pitchFamily="34" charset="0"/>
                <a:cs typeface="Arial" panose="020B0604020202020204" pitchFamily="34" charset="0"/>
              </a:rPr>
              <a:t>Eight windows into one reality! </a:t>
            </a: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Windows are designed for looking through, not at. A window serves its purpose when it operates as a visual passageway. </a:t>
            </a:r>
          </a:p>
          <a:p>
            <a:pPr algn="l">
              <a:defRPr sz="4400" b="1">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lgn="l">
              <a:defRPr sz="4400" b="1">
                <a:latin typeface="Bebas Neue"/>
                <a:ea typeface="Bebas Neue"/>
                <a:cs typeface="Bebas Neue"/>
                <a:sym typeface="Bebas Neue"/>
              </a:defRPr>
            </a:pPr>
            <a:r>
              <a:rPr dirty="0">
                <a:latin typeface="Arial" panose="020B0604020202020204" pitchFamily="34" charset="0"/>
                <a:cs typeface="Arial" panose="020B0604020202020204" pitchFamily="34" charset="0"/>
              </a:rPr>
              <a:t>No biblical doctrine is an end in itself: not the Sabbath, not the State of the dead, not the judgment, not end time prophecy. </a:t>
            </a: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theme/theme1.xml><?xml version="1.0" encoding="utf-8"?>
<a:theme xmlns:a="http://schemas.openxmlformats.org/drawingml/2006/main" name="Office Theme">
  <a:themeElements>
    <a:clrScheme name="Office Theme">
      <a:dk1>
        <a:srgbClr val="FFFFFF"/>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5022" tIns="65022" rIns="65022" bIns="65022" numCol="1" spcCol="38100" rtlCol="0" anchor="ctr">
        <a:spAutoFit/>
      </a:bodyPr>
      <a:lstStyle>
        <a:defPPr marL="0" marR="0" indent="0" algn="just" defTabSz="130048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2" tIns="65022" rIns="65022" bIns="65022" numCol="1" spcCol="38100" rtlCol="0" anchor="t">
        <a:spAutoFit/>
      </a:bodyPr>
      <a:lstStyle>
        <a:defPPr marL="0" marR="0" indent="0" algn="just" defTabSz="130048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5022" tIns="65022" rIns="65022" bIns="65022" numCol="1" spcCol="38100" rtlCol="0" anchor="ctr">
        <a:spAutoFit/>
      </a:bodyPr>
      <a:lstStyle>
        <a:defPPr marL="0" marR="0" indent="0" algn="just" defTabSz="130048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2" tIns="65022" rIns="65022" bIns="65022" numCol="1" spcCol="38100" rtlCol="0" anchor="t">
        <a:spAutoFit/>
      </a:bodyPr>
      <a:lstStyle>
        <a:defPPr marL="0" marR="0" indent="0" algn="just" defTabSz="130048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TotalTime>
  <Words>1234</Words>
  <Application>Microsoft Office PowerPoint</Application>
  <PresentationFormat>Custom</PresentationFormat>
  <Paragraphs>141</Paragraphs>
  <Slides>57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Arial</vt:lpstr>
      <vt:lpstr>Bebas</vt:lpstr>
      <vt:lpstr>Bebas Neue</vt:lpstr>
      <vt:lpstr>Bebas Neue Bold</vt:lpstr>
      <vt:lpstr>Calibri</vt:lpstr>
      <vt:lpstr>Calibri Light</vt:lpstr>
      <vt:lpstr>ff-meta-serif-web-pro-1</vt:lpstr>
      <vt:lpstr>Futura Bk BT</vt:lpstr>
      <vt:lpstr>Gill Sans MT</vt:lpstr>
      <vt:lpstr>Helvetica Neue</vt:lpstr>
      <vt:lpstr>Office Theme</vt:lpstr>
      <vt:lpstr>Slides for Day 1 of the  2016 Youth and Young Adults Week of Prayer readings. Use the ones you need for your presentation.   A PDF of the complete sermon can be downloaded here    Sermon written by: Pastor Ty Gibson http://www.lightbearers.org/profile/ty-gibson/ Email: Ty@lightbearers.org   For additional use of any of the images in this presentation  please contact GoodSalt Inc. Phone: 800-805-8001  ●  Website: http://www.goodsalt.com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2016 Youth and Young Adults Week of Prayer Sermons  Copyright © 2015-2016  General Conference of Seventh-day Adventist®  Youth Ministries Department   Sermon written by: Pastor Ty Gibson http://www.lightbearers.org/profile/ty-gibson/ Email: Ty@lightbearers.org   For additional use of any of the images in this presentation  please contact GoodSalt Inc. Phone: 800-805-8001  ●  Website: http://www.goodsalt.com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Manderson</dc:creator>
  <cp:lastModifiedBy>Maria Manderson</cp:lastModifiedBy>
  <cp:revision>8</cp:revision>
  <dcterms:modified xsi:type="dcterms:W3CDTF">2016-03-01T17:11:50Z</dcterms:modified>
</cp:coreProperties>
</file>