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59" r:id="rId3"/>
    <p:sldId id="257" r:id="rId4"/>
    <p:sldId id="258" r:id="rId5"/>
    <p:sldId id="260" r:id="rId6"/>
    <p:sldId id="261" r:id="rId7"/>
    <p:sldId id="262" r:id="rId8"/>
    <p:sldId id="263" r:id="rId9"/>
    <p:sldId id="266" r:id="rId10"/>
    <p:sldId id="265" r:id="rId11"/>
    <p:sldId id="267" r:id="rId12"/>
    <p:sldId id="268" r:id="rId13"/>
    <p:sldId id="269" r:id="rId14"/>
    <p:sldId id="270" r:id="rId15"/>
    <p:sldId id="271" r:id="rId16"/>
    <p:sldId id="274" r:id="rId17"/>
    <p:sldId id="272" r:id="rId18"/>
    <p:sldId id="273" r:id="rId19"/>
    <p:sldId id="279" r:id="rId20"/>
    <p:sldId id="275" r:id="rId21"/>
    <p:sldId id="286" r:id="rId22"/>
    <p:sldId id="276" r:id="rId23"/>
    <p:sldId id="277" r:id="rId24"/>
    <p:sldId id="278" r:id="rId25"/>
    <p:sldId id="288" r:id="rId26"/>
    <p:sldId id="280" r:id="rId27"/>
    <p:sldId id="281" r:id="rId28"/>
    <p:sldId id="282" r:id="rId29"/>
    <p:sldId id="283" r:id="rId30"/>
    <p:sldId id="284" r:id="rId31"/>
    <p:sldId id="285"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4"/>
  </p:normalViewPr>
  <p:slideViewPr>
    <p:cSldViewPr snapToGrid="0" snapToObjects="1">
      <p:cViewPr>
        <p:scale>
          <a:sx n="105" d="100"/>
          <a:sy n="105" d="100"/>
        </p:scale>
        <p:origin x="176" y="5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03A4D1-06A7-4E4A-9E2F-1A42CE0973D1}" type="datetimeFigureOut">
              <a:rPr lang="en-US" smtClean="0"/>
              <a:t>1/16/18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56795-255B-BC46-96F8-CAD2206D128C}" type="slidenum">
              <a:rPr lang="en-US" smtClean="0"/>
              <a:t>‹#›</a:t>
            </a:fld>
            <a:endParaRPr lang="en-US"/>
          </a:p>
        </p:txBody>
      </p:sp>
    </p:spTree>
    <p:extLst>
      <p:ext uri="{BB962C8B-B14F-4D97-AF65-F5344CB8AC3E}">
        <p14:creationId xmlns:p14="http://schemas.microsoft.com/office/powerpoint/2010/main" val="396953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156795-255B-BC46-96F8-CAD2206D128C}" type="slidenum">
              <a:rPr lang="en-US" smtClean="0"/>
              <a:t>31</a:t>
            </a:fld>
            <a:endParaRPr lang="en-US"/>
          </a:p>
        </p:txBody>
      </p:sp>
    </p:spTree>
    <p:extLst>
      <p:ext uri="{BB962C8B-B14F-4D97-AF65-F5344CB8AC3E}">
        <p14:creationId xmlns:p14="http://schemas.microsoft.com/office/powerpoint/2010/main" val="1286563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DD816B-BFAC-C648-BE92-94AE298FD6C9}" type="datetimeFigureOut">
              <a:rPr lang="en-US" smtClean="0"/>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F33C02-EF2B-2947-B61F-44FC9F924E0F}" type="slidenum">
              <a:rPr lang="en-US" smtClean="0"/>
              <a:t>‹#›</a:t>
            </a:fld>
            <a:endParaRPr lang="en-US"/>
          </a:p>
        </p:txBody>
      </p:sp>
    </p:spTree>
    <p:extLst>
      <p:ext uri="{BB962C8B-B14F-4D97-AF65-F5344CB8AC3E}">
        <p14:creationId xmlns:p14="http://schemas.microsoft.com/office/powerpoint/2010/main" val="99249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DD816B-BFAC-C648-BE92-94AE298FD6C9}" type="datetimeFigureOut">
              <a:rPr lang="en-US" smtClean="0"/>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F33C02-EF2B-2947-B61F-44FC9F924E0F}" type="slidenum">
              <a:rPr lang="en-US" smtClean="0"/>
              <a:t>‹#›</a:t>
            </a:fld>
            <a:endParaRPr lang="en-US"/>
          </a:p>
        </p:txBody>
      </p:sp>
    </p:spTree>
    <p:extLst>
      <p:ext uri="{BB962C8B-B14F-4D97-AF65-F5344CB8AC3E}">
        <p14:creationId xmlns:p14="http://schemas.microsoft.com/office/powerpoint/2010/main" val="907673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DD816B-BFAC-C648-BE92-94AE298FD6C9}" type="datetimeFigureOut">
              <a:rPr lang="en-US" smtClean="0"/>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F33C02-EF2B-2947-B61F-44FC9F924E0F}" type="slidenum">
              <a:rPr lang="en-US" smtClean="0"/>
              <a:t>‹#›</a:t>
            </a:fld>
            <a:endParaRPr lang="en-US"/>
          </a:p>
        </p:txBody>
      </p:sp>
    </p:spTree>
    <p:extLst>
      <p:ext uri="{BB962C8B-B14F-4D97-AF65-F5344CB8AC3E}">
        <p14:creationId xmlns:p14="http://schemas.microsoft.com/office/powerpoint/2010/main" val="168410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DD816B-BFAC-C648-BE92-94AE298FD6C9}" type="datetimeFigureOut">
              <a:rPr lang="en-US" smtClean="0"/>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F33C02-EF2B-2947-B61F-44FC9F924E0F}" type="slidenum">
              <a:rPr lang="en-US" smtClean="0"/>
              <a:t>‹#›</a:t>
            </a:fld>
            <a:endParaRPr lang="en-US"/>
          </a:p>
        </p:txBody>
      </p:sp>
    </p:spTree>
    <p:extLst>
      <p:ext uri="{BB962C8B-B14F-4D97-AF65-F5344CB8AC3E}">
        <p14:creationId xmlns:p14="http://schemas.microsoft.com/office/powerpoint/2010/main" val="1632548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DD816B-BFAC-C648-BE92-94AE298FD6C9}" type="datetimeFigureOut">
              <a:rPr lang="en-US" smtClean="0"/>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F33C02-EF2B-2947-B61F-44FC9F924E0F}" type="slidenum">
              <a:rPr lang="en-US" smtClean="0"/>
              <a:t>‹#›</a:t>
            </a:fld>
            <a:endParaRPr lang="en-US"/>
          </a:p>
        </p:txBody>
      </p:sp>
    </p:spTree>
    <p:extLst>
      <p:ext uri="{BB962C8B-B14F-4D97-AF65-F5344CB8AC3E}">
        <p14:creationId xmlns:p14="http://schemas.microsoft.com/office/powerpoint/2010/main" val="1998725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DD816B-BFAC-C648-BE92-94AE298FD6C9}" type="datetimeFigureOut">
              <a:rPr lang="en-US" smtClean="0"/>
              <a:t>1/16/18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F33C02-EF2B-2947-B61F-44FC9F924E0F}" type="slidenum">
              <a:rPr lang="en-US" smtClean="0"/>
              <a:t>‹#›</a:t>
            </a:fld>
            <a:endParaRPr lang="en-US"/>
          </a:p>
        </p:txBody>
      </p:sp>
    </p:spTree>
    <p:extLst>
      <p:ext uri="{BB962C8B-B14F-4D97-AF65-F5344CB8AC3E}">
        <p14:creationId xmlns:p14="http://schemas.microsoft.com/office/powerpoint/2010/main" val="1635398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DD816B-BFAC-C648-BE92-94AE298FD6C9}" type="datetimeFigureOut">
              <a:rPr lang="en-US" smtClean="0"/>
              <a:t>1/16/18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F33C02-EF2B-2947-B61F-44FC9F924E0F}" type="slidenum">
              <a:rPr lang="en-US" smtClean="0"/>
              <a:t>‹#›</a:t>
            </a:fld>
            <a:endParaRPr lang="en-US"/>
          </a:p>
        </p:txBody>
      </p:sp>
    </p:spTree>
    <p:extLst>
      <p:ext uri="{BB962C8B-B14F-4D97-AF65-F5344CB8AC3E}">
        <p14:creationId xmlns:p14="http://schemas.microsoft.com/office/powerpoint/2010/main" val="492601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DD816B-BFAC-C648-BE92-94AE298FD6C9}" type="datetimeFigureOut">
              <a:rPr lang="en-US" smtClean="0"/>
              <a:t>1/16/18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F33C02-EF2B-2947-B61F-44FC9F924E0F}" type="slidenum">
              <a:rPr lang="en-US" smtClean="0"/>
              <a:t>‹#›</a:t>
            </a:fld>
            <a:endParaRPr lang="en-US"/>
          </a:p>
        </p:txBody>
      </p:sp>
    </p:spTree>
    <p:extLst>
      <p:ext uri="{BB962C8B-B14F-4D97-AF65-F5344CB8AC3E}">
        <p14:creationId xmlns:p14="http://schemas.microsoft.com/office/powerpoint/2010/main" val="604270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D816B-BFAC-C648-BE92-94AE298FD6C9}" type="datetimeFigureOut">
              <a:rPr lang="en-US" smtClean="0"/>
              <a:t>1/16/18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F33C02-EF2B-2947-B61F-44FC9F924E0F}" type="slidenum">
              <a:rPr lang="en-US" smtClean="0"/>
              <a:t>‹#›</a:t>
            </a:fld>
            <a:endParaRPr lang="en-US"/>
          </a:p>
        </p:txBody>
      </p:sp>
    </p:spTree>
    <p:extLst>
      <p:ext uri="{BB962C8B-B14F-4D97-AF65-F5344CB8AC3E}">
        <p14:creationId xmlns:p14="http://schemas.microsoft.com/office/powerpoint/2010/main" val="526614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DD816B-BFAC-C648-BE92-94AE298FD6C9}" type="datetimeFigureOut">
              <a:rPr lang="en-US" smtClean="0"/>
              <a:t>1/16/18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F33C02-EF2B-2947-B61F-44FC9F924E0F}" type="slidenum">
              <a:rPr lang="en-US" smtClean="0"/>
              <a:t>‹#›</a:t>
            </a:fld>
            <a:endParaRPr lang="en-US"/>
          </a:p>
        </p:txBody>
      </p:sp>
    </p:spTree>
    <p:extLst>
      <p:ext uri="{BB962C8B-B14F-4D97-AF65-F5344CB8AC3E}">
        <p14:creationId xmlns:p14="http://schemas.microsoft.com/office/powerpoint/2010/main" val="1025977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DD816B-BFAC-C648-BE92-94AE298FD6C9}" type="datetimeFigureOut">
              <a:rPr lang="en-US" smtClean="0"/>
              <a:t>1/16/18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F33C02-EF2B-2947-B61F-44FC9F924E0F}" type="slidenum">
              <a:rPr lang="en-US" smtClean="0"/>
              <a:t>‹#›</a:t>
            </a:fld>
            <a:endParaRPr lang="en-US"/>
          </a:p>
        </p:txBody>
      </p:sp>
    </p:spTree>
    <p:extLst>
      <p:ext uri="{BB962C8B-B14F-4D97-AF65-F5344CB8AC3E}">
        <p14:creationId xmlns:p14="http://schemas.microsoft.com/office/powerpoint/2010/main" val="14496406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D816B-BFAC-C648-BE92-94AE298FD6C9}" type="datetimeFigureOut">
              <a:rPr lang="en-US" smtClean="0"/>
              <a:t>1/16/18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33C02-EF2B-2947-B61F-44FC9F924E0F}" type="slidenum">
              <a:rPr lang="en-US" smtClean="0"/>
              <a:t>‹#›</a:t>
            </a:fld>
            <a:endParaRPr lang="en-US"/>
          </a:p>
        </p:txBody>
      </p:sp>
    </p:spTree>
    <p:extLst>
      <p:ext uri="{BB962C8B-B14F-4D97-AF65-F5344CB8AC3E}">
        <p14:creationId xmlns:p14="http://schemas.microsoft.com/office/powerpoint/2010/main" val="294395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microsoft.com/office/2007/relationships/hdphoto" Target="../media/hdphoto3.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hyperlink" Target="http://youth.adventist.or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microsoft.com/office/2007/relationships/hdphoto" Target="../media/hdphoto4.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microsoft.com/office/2007/relationships/hdphoto" Target="../media/hdphoto5.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microsoft.com/office/2007/relationships/hdphoto" Target="../media/hdphoto6.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microsoft.com/office/2007/relationships/hdphoto" Target="../media/hdphoto2.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274" r="5250" b="1"/>
          <a:stretch/>
        </p:blipFill>
        <p:spPr>
          <a:xfrm>
            <a:off x="6557772" y="4006921"/>
            <a:ext cx="5634228" cy="274250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470" r="5596" b="18627"/>
          <a:stretch/>
        </p:blipFill>
        <p:spPr>
          <a:xfrm>
            <a:off x="4144073" y="0"/>
            <a:ext cx="8047927" cy="4006921"/>
          </a:xfrm>
          <a:prstGeom prst="rect">
            <a:avLst/>
          </a:prstGeom>
        </p:spPr>
      </p:pic>
      <p:sp>
        <p:nvSpPr>
          <p:cNvPr id="25" name="Freeform 3">
            <a:extLst>
              <a:ext uri="{FF2B5EF4-FFF2-40B4-BE49-F238E27FC236}">
                <a16:creationId xmlns="" xmlns:a16="http://schemas.microsoft.com/office/drawing/2014/main" id="{66BCEC1B-9617-4EF1-9B03-4BD43D100B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4">
            <a:extLst>
              <a:ext uri="{FF2B5EF4-FFF2-40B4-BE49-F238E27FC236}">
                <a16:creationId xmlns="" xmlns:a16="http://schemas.microsoft.com/office/drawing/2014/main" id="{CCBFD80B-276C-4775-A363-20693A7CF95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04672" y="2600325"/>
            <a:ext cx="4948428" cy="2651200"/>
          </a:xfrm>
        </p:spPr>
        <p:txBody>
          <a:bodyPr anchor="t">
            <a:normAutofit/>
          </a:bodyPr>
          <a:lstStyle/>
          <a:p>
            <a:pPr algn="l"/>
            <a:r>
              <a:rPr lang="en-US" sz="4600" b="1" dirty="0">
                <a:solidFill>
                  <a:schemeClr val="bg1"/>
                </a:solidFill>
                <a:latin typeface="Helvetica Neue" charset="0"/>
                <a:ea typeface="Helvetica Neue" charset="0"/>
                <a:cs typeface="Helvetica Neue" charset="0"/>
              </a:rPr>
              <a:t>Every Union </a:t>
            </a:r>
            <a:r>
              <a:rPr lang="en-US" sz="4600" dirty="0">
                <a:solidFill>
                  <a:schemeClr val="bg1"/>
                </a:solidFill>
                <a:latin typeface="Helvetica Neue" charset="0"/>
                <a:ea typeface="Helvetica Neue" charset="0"/>
                <a:cs typeface="Helvetica Neue" charset="0"/>
              </a:rPr>
              <a:t/>
            </a:r>
            <a:br>
              <a:rPr lang="en-US" sz="4600" dirty="0">
                <a:solidFill>
                  <a:schemeClr val="bg1"/>
                </a:solidFill>
                <a:latin typeface="Helvetica Neue" charset="0"/>
                <a:ea typeface="Helvetica Neue" charset="0"/>
                <a:cs typeface="Helvetica Neue" charset="0"/>
              </a:rPr>
            </a:br>
            <a:r>
              <a:rPr lang="en-US" sz="4600" b="1" dirty="0">
                <a:solidFill>
                  <a:schemeClr val="bg1"/>
                </a:solidFill>
                <a:latin typeface="Helvetica Neue" charset="0"/>
                <a:ea typeface="Helvetica Neue" charset="0"/>
                <a:cs typeface="Helvetica Neue" charset="0"/>
              </a:rPr>
              <a:t>One Year in Mission</a:t>
            </a:r>
            <a:r>
              <a:rPr lang="en-US" sz="4600" dirty="0">
                <a:solidFill>
                  <a:schemeClr val="bg1"/>
                </a:solidFill>
                <a:latin typeface="Helvetica Neue" charset="0"/>
                <a:ea typeface="Helvetica Neue" charset="0"/>
                <a:cs typeface="Helvetica Neue" charset="0"/>
              </a:rPr>
              <a:t/>
            </a:r>
            <a:br>
              <a:rPr lang="en-US" sz="4600" dirty="0">
                <a:solidFill>
                  <a:schemeClr val="bg1"/>
                </a:solidFill>
                <a:latin typeface="Helvetica Neue" charset="0"/>
                <a:ea typeface="Helvetica Neue" charset="0"/>
                <a:cs typeface="Helvetica Neue" charset="0"/>
              </a:rPr>
            </a:br>
            <a:r>
              <a:rPr lang="en-US" sz="4600" b="1" dirty="0" smtClean="0">
                <a:solidFill>
                  <a:schemeClr val="bg1"/>
                </a:solidFill>
                <a:latin typeface="Helvetica Neue" charset="0"/>
                <a:ea typeface="Helvetica Neue" charset="0"/>
                <a:cs typeface="Helvetica Neue" charset="0"/>
              </a:rPr>
              <a:t>VISION CASTING</a:t>
            </a:r>
            <a:endParaRPr lang="en-US" sz="4600"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4172247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C5E6CFF1-2F42-4E10-9A97-F116F46F53F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alphaModFix amt="35000"/>
            <a:extLst>
              <a:ext uri="{BEBA8EAE-BF5A-486C-A8C5-ECC9F3942E4B}">
                <a14:imgProps xmlns:a14="http://schemas.microsoft.com/office/drawing/2010/main">
                  <a14:imgLayer r:embed="rId3">
                    <a14:imgEffect>
                      <a14:brightnessContrast bright="-38000"/>
                    </a14:imgEffect>
                  </a14:imgLayer>
                </a14:imgProps>
              </a:ext>
              <a:ext uri="{28A0092B-C50C-407E-A947-70E740481C1C}">
                <a14:useLocalDpi xmlns:a14="http://schemas.microsoft.com/office/drawing/2010/main" val="0"/>
              </a:ext>
            </a:extLst>
          </a:blip>
          <a:srcRect t="7426" b="8305"/>
          <a:stretch/>
        </p:blipFill>
        <p:spPr>
          <a:xfrm>
            <a:off x="20" y="66119"/>
            <a:ext cx="12191980" cy="6857999"/>
          </a:xfrm>
          <a:prstGeom prst="rect">
            <a:avLst/>
          </a:prstGeom>
        </p:spPr>
      </p:pic>
      <p:cxnSp>
        <p:nvCxnSpPr>
          <p:cNvPr id="13" name="Straight Connector 12">
            <a:extLst>
              <a:ext uri="{FF2B5EF4-FFF2-40B4-BE49-F238E27FC236}">
                <a16:creationId xmlns="" xmlns:a16="http://schemas.microsoft.com/office/drawing/2014/main" id="{67182200-4859-4C8D-BCBB-55B245C28B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1" y="1065862"/>
            <a:ext cx="3313164" cy="4726276"/>
          </a:xfrm>
        </p:spPr>
        <p:txBody>
          <a:bodyPr>
            <a:normAutofit/>
          </a:bodyPr>
          <a:lstStyle/>
          <a:p>
            <a:pPr algn="r" fontAlgn="ctr"/>
            <a:r>
              <a:rPr lang="en-US" sz="4000" dirty="0">
                <a:solidFill>
                  <a:srgbClr val="FFFFFF"/>
                </a:solidFill>
              </a:rPr>
              <a:t> </a:t>
            </a:r>
            <a:br>
              <a:rPr lang="en-US" sz="4000" dirty="0">
                <a:solidFill>
                  <a:srgbClr val="FFFFFF"/>
                </a:solidFill>
              </a:rPr>
            </a:br>
            <a:r>
              <a:rPr lang="en-US" sz="4000" dirty="0">
                <a:solidFill>
                  <a:srgbClr val="FFFFFF"/>
                </a:solidFill>
              </a:rPr>
              <a:t>What is our new Vision for </a:t>
            </a:r>
            <a:r>
              <a:rPr lang="en-US" sz="4000" dirty="0" err="1">
                <a:solidFill>
                  <a:srgbClr val="FFFFFF"/>
                </a:solidFill>
              </a:rPr>
              <a:t>OYiM</a:t>
            </a:r>
            <a:r>
              <a:rPr lang="en-US" sz="4000" dirty="0">
                <a:solidFill>
                  <a:srgbClr val="FFFFFF"/>
                </a:solidFill>
              </a:rPr>
              <a:t>? </a:t>
            </a:r>
          </a:p>
        </p:txBody>
      </p:sp>
      <p:sp>
        <p:nvSpPr>
          <p:cNvPr id="3" name="Content Placeholder 2"/>
          <p:cNvSpPr>
            <a:spLocks noGrp="1"/>
          </p:cNvSpPr>
          <p:nvPr>
            <p:ph idx="1"/>
          </p:nvPr>
        </p:nvSpPr>
        <p:spPr>
          <a:xfrm>
            <a:off x="5155380" y="1395046"/>
            <a:ext cx="5744685" cy="4726276"/>
          </a:xfrm>
        </p:spPr>
        <p:txBody>
          <a:bodyPr anchor="ctr">
            <a:normAutofit/>
          </a:bodyPr>
          <a:lstStyle/>
          <a:p>
            <a:pPr marL="0" indent="0" fontAlgn="ctr">
              <a:buNone/>
            </a:pPr>
            <a:r>
              <a:rPr lang="en-US" sz="2400" dirty="0">
                <a:solidFill>
                  <a:srgbClr val="FFFFFF"/>
                </a:solidFill>
              </a:rPr>
              <a:t>In an effort to expand the impact of </a:t>
            </a:r>
            <a:r>
              <a:rPr lang="en-US" sz="2400" dirty="0" err="1">
                <a:solidFill>
                  <a:srgbClr val="FFFFFF"/>
                </a:solidFill>
              </a:rPr>
              <a:t>OYiM</a:t>
            </a:r>
            <a:r>
              <a:rPr lang="en-US" sz="2400" dirty="0">
                <a:solidFill>
                  <a:srgbClr val="FFFFFF"/>
                </a:solidFill>
              </a:rPr>
              <a:t> and to heed the call to reach the cities, the General Conference Youth Ministries Department, with consensus from the GC and Division Presidents are challenging every Union around the world to work with their Division to plan, recruit and conduct </a:t>
            </a:r>
            <a:r>
              <a:rPr lang="en-US" sz="2400" dirty="0" smtClean="0">
                <a:solidFill>
                  <a:srgbClr val="FFFFFF"/>
                </a:solidFill>
              </a:rPr>
              <a:t>a </a:t>
            </a:r>
            <a:r>
              <a:rPr lang="en-US" sz="2400" dirty="0">
                <a:solidFill>
                  <a:srgbClr val="FFFFFF"/>
                </a:solidFill>
              </a:rPr>
              <a:t>One Year in Mission. </a:t>
            </a:r>
          </a:p>
          <a:p>
            <a:pPr marL="0" indent="0" fontAlgn="ctr">
              <a:buNone/>
            </a:pPr>
            <a:r>
              <a:rPr lang="en-US" sz="2400" dirty="0">
                <a:solidFill>
                  <a:srgbClr val="FFFFFF"/>
                </a:solidFill>
              </a:rPr>
              <a:t>Praise the Lord that would be 122 </a:t>
            </a:r>
            <a:r>
              <a:rPr lang="en-US" sz="2400" dirty="0" err="1">
                <a:solidFill>
                  <a:srgbClr val="FFFFFF"/>
                </a:solidFill>
              </a:rPr>
              <a:t>OYiMs</a:t>
            </a:r>
            <a:r>
              <a:rPr lang="en-US" sz="2400" dirty="0">
                <a:solidFill>
                  <a:srgbClr val="FFFFFF"/>
                </a:solidFill>
              </a:rPr>
              <a:t> in 2019-2020! </a:t>
            </a:r>
          </a:p>
          <a:p>
            <a:endParaRPr lang="en-US" sz="2000" dirty="0">
              <a:solidFill>
                <a:srgbClr val="FFFFFF"/>
              </a:solidFill>
            </a:endParaRPr>
          </a:p>
        </p:txBody>
      </p:sp>
    </p:spTree>
    <p:extLst>
      <p:ext uri="{BB962C8B-B14F-4D97-AF65-F5344CB8AC3E}">
        <p14:creationId xmlns:p14="http://schemas.microsoft.com/office/powerpoint/2010/main" val="93018531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370" r="1" b="1"/>
          <a:stretch/>
        </p:blipFill>
        <p:spPr>
          <a:xfrm>
            <a:off x="5120640" y="1904281"/>
            <a:ext cx="6233160" cy="4272681"/>
          </a:xfrm>
          <a:prstGeom prst="rect">
            <a:avLst/>
          </a:prstGeom>
        </p:spPr>
      </p:pic>
      <p:sp>
        <p:nvSpPr>
          <p:cNvPr id="2" name="Title 1"/>
          <p:cNvSpPr>
            <a:spLocks noGrp="1"/>
          </p:cNvSpPr>
          <p:nvPr>
            <p:ph type="title"/>
          </p:nvPr>
        </p:nvSpPr>
        <p:spPr>
          <a:xfrm>
            <a:off x="838200" y="365125"/>
            <a:ext cx="10515600" cy="1325563"/>
          </a:xfrm>
        </p:spPr>
        <p:txBody>
          <a:bodyPr>
            <a:normAutofit/>
          </a:bodyPr>
          <a:lstStyle/>
          <a:p>
            <a:r>
              <a:rPr lang="en-US" sz="3100" dirty="0"/>
              <a:t>How would the Division Youth Leaders lead this global initiative? </a:t>
            </a:r>
            <a:br>
              <a:rPr lang="en-US" sz="3100" dirty="0"/>
            </a:br>
            <a:endParaRPr lang="en-US" sz="3100" dirty="0"/>
          </a:p>
        </p:txBody>
      </p:sp>
      <p:sp>
        <p:nvSpPr>
          <p:cNvPr id="3" name="Content Placeholder 2"/>
          <p:cNvSpPr>
            <a:spLocks noGrp="1"/>
          </p:cNvSpPr>
          <p:nvPr>
            <p:ph idx="1"/>
          </p:nvPr>
        </p:nvSpPr>
        <p:spPr>
          <a:xfrm>
            <a:off x="838200" y="1825625"/>
            <a:ext cx="3797807" cy="4351338"/>
          </a:xfrm>
        </p:spPr>
        <p:txBody>
          <a:bodyPr>
            <a:normAutofit lnSpcReduction="10000"/>
          </a:bodyPr>
          <a:lstStyle/>
          <a:p>
            <a:pPr marL="0" indent="0">
              <a:buNone/>
            </a:pPr>
            <a:r>
              <a:rPr lang="en-US" sz="2000" dirty="0"/>
              <a:t>Step 1: (Jan-July 2018) The Division Youth Directors should promote the vision among their Union Youth Directors and Presidents. The GC Youth Ministries Department will make the resources (visual presentation, promo video and manual) available on their website,</a:t>
            </a:r>
            <a:r>
              <a:rPr lang="en-US" sz="2000" dirty="0">
                <a:hlinkClick r:id="rId3"/>
              </a:rPr>
              <a:t> youth.adventist.org </a:t>
            </a:r>
            <a:r>
              <a:rPr lang="en-US" sz="2000" dirty="0"/>
              <a:t>for free download. During this time, the Division Youth Leader should also encourage their Union Youth Directors to apply for funds quickly and if necessary appoint an </a:t>
            </a:r>
            <a:r>
              <a:rPr lang="en-US" sz="2000" dirty="0" err="1"/>
              <a:t>OYiM</a:t>
            </a:r>
            <a:r>
              <a:rPr lang="en-US" sz="2000" dirty="0"/>
              <a:t> Division Coordinator.  </a:t>
            </a:r>
          </a:p>
          <a:p>
            <a:endParaRPr lang="en-US" sz="1900" dirty="0"/>
          </a:p>
        </p:txBody>
      </p:sp>
    </p:spTree>
    <p:extLst>
      <p:ext uri="{BB962C8B-B14F-4D97-AF65-F5344CB8AC3E}">
        <p14:creationId xmlns:p14="http://schemas.microsoft.com/office/powerpoint/2010/main" val="1298700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Arrow Connector 8">
            <a:extLst>
              <a:ext uri="{FF2B5EF4-FFF2-40B4-BE49-F238E27FC236}">
                <a16:creationId xmlns=""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868" r="23915"/>
          <a:stretch/>
        </p:blipFill>
        <p:spPr>
          <a:xfrm>
            <a:off x="5878850" y="13"/>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Content Placeholder 2"/>
          <p:cNvSpPr>
            <a:spLocks noGrp="1"/>
          </p:cNvSpPr>
          <p:nvPr>
            <p:ph idx="1"/>
          </p:nvPr>
        </p:nvSpPr>
        <p:spPr>
          <a:xfrm>
            <a:off x="655321" y="2575034"/>
            <a:ext cx="5120113" cy="3462228"/>
          </a:xfrm>
        </p:spPr>
        <p:txBody>
          <a:bodyPr>
            <a:noAutofit/>
          </a:bodyPr>
          <a:lstStyle/>
          <a:p>
            <a:pPr marL="0" indent="0" fontAlgn="ctr">
              <a:buNone/>
            </a:pPr>
            <a:r>
              <a:rPr lang="en-US" sz="2000" dirty="0"/>
              <a:t>Step 2: (July-January 2019) The Division Youth Director should form an </a:t>
            </a:r>
            <a:r>
              <a:rPr lang="en-US" sz="2000" dirty="0" err="1"/>
              <a:t>OYiM</a:t>
            </a:r>
            <a:r>
              <a:rPr lang="en-US" sz="2000" dirty="0"/>
              <a:t> Strategic Team made up of your Union Youth Directors who catch the vision and want to move forward. Each Union Youth Director should then work with their conference youth directors to: </a:t>
            </a:r>
          </a:p>
          <a:p>
            <a:pPr fontAlgn="ctr"/>
            <a:r>
              <a:rPr lang="en-US" sz="2000" dirty="0"/>
              <a:t>I</a:t>
            </a:r>
            <a:r>
              <a:rPr lang="en-US" sz="2000" dirty="0" smtClean="0"/>
              <a:t>dentify </a:t>
            </a:r>
            <a:r>
              <a:rPr lang="en-US" sz="2000" dirty="0"/>
              <a:t>a city,</a:t>
            </a:r>
          </a:p>
          <a:p>
            <a:pPr fontAlgn="ctr"/>
            <a:r>
              <a:rPr lang="en-US" sz="2000" dirty="0"/>
              <a:t>A</a:t>
            </a:r>
            <a:r>
              <a:rPr lang="en-US" sz="2000" dirty="0" smtClean="0"/>
              <a:t>cquire </a:t>
            </a:r>
            <a:r>
              <a:rPr lang="en-US" sz="2000" dirty="0"/>
              <a:t>a center of influence,</a:t>
            </a:r>
          </a:p>
          <a:p>
            <a:pPr fontAlgn="ctr"/>
            <a:r>
              <a:rPr lang="en-US" sz="2000" dirty="0"/>
              <a:t>R</a:t>
            </a:r>
            <a:r>
              <a:rPr lang="en-US" sz="2000" dirty="0" smtClean="0"/>
              <a:t>ecruit </a:t>
            </a:r>
            <a:r>
              <a:rPr lang="en-US" sz="2000" dirty="0"/>
              <a:t>two </a:t>
            </a:r>
            <a:r>
              <a:rPr lang="en-US" sz="2000" dirty="0" err="1"/>
              <a:t>OYiM</a:t>
            </a:r>
            <a:r>
              <a:rPr lang="en-US" sz="2000" dirty="0"/>
              <a:t> leaders, and </a:t>
            </a:r>
          </a:p>
          <a:p>
            <a:pPr fontAlgn="ctr"/>
            <a:r>
              <a:rPr lang="en-US" sz="2000" dirty="0"/>
              <a:t>B</a:t>
            </a:r>
            <a:r>
              <a:rPr lang="en-US" sz="2000" dirty="0" smtClean="0"/>
              <a:t>egin </a:t>
            </a:r>
            <a:r>
              <a:rPr lang="en-US" sz="2000" dirty="0"/>
              <a:t>mass recruiting in their Union.</a:t>
            </a:r>
          </a:p>
        </p:txBody>
      </p:sp>
    </p:spTree>
    <p:extLst>
      <p:ext uri="{BB962C8B-B14F-4D97-AF65-F5344CB8AC3E}">
        <p14:creationId xmlns:p14="http://schemas.microsoft.com/office/powerpoint/2010/main" val="905258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9517" r="19743"/>
          <a:stretch/>
        </p:blipFill>
        <p:spPr>
          <a:xfrm>
            <a:off x="7552266" y="10"/>
            <a:ext cx="4639733" cy="6857990"/>
          </a:xfrm>
          <a:prstGeom prst="rect">
            <a:avLst/>
          </a:prstGeom>
        </p:spPr>
      </p:pic>
      <p:sp>
        <p:nvSpPr>
          <p:cNvPr id="9" name="Rectangle 8">
            <a:extLst>
              <a:ext uri="{FF2B5EF4-FFF2-40B4-BE49-F238E27FC236}">
                <a16:creationId xmlns="" xmlns:a16="http://schemas.microsoft.com/office/drawing/2014/main" id="{EEF70E86-2201-4F45-98B3-70858BB1C6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38200" y="2322576"/>
            <a:ext cx="6254496" cy="3858768"/>
          </a:xfrm>
        </p:spPr>
        <p:txBody>
          <a:bodyPr>
            <a:normAutofit/>
          </a:bodyPr>
          <a:lstStyle/>
          <a:p>
            <a:pPr marL="0" indent="0" fontAlgn="ctr">
              <a:buNone/>
            </a:pPr>
            <a:r>
              <a:rPr lang="en-US" sz="2400">
                <a:solidFill>
                  <a:schemeClr val="bg1"/>
                </a:solidFill>
              </a:rPr>
              <a:t>Step 3: (2019-2020) following a Union-wide dedication service each Union should launch an OYiM in 2019. These OYiMs should ideally end before the 2020 General Conference Session. At that time, each division should send their report regarding the success of OYiM to the General Conference Youth Ministries Department. The reports should be done by video and/or live stream.</a:t>
            </a:r>
          </a:p>
        </p:txBody>
      </p:sp>
    </p:spTree>
    <p:extLst>
      <p:ext uri="{BB962C8B-B14F-4D97-AF65-F5344CB8AC3E}">
        <p14:creationId xmlns:p14="http://schemas.microsoft.com/office/powerpoint/2010/main" val="2744889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9228552E-C8B1-4A80-8448-0787CE0FC7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alphaModFix amt="35000"/>
            <a:extLst>
              <a:ext uri="{BEBA8EAE-BF5A-486C-A8C5-ECC9F3942E4B}">
                <a14:imgProps xmlns:a14="http://schemas.microsoft.com/office/drawing/2010/main">
                  <a14:imgLayer r:embed="rId3">
                    <a14:imgEffect>
                      <a14:brightnessContrast bright="-19000"/>
                    </a14:imgEffect>
                  </a14:imgLayer>
                </a14:imgProps>
              </a:ext>
              <a:ext uri="{28A0092B-C50C-407E-A947-70E740481C1C}">
                <a14:useLocalDpi xmlns:a14="http://schemas.microsoft.com/office/drawing/2010/main" val="0"/>
              </a:ext>
            </a:extLst>
          </a:blip>
          <a:srcRect l="8445" r="-1" b="-1"/>
          <a:stretch/>
        </p:blipFill>
        <p:spPr>
          <a:xfrm>
            <a:off x="20" y="10"/>
            <a:ext cx="12191980" cy="6857990"/>
          </a:xfrm>
          <a:prstGeom prst="rect">
            <a:avLst/>
          </a:prstGeom>
        </p:spPr>
      </p:pic>
      <p:sp>
        <p:nvSpPr>
          <p:cNvPr id="3" name="Content Placeholder 2"/>
          <p:cNvSpPr>
            <a:spLocks noGrp="1"/>
          </p:cNvSpPr>
          <p:nvPr>
            <p:ph idx="1"/>
          </p:nvPr>
        </p:nvSpPr>
        <p:spPr>
          <a:xfrm>
            <a:off x="838200" y="1825625"/>
            <a:ext cx="10515600" cy="4351338"/>
          </a:xfrm>
        </p:spPr>
        <p:txBody>
          <a:bodyPr>
            <a:normAutofit/>
          </a:bodyPr>
          <a:lstStyle/>
          <a:p>
            <a:pPr marL="0" indent="0">
              <a:buNone/>
            </a:pPr>
            <a:r>
              <a:rPr lang="en-US" sz="3600" dirty="0">
                <a:solidFill>
                  <a:srgbClr val="FFFFFF"/>
                </a:solidFill>
              </a:rPr>
              <a:t>VISION: Following the 2020 General Conference Session we would like to challenge every conference to lead a </a:t>
            </a:r>
            <a:r>
              <a:rPr lang="en-US" sz="3600" dirty="0" err="1">
                <a:solidFill>
                  <a:srgbClr val="FFFFFF"/>
                </a:solidFill>
              </a:rPr>
              <a:t>OYiM</a:t>
            </a:r>
            <a:r>
              <a:rPr lang="en-US" sz="3600" dirty="0">
                <a:solidFill>
                  <a:srgbClr val="FFFFFF"/>
                </a:solidFill>
              </a:rPr>
              <a:t>! Imagine the impact that would leave. </a:t>
            </a:r>
          </a:p>
          <a:p>
            <a:endParaRPr lang="en-US" dirty="0">
              <a:solidFill>
                <a:srgbClr val="FFFFFF"/>
              </a:solidFill>
            </a:endParaRPr>
          </a:p>
        </p:txBody>
      </p:sp>
    </p:spTree>
    <p:extLst>
      <p:ext uri="{BB962C8B-B14F-4D97-AF65-F5344CB8AC3E}">
        <p14:creationId xmlns:p14="http://schemas.microsoft.com/office/powerpoint/2010/main" val="395386241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A2ED9029-64A6-4BAE-BA25-DC2A13D43E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34"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41E17A99-1553-4633-ADFB-5CCDCF801D1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DAFABACF-DDBE-415C-8EE1-F7DD68C632C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p:cNvSpPr>
            <a:spLocks noGrp="1"/>
          </p:cNvSpPr>
          <p:nvPr>
            <p:ph type="title"/>
          </p:nvPr>
        </p:nvSpPr>
        <p:spPr>
          <a:xfrm>
            <a:off x="1776173" y="1608667"/>
            <a:ext cx="2556390" cy="4491015"/>
          </a:xfrm>
        </p:spPr>
        <p:txBody>
          <a:bodyPr anchor="t">
            <a:normAutofit/>
          </a:bodyPr>
          <a:lstStyle/>
          <a:p>
            <a:pPr algn="r" fontAlgn="ctr"/>
            <a:r>
              <a:rPr lang="en-US" sz="3200">
                <a:solidFill>
                  <a:srgbClr val="FFFFFF"/>
                </a:solidFill>
              </a:rPr>
              <a:t>Who should lead the OYiM initiative? </a:t>
            </a:r>
          </a:p>
        </p:txBody>
      </p:sp>
      <p:sp>
        <p:nvSpPr>
          <p:cNvPr id="3" name="Content Placeholder 2"/>
          <p:cNvSpPr>
            <a:spLocks noGrp="1"/>
          </p:cNvSpPr>
          <p:nvPr>
            <p:ph idx="1"/>
          </p:nvPr>
        </p:nvSpPr>
        <p:spPr>
          <a:xfrm>
            <a:off x="4976029" y="1608667"/>
            <a:ext cx="6291241" cy="4491015"/>
          </a:xfrm>
        </p:spPr>
        <p:txBody>
          <a:bodyPr>
            <a:normAutofit/>
          </a:bodyPr>
          <a:lstStyle/>
          <a:p>
            <a:pPr marL="0" indent="0">
              <a:buNone/>
            </a:pPr>
            <a:r>
              <a:rPr lang="en-US" sz="2400" dirty="0">
                <a:solidFill>
                  <a:srgbClr val="FFFFFF"/>
                </a:solidFill>
              </a:rPr>
              <a:t>Of course, the initiative should be carefully and prayerfully overseen by the Union Youth Director but the day-to-day operations and leadership should be done by two trusted, tested, and mature </a:t>
            </a:r>
            <a:r>
              <a:rPr lang="en-US" sz="2400" dirty="0" err="1">
                <a:solidFill>
                  <a:srgbClr val="FFFFFF"/>
                </a:solidFill>
              </a:rPr>
              <a:t>OYiM</a:t>
            </a:r>
            <a:r>
              <a:rPr lang="en-US" sz="2400" dirty="0">
                <a:solidFill>
                  <a:srgbClr val="FFFFFF"/>
                </a:solidFill>
              </a:rPr>
              <a:t> leaders (35+). They need to have the skills to lead a team of between 15-30 young adults. If the </a:t>
            </a:r>
            <a:r>
              <a:rPr lang="en-US" sz="2400" dirty="0" err="1">
                <a:solidFill>
                  <a:srgbClr val="FFFFFF"/>
                </a:solidFill>
              </a:rPr>
              <a:t>OYiM</a:t>
            </a:r>
            <a:r>
              <a:rPr lang="en-US" sz="2400" dirty="0">
                <a:solidFill>
                  <a:srgbClr val="FFFFFF"/>
                </a:solidFill>
              </a:rPr>
              <a:t> team consist of male and female, the leaders would be of both genders. Youthful Pastors who are able to focus on the </a:t>
            </a:r>
            <a:r>
              <a:rPr lang="en-US" sz="2400" dirty="0" err="1">
                <a:solidFill>
                  <a:srgbClr val="FFFFFF"/>
                </a:solidFill>
              </a:rPr>
              <a:t>OYiM</a:t>
            </a:r>
            <a:r>
              <a:rPr lang="en-US" sz="2400" dirty="0">
                <a:solidFill>
                  <a:srgbClr val="FFFFFF"/>
                </a:solidFill>
              </a:rPr>
              <a:t> initiative would be ideal for this role. </a:t>
            </a:r>
          </a:p>
          <a:p>
            <a:endParaRPr lang="en-US" sz="2000" dirty="0">
              <a:solidFill>
                <a:srgbClr val="FFFFFF"/>
              </a:solidFill>
            </a:endParaRPr>
          </a:p>
        </p:txBody>
      </p:sp>
    </p:spTree>
    <p:extLst>
      <p:ext uri="{BB962C8B-B14F-4D97-AF65-F5344CB8AC3E}">
        <p14:creationId xmlns:p14="http://schemas.microsoft.com/office/powerpoint/2010/main" val="246597599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A2ED9029-64A6-4BAE-BA25-DC2A13D43E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34"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41E17A99-1553-4633-ADFB-5CCDCF801D1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 xmlns:a16="http://schemas.microsoft.com/office/drawing/2014/main" id="{DAFABACF-DDBE-415C-8EE1-F7DD68C632C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p:cNvSpPr>
            <a:spLocks noGrp="1"/>
          </p:cNvSpPr>
          <p:nvPr>
            <p:ph type="title"/>
          </p:nvPr>
        </p:nvSpPr>
        <p:spPr>
          <a:xfrm>
            <a:off x="1776173" y="1608667"/>
            <a:ext cx="2556390" cy="4491015"/>
          </a:xfrm>
        </p:spPr>
        <p:txBody>
          <a:bodyPr anchor="t">
            <a:normAutofit/>
          </a:bodyPr>
          <a:lstStyle/>
          <a:p>
            <a:pPr algn="r"/>
            <a:r>
              <a:rPr lang="en-US" sz="3200">
                <a:solidFill>
                  <a:srgbClr val="FFFFFF"/>
                </a:solidFill>
              </a:rPr>
              <a:t>How will OYiM Leaders be trained?</a:t>
            </a:r>
            <a:br>
              <a:rPr lang="en-US" sz="3200">
                <a:solidFill>
                  <a:srgbClr val="FFFFFF"/>
                </a:solidFill>
              </a:rPr>
            </a:br>
            <a:endParaRPr lang="en-US" sz="3200">
              <a:solidFill>
                <a:srgbClr val="FFFFFF"/>
              </a:solidFill>
            </a:endParaRPr>
          </a:p>
        </p:txBody>
      </p:sp>
      <p:sp>
        <p:nvSpPr>
          <p:cNvPr id="3" name="Content Placeholder 2"/>
          <p:cNvSpPr>
            <a:spLocks noGrp="1"/>
          </p:cNvSpPr>
          <p:nvPr>
            <p:ph idx="1"/>
          </p:nvPr>
        </p:nvSpPr>
        <p:spPr>
          <a:xfrm>
            <a:off x="4976029" y="1608667"/>
            <a:ext cx="6291241" cy="4491015"/>
          </a:xfrm>
        </p:spPr>
        <p:txBody>
          <a:bodyPr>
            <a:normAutofit/>
          </a:bodyPr>
          <a:lstStyle/>
          <a:p>
            <a:pPr marL="0" indent="0" fontAlgn="ctr">
              <a:buNone/>
            </a:pPr>
            <a:r>
              <a:rPr lang="en-US" sz="2400" dirty="0">
                <a:solidFill>
                  <a:srgbClr val="FFFFFF"/>
                </a:solidFill>
              </a:rPr>
              <a:t>An online 10-day (4-8 hours daily) training school will be available January 22-Feb 2, 2019. This is a tentative date, we will confirm later.</a:t>
            </a:r>
          </a:p>
          <a:p>
            <a:pPr marL="0" indent="0" fontAlgn="ctr">
              <a:buNone/>
            </a:pPr>
            <a:r>
              <a:rPr lang="en-US" sz="2400" dirty="0">
                <a:solidFill>
                  <a:srgbClr val="FFFFFF"/>
                </a:solidFill>
              </a:rPr>
              <a:t>Both </a:t>
            </a:r>
            <a:r>
              <a:rPr lang="en-US" sz="2400" dirty="0" err="1">
                <a:solidFill>
                  <a:srgbClr val="FFFFFF"/>
                </a:solidFill>
              </a:rPr>
              <a:t>OYiM</a:t>
            </a:r>
            <a:r>
              <a:rPr lang="en-US" sz="2400" dirty="0">
                <a:solidFill>
                  <a:srgbClr val="FFFFFF"/>
                </a:solidFill>
              </a:rPr>
              <a:t> leaders from each Union should join the event from their Union office. </a:t>
            </a:r>
          </a:p>
          <a:p>
            <a:pPr marL="0" indent="0" fontAlgn="ctr">
              <a:buNone/>
            </a:pPr>
            <a:r>
              <a:rPr lang="en-US" sz="2400" dirty="0">
                <a:solidFill>
                  <a:srgbClr val="FFFFFF"/>
                </a:solidFill>
              </a:rPr>
              <a:t>The Union Youth Director should be present for the training. </a:t>
            </a:r>
          </a:p>
          <a:p>
            <a:pPr marL="0" indent="0" fontAlgn="ctr">
              <a:buNone/>
            </a:pPr>
            <a:r>
              <a:rPr lang="en-US" sz="2400" dirty="0">
                <a:solidFill>
                  <a:srgbClr val="FFFFFF"/>
                </a:solidFill>
              </a:rPr>
              <a:t>The participating Conference Youth Directors should be present for the training. </a:t>
            </a:r>
          </a:p>
          <a:p>
            <a:endParaRPr lang="en-US" sz="2000" dirty="0">
              <a:solidFill>
                <a:srgbClr val="FFFFFF"/>
              </a:solidFill>
            </a:endParaRPr>
          </a:p>
        </p:txBody>
      </p:sp>
    </p:spTree>
    <p:extLst>
      <p:ext uri="{BB962C8B-B14F-4D97-AF65-F5344CB8AC3E}">
        <p14:creationId xmlns:p14="http://schemas.microsoft.com/office/powerpoint/2010/main" val="14601555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C5E6CFF1-2F42-4E10-9A97-F116F46F53F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alphaModFix amt="35000"/>
            <a:extLst>
              <a:ext uri="{BEBA8EAE-BF5A-486C-A8C5-ECC9F3942E4B}">
                <a14:imgProps xmlns:a14="http://schemas.microsoft.com/office/drawing/2010/main">
                  <a14:imgLayer r:embed="rId3">
                    <a14:imgEffect>
                      <a14:brightnessContrast bright="-34000"/>
                    </a14:imgEffect>
                  </a14:imgLayer>
                </a14:imgProps>
              </a:ext>
              <a:ext uri="{28A0092B-C50C-407E-A947-70E740481C1C}">
                <a14:useLocalDpi xmlns:a14="http://schemas.microsoft.com/office/drawing/2010/main" val="0"/>
              </a:ext>
            </a:extLst>
          </a:blip>
          <a:srcRect b="15730"/>
          <a:stretch/>
        </p:blipFill>
        <p:spPr>
          <a:xfrm>
            <a:off x="20" y="1"/>
            <a:ext cx="12191980" cy="6857999"/>
          </a:xfrm>
          <a:prstGeom prst="rect">
            <a:avLst/>
          </a:prstGeom>
        </p:spPr>
      </p:pic>
      <p:cxnSp>
        <p:nvCxnSpPr>
          <p:cNvPr id="11" name="Straight Connector 10">
            <a:extLst>
              <a:ext uri="{FF2B5EF4-FFF2-40B4-BE49-F238E27FC236}">
                <a16:creationId xmlns="" xmlns:a16="http://schemas.microsoft.com/office/drawing/2014/main" id="{67182200-4859-4C8D-BCBB-55B245C28B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1" y="1065862"/>
            <a:ext cx="3313164" cy="4726276"/>
          </a:xfrm>
        </p:spPr>
        <p:txBody>
          <a:bodyPr>
            <a:normAutofit/>
          </a:bodyPr>
          <a:lstStyle/>
          <a:p>
            <a:pPr algn="r" fontAlgn="ctr"/>
            <a:r>
              <a:rPr lang="en-US" sz="4000" dirty="0">
                <a:solidFill>
                  <a:srgbClr val="FFFFFF"/>
                </a:solidFill>
              </a:rPr>
              <a:t> </a:t>
            </a:r>
            <a:br>
              <a:rPr lang="en-US" sz="4000" dirty="0">
                <a:solidFill>
                  <a:srgbClr val="FFFFFF"/>
                </a:solidFill>
              </a:rPr>
            </a:br>
            <a:r>
              <a:rPr lang="en-US" sz="4000" dirty="0">
                <a:solidFill>
                  <a:srgbClr val="FFFFFF"/>
                </a:solidFill>
              </a:rPr>
              <a:t>Why online—not face to face?  </a:t>
            </a:r>
            <a:br>
              <a:rPr lang="en-US" sz="4000" dirty="0">
                <a:solidFill>
                  <a:srgbClr val="FFFFFF"/>
                </a:solidFill>
              </a:rPr>
            </a:br>
            <a:endParaRPr lang="en-US" sz="4000" dirty="0">
              <a:solidFill>
                <a:srgbClr val="FFFFFF"/>
              </a:solidFill>
            </a:endParaRPr>
          </a:p>
        </p:txBody>
      </p:sp>
      <p:sp>
        <p:nvSpPr>
          <p:cNvPr id="3" name="Content Placeholder 2"/>
          <p:cNvSpPr>
            <a:spLocks noGrp="1"/>
          </p:cNvSpPr>
          <p:nvPr>
            <p:ph idx="1"/>
          </p:nvPr>
        </p:nvSpPr>
        <p:spPr>
          <a:xfrm>
            <a:off x="5155380" y="1675462"/>
            <a:ext cx="5744685" cy="4726276"/>
          </a:xfrm>
        </p:spPr>
        <p:txBody>
          <a:bodyPr anchor="ctr">
            <a:normAutofit/>
          </a:bodyPr>
          <a:lstStyle/>
          <a:p>
            <a:pPr marL="0" indent="0" fontAlgn="ctr">
              <a:buNone/>
            </a:pPr>
            <a:r>
              <a:rPr lang="en-US" sz="2400" dirty="0">
                <a:solidFill>
                  <a:srgbClr val="FFFFFF"/>
                </a:solidFill>
              </a:rPr>
              <a:t>Four reasons: </a:t>
            </a:r>
          </a:p>
          <a:p>
            <a:pPr fontAlgn="ctr"/>
            <a:r>
              <a:rPr lang="en-US" sz="2400" dirty="0">
                <a:solidFill>
                  <a:srgbClr val="FFFFFF"/>
                </a:solidFill>
              </a:rPr>
              <a:t>Cost: less money spent for travel means more resources for the </a:t>
            </a:r>
            <a:r>
              <a:rPr lang="en-US" sz="2400" dirty="0" err="1">
                <a:solidFill>
                  <a:srgbClr val="FFFFFF"/>
                </a:solidFill>
              </a:rPr>
              <a:t>OYiM</a:t>
            </a:r>
            <a:r>
              <a:rPr lang="en-US" sz="2400" dirty="0">
                <a:solidFill>
                  <a:srgbClr val="FFFFFF"/>
                </a:solidFill>
              </a:rPr>
              <a:t> missions.</a:t>
            </a:r>
          </a:p>
          <a:p>
            <a:pPr fontAlgn="ctr"/>
            <a:r>
              <a:rPr lang="en-US" sz="2400" dirty="0">
                <a:solidFill>
                  <a:srgbClr val="FFFFFF"/>
                </a:solidFill>
              </a:rPr>
              <a:t>Culture: all training can be more easily contextualized.</a:t>
            </a:r>
          </a:p>
          <a:p>
            <a:pPr fontAlgn="ctr"/>
            <a:r>
              <a:rPr lang="en-US" sz="2400" dirty="0">
                <a:solidFill>
                  <a:srgbClr val="FFFFFF"/>
                </a:solidFill>
              </a:rPr>
              <a:t>Connection: this gives the </a:t>
            </a:r>
            <a:r>
              <a:rPr lang="en-US" sz="2400" dirty="0" err="1">
                <a:solidFill>
                  <a:srgbClr val="FFFFFF"/>
                </a:solidFill>
              </a:rPr>
              <a:t>OYiM</a:t>
            </a:r>
            <a:r>
              <a:rPr lang="en-US" sz="2400" dirty="0">
                <a:solidFill>
                  <a:srgbClr val="FFFFFF"/>
                </a:solidFill>
              </a:rPr>
              <a:t> directors a chance to connect with their Conference/Union directors face to face.</a:t>
            </a:r>
          </a:p>
          <a:p>
            <a:pPr fontAlgn="ctr"/>
            <a:r>
              <a:rPr lang="en-US" sz="2400" dirty="0">
                <a:solidFill>
                  <a:srgbClr val="FFFFFF"/>
                </a:solidFill>
              </a:rPr>
              <a:t>Continuing Education: create an </a:t>
            </a:r>
            <a:r>
              <a:rPr lang="en-US" sz="2400" dirty="0" err="1">
                <a:solidFill>
                  <a:srgbClr val="FFFFFF"/>
                </a:solidFill>
              </a:rPr>
              <a:t>OYiM</a:t>
            </a:r>
            <a:r>
              <a:rPr lang="en-US" sz="2400" dirty="0">
                <a:solidFill>
                  <a:srgbClr val="FFFFFF"/>
                </a:solidFill>
              </a:rPr>
              <a:t> training hub at </a:t>
            </a:r>
            <a:r>
              <a:rPr lang="en-US" sz="2400" dirty="0" err="1">
                <a:solidFill>
                  <a:srgbClr val="FFFFFF"/>
                </a:solidFill>
              </a:rPr>
              <a:t>youth.adventist.org</a:t>
            </a:r>
            <a:r>
              <a:rPr lang="en-US" sz="2400" dirty="0">
                <a:solidFill>
                  <a:srgbClr val="FFFFFF"/>
                </a:solidFill>
              </a:rPr>
              <a:t>. </a:t>
            </a:r>
          </a:p>
          <a:p>
            <a:endParaRPr lang="en-US" sz="2000" dirty="0">
              <a:solidFill>
                <a:srgbClr val="FFFFFF"/>
              </a:solidFill>
            </a:endParaRPr>
          </a:p>
        </p:txBody>
      </p:sp>
    </p:spTree>
    <p:extLst>
      <p:ext uri="{BB962C8B-B14F-4D97-AF65-F5344CB8AC3E}">
        <p14:creationId xmlns:p14="http://schemas.microsoft.com/office/powerpoint/2010/main" val="110170116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4963" r="9091" b="17530"/>
          <a:stretch/>
        </p:blipFill>
        <p:spPr>
          <a:xfrm>
            <a:off x="20" y="10"/>
            <a:ext cx="12191980" cy="6857990"/>
          </a:xfrm>
          <a:prstGeom prst="rect">
            <a:avLst/>
          </a:prstGeom>
        </p:spPr>
      </p:pic>
      <p:sp>
        <p:nvSpPr>
          <p:cNvPr id="9" name="Rectangle 8">
            <a:extLst>
              <a:ext uri="{FF2B5EF4-FFF2-40B4-BE49-F238E27FC236}">
                <a16:creationId xmlns="" xmlns:a16="http://schemas.microsoft.com/office/drawing/2014/main"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805" y="640263"/>
            <a:ext cx="5221266" cy="1344975"/>
          </a:xfrm>
        </p:spPr>
        <p:txBody>
          <a:bodyPr>
            <a:normAutofit/>
          </a:bodyPr>
          <a:lstStyle/>
          <a:p>
            <a:pPr fontAlgn="ctr"/>
            <a:r>
              <a:rPr lang="en-US" sz="2800"/>
              <a:t> </a:t>
            </a:r>
            <a:br>
              <a:rPr lang="en-US" sz="2800"/>
            </a:br>
            <a:r>
              <a:rPr lang="en-US" sz="2800"/>
              <a:t>Where will OYiM missionaries stay and minister? </a:t>
            </a:r>
          </a:p>
        </p:txBody>
      </p:sp>
      <p:sp>
        <p:nvSpPr>
          <p:cNvPr id="3" name="Content Placeholder 2"/>
          <p:cNvSpPr>
            <a:spLocks noGrp="1"/>
          </p:cNvSpPr>
          <p:nvPr>
            <p:ph idx="1"/>
          </p:nvPr>
        </p:nvSpPr>
        <p:spPr>
          <a:xfrm>
            <a:off x="594110" y="2121763"/>
            <a:ext cx="5235490" cy="3773010"/>
          </a:xfrm>
        </p:spPr>
        <p:txBody>
          <a:bodyPr>
            <a:normAutofit/>
          </a:bodyPr>
          <a:lstStyle/>
          <a:p>
            <a:pPr marL="0" indent="0">
              <a:buNone/>
            </a:pPr>
            <a:r>
              <a:rPr lang="en-US" sz="2200" dirty="0"/>
              <a:t>Missionaries serve and sometimes live at the “center of influence” a term coined by Ellen White. These places can be rented or purchased facilities, churches, schools or homes. If at all possible, the missionary’s living and serving locations should be at different places.  “Centers of influence” are places where our </a:t>
            </a:r>
            <a:r>
              <a:rPr lang="en-US" sz="2200" dirty="0" err="1"/>
              <a:t>OYiM</a:t>
            </a:r>
            <a:r>
              <a:rPr lang="en-US" sz="2200" dirty="0"/>
              <a:t> missionaries can give Bible Studies, hold workshops, have church and conduct evangelistic seminars, etc. </a:t>
            </a:r>
          </a:p>
          <a:p>
            <a:endParaRPr lang="en-US" sz="2200" dirty="0"/>
          </a:p>
        </p:txBody>
      </p:sp>
    </p:spTree>
    <p:extLst>
      <p:ext uri="{BB962C8B-B14F-4D97-AF65-F5344CB8AC3E}">
        <p14:creationId xmlns:p14="http://schemas.microsoft.com/office/powerpoint/2010/main" val="3450121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Arrow Connector 8">
            <a:extLst>
              <a:ext uri="{FF2B5EF4-FFF2-40B4-BE49-F238E27FC236}">
                <a16:creationId xmlns=""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720" r="28832"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p:cNvSpPr>
            <a:spLocks noGrp="1"/>
          </p:cNvSpPr>
          <p:nvPr>
            <p:ph type="title"/>
          </p:nvPr>
        </p:nvSpPr>
        <p:spPr>
          <a:xfrm>
            <a:off x="655320" y="365125"/>
            <a:ext cx="5120114" cy="1692794"/>
          </a:xfrm>
        </p:spPr>
        <p:txBody>
          <a:bodyPr>
            <a:normAutofit/>
          </a:bodyPr>
          <a:lstStyle/>
          <a:p>
            <a:pPr fontAlgn="ctr"/>
            <a:r>
              <a:rPr lang="en-US" sz="3700" dirty="0"/>
              <a:t> </a:t>
            </a:r>
            <a:br>
              <a:rPr lang="en-US" sz="3700" dirty="0"/>
            </a:br>
            <a:r>
              <a:rPr lang="en-US" sz="3700" dirty="0"/>
              <a:t>How much does it cost our </a:t>
            </a:r>
            <a:r>
              <a:rPr lang="en-US" sz="3700" dirty="0" err="1"/>
              <a:t>OYiM</a:t>
            </a:r>
            <a:r>
              <a:rPr lang="en-US" sz="3700" dirty="0"/>
              <a:t> young adults?</a:t>
            </a:r>
          </a:p>
        </p:txBody>
      </p:sp>
      <p:sp>
        <p:nvSpPr>
          <p:cNvPr id="3" name="Content Placeholder 2"/>
          <p:cNvSpPr>
            <a:spLocks noGrp="1"/>
          </p:cNvSpPr>
          <p:nvPr>
            <p:ph idx="1"/>
          </p:nvPr>
        </p:nvSpPr>
        <p:spPr>
          <a:xfrm>
            <a:off x="655321" y="2575034"/>
            <a:ext cx="5120113" cy="3462228"/>
          </a:xfrm>
        </p:spPr>
        <p:txBody>
          <a:bodyPr>
            <a:normAutofit/>
          </a:bodyPr>
          <a:lstStyle/>
          <a:p>
            <a:pPr marL="0" indent="0">
              <a:buNone/>
            </a:pPr>
            <a:r>
              <a:rPr lang="en-US" sz="2400" dirty="0"/>
              <a:t>The cost is up to the overseeing Union and Division. Some may cover all housing, food, and transportation, while travel to and from the mission, as well as basic necessities are left up to the individual missionaries. Please note that the </a:t>
            </a:r>
            <a:r>
              <a:rPr lang="en-US" sz="2400" dirty="0" err="1"/>
              <a:t>OYiM</a:t>
            </a:r>
            <a:r>
              <a:rPr lang="en-US" sz="2400" dirty="0"/>
              <a:t> Missionaries should carry at least some of the financial burden themselves. </a:t>
            </a:r>
          </a:p>
          <a:p>
            <a:endParaRPr lang="en-US" sz="1800" dirty="0"/>
          </a:p>
        </p:txBody>
      </p:sp>
    </p:spTree>
    <p:extLst>
      <p:ext uri="{BB962C8B-B14F-4D97-AF65-F5344CB8AC3E}">
        <p14:creationId xmlns:p14="http://schemas.microsoft.com/office/powerpoint/2010/main" val="427420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A2ED9029-64A6-4BAE-BA25-DC2A13D43E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34"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41E17A99-1553-4633-ADFB-5CCDCF801D1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DAFABACF-DDBE-415C-8EE1-F7DD68C632C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 name="Content Placeholder 2"/>
          <p:cNvSpPr>
            <a:spLocks noGrp="1"/>
          </p:cNvSpPr>
          <p:nvPr>
            <p:ph idx="1"/>
          </p:nvPr>
        </p:nvSpPr>
        <p:spPr>
          <a:xfrm>
            <a:off x="4976029" y="1608667"/>
            <a:ext cx="6291241" cy="4491015"/>
          </a:xfrm>
        </p:spPr>
        <p:txBody>
          <a:bodyPr>
            <a:noAutofit/>
          </a:bodyPr>
          <a:lstStyle/>
          <a:p>
            <a:pPr marL="0" indent="0">
              <a:buNone/>
            </a:pPr>
            <a:r>
              <a:rPr lang="en-US" sz="1800" b="1" dirty="0">
                <a:solidFill>
                  <a:srgbClr val="FFFFFF"/>
                </a:solidFill>
              </a:rPr>
              <a:t>Dear Youth Director,</a:t>
            </a:r>
            <a:endParaRPr lang="en-US" sz="1800" dirty="0">
              <a:solidFill>
                <a:srgbClr val="FFFFFF"/>
              </a:solidFill>
            </a:endParaRPr>
          </a:p>
          <a:p>
            <a:pPr marL="0" indent="0">
              <a:buNone/>
            </a:pPr>
            <a:r>
              <a:rPr lang="en-US" sz="1800" b="1" dirty="0">
                <a:solidFill>
                  <a:srgbClr val="FFFFFF"/>
                </a:solidFill>
              </a:rPr>
              <a:t>Right now, you are standing under the shadow of Jericho. The young armies of the Lord under your command are just waiting for their orders.</a:t>
            </a:r>
            <a:r>
              <a:rPr lang="en-US" sz="1800" dirty="0">
                <a:solidFill>
                  <a:srgbClr val="FFFFFF"/>
                </a:solidFill>
              </a:rPr>
              <a:t/>
            </a:r>
            <a:br>
              <a:rPr lang="en-US" sz="1800" dirty="0">
                <a:solidFill>
                  <a:srgbClr val="FFFFFF"/>
                </a:solidFill>
              </a:rPr>
            </a:br>
            <a:endParaRPr lang="en-US" sz="1800" dirty="0">
              <a:solidFill>
                <a:srgbClr val="FFFFFF"/>
              </a:solidFill>
            </a:endParaRPr>
          </a:p>
          <a:p>
            <a:pPr marL="0" indent="0">
              <a:buNone/>
            </a:pPr>
            <a:r>
              <a:rPr lang="en-US" sz="1800" b="1" dirty="0">
                <a:solidFill>
                  <a:srgbClr val="FFFFFF"/>
                </a:solidFill>
              </a:rPr>
              <a:t>What will you do? Will you consult with the many excuses tempting you to abandon the cities of the world to the giants of crime, vice, poverty and godlessness or will you command God’s young people to move forward? Even now God is saying to you, as </a:t>
            </a:r>
            <a:r>
              <a:rPr lang="en-US" sz="1800" b="1" dirty="0" smtClean="0">
                <a:solidFill>
                  <a:srgbClr val="FFFFFF"/>
                </a:solidFill>
              </a:rPr>
              <a:t>He </a:t>
            </a:r>
            <a:r>
              <a:rPr lang="en-US" sz="1800" b="1" dirty="0">
                <a:solidFill>
                  <a:srgbClr val="FFFFFF"/>
                </a:solidFill>
              </a:rPr>
              <a:t>did to Joshua “See! I have given Jericho into your hand, its king and the mighty men of valor” (Joshua 6:2).  </a:t>
            </a:r>
            <a:r>
              <a:rPr lang="en-US" sz="1800" dirty="0">
                <a:solidFill>
                  <a:srgbClr val="FFFFFF"/>
                </a:solidFill>
              </a:rPr>
              <a:t/>
            </a:r>
            <a:br>
              <a:rPr lang="en-US" sz="1800" dirty="0">
                <a:solidFill>
                  <a:srgbClr val="FFFFFF"/>
                </a:solidFill>
              </a:rPr>
            </a:br>
            <a:endParaRPr lang="en-US" sz="1800" dirty="0">
              <a:solidFill>
                <a:srgbClr val="FFFFFF"/>
              </a:solidFill>
            </a:endParaRPr>
          </a:p>
          <a:p>
            <a:pPr marL="0" indent="0">
              <a:buNone/>
            </a:pPr>
            <a:r>
              <a:rPr lang="en-US" sz="1800" b="1" dirty="0">
                <a:solidFill>
                  <a:srgbClr val="FFFFFF"/>
                </a:solidFill>
              </a:rPr>
              <a:t>Right now, you hold in your hand a simple yet effective strategy for tearing down walls and rescuing the lost Rahab’s of the world. One year in Mission when intentionally planned, promoted, and implemented by youth directors at every level of the church is a mighty catalyst for city evangelism, revival and discipleship.</a:t>
            </a:r>
            <a:endParaRPr lang="en-US" sz="1800" dirty="0">
              <a:solidFill>
                <a:srgbClr val="FFFFFF"/>
              </a:solidFill>
            </a:endParaRPr>
          </a:p>
          <a:p>
            <a:endParaRPr lang="en-US" sz="1800" dirty="0">
              <a:solidFill>
                <a:srgbClr val="FFFFFF"/>
              </a:solidFill>
            </a:endParaRPr>
          </a:p>
        </p:txBody>
      </p:sp>
    </p:spTree>
    <p:extLst>
      <p:ext uri="{BB962C8B-B14F-4D97-AF65-F5344CB8AC3E}">
        <p14:creationId xmlns:p14="http://schemas.microsoft.com/office/powerpoint/2010/main" val="390975877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A2ED9029-64A6-4BAE-BA25-DC2A13D43E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34"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41E17A99-1553-4633-ADFB-5CCDCF801D1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 xmlns:a16="http://schemas.microsoft.com/office/drawing/2014/main" id="{DAFABACF-DDBE-415C-8EE1-F7DD68C632C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p:cNvSpPr>
            <a:spLocks noGrp="1"/>
          </p:cNvSpPr>
          <p:nvPr>
            <p:ph type="title"/>
          </p:nvPr>
        </p:nvSpPr>
        <p:spPr>
          <a:xfrm>
            <a:off x="1776173" y="1608667"/>
            <a:ext cx="2556390" cy="4491015"/>
          </a:xfrm>
        </p:spPr>
        <p:txBody>
          <a:bodyPr anchor="t">
            <a:normAutofit/>
          </a:bodyPr>
          <a:lstStyle/>
          <a:p>
            <a:pPr algn="r"/>
            <a:r>
              <a:rPr lang="en-US" sz="3200">
                <a:solidFill>
                  <a:srgbClr val="FFFFFF"/>
                </a:solidFill>
              </a:rPr>
              <a:t>How will the Union fund OYiM? </a:t>
            </a:r>
            <a:br>
              <a:rPr lang="en-US" sz="3200">
                <a:solidFill>
                  <a:srgbClr val="FFFFFF"/>
                </a:solidFill>
              </a:rPr>
            </a:br>
            <a:endParaRPr lang="en-US" sz="3200">
              <a:solidFill>
                <a:srgbClr val="FFFFFF"/>
              </a:solidFill>
            </a:endParaRPr>
          </a:p>
        </p:txBody>
      </p:sp>
      <p:sp>
        <p:nvSpPr>
          <p:cNvPr id="3" name="Content Placeholder 2"/>
          <p:cNvSpPr>
            <a:spLocks noGrp="1"/>
          </p:cNvSpPr>
          <p:nvPr>
            <p:ph idx="1"/>
          </p:nvPr>
        </p:nvSpPr>
        <p:spPr>
          <a:xfrm>
            <a:off x="4976029" y="1608667"/>
            <a:ext cx="6291241" cy="4491015"/>
          </a:xfrm>
        </p:spPr>
        <p:txBody>
          <a:bodyPr>
            <a:noAutofit/>
          </a:bodyPr>
          <a:lstStyle/>
          <a:p>
            <a:pPr marL="0" indent="0" fontAlgn="ctr">
              <a:buNone/>
            </a:pPr>
            <a:r>
              <a:rPr lang="en-US" sz="2400" dirty="0">
                <a:solidFill>
                  <a:srgbClr val="FFFFFF"/>
                </a:solidFill>
              </a:rPr>
              <a:t>We are promised that “As we do this work, we shall find that means will flow into our treasuries…” (Evangelism p. 62). However, there are at least three potential streams of financial support. </a:t>
            </a:r>
          </a:p>
          <a:p>
            <a:pPr marL="0" indent="0" fontAlgn="ctr">
              <a:buNone/>
            </a:pPr>
            <a:r>
              <a:rPr lang="en-US" sz="2400" dirty="0">
                <a:solidFill>
                  <a:srgbClr val="FFFFFF"/>
                </a:solidFill>
              </a:rPr>
              <a:t>The local Division/Union/Conference evangelism, youth and church planting budget.</a:t>
            </a:r>
          </a:p>
          <a:p>
            <a:pPr marL="0" indent="0" fontAlgn="ctr">
              <a:buNone/>
            </a:pPr>
            <a:r>
              <a:rPr lang="en-US" sz="2400" dirty="0">
                <a:solidFill>
                  <a:srgbClr val="FFFFFF"/>
                </a:solidFill>
              </a:rPr>
              <a:t>The GC Youth Department will invest $40,000 in every Division that garners a minimum of 3 Union support (this money could be used as a matching fund). There is also $5,000 for each additional participating union after the first three. </a:t>
            </a:r>
          </a:p>
        </p:txBody>
      </p:sp>
    </p:spTree>
    <p:extLst>
      <p:ext uri="{BB962C8B-B14F-4D97-AF65-F5344CB8AC3E}">
        <p14:creationId xmlns:p14="http://schemas.microsoft.com/office/powerpoint/2010/main" val="670381519"/>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A2ED9029-64A6-4BAE-BA25-DC2A13D43E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34"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41E17A99-1553-4633-ADFB-5CCDCF801D1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DAFABACF-DDBE-415C-8EE1-F7DD68C632C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 name="Content Placeholder 2"/>
          <p:cNvSpPr>
            <a:spLocks noGrp="1"/>
          </p:cNvSpPr>
          <p:nvPr>
            <p:ph idx="1"/>
          </p:nvPr>
        </p:nvSpPr>
        <p:spPr>
          <a:xfrm>
            <a:off x="4976029" y="1608667"/>
            <a:ext cx="6291241" cy="4491015"/>
          </a:xfrm>
        </p:spPr>
        <p:txBody>
          <a:bodyPr>
            <a:normAutofit/>
          </a:bodyPr>
          <a:lstStyle/>
          <a:p>
            <a:pPr marL="0" indent="0" fontAlgn="ctr">
              <a:buNone/>
            </a:pPr>
            <a:r>
              <a:rPr lang="en-US" sz="2400" dirty="0">
                <a:solidFill>
                  <a:srgbClr val="FFFFFF"/>
                </a:solidFill>
              </a:rPr>
              <a:t>Mission to the Cities offer up to 150K per city once your application with them is approved. Visit their website </a:t>
            </a:r>
            <a:r>
              <a:rPr lang="en-US" sz="2400" dirty="0" err="1">
                <a:solidFill>
                  <a:srgbClr val="FFFFFF"/>
                </a:solidFill>
              </a:rPr>
              <a:t>u</a:t>
            </a:r>
            <a:r>
              <a:rPr lang="en-US" sz="2400" dirty="0" err="1" smtClean="0">
                <a:solidFill>
                  <a:srgbClr val="FFFFFF"/>
                </a:solidFill>
              </a:rPr>
              <a:t>rbancenters.org</a:t>
            </a:r>
            <a:r>
              <a:rPr lang="en-US" sz="2400" dirty="0" smtClean="0">
                <a:solidFill>
                  <a:srgbClr val="FFFFFF"/>
                </a:solidFill>
              </a:rPr>
              <a:t> </a:t>
            </a:r>
            <a:r>
              <a:rPr lang="en-US" sz="2400" dirty="0">
                <a:solidFill>
                  <a:srgbClr val="FFFFFF"/>
                </a:solidFill>
              </a:rPr>
              <a:t>for information on applying for a grant. </a:t>
            </a:r>
          </a:p>
          <a:p>
            <a:pPr marL="0" indent="0" fontAlgn="ctr">
              <a:buNone/>
            </a:pPr>
            <a:r>
              <a:rPr lang="en-US" sz="2400" dirty="0">
                <a:solidFill>
                  <a:srgbClr val="FFFFFF"/>
                </a:solidFill>
              </a:rPr>
              <a:t>Again, we must never forget that the same God who fed 5,000 with 5 loaves and 2 fish, is the same God who “shall supply all of your [our] needs according to His riches in glory by Christ Jesus” (</a:t>
            </a:r>
            <a:r>
              <a:rPr lang="en-US" sz="2400" dirty="0" smtClean="0">
                <a:solidFill>
                  <a:srgbClr val="FFFFFF"/>
                </a:solidFill>
              </a:rPr>
              <a:t>Phil. </a:t>
            </a:r>
            <a:r>
              <a:rPr lang="en-US" sz="2400" dirty="0">
                <a:solidFill>
                  <a:srgbClr val="FFFFFF"/>
                </a:solidFill>
              </a:rPr>
              <a:t>4:19). </a:t>
            </a:r>
          </a:p>
          <a:p>
            <a:pPr marL="0" indent="0" fontAlgn="ctr">
              <a:buNone/>
            </a:pPr>
            <a:r>
              <a:rPr lang="en-US" sz="2400" dirty="0">
                <a:solidFill>
                  <a:srgbClr val="FFFFFF"/>
                </a:solidFill>
              </a:rPr>
              <a:t>If we pray, plan and implement God will provide!  </a:t>
            </a:r>
          </a:p>
        </p:txBody>
      </p:sp>
    </p:spTree>
    <p:extLst>
      <p:ext uri="{BB962C8B-B14F-4D97-AF65-F5344CB8AC3E}">
        <p14:creationId xmlns:p14="http://schemas.microsoft.com/office/powerpoint/2010/main" val="175365583"/>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2631" b="4226"/>
          <a:stretch/>
        </p:blipFill>
        <p:spPr>
          <a:xfrm>
            <a:off x="7552266" y="10"/>
            <a:ext cx="4639733" cy="6857990"/>
          </a:xfrm>
          <a:prstGeom prst="rect">
            <a:avLst/>
          </a:prstGeom>
        </p:spPr>
      </p:pic>
      <p:sp>
        <p:nvSpPr>
          <p:cNvPr id="10" name="Rectangle 9">
            <a:extLst>
              <a:ext uri="{FF2B5EF4-FFF2-40B4-BE49-F238E27FC236}">
                <a16:creationId xmlns="" xmlns:a16="http://schemas.microsoft.com/office/drawing/2014/main" id="{EEF70E86-2201-4F45-98B3-70858BB1C6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365125"/>
            <a:ext cx="6254496" cy="1828800"/>
          </a:xfrm>
        </p:spPr>
        <p:txBody>
          <a:bodyPr>
            <a:normAutofit/>
          </a:bodyPr>
          <a:lstStyle/>
          <a:p>
            <a:pPr fontAlgn="ctr"/>
            <a:r>
              <a:rPr lang="en-US" sz="4100">
                <a:solidFill>
                  <a:schemeClr val="bg1"/>
                </a:solidFill>
              </a:rPr>
              <a:t>What if we want to call our initiative by a different name? </a:t>
            </a:r>
          </a:p>
        </p:txBody>
      </p:sp>
      <p:sp>
        <p:nvSpPr>
          <p:cNvPr id="3" name="Content Placeholder 2"/>
          <p:cNvSpPr>
            <a:spLocks noGrp="1"/>
          </p:cNvSpPr>
          <p:nvPr>
            <p:ph idx="1"/>
          </p:nvPr>
        </p:nvSpPr>
        <p:spPr>
          <a:xfrm>
            <a:off x="838200" y="2322576"/>
            <a:ext cx="6254496" cy="3858768"/>
          </a:xfrm>
        </p:spPr>
        <p:txBody>
          <a:bodyPr>
            <a:normAutofit/>
          </a:bodyPr>
          <a:lstStyle/>
          <a:p>
            <a:pPr marL="0" indent="0" fontAlgn="ctr">
              <a:buNone/>
            </a:pPr>
            <a:r>
              <a:rPr lang="en-US" sz="2400">
                <a:solidFill>
                  <a:schemeClr val="bg1"/>
                </a:solidFill>
              </a:rPr>
              <a:t>No problem! Just be sure that your initiative is in harmony with the strategy outlined above. </a:t>
            </a:r>
          </a:p>
          <a:p>
            <a:pPr marL="0" indent="0" fontAlgn="ctr">
              <a:buNone/>
            </a:pPr>
            <a:r>
              <a:rPr lang="en-US" sz="2400">
                <a:solidFill>
                  <a:schemeClr val="bg1"/>
                </a:solidFill>
              </a:rPr>
              <a:t>All major variations must get prior approval from the OYiM Steering Committee. </a:t>
            </a:r>
          </a:p>
          <a:p>
            <a:pPr marL="0" indent="0" fontAlgn="ctr">
              <a:buNone/>
            </a:pPr>
            <a:r>
              <a:rPr lang="en-US" sz="2400">
                <a:solidFill>
                  <a:schemeClr val="bg1"/>
                </a:solidFill>
              </a:rPr>
              <a:t>Please keep in mind that even if you choose a different name to use locally, to avoid any confusion your OYiM initiative will still be referred to as OYiM.  </a:t>
            </a:r>
          </a:p>
          <a:p>
            <a:endParaRPr lang="en-US" sz="2400">
              <a:solidFill>
                <a:schemeClr val="bg1"/>
              </a:solidFill>
            </a:endParaRPr>
          </a:p>
        </p:txBody>
      </p:sp>
    </p:spTree>
    <p:extLst>
      <p:ext uri="{BB962C8B-B14F-4D97-AF65-F5344CB8AC3E}">
        <p14:creationId xmlns:p14="http://schemas.microsoft.com/office/powerpoint/2010/main" val="850847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C5E6CFF1-2F42-4E10-9A97-F116F46F53F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alphaModFix amt="35000"/>
            <a:extLst>
              <a:ext uri="{28A0092B-C50C-407E-A947-70E740481C1C}">
                <a14:useLocalDpi xmlns:a14="http://schemas.microsoft.com/office/drawing/2010/main" val="0"/>
              </a:ext>
            </a:extLst>
          </a:blip>
          <a:srcRect t="164" b="24836"/>
          <a:stretch/>
        </p:blipFill>
        <p:spPr>
          <a:xfrm>
            <a:off x="20" y="1"/>
            <a:ext cx="12191980" cy="6857999"/>
          </a:xfrm>
          <a:prstGeom prst="rect">
            <a:avLst/>
          </a:prstGeom>
        </p:spPr>
      </p:pic>
      <p:cxnSp>
        <p:nvCxnSpPr>
          <p:cNvPr id="11" name="Straight Connector 10">
            <a:extLst>
              <a:ext uri="{FF2B5EF4-FFF2-40B4-BE49-F238E27FC236}">
                <a16:creationId xmlns="" xmlns:a16="http://schemas.microsoft.com/office/drawing/2014/main" id="{67182200-4859-4C8D-BCBB-55B245C28B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1" y="1065862"/>
            <a:ext cx="3313164" cy="4726276"/>
          </a:xfrm>
        </p:spPr>
        <p:txBody>
          <a:bodyPr>
            <a:normAutofit/>
          </a:bodyPr>
          <a:lstStyle/>
          <a:p>
            <a:pPr algn="r" fontAlgn="ctr"/>
            <a:r>
              <a:rPr lang="en-US" sz="4000" dirty="0">
                <a:solidFill>
                  <a:srgbClr val="FFFFFF"/>
                </a:solidFill>
              </a:rPr>
              <a:t> </a:t>
            </a:r>
            <a:br>
              <a:rPr lang="en-US" sz="4000" dirty="0">
                <a:solidFill>
                  <a:srgbClr val="FFFFFF"/>
                </a:solidFill>
              </a:rPr>
            </a:br>
            <a:r>
              <a:rPr lang="en-US" sz="4000" dirty="0">
                <a:solidFill>
                  <a:srgbClr val="FFFFFF"/>
                </a:solidFill>
              </a:rPr>
              <a:t>What about our Division </a:t>
            </a:r>
            <a:r>
              <a:rPr lang="en-US" sz="4000" dirty="0" err="1">
                <a:solidFill>
                  <a:srgbClr val="FFFFFF"/>
                </a:solidFill>
              </a:rPr>
              <a:t>OYiM</a:t>
            </a:r>
            <a:r>
              <a:rPr lang="en-US" sz="4000" dirty="0">
                <a:solidFill>
                  <a:srgbClr val="FFFFFF"/>
                </a:solidFill>
              </a:rPr>
              <a:t> coordinators? </a:t>
            </a:r>
            <a:br>
              <a:rPr lang="en-US" sz="4000" dirty="0">
                <a:solidFill>
                  <a:srgbClr val="FFFFFF"/>
                </a:solidFill>
              </a:rPr>
            </a:br>
            <a:endParaRPr lang="en-US" sz="4000" dirty="0">
              <a:solidFill>
                <a:srgbClr val="FFFFFF"/>
              </a:solidFill>
            </a:endParaRPr>
          </a:p>
        </p:txBody>
      </p:sp>
      <p:sp>
        <p:nvSpPr>
          <p:cNvPr id="3" name="Content Placeholder 2"/>
          <p:cNvSpPr>
            <a:spLocks noGrp="1"/>
          </p:cNvSpPr>
          <p:nvPr>
            <p:ph idx="1"/>
          </p:nvPr>
        </p:nvSpPr>
        <p:spPr>
          <a:xfrm>
            <a:off x="5155379" y="1065862"/>
            <a:ext cx="5744685" cy="4726276"/>
          </a:xfrm>
        </p:spPr>
        <p:txBody>
          <a:bodyPr anchor="ctr">
            <a:normAutofit/>
          </a:bodyPr>
          <a:lstStyle/>
          <a:p>
            <a:pPr marL="0" indent="0">
              <a:buNone/>
            </a:pPr>
            <a:r>
              <a:rPr lang="en-US" sz="2400" dirty="0">
                <a:solidFill>
                  <a:srgbClr val="FFFFFF"/>
                </a:solidFill>
              </a:rPr>
              <a:t>Yes, each Division should already have a coordinator in place. Please make sure this is a reality in your Division. Also, make sure your </a:t>
            </a:r>
            <a:r>
              <a:rPr lang="en-US" sz="2400" dirty="0" err="1">
                <a:solidFill>
                  <a:srgbClr val="FFFFFF"/>
                </a:solidFill>
              </a:rPr>
              <a:t>OYiM</a:t>
            </a:r>
            <a:r>
              <a:rPr lang="en-US" sz="2400" dirty="0">
                <a:solidFill>
                  <a:srgbClr val="FFFFFF"/>
                </a:solidFill>
              </a:rPr>
              <a:t> coordinator is on high alert and knows the strategy outlined in this document. We are praying that hundreds of young people will be rallying to join </a:t>
            </a:r>
            <a:r>
              <a:rPr lang="en-US" sz="2400" dirty="0" err="1">
                <a:solidFill>
                  <a:srgbClr val="FFFFFF"/>
                </a:solidFill>
              </a:rPr>
              <a:t>OYiMs</a:t>
            </a:r>
            <a:r>
              <a:rPr lang="en-US" sz="2400" dirty="0">
                <a:solidFill>
                  <a:srgbClr val="FFFFFF"/>
                </a:solidFill>
              </a:rPr>
              <a:t> around the world and these coordinators have to be well informed, positive and helpful. To assure this each Division Coordinator should be a member of the </a:t>
            </a:r>
            <a:r>
              <a:rPr lang="en-US" sz="2400" dirty="0" err="1">
                <a:solidFill>
                  <a:srgbClr val="FFFFFF"/>
                </a:solidFill>
              </a:rPr>
              <a:t>OYiM</a:t>
            </a:r>
            <a:r>
              <a:rPr lang="en-US" sz="2400" dirty="0">
                <a:solidFill>
                  <a:srgbClr val="FFFFFF"/>
                </a:solidFill>
              </a:rPr>
              <a:t> Strategic Team.  </a:t>
            </a:r>
          </a:p>
          <a:p>
            <a:endParaRPr lang="en-US" sz="2000" dirty="0">
              <a:solidFill>
                <a:srgbClr val="FFFFFF"/>
              </a:solidFill>
            </a:endParaRPr>
          </a:p>
        </p:txBody>
      </p:sp>
    </p:spTree>
    <p:extLst>
      <p:ext uri="{BB962C8B-B14F-4D97-AF65-F5344CB8AC3E}">
        <p14:creationId xmlns:p14="http://schemas.microsoft.com/office/powerpoint/2010/main" val="1231567630"/>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 b="2073"/>
          <a:stretch/>
        </p:blipFill>
        <p:spPr>
          <a:xfrm>
            <a:off x="7552266" y="10"/>
            <a:ext cx="4639733" cy="6857990"/>
          </a:xfrm>
          <a:prstGeom prst="rect">
            <a:avLst/>
          </a:prstGeom>
        </p:spPr>
      </p:pic>
      <p:sp>
        <p:nvSpPr>
          <p:cNvPr id="19" name="Rectangle 18">
            <a:extLst>
              <a:ext uri="{FF2B5EF4-FFF2-40B4-BE49-F238E27FC236}">
                <a16:creationId xmlns="" xmlns:a16="http://schemas.microsoft.com/office/drawing/2014/main" id="{EEF70E86-2201-4F45-98B3-70858BB1C6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365125"/>
            <a:ext cx="6254496" cy="1828800"/>
          </a:xfrm>
        </p:spPr>
        <p:txBody>
          <a:bodyPr>
            <a:normAutofit/>
          </a:bodyPr>
          <a:lstStyle/>
          <a:p>
            <a:r>
              <a:rPr lang="en-US" sz="4100">
                <a:solidFill>
                  <a:schemeClr val="bg1"/>
                </a:solidFill>
              </a:rPr>
              <a:t>Why such an emphasis on this initiative now? </a:t>
            </a:r>
            <a:br>
              <a:rPr lang="en-US" sz="4100">
                <a:solidFill>
                  <a:schemeClr val="bg1"/>
                </a:solidFill>
              </a:rPr>
            </a:br>
            <a:endParaRPr lang="en-US" sz="4100">
              <a:solidFill>
                <a:schemeClr val="bg1"/>
              </a:solidFill>
            </a:endParaRPr>
          </a:p>
        </p:txBody>
      </p:sp>
      <p:sp>
        <p:nvSpPr>
          <p:cNvPr id="3" name="Content Placeholder 2"/>
          <p:cNvSpPr>
            <a:spLocks noGrp="1"/>
          </p:cNvSpPr>
          <p:nvPr>
            <p:ph idx="1"/>
          </p:nvPr>
        </p:nvSpPr>
        <p:spPr>
          <a:xfrm>
            <a:off x="838200" y="2322576"/>
            <a:ext cx="6254496" cy="3858768"/>
          </a:xfrm>
        </p:spPr>
        <p:txBody>
          <a:bodyPr>
            <a:normAutofit/>
          </a:bodyPr>
          <a:lstStyle/>
          <a:p>
            <a:pPr marL="0" indent="0">
              <a:buNone/>
            </a:pPr>
            <a:r>
              <a:rPr lang="en-US" sz="2400" dirty="0">
                <a:solidFill>
                  <a:schemeClr val="bg1"/>
                </a:solidFill>
              </a:rPr>
              <a:t>We are fast approaching one of the most important gatherings in the history of the SDA church, </a:t>
            </a:r>
            <a:r>
              <a:rPr lang="en-US" sz="2400" dirty="0" smtClean="0">
                <a:solidFill>
                  <a:schemeClr val="bg1"/>
                </a:solidFill>
              </a:rPr>
              <a:t>the </a:t>
            </a:r>
            <a:r>
              <a:rPr lang="en-US" sz="2400" dirty="0">
                <a:solidFill>
                  <a:schemeClr val="bg1"/>
                </a:solidFill>
              </a:rPr>
              <a:t>2018 Global Youth Leaders Congress (July 31-August 4). This congress will provide the perfect setting to motivate and direct our youth and young adult leaders around the world. Now is the time TO GO BIG SO WE CAN GO HOME! </a:t>
            </a:r>
          </a:p>
          <a:p>
            <a:endParaRPr lang="en-US" sz="2400" dirty="0">
              <a:solidFill>
                <a:schemeClr val="bg1"/>
              </a:solidFill>
            </a:endParaRPr>
          </a:p>
        </p:txBody>
      </p:sp>
    </p:spTree>
    <p:extLst>
      <p:ext uri="{BB962C8B-B14F-4D97-AF65-F5344CB8AC3E}">
        <p14:creationId xmlns:p14="http://schemas.microsoft.com/office/powerpoint/2010/main" val="3708149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xmlns=""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944" y="1675227"/>
            <a:ext cx="7116111" cy="4394199"/>
          </a:xfrm>
          <a:prstGeom prst="rect">
            <a:avLst/>
          </a:prstGeom>
        </p:spPr>
      </p:pic>
      <p:sp>
        <p:nvSpPr>
          <p:cNvPr id="2" name="TextBox 1"/>
          <p:cNvSpPr txBox="1"/>
          <p:nvPr/>
        </p:nvSpPr>
        <p:spPr>
          <a:xfrm>
            <a:off x="556532" y="643467"/>
            <a:ext cx="11210925" cy="744836"/>
          </a:xfrm>
          <a:prstGeom prst="ellipse">
            <a:avLst/>
          </a:prstGeom>
        </p:spPr>
        <p:txBody>
          <a:bodyPr vert="horz" lIns="91440" tIns="45720" rIns="91440" bIns="45720" rtlCol="0" anchor="ctr">
            <a:normAutofit/>
          </a:bodyPr>
          <a:lstStyle/>
          <a:p>
            <a:pPr algn="ctr">
              <a:lnSpc>
                <a:spcPct val="90000"/>
              </a:lnSpc>
              <a:spcBef>
                <a:spcPct val="0"/>
              </a:spcBef>
              <a:spcAft>
                <a:spcPts val="600"/>
              </a:spcAft>
            </a:pPr>
            <a:r>
              <a:rPr lang="en-US" sz="3000" kern="1200">
                <a:solidFill>
                  <a:schemeClr val="bg1"/>
                </a:solidFill>
                <a:latin typeface="+mj-lt"/>
                <a:ea typeface="+mj-ea"/>
                <a:cs typeface="+mj-cs"/>
              </a:rPr>
              <a:t>What would the infrastructue for OYiM look like?</a:t>
            </a:r>
          </a:p>
        </p:txBody>
      </p:sp>
    </p:spTree>
    <p:extLst>
      <p:ext uri="{BB962C8B-B14F-4D97-AF65-F5344CB8AC3E}">
        <p14:creationId xmlns:p14="http://schemas.microsoft.com/office/powerpoint/2010/main" val="1145421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577" r="9091" b="17814"/>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xmlns=""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805" y="640263"/>
            <a:ext cx="5221266" cy="1344975"/>
          </a:xfrm>
        </p:spPr>
        <p:txBody>
          <a:bodyPr>
            <a:normAutofit/>
          </a:bodyPr>
          <a:lstStyle/>
          <a:p>
            <a:r>
              <a:rPr lang="en-US" sz="4000"/>
              <a:t/>
            </a:r>
            <a:br>
              <a:rPr lang="en-US" sz="4000"/>
            </a:br>
            <a:endParaRPr lang="en-US" sz="4000"/>
          </a:p>
        </p:txBody>
      </p:sp>
      <p:sp>
        <p:nvSpPr>
          <p:cNvPr id="3" name="Content Placeholder 2"/>
          <p:cNvSpPr>
            <a:spLocks noGrp="1"/>
          </p:cNvSpPr>
          <p:nvPr>
            <p:ph idx="1"/>
          </p:nvPr>
        </p:nvSpPr>
        <p:spPr>
          <a:xfrm>
            <a:off x="594110" y="2121763"/>
            <a:ext cx="5235490" cy="3773010"/>
          </a:xfrm>
        </p:spPr>
        <p:txBody>
          <a:bodyPr>
            <a:normAutofit/>
          </a:bodyPr>
          <a:lstStyle/>
          <a:p>
            <a:pPr marL="0" indent="0" fontAlgn="ctr">
              <a:buNone/>
            </a:pPr>
            <a:r>
              <a:rPr lang="en-US" sz="2400"/>
              <a:t>Division Youth Director:</a:t>
            </a:r>
          </a:p>
          <a:p>
            <a:pPr marL="0" indent="0" fontAlgn="ctr">
              <a:buNone/>
            </a:pPr>
            <a:r>
              <a:rPr lang="en-US" sz="2400"/>
              <a:t>Casts vision, motivates and oversees the Union Youth Directors. </a:t>
            </a:r>
          </a:p>
          <a:p>
            <a:pPr marL="0" indent="0" fontAlgn="ctr">
              <a:buNone/>
            </a:pPr>
            <a:r>
              <a:rPr lang="en-US" sz="2400"/>
              <a:t>Chairs the OYiM strategic team that is made up of Union Youth Directors and the OYiM division coordinator. </a:t>
            </a:r>
          </a:p>
          <a:p>
            <a:endParaRPr lang="en-US" sz="2400"/>
          </a:p>
        </p:txBody>
      </p:sp>
    </p:spTree>
    <p:extLst>
      <p:ext uri="{BB962C8B-B14F-4D97-AF65-F5344CB8AC3E}">
        <p14:creationId xmlns:p14="http://schemas.microsoft.com/office/powerpoint/2010/main" val="3393091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C5E6CFF1-2F42-4E10-9A97-F116F46F53F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alphaModFix amt="35000"/>
            <a:extLst>
              <a:ext uri="{28A0092B-C50C-407E-A947-70E740481C1C}">
                <a14:useLocalDpi xmlns:a14="http://schemas.microsoft.com/office/drawing/2010/main" val="0"/>
              </a:ext>
            </a:extLst>
          </a:blip>
          <a:srcRect t="9647" b="6083"/>
          <a:stretch/>
        </p:blipFill>
        <p:spPr>
          <a:xfrm>
            <a:off x="20" y="1"/>
            <a:ext cx="12191980" cy="6857999"/>
          </a:xfrm>
          <a:prstGeom prst="rect">
            <a:avLst/>
          </a:prstGeom>
        </p:spPr>
      </p:pic>
      <p:cxnSp>
        <p:nvCxnSpPr>
          <p:cNvPr id="19" name="Straight Connector 18">
            <a:extLst>
              <a:ext uri="{FF2B5EF4-FFF2-40B4-BE49-F238E27FC236}">
                <a16:creationId xmlns="" xmlns:a16="http://schemas.microsoft.com/office/drawing/2014/main" id="{67182200-4859-4C8D-BCBB-55B245C28B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632704" y="902208"/>
            <a:ext cx="5779008" cy="4889930"/>
          </a:xfrm>
        </p:spPr>
        <p:txBody>
          <a:bodyPr anchor="ctr">
            <a:normAutofit/>
          </a:bodyPr>
          <a:lstStyle/>
          <a:p>
            <a:pPr marL="0" indent="0" fontAlgn="ctr">
              <a:buNone/>
            </a:pPr>
            <a:r>
              <a:rPr lang="en-US" sz="2400" dirty="0" err="1">
                <a:solidFill>
                  <a:srgbClr val="FFFFFF"/>
                </a:solidFill>
              </a:rPr>
              <a:t>OYiM</a:t>
            </a:r>
            <a:r>
              <a:rPr lang="en-US" sz="2400" dirty="0">
                <a:solidFill>
                  <a:srgbClr val="FFFFFF"/>
                </a:solidFill>
              </a:rPr>
              <a:t> Strategic Team: This team is made up of Union Youth Directors who want to see the </a:t>
            </a:r>
            <a:r>
              <a:rPr lang="en-US" sz="2400" dirty="0" err="1">
                <a:solidFill>
                  <a:srgbClr val="FFFFFF"/>
                </a:solidFill>
              </a:rPr>
              <a:t>OYiM</a:t>
            </a:r>
            <a:r>
              <a:rPr lang="en-US" sz="2400" dirty="0">
                <a:solidFill>
                  <a:srgbClr val="FFFFFF"/>
                </a:solidFill>
              </a:rPr>
              <a:t> mission succeed in their Unions.  </a:t>
            </a:r>
          </a:p>
        </p:txBody>
      </p:sp>
    </p:spTree>
    <p:extLst>
      <p:ext uri="{BB962C8B-B14F-4D97-AF65-F5344CB8AC3E}">
        <p14:creationId xmlns:p14="http://schemas.microsoft.com/office/powerpoint/2010/main" val="3001445147"/>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 xmlns:a16="http://schemas.microsoft.com/office/drawing/2014/main" id="{CEB41C5C-0F34-4DDA-9D7C-5E717F35F60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84632" y="1640227"/>
            <a:ext cx="5126736" cy="3422096"/>
          </a:xfrm>
          <a:prstGeom prst="rect">
            <a:avLst/>
          </a:prstGeom>
        </p:spPr>
      </p:pic>
      <p:sp>
        <p:nvSpPr>
          <p:cNvPr id="3" name="Content Placeholder 2"/>
          <p:cNvSpPr>
            <a:spLocks noGrp="1"/>
          </p:cNvSpPr>
          <p:nvPr>
            <p:ph idx="1"/>
          </p:nvPr>
        </p:nvSpPr>
        <p:spPr>
          <a:xfrm>
            <a:off x="6384727" y="1365457"/>
            <a:ext cx="5235490" cy="3773010"/>
          </a:xfrm>
        </p:spPr>
        <p:txBody>
          <a:bodyPr>
            <a:noAutofit/>
          </a:bodyPr>
          <a:lstStyle/>
          <a:p>
            <a:pPr marL="0" indent="0" fontAlgn="ctr">
              <a:buNone/>
            </a:pPr>
            <a:r>
              <a:rPr lang="en-US" sz="2000" dirty="0" err="1"/>
              <a:t>OYiM</a:t>
            </a:r>
            <a:r>
              <a:rPr lang="en-US" sz="2000" dirty="0"/>
              <a:t> Coordinator: (It is recommended that these individuals be stipend or paid employees in the Division youth department.) They:</a:t>
            </a:r>
          </a:p>
          <a:p>
            <a:pPr fontAlgn="ctr"/>
            <a:r>
              <a:rPr lang="en-US" sz="2000" dirty="0"/>
              <a:t>Take calls from young people in their division interested in </a:t>
            </a:r>
            <a:r>
              <a:rPr lang="en-US" sz="2000" dirty="0" err="1"/>
              <a:t>OYiM</a:t>
            </a:r>
            <a:r>
              <a:rPr lang="en-US" sz="2000" dirty="0"/>
              <a:t> and answer questions they may have.</a:t>
            </a:r>
          </a:p>
          <a:p>
            <a:pPr fontAlgn="ctr"/>
            <a:r>
              <a:rPr lang="en-US" sz="2000" dirty="0"/>
              <a:t>Connect young people with the two </a:t>
            </a:r>
            <a:r>
              <a:rPr lang="en-US" sz="2000" dirty="0" err="1"/>
              <a:t>OYiM</a:t>
            </a:r>
            <a:r>
              <a:rPr lang="en-US" sz="2000" dirty="0"/>
              <a:t> leaders (male and female) for their specific Unions. </a:t>
            </a:r>
          </a:p>
          <a:p>
            <a:pPr fontAlgn="ctr"/>
            <a:r>
              <a:rPr lang="en-US" sz="2000" dirty="0"/>
              <a:t>Follow-up with the young people to make sure that all connections are made. </a:t>
            </a:r>
          </a:p>
          <a:p>
            <a:pPr fontAlgn="ctr"/>
            <a:r>
              <a:rPr lang="en-US" sz="2000" dirty="0"/>
              <a:t>Send a list of interested young people to their respective Union Youth Directors. </a:t>
            </a:r>
          </a:p>
        </p:txBody>
      </p:sp>
    </p:spTree>
    <p:extLst>
      <p:ext uri="{BB962C8B-B14F-4D97-AF65-F5344CB8AC3E}">
        <p14:creationId xmlns:p14="http://schemas.microsoft.com/office/powerpoint/2010/main" val="1792218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C5E6CFF1-2F42-4E10-9A97-F116F46F53F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alphaModFix amt="35000"/>
            <a:extLst>
              <a:ext uri="{BEBA8EAE-BF5A-486C-A8C5-ECC9F3942E4B}">
                <a14:imgProps xmlns:a14="http://schemas.microsoft.com/office/drawing/2010/main">
                  <a14:imgLayer r:embed="rId3">
                    <a14:imgEffect>
                      <a14:saturation sat="98000"/>
                    </a14:imgEffect>
                    <a14:imgEffect>
                      <a14:brightnessContrast bright="-42000"/>
                    </a14:imgEffect>
                  </a14:imgLayer>
                </a14:imgProps>
              </a:ext>
              <a:ext uri="{28A0092B-C50C-407E-A947-70E740481C1C}">
                <a14:useLocalDpi xmlns:a14="http://schemas.microsoft.com/office/drawing/2010/main" val="0"/>
              </a:ext>
            </a:extLst>
          </a:blip>
          <a:srcRect t="15730"/>
          <a:stretch/>
        </p:blipFill>
        <p:spPr>
          <a:xfrm>
            <a:off x="20" y="1"/>
            <a:ext cx="12191980" cy="6857999"/>
          </a:xfrm>
          <a:prstGeom prst="rect">
            <a:avLst/>
          </a:prstGeom>
          <a:effectLst>
            <a:outerShdw blurRad="50800" dist="50800" dir="5400000" sx="9000" sy="9000" algn="ctr" rotWithShape="0">
              <a:srgbClr val="000000"/>
            </a:outerShdw>
          </a:effectLst>
        </p:spPr>
      </p:pic>
      <p:cxnSp>
        <p:nvCxnSpPr>
          <p:cNvPr id="19" name="Straight Connector 18">
            <a:extLst>
              <a:ext uri="{FF2B5EF4-FFF2-40B4-BE49-F238E27FC236}">
                <a16:creationId xmlns="" xmlns:a16="http://schemas.microsoft.com/office/drawing/2014/main" id="{67182200-4859-4C8D-BCBB-55B245C28B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155379" y="1065862"/>
            <a:ext cx="6231949" cy="4822874"/>
          </a:xfrm>
        </p:spPr>
        <p:txBody>
          <a:bodyPr anchor="ctr">
            <a:normAutofit/>
          </a:bodyPr>
          <a:lstStyle/>
          <a:p>
            <a:pPr marL="0" indent="0" fontAlgn="ctr">
              <a:buNone/>
            </a:pPr>
            <a:r>
              <a:rPr lang="en-US" sz="2400" dirty="0">
                <a:solidFill>
                  <a:srgbClr val="FFFFFF"/>
                </a:solidFill>
              </a:rPr>
              <a:t>Union Youth Director</a:t>
            </a:r>
          </a:p>
          <a:p>
            <a:pPr marL="0" indent="0" fontAlgn="ctr">
              <a:buNone/>
            </a:pPr>
            <a:r>
              <a:rPr lang="en-US" sz="2400" dirty="0">
                <a:solidFill>
                  <a:srgbClr val="FFFFFF"/>
                </a:solidFill>
              </a:rPr>
              <a:t>Casts vision, motivates, and oversees the success of the </a:t>
            </a:r>
            <a:r>
              <a:rPr lang="en-US" sz="2400" dirty="0" err="1">
                <a:solidFill>
                  <a:srgbClr val="FFFFFF"/>
                </a:solidFill>
              </a:rPr>
              <a:t>OYiM</a:t>
            </a:r>
            <a:r>
              <a:rPr lang="en-US" sz="2400" dirty="0">
                <a:solidFill>
                  <a:srgbClr val="FFFFFF"/>
                </a:solidFill>
              </a:rPr>
              <a:t> initiative in his/her union.  </a:t>
            </a:r>
          </a:p>
          <a:p>
            <a:pPr marL="0" indent="0" fontAlgn="ctr">
              <a:buNone/>
            </a:pPr>
            <a:r>
              <a:rPr lang="en-US" sz="2400" dirty="0">
                <a:solidFill>
                  <a:srgbClr val="FFFFFF"/>
                </a:solidFill>
              </a:rPr>
              <a:t>Work with the local conferences to appoint two </a:t>
            </a:r>
            <a:r>
              <a:rPr lang="en-US" sz="2400" dirty="0" err="1">
                <a:solidFill>
                  <a:srgbClr val="FFFFFF"/>
                </a:solidFill>
              </a:rPr>
              <a:t>OYiM</a:t>
            </a:r>
            <a:r>
              <a:rPr lang="en-US" sz="2400" dirty="0">
                <a:solidFill>
                  <a:srgbClr val="FFFFFF"/>
                </a:solidFill>
              </a:rPr>
              <a:t> leaders and initiate mass recruiting. </a:t>
            </a:r>
          </a:p>
          <a:p>
            <a:endParaRPr lang="en-US" sz="2000" dirty="0">
              <a:solidFill>
                <a:srgbClr val="FFFFFF"/>
              </a:solidFill>
            </a:endParaRPr>
          </a:p>
        </p:txBody>
      </p:sp>
    </p:spTree>
    <p:extLst>
      <p:ext uri="{BB962C8B-B14F-4D97-AF65-F5344CB8AC3E}">
        <p14:creationId xmlns:p14="http://schemas.microsoft.com/office/powerpoint/2010/main" val="196630126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A2ED9029-64A6-4BAE-BA25-DC2A13D43E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34"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41E17A99-1553-4633-ADFB-5CCDCF801D1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DAFABACF-DDBE-415C-8EE1-F7DD68C632C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 name="Content Placeholder 2"/>
          <p:cNvSpPr>
            <a:spLocks noGrp="1"/>
          </p:cNvSpPr>
          <p:nvPr>
            <p:ph idx="1"/>
          </p:nvPr>
        </p:nvSpPr>
        <p:spPr>
          <a:xfrm>
            <a:off x="4976029" y="1608667"/>
            <a:ext cx="6291241" cy="4491015"/>
          </a:xfrm>
        </p:spPr>
        <p:txBody>
          <a:bodyPr>
            <a:normAutofit fontScale="92500" lnSpcReduction="10000"/>
          </a:bodyPr>
          <a:lstStyle/>
          <a:p>
            <a:pPr marL="0" indent="0">
              <a:buNone/>
            </a:pPr>
            <a:r>
              <a:rPr lang="en-US" sz="1800" b="1" dirty="0">
                <a:solidFill>
                  <a:srgbClr val="FFFFFF"/>
                </a:solidFill>
              </a:rPr>
              <a:t>I believe God through this youth and young adult initiative wants to blow the “ram’s horn,” as </a:t>
            </a:r>
            <a:r>
              <a:rPr lang="en-US" sz="1800" b="1" dirty="0" smtClean="0">
                <a:solidFill>
                  <a:srgbClr val="FFFFFF"/>
                </a:solidFill>
              </a:rPr>
              <a:t>He </a:t>
            </a:r>
            <a:r>
              <a:rPr lang="en-US" sz="1800" b="1" dirty="0">
                <a:solidFill>
                  <a:srgbClr val="FFFFFF"/>
                </a:solidFill>
              </a:rPr>
              <a:t>did before the fall of Jericho. The ram’s horn is a beautiful symbol of the everlasting gospel. Just like it took the death of a ram to produce a horn, it took the death of our Savior to produce Salvation for the world. No wonder the Bible commands us to “…declare the Lord’s death until he comes” (1 Cor. 11:26).</a:t>
            </a:r>
            <a:r>
              <a:rPr lang="en-US" sz="1800" dirty="0">
                <a:solidFill>
                  <a:srgbClr val="FFFFFF"/>
                </a:solidFill>
              </a:rPr>
              <a:t/>
            </a:r>
            <a:br>
              <a:rPr lang="en-US" sz="1800" dirty="0">
                <a:solidFill>
                  <a:srgbClr val="FFFFFF"/>
                </a:solidFill>
              </a:rPr>
            </a:br>
            <a:endParaRPr lang="en-US" sz="1800" dirty="0">
              <a:solidFill>
                <a:srgbClr val="FFFFFF"/>
              </a:solidFill>
            </a:endParaRPr>
          </a:p>
          <a:p>
            <a:pPr marL="0" indent="0">
              <a:buNone/>
            </a:pPr>
            <a:r>
              <a:rPr lang="en-US" sz="1800" b="1" dirty="0">
                <a:solidFill>
                  <a:srgbClr val="FFFFFF"/>
                </a:solidFill>
              </a:rPr>
              <a:t>Youth directors, now is the time to take the cities in your Divisions, Unions and Conferences for Jesus! “…and it happened when the people heard the sound of the trumpet, and the people shouted with a great shout, that the walls fell down flat. Then the people went up into the city, every man straight before him, </a:t>
            </a:r>
            <a:endParaRPr lang="en-US" sz="1800" dirty="0">
              <a:solidFill>
                <a:srgbClr val="FFFFFF"/>
              </a:solidFill>
            </a:endParaRPr>
          </a:p>
          <a:p>
            <a:pPr marL="0" indent="0">
              <a:buNone/>
            </a:pPr>
            <a:r>
              <a:rPr lang="en-US" sz="1800" b="1" dirty="0">
                <a:solidFill>
                  <a:srgbClr val="FFFFFF"/>
                </a:solidFill>
              </a:rPr>
              <a:t>AND THEY TOOK THE CITY” (Joshua 6:20).</a:t>
            </a:r>
            <a:endParaRPr lang="en-US" sz="1800" dirty="0">
              <a:solidFill>
                <a:srgbClr val="FFFFFF"/>
              </a:solidFill>
            </a:endParaRPr>
          </a:p>
          <a:p>
            <a:pPr marL="0" indent="0">
              <a:buNone/>
            </a:pPr>
            <a:r>
              <a:rPr lang="en-US" sz="1800" b="1" dirty="0">
                <a:solidFill>
                  <a:srgbClr val="FFFFFF"/>
                </a:solidFill>
              </a:rPr>
              <a:t>Take the city!</a:t>
            </a:r>
            <a:r>
              <a:rPr lang="en-US" sz="1800" dirty="0">
                <a:solidFill>
                  <a:srgbClr val="FFFFFF"/>
                </a:solidFill>
              </a:rPr>
              <a:t/>
            </a:r>
            <a:br>
              <a:rPr lang="en-US" sz="1800" dirty="0">
                <a:solidFill>
                  <a:srgbClr val="FFFFFF"/>
                </a:solidFill>
              </a:rPr>
            </a:br>
            <a:endParaRPr lang="en-US" sz="1800" dirty="0">
              <a:solidFill>
                <a:srgbClr val="FFFFFF"/>
              </a:solidFill>
            </a:endParaRPr>
          </a:p>
          <a:p>
            <a:pPr marL="0" indent="0">
              <a:buNone/>
            </a:pPr>
            <a:r>
              <a:rPr lang="en-US" sz="1800" b="1" dirty="0">
                <a:solidFill>
                  <a:srgbClr val="FFFFFF"/>
                </a:solidFill>
              </a:rPr>
              <a:t>Pastor Gary</a:t>
            </a:r>
            <a:endParaRPr lang="en-US" sz="1800" dirty="0">
              <a:solidFill>
                <a:srgbClr val="FFFFFF"/>
              </a:solidFill>
            </a:endParaRPr>
          </a:p>
          <a:p>
            <a:pPr marL="0" indent="0">
              <a:buNone/>
            </a:pPr>
            <a:r>
              <a:rPr lang="en-US" sz="1800" b="1" dirty="0">
                <a:solidFill>
                  <a:srgbClr val="FFFFFF"/>
                </a:solidFill>
              </a:rPr>
              <a:t>GC Youth Ministries Director</a:t>
            </a:r>
            <a:endParaRPr lang="en-US" sz="1800" dirty="0">
              <a:solidFill>
                <a:srgbClr val="FFFFFF"/>
              </a:solidFill>
            </a:endParaRPr>
          </a:p>
          <a:p>
            <a:pPr marL="0" marR="0" lvl="0" indent="0" defTabSz="914400" eaLnBrk="1" fontAlgn="auto" latinLnBrk="0" hangingPunct="1">
              <a:spcBef>
                <a:spcPts val="0"/>
              </a:spcBef>
              <a:spcAft>
                <a:spcPts val="0"/>
              </a:spcAft>
              <a:buClrTx/>
              <a:buSzTx/>
              <a:buFontTx/>
              <a:buNone/>
              <a:tabLst/>
              <a:defRPr/>
            </a:pPr>
            <a:endParaRPr lang="en-US" sz="1600" dirty="0">
              <a:solidFill>
                <a:srgbClr val="FFFFFF"/>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588" y="1608667"/>
            <a:ext cx="3737751" cy="2475653"/>
          </a:xfrm>
          <a:prstGeom prst="rect">
            <a:avLst/>
          </a:prstGeom>
        </p:spPr>
      </p:pic>
    </p:spTree>
    <p:extLst>
      <p:ext uri="{BB962C8B-B14F-4D97-AF65-F5344CB8AC3E}">
        <p14:creationId xmlns:p14="http://schemas.microsoft.com/office/powerpoint/2010/main" val="310324863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9091" b="23391"/>
          <a:stretch/>
        </p:blipFill>
        <p:spPr>
          <a:xfrm>
            <a:off x="0" y="-450913"/>
            <a:ext cx="13228300" cy="7440920"/>
          </a:xfrm>
          <a:prstGeom prst="rect">
            <a:avLst/>
          </a:prstGeom>
        </p:spPr>
      </p:pic>
      <p:sp>
        <p:nvSpPr>
          <p:cNvPr id="9" name="Rectangle 8">
            <a:extLst>
              <a:ext uri="{FF2B5EF4-FFF2-40B4-BE49-F238E27FC236}">
                <a16:creationId xmlns="" xmlns:a16="http://schemas.microsoft.com/office/drawing/2014/main"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86934" y="1512163"/>
            <a:ext cx="5235490" cy="3773010"/>
          </a:xfrm>
        </p:spPr>
        <p:txBody>
          <a:bodyPr>
            <a:normAutofit fontScale="92500" lnSpcReduction="10000"/>
          </a:bodyPr>
          <a:lstStyle/>
          <a:p>
            <a:pPr marL="0" indent="0" fontAlgn="ctr">
              <a:buNone/>
            </a:pPr>
            <a:r>
              <a:rPr lang="en-US" sz="2000" dirty="0" err="1"/>
              <a:t>OYiM</a:t>
            </a:r>
            <a:r>
              <a:rPr lang="en-US" sz="2000" dirty="0"/>
              <a:t> Leaders: The success of the operation is almost entirely dependent on these gifted and called leaders. It is recommended that these directors could receive a stipend or even be paid pastors or church planters provided they can focus on </a:t>
            </a:r>
            <a:r>
              <a:rPr lang="en-US" sz="2000" dirty="0" err="1"/>
              <a:t>OYiM</a:t>
            </a:r>
            <a:r>
              <a:rPr lang="en-US" sz="2000" dirty="0"/>
              <a:t> and not be tasked with local church leadership.</a:t>
            </a:r>
          </a:p>
          <a:p>
            <a:pPr marL="0" indent="0" fontAlgn="ctr">
              <a:buNone/>
            </a:pPr>
            <a:r>
              <a:rPr lang="en-US" sz="2000" dirty="0"/>
              <a:t>Oversee the </a:t>
            </a:r>
            <a:r>
              <a:rPr lang="en-US" sz="2000" dirty="0" smtClean="0"/>
              <a:t>day-to-day </a:t>
            </a:r>
            <a:r>
              <a:rPr lang="en-US" sz="2000" dirty="0"/>
              <a:t>operations of the </a:t>
            </a:r>
            <a:r>
              <a:rPr lang="en-US" sz="2000" dirty="0" err="1"/>
              <a:t>OYiM</a:t>
            </a:r>
            <a:r>
              <a:rPr lang="en-US" sz="2000" dirty="0"/>
              <a:t> </a:t>
            </a:r>
            <a:r>
              <a:rPr lang="en-US" sz="2000" dirty="0" smtClean="0"/>
              <a:t>team.</a:t>
            </a:r>
            <a:endParaRPr lang="en-US" sz="2000" dirty="0"/>
          </a:p>
          <a:p>
            <a:pPr marL="0" indent="0" fontAlgn="ctr">
              <a:buNone/>
            </a:pPr>
            <a:r>
              <a:rPr lang="en-US" sz="2000" dirty="0"/>
              <a:t>Responsible for the mission strategy, training, spiritual growth and overall safety of the missionaries. </a:t>
            </a:r>
          </a:p>
          <a:p>
            <a:pPr marL="0" indent="0" fontAlgn="ctr">
              <a:buNone/>
            </a:pPr>
            <a:r>
              <a:rPr lang="en-US" sz="2000" dirty="0"/>
              <a:t>They are directly responsible to the Union Youth Director.</a:t>
            </a:r>
          </a:p>
          <a:p>
            <a:endParaRPr lang="en-US" sz="1700" dirty="0"/>
          </a:p>
        </p:txBody>
      </p:sp>
    </p:spTree>
    <p:extLst>
      <p:ext uri="{BB962C8B-B14F-4D97-AF65-F5344CB8AC3E}">
        <p14:creationId xmlns:p14="http://schemas.microsoft.com/office/powerpoint/2010/main" val="3410337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38783"/>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5" name="Content Placeholder 4"/>
          <p:cNvSpPr>
            <a:spLocks noGrp="1"/>
          </p:cNvSpPr>
          <p:nvPr>
            <p:ph idx="1"/>
          </p:nvPr>
        </p:nvSpPr>
        <p:spPr>
          <a:xfrm>
            <a:off x="655321" y="2575034"/>
            <a:ext cx="5120113" cy="3462228"/>
          </a:xfrm>
        </p:spPr>
        <p:txBody>
          <a:bodyPr>
            <a:normAutofit/>
          </a:bodyPr>
          <a:lstStyle/>
          <a:p>
            <a:pPr marL="0" marR="0" indent="0">
              <a:spcBef>
                <a:spcPts val="0"/>
              </a:spcBef>
              <a:spcAft>
                <a:spcPts val="0"/>
              </a:spcAft>
              <a:buNone/>
            </a:pPr>
            <a:r>
              <a:rPr lang="en-US" sz="2000" dirty="0">
                <a:effectLst/>
              </a:rPr>
              <a:t>Suggested books to </a:t>
            </a:r>
            <a:r>
              <a:rPr lang="en-US" sz="2000" dirty="0" smtClean="0">
                <a:effectLst/>
              </a:rPr>
              <a:t>read available </a:t>
            </a:r>
            <a:r>
              <a:rPr lang="en-US" sz="2000" dirty="0">
                <a:effectLst/>
              </a:rPr>
              <a:t>for sale at the </a:t>
            </a:r>
            <a:r>
              <a:rPr lang="en-US" sz="2000" dirty="0" err="1"/>
              <a:t>a</a:t>
            </a:r>
            <a:r>
              <a:rPr lang="en-US" sz="2000" dirty="0" err="1" smtClean="0">
                <a:effectLst/>
              </a:rPr>
              <a:t>dventistbookcenter.com</a:t>
            </a:r>
            <a:endParaRPr lang="en-US" sz="2000" dirty="0">
              <a:effectLst/>
            </a:endParaRPr>
          </a:p>
          <a:p>
            <a:pPr marL="0" marR="0" indent="0">
              <a:spcBef>
                <a:spcPts val="0"/>
              </a:spcBef>
              <a:spcAft>
                <a:spcPts val="0"/>
              </a:spcAft>
              <a:buNone/>
            </a:pPr>
            <a:r>
              <a:rPr lang="en-US" sz="2000" strike="noStrike" dirty="0">
                <a:effectLst/>
              </a:rPr>
              <a:t> </a:t>
            </a:r>
            <a:endParaRPr lang="en-US" sz="2000" dirty="0">
              <a:effectLst/>
            </a:endParaRPr>
          </a:p>
          <a:p>
            <a:pPr marL="0" marR="0" indent="0">
              <a:spcBef>
                <a:spcPts val="0"/>
              </a:spcBef>
              <a:spcAft>
                <a:spcPts val="0"/>
              </a:spcAft>
              <a:buNone/>
            </a:pPr>
            <a:r>
              <a:rPr lang="en-US" sz="2000" dirty="0" smtClean="0">
                <a:effectLst/>
              </a:rPr>
              <a:t>“Passport </a:t>
            </a:r>
            <a:r>
              <a:rPr lang="en-US" sz="2000" dirty="0">
                <a:effectLst/>
              </a:rPr>
              <a:t>to </a:t>
            </a:r>
            <a:r>
              <a:rPr lang="en-US" sz="2000" dirty="0" smtClean="0">
                <a:effectLst/>
              </a:rPr>
              <a:t>Missions” </a:t>
            </a:r>
            <a:r>
              <a:rPr lang="en-US" sz="2000" dirty="0">
                <a:effectLst/>
              </a:rPr>
              <a:t>by W. Guy Henderson      </a:t>
            </a:r>
            <a:r>
              <a:rPr lang="en-US" sz="2000" dirty="0" smtClean="0">
                <a:effectLst/>
              </a:rPr>
              <a:t>“Ministry </a:t>
            </a:r>
            <a:r>
              <a:rPr lang="en-US" sz="2000" dirty="0">
                <a:effectLst/>
              </a:rPr>
              <a:t>to the </a:t>
            </a:r>
            <a:r>
              <a:rPr lang="en-US" sz="2000" dirty="0" smtClean="0">
                <a:effectLst/>
              </a:rPr>
              <a:t>Cities” </a:t>
            </a:r>
            <a:r>
              <a:rPr lang="en-US" sz="2000" dirty="0">
                <a:effectLst/>
              </a:rPr>
              <a:t>by Ellen G. White              </a:t>
            </a:r>
          </a:p>
          <a:p>
            <a:pPr marL="0" marR="0" indent="0">
              <a:spcBef>
                <a:spcPts val="0"/>
              </a:spcBef>
              <a:spcAft>
                <a:spcPts val="0"/>
              </a:spcAft>
              <a:buNone/>
            </a:pPr>
            <a:r>
              <a:rPr lang="en-US" sz="2000" dirty="0" smtClean="0">
                <a:effectLst/>
              </a:rPr>
              <a:t>“The Blueprint” </a:t>
            </a:r>
            <a:r>
              <a:rPr lang="en-US" sz="2000" dirty="0">
                <a:effectLst/>
              </a:rPr>
              <a:t>by Rico Hill and Jared </a:t>
            </a:r>
            <a:r>
              <a:rPr lang="en-US" sz="2000" dirty="0" err="1">
                <a:effectLst/>
              </a:rPr>
              <a:t>Thurmon</a:t>
            </a:r>
            <a:r>
              <a:rPr lang="en-US" sz="2000" dirty="0">
                <a:effectLst/>
              </a:rPr>
              <a:t>         </a:t>
            </a:r>
            <a:r>
              <a:rPr lang="en-US" sz="2000" dirty="0" smtClean="0">
                <a:effectLst/>
              </a:rPr>
              <a:t>“Evangelism” </a:t>
            </a:r>
            <a:r>
              <a:rPr lang="en-US" sz="2000" dirty="0">
                <a:effectLst/>
              </a:rPr>
              <a:t>by Ellen G. White</a:t>
            </a:r>
          </a:p>
          <a:p>
            <a:pPr marL="0" marR="0" indent="0">
              <a:spcBef>
                <a:spcPts val="0"/>
              </a:spcBef>
              <a:spcAft>
                <a:spcPts val="0"/>
              </a:spcAft>
              <a:buNone/>
            </a:pPr>
            <a:r>
              <a:rPr lang="en-US" sz="2000" dirty="0">
                <a:effectLst/>
              </a:rPr>
              <a:t> </a:t>
            </a:r>
            <a:endParaRPr lang="en-US" sz="2000" dirty="0">
              <a:effectLst/>
              <a:latin typeface="Calibri" charset="0"/>
              <a:ea typeface="Calibri" charset="0"/>
              <a:cs typeface="Times New Roman" charset="0"/>
            </a:endParaRPr>
          </a:p>
          <a:p>
            <a:pPr marL="0" marR="0" indent="0">
              <a:spcBef>
                <a:spcPts val="0"/>
              </a:spcBef>
              <a:spcAft>
                <a:spcPts val="0"/>
              </a:spcAft>
              <a:buNone/>
            </a:pPr>
            <a:r>
              <a:rPr lang="en-US" sz="1800" dirty="0">
                <a:effectLst/>
              </a:rPr>
              <a:t> </a:t>
            </a:r>
            <a:endParaRPr lang="en-US" sz="1800" dirty="0">
              <a:effectLst/>
              <a:latin typeface="Calibri" charset="0"/>
              <a:ea typeface="Calibri" charset="0"/>
              <a:cs typeface="Times New Roman" charset="0"/>
            </a:endParaRPr>
          </a:p>
          <a:p>
            <a:endParaRPr lang="en-US" sz="1800" dirty="0"/>
          </a:p>
        </p:txBody>
      </p:sp>
    </p:spTree>
    <p:extLst>
      <p:ext uri="{BB962C8B-B14F-4D97-AF65-F5344CB8AC3E}">
        <p14:creationId xmlns:p14="http://schemas.microsoft.com/office/powerpoint/2010/main" val="1463574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1228" y="1825625"/>
            <a:ext cx="4369544" cy="4351338"/>
          </a:xfrm>
        </p:spPr>
      </p:pic>
    </p:spTree>
    <p:extLst>
      <p:ext uri="{BB962C8B-B14F-4D97-AF65-F5344CB8AC3E}">
        <p14:creationId xmlns:p14="http://schemas.microsoft.com/office/powerpoint/2010/main" val="1170044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C5E6CFF1-2F42-4E10-9A97-F116F46F53F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alphaModFix amt="35000"/>
            <a:extLst>
              <a:ext uri="{BEBA8EAE-BF5A-486C-A8C5-ECC9F3942E4B}">
                <a14:imgProps xmlns:a14="http://schemas.microsoft.com/office/drawing/2010/main">
                  <a14:imgLayer r:embed="rId3">
                    <a14:imgEffect>
                      <a14:brightnessContrast bright="-37000"/>
                    </a14:imgEffect>
                  </a14:imgLayer>
                </a14:imgProps>
              </a:ext>
            </a:extLst>
          </a:blip>
          <a:srcRect l="13967" r="7811"/>
          <a:stretch/>
        </p:blipFill>
        <p:spPr>
          <a:xfrm>
            <a:off x="20" y="1"/>
            <a:ext cx="12191980" cy="6857999"/>
          </a:xfrm>
          <a:prstGeom prst="rect">
            <a:avLst/>
          </a:prstGeom>
        </p:spPr>
      </p:pic>
      <p:cxnSp>
        <p:nvCxnSpPr>
          <p:cNvPr id="12" name="Straight Connector 11">
            <a:extLst>
              <a:ext uri="{FF2B5EF4-FFF2-40B4-BE49-F238E27FC236}">
                <a16:creationId xmlns="" xmlns:a16="http://schemas.microsoft.com/office/drawing/2014/main" id="{67182200-4859-4C8D-BCBB-55B245C28B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1" y="1065862"/>
            <a:ext cx="3313164" cy="4726276"/>
          </a:xfrm>
        </p:spPr>
        <p:txBody>
          <a:bodyPr>
            <a:normAutofit/>
          </a:bodyPr>
          <a:lstStyle/>
          <a:p>
            <a:pPr algn="r"/>
            <a:r>
              <a:rPr lang="en-US" sz="4000" b="1" dirty="0">
                <a:solidFill>
                  <a:srgbClr val="FFFFFF"/>
                </a:solidFill>
              </a:rPr>
              <a:t>One Year in </a:t>
            </a:r>
            <a:r>
              <a:rPr lang="en-US" sz="4000" b="1" dirty="0" smtClean="0">
                <a:solidFill>
                  <a:srgbClr val="FFFFFF"/>
                </a:solidFill>
              </a:rPr>
              <a:t>Mission</a:t>
            </a:r>
            <a:r>
              <a:rPr lang="en-US" sz="4000" dirty="0">
                <a:solidFill>
                  <a:srgbClr val="FFFFFF"/>
                </a:solidFill>
              </a:rPr>
              <a:t/>
            </a:r>
            <a:br>
              <a:rPr lang="en-US" sz="4000" dirty="0">
                <a:solidFill>
                  <a:srgbClr val="FFFFFF"/>
                </a:solidFill>
              </a:rPr>
            </a:br>
            <a:r>
              <a:rPr lang="en-US" sz="2400" b="1" dirty="0">
                <a:solidFill>
                  <a:srgbClr val="FFFFFF"/>
                </a:solidFill>
              </a:rPr>
              <a:t>understanding what </a:t>
            </a:r>
            <a:r>
              <a:rPr lang="en-US" sz="2400" b="1" dirty="0" err="1">
                <a:solidFill>
                  <a:srgbClr val="FFFFFF"/>
                </a:solidFill>
              </a:rPr>
              <a:t>OYiM</a:t>
            </a:r>
            <a:r>
              <a:rPr lang="en-US" sz="2400" b="1" dirty="0">
                <a:solidFill>
                  <a:srgbClr val="FFFFFF"/>
                </a:solidFill>
              </a:rPr>
              <a:t> is all about</a:t>
            </a:r>
            <a:endParaRPr lang="en-US" sz="2400" dirty="0">
              <a:solidFill>
                <a:srgbClr val="FFFFFF"/>
              </a:solidFill>
            </a:endParaRPr>
          </a:p>
        </p:txBody>
      </p:sp>
      <p:sp>
        <p:nvSpPr>
          <p:cNvPr id="3" name="Content Placeholder 2"/>
          <p:cNvSpPr>
            <a:spLocks noGrp="1"/>
          </p:cNvSpPr>
          <p:nvPr>
            <p:ph idx="1"/>
          </p:nvPr>
        </p:nvSpPr>
        <p:spPr>
          <a:xfrm>
            <a:off x="5155379" y="2474976"/>
            <a:ext cx="5744685" cy="3317162"/>
          </a:xfrm>
        </p:spPr>
        <p:txBody>
          <a:bodyPr anchor="ctr">
            <a:normAutofit/>
          </a:bodyPr>
          <a:lstStyle/>
          <a:p>
            <a:pPr marL="0" indent="0">
              <a:buNone/>
            </a:pPr>
            <a:r>
              <a:rPr lang="en-US" sz="2400" dirty="0">
                <a:solidFill>
                  <a:srgbClr val="FFFFFF"/>
                </a:solidFill>
              </a:rPr>
              <a:t>What is “One Year in Mission”? </a:t>
            </a:r>
          </a:p>
          <a:p>
            <a:pPr marL="0" indent="0">
              <a:buNone/>
            </a:pPr>
            <a:r>
              <a:rPr lang="en-US" sz="2400" dirty="0" err="1">
                <a:solidFill>
                  <a:srgbClr val="FFFFFF"/>
                </a:solidFill>
              </a:rPr>
              <a:t>OYiM</a:t>
            </a:r>
            <a:r>
              <a:rPr lang="en-US" sz="2400" dirty="0">
                <a:solidFill>
                  <a:srgbClr val="FFFFFF"/>
                </a:solidFill>
              </a:rPr>
              <a:t> is a global youth initiative designed to give teams of young professional (18+) an opportunity to magnify Jesus in the cities of the world through the </a:t>
            </a:r>
          </a:p>
          <a:p>
            <a:pPr marL="0" indent="0">
              <a:buNone/>
            </a:pPr>
            <a:r>
              <a:rPr lang="en-US" sz="2400" dirty="0">
                <a:solidFill>
                  <a:srgbClr val="FFFFFF"/>
                </a:solidFill>
              </a:rPr>
              <a:t>Three Angels Message! </a:t>
            </a:r>
          </a:p>
          <a:p>
            <a:pPr marL="0" indent="0">
              <a:buNone/>
            </a:pPr>
            <a:r>
              <a:rPr lang="en-US" sz="2400" b="1" dirty="0">
                <a:solidFill>
                  <a:srgbClr val="FFFFFF"/>
                </a:solidFill>
              </a:rPr>
              <a:t>FACT:</a:t>
            </a:r>
            <a:r>
              <a:rPr lang="en-US" sz="2400" dirty="0">
                <a:solidFill>
                  <a:srgbClr val="FFFFFF"/>
                </a:solidFill>
              </a:rPr>
              <a:t> The Apostle Paul was the first </a:t>
            </a:r>
            <a:r>
              <a:rPr lang="en-US" sz="2400" dirty="0" err="1">
                <a:solidFill>
                  <a:srgbClr val="FFFFFF"/>
                </a:solidFill>
              </a:rPr>
              <a:t>OYiM</a:t>
            </a:r>
            <a:r>
              <a:rPr lang="en-US" sz="2400" dirty="0">
                <a:solidFill>
                  <a:srgbClr val="FFFFFF"/>
                </a:solidFill>
              </a:rPr>
              <a:t> Missionary to Antioch (Acts 11:26).</a:t>
            </a:r>
          </a:p>
          <a:p>
            <a:pPr marL="0" marR="0" lvl="0" indent="0" defTabSz="914400" eaLnBrk="1" fontAlgn="auto" latinLnBrk="0" hangingPunct="1">
              <a:spcBef>
                <a:spcPts val="0"/>
              </a:spcBef>
              <a:spcAft>
                <a:spcPts val="0"/>
              </a:spcAft>
              <a:buClrTx/>
              <a:buSzTx/>
              <a:buFontTx/>
              <a:buNone/>
              <a:tabLst/>
              <a:defRPr/>
            </a:pPr>
            <a:endParaRPr lang="en-US" sz="2000" dirty="0">
              <a:solidFill>
                <a:srgbClr val="FFFFFF"/>
              </a:solidFill>
            </a:endParaRPr>
          </a:p>
        </p:txBody>
      </p:sp>
    </p:spTree>
    <p:extLst>
      <p:ext uri="{BB962C8B-B14F-4D97-AF65-F5344CB8AC3E}">
        <p14:creationId xmlns:p14="http://schemas.microsoft.com/office/powerpoint/2010/main" val="285589590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30165" r="7885"/>
          <a:stretch/>
        </p:blipFill>
        <p:spPr>
          <a:xfrm>
            <a:off x="4737910" y="0"/>
            <a:ext cx="7552944" cy="6857990"/>
          </a:xfrm>
          <a:prstGeom prst="rect">
            <a:avLst/>
          </a:prstGeom>
          <a:effectLst/>
        </p:spPr>
      </p:pic>
      <p:sp>
        <p:nvSpPr>
          <p:cNvPr id="7" name="TextBox 6"/>
          <p:cNvSpPr txBox="1"/>
          <p:nvPr/>
        </p:nvSpPr>
        <p:spPr>
          <a:xfrm>
            <a:off x="332479" y="951069"/>
            <a:ext cx="4312753" cy="3785419"/>
          </a:xfrm>
          <a:prstGeom prst="rect">
            <a:avLst/>
          </a:prstGeom>
        </p:spPr>
        <p:txBody>
          <a:bodyPr vert="horz" lIns="91440" tIns="45720" rIns="91440" bIns="45720" rtlCol="0">
            <a:normAutofit fontScale="25000" lnSpcReduction="20000"/>
          </a:bodyPr>
          <a:lstStyle/>
          <a:p>
            <a:pPr>
              <a:lnSpc>
                <a:spcPct val="90000"/>
              </a:lnSpc>
              <a:spcAft>
                <a:spcPts val="600"/>
              </a:spcAft>
            </a:pPr>
            <a:r>
              <a:rPr lang="en-US" sz="16000" b="1" dirty="0"/>
              <a:t>Why do we need </a:t>
            </a:r>
            <a:r>
              <a:rPr lang="en-US" sz="16000" b="1" dirty="0" err="1"/>
              <a:t>OYiM</a:t>
            </a:r>
            <a:r>
              <a:rPr lang="en-US" sz="16000" b="1" dirty="0" smtClean="0"/>
              <a:t>?</a:t>
            </a:r>
            <a:endParaRPr lang="en-US" sz="16000" b="1" dirty="0"/>
          </a:p>
          <a:p>
            <a:pPr>
              <a:lnSpc>
                <a:spcPct val="90000"/>
              </a:lnSpc>
              <a:spcAft>
                <a:spcPts val="600"/>
              </a:spcAft>
            </a:pPr>
            <a:r>
              <a:rPr lang="en-US" sz="8800" dirty="0" smtClean="0"/>
              <a:t>Because </a:t>
            </a:r>
            <a:r>
              <a:rPr lang="en-US" sz="8800" dirty="0"/>
              <a:t>city evangelism “is the essential work for this time” and will result in starting “a mighty movement such as we have not yet experienced” </a:t>
            </a:r>
            <a:endParaRPr lang="en-US" sz="8800" dirty="0" smtClean="0"/>
          </a:p>
          <a:p>
            <a:pPr>
              <a:lnSpc>
                <a:spcPct val="90000"/>
              </a:lnSpc>
              <a:spcAft>
                <a:spcPts val="600"/>
              </a:spcAft>
            </a:pPr>
            <a:r>
              <a:rPr lang="en-US" sz="8800" dirty="0" smtClean="0"/>
              <a:t>(</a:t>
            </a:r>
            <a:r>
              <a:rPr lang="en-US" sz="8800" dirty="0"/>
              <a:t>Medical Ministry p. 304). </a:t>
            </a:r>
            <a:endParaRPr lang="en-US" sz="8800" dirty="0" smtClean="0"/>
          </a:p>
          <a:p>
            <a:pPr>
              <a:lnSpc>
                <a:spcPct val="90000"/>
              </a:lnSpc>
              <a:spcAft>
                <a:spcPts val="600"/>
              </a:spcAft>
            </a:pPr>
            <a:endParaRPr lang="en-US" sz="8800" dirty="0"/>
          </a:p>
          <a:p>
            <a:pPr>
              <a:lnSpc>
                <a:spcPct val="90000"/>
              </a:lnSpc>
              <a:spcAft>
                <a:spcPts val="600"/>
              </a:spcAft>
            </a:pPr>
            <a:r>
              <a:rPr lang="en-US" sz="8800" dirty="0" smtClean="0"/>
              <a:t>The </a:t>
            </a:r>
            <a:r>
              <a:rPr lang="en-US" sz="8800" dirty="0"/>
              <a:t>“everlasting gospel” is the only real antidote for the poverty, crime, vice, racism, disease and corruption found in the cities of the world </a:t>
            </a:r>
            <a:endParaRPr lang="en-US" sz="8800" dirty="0" smtClean="0"/>
          </a:p>
          <a:p>
            <a:pPr>
              <a:lnSpc>
                <a:spcPct val="90000"/>
              </a:lnSpc>
              <a:spcAft>
                <a:spcPts val="600"/>
              </a:spcAft>
            </a:pPr>
            <a:r>
              <a:rPr lang="en-US" sz="8800" dirty="0" smtClean="0"/>
              <a:t>(</a:t>
            </a:r>
            <a:r>
              <a:rPr lang="en-US" sz="8800" dirty="0"/>
              <a:t>see Netflix documentaries, “Underworld Inc.” and “DOPE”). </a:t>
            </a:r>
          </a:p>
          <a:p>
            <a:pPr>
              <a:lnSpc>
                <a:spcPct val="90000"/>
              </a:lnSpc>
              <a:spcAft>
                <a:spcPts val="600"/>
              </a:spcAft>
            </a:pPr>
            <a:endParaRPr lang="en-US" sz="8000" b="1" dirty="0"/>
          </a:p>
          <a:p>
            <a:pPr>
              <a:lnSpc>
                <a:spcPct val="90000"/>
              </a:lnSpc>
              <a:spcAft>
                <a:spcPts val="600"/>
              </a:spcAft>
            </a:pPr>
            <a:endParaRPr lang="en-US" sz="8000" dirty="0"/>
          </a:p>
          <a:p>
            <a:pPr indent="-228600">
              <a:lnSpc>
                <a:spcPct val="90000"/>
              </a:lnSpc>
              <a:spcAft>
                <a:spcPts val="600"/>
              </a:spcAft>
              <a:buFont typeface="Arial" panose="020B0604020202020204" pitchFamily="34" charset="0"/>
              <a:buChar char="•"/>
            </a:pPr>
            <a:endParaRPr lang="en-US" sz="8000" dirty="0"/>
          </a:p>
        </p:txBody>
      </p:sp>
    </p:spTree>
    <p:extLst>
      <p:ext uri="{BB962C8B-B14F-4D97-AF65-F5344CB8AC3E}">
        <p14:creationId xmlns:p14="http://schemas.microsoft.com/office/powerpoint/2010/main" val="3220613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Arrow Connector 8">
            <a:extLst>
              <a:ext uri="{FF2B5EF4-FFF2-40B4-BE49-F238E27FC236}">
                <a16:creationId xmlns=""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751" r="-1"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p:cNvSpPr>
            <a:spLocks noGrp="1"/>
          </p:cNvSpPr>
          <p:nvPr>
            <p:ph type="title"/>
          </p:nvPr>
        </p:nvSpPr>
        <p:spPr>
          <a:xfrm>
            <a:off x="655320" y="365125"/>
            <a:ext cx="5120114" cy="1692794"/>
          </a:xfrm>
        </p:spPr>
        <p:txBody>
          <a:bodyPr>
            <a:normAutofit/>
          </a:bodyPr>
          <a:lstStyle/>
          <a:p>
            <a:r>
              <a:rPr lang="en-US" b="1" dirty="0"/>
              <a:t>What outcomes are </a:t>
            </a:r>
            <a:r>
              <a:rPr lang="en-US" dirty="0"/>
              <a:t/>
            </a:r>
            <a:br>
              <a:rPr lang="en-US" dirty="0"/>
            </a:br>
            <a:r>
              <a:rPr lang="en-US" b="1" dirty="0"/>
              <a:t>expected from </a:t>
            </a:r>
            <a:r>
              <a:rPr lang="en-US" b="1" dirty="0" err="1"/>
              <a:t>OYiM</a:t>
            </a:r>
            <a:r>
              <a:rPr lang="en-US" b="1" dirty="0"/>
              <a:t>?</a:t>
            </a:r>
            <a:endParaRPr lang="en-US" dirty="0"/>
          </a:p>
        </p:txBody>
      </p:sp>
      <p:sp>
        <p:nvSpPr>
          <p:cNvPr id="3" name="Content Placeholder 2"/>
          <p:cNvSpPr>
            <a:spLocks noGrp="1"/>
          </p:cNvSpPr>
          <p:nvPr>
            <p:ph idx="1"/>
          </p:nvPr>
        </p:nvSpPr>
        <p:spPr>
          <a:xfrm>
            <a:off x="655321" y="2575034"/>
            <a:ext cx="5120113" cy="3462228"/>
          </a:xfrm>
        </p:spPr>
        <p:txBody>
          <a:bodyPr>
            <a:normAutofit/>
          </a:bodyPr>
          <a:lstStyle/>
          <a:p>
            <a:pPr marL="0" indent="0">
              <a:buNone/>
            </a:pPr>
            <a:r>
              <a:rPr lang="en-US" sz="1800" dirty="0"/>
              <a:t>Several examples can be found in the Bible, but for now we will use Antioch (in the book of Acts). The gospel preached specifically to the unsaved (11:20, 13:38-39, 4613:46), New churches planted (13:1), Ministry to the suffering provided (11:29), Local churches revived (11:14-15), Souls saved and </a:t>
            </a:r>
            <a:r>
              <a:rPr lang="en-US" sz="1800" dirty="0" err="1"/>
              <a:t>discipled</a:t>
            </a:r>
            <a:r>
              <a:rPr lang="en-US" sz="1800" dirty="0"/>
              <a:t> (13:43, 48), Entire cities and regions positively impacted.  (13:44, 49), Opposition and persecution from within and without (13:45,50). New church leaders raised up and sent (13:2-4). </a:t>
            </a:r>
          </a:p>
        </p:txBody>
      </p:sp>
    </p:spTree>
    <p:extLst>
      <p:ext uri="{BB962C8B-B14F-4D97-AF65-F5344CB8AC3E}">
        <p14:creationId xmlns:p14="http://schemas.microsoft.com/office/powerpoint/2010/main" val="2855296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EB181E26-89C4-4A14-92DE-0F4C4B0E94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37">
            <a:extLst>
              <a:ext uri="{FF2B5EF4-FFF2-40B4-BE49-F238E27FC236}">
                <a16:creationId xmlns="" xmlns:a16="http://schemas.microsoft.com/office/drawing/2014/main" id="{13958066-7CBD-4B89-8F46-614C4F28BCF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241" r="2" b="5484"/>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527" t="12817" r="2684" b="33253"/>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2" name="Title 1"/>
          <p:cNvSpPr>
            <a:spLocks noGrp="1"/>
          </p:cNvSpPr>
          <p:nvPr>
            <p:ph type="title"/>
          </p:nvPr>
        </p:nvSpPr>
        <p:spPr>
          <a:xfrm>
            <a:off x="838200" y="365125"/>
            <a:ext cx="10515600" cy="1325563"/>
          </a:xfrm>
        </p:spPr>
        <p:txBody>
          <a:bodyPr>
            <a:normAutofit/>
          </a:bodyPr>
          <a:lstStyle/>
          <a:p>
            <a:r>
              <a:rPr lang="en-US" b="1" dirty="0"/>
              <a:t>What method does </a:t>
            </a:r>
            <a:r>
              <a:rPr lang="en-US" b="1" dirty="0" err="1"/>
              <a:t>OYiM</a:t>
            </a:r>
            <a:r>
              <a:rPr lang="en-US" b="1" dirty="0"/>
              <a:t> use? </a:t>
            </a:r>
            <a:r>
              <a:rPr lang="en-US" dirty="0"/>
              <a:t/>
            </a:r>
            <a:br>
              <a:rPr lang="en-US" dirty="0"/>
            </a:br>
            <a:endParaRPr lang="en-US" dirty="0"/>
          </a:p>
        </p:txBody>
      </p:sp>
      <p:sp>
        <p:nvSpPr>
          <p:cNvPr id="3" name="Content Placeholder 2"/>
          <p:cNvSpPr>
            <a:spLocks noGrp="1"/>
          </p:cNvSpPr>
          <p:nvPr>
            <p:ph idx="1"/>
          </p:nvPr>
        </p:nvSpPr>
        <p:spPr>
          <a:xfrm>
            <a:off x="838200" y="2267712"/>
            <a:ext cx="5097779" cy="3813680"/>
          </a:xfrm>
        </p:spPr>
        <p:txBody>
          <a:bodyPr anchor="t">
            <a:normAutofit/>
          </a:bodyPr>
          <a:lstStyle/>
          <a:p>
            <a:pPr marL="0" indent="0">
              <a:buNone/>
            </a:pPr>
            <a:r>
              <a:rPr lang="en-US" sz="2400" dirty="0">
                <a:solidFill>
                  <a:schemeClr val="bg1"/>
                </a:solidFill>
              </a:rPr>
              <a:t>Since only one method works, </a:t>
            </a:r>
            <a:r>
              <a:rPr lang="en-US" sz="2400" dirty="0" err="1">
                <a:solidFill>
                  <a:schemeClr val="bg1"/>
                </a:solidFill>
              </a:rPr>
              <a:t>OYiM</a:t>
            </a:r>
            <a:r>
              <a:rPr lang="en-US" sz="2400" dirty="0">
                <a:solidFill>
                  <a:schemeClr val="bg1"/>
                </a:solidFill>
              </a:rPr>
              <a:t> missionaries will practice “Christ’s method alone” (Ministry of Healing, p 143). They will work together as a team to plan and implement an effective strategy that contextualizes Christ’s </a:t>
            </a:r>
            <a:r>
              <a:rPr lang="en-US" sz="2400" dirty="0" smtClean="0">
                <a:solidFill>
                  <a:schemeClr val="bg1"/>
                </a:solidFill>
              </a:rPr>
              <a:t>methods</a:t>
            </a:r>
            <a:r>
              <a:rPr lang="en-US" sz="2400" dirty="0">
                <a:solidFill>
                  <a:schemeClr val="bg1"/>
                </a:solidFill>
              </a:rPr>
              <a:t> </a:t>
            </a:r>
            <a:r>
              <a:rPr lang="en-US" sz="2400" dirty="0" smtClean="0">
                <a:solidFill>
                  <a:schemeClr val="bg1"/>
                </a:solidFill>
              </a:rPr>
              <a:t>(</a:t>
            </a:r>
            <a:r>
              <a:rPr lang="en-US" sz="2400" dirty="0">
                <a:solidFill>
                  <a:schemeClr val="bg1"/>
                </a:solidFill>
              </a:rPr>
              <a:t>socialize, sympathize, serve, share) with their city’s unique culture. </a:t>
            </a:r>
          </a:p>
          <a:p>
            <a:endParaRPr lang="en-US" sz="2000" dirty="0">
              <a:solidFill>
                <a:schemeClr val="bg1"/>
              </a:solidFill>
            </a:endParaRPr>
          </a:p>
        </p:txBody>
      </p:sp>
    </p:spTree>
    <p:extLst>
      <p:ext uri="{BB962C8B-B14F-4D97-AF65-F5344CB8AC3E}">
        <p14:creationId xmlns:p14="http://schemas.microsoft.com/office/powerpoint/2010/main" val="152929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C5E6CFF1-2F42-4E10-9A97-F116F46F53F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alphaModFix amt="35000"/>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t="3458" b="24657"/>
          <a:stretch/>
        </p:blipFill>
        <p:spPr>
          <a:xfrm>
            <a:off x="20" y="1"/>
            <a:ext cx="12191980" cy="6857999"/>
          </a:xfrm>
          <a:prstGeom prst="rect">
            <a:avLst/>
          </a:prstGeom>
        </p:spPr>
      </p:pic>
      <p:cxnSp>
        <p:nvCxnSpPr>
          <p:cNvPr id="12" name="Straight Connector 11">
            <a:extLst>
              <a:ext uri="{FF2B5EF4-FFF2-40B4-BE49-F238E27FC236}">
                <a16:creationId xmlns="" xmlns:a16="http://schemas.microsoft.com/office/drawing/2014/main" id="{67182200-4859-4C8D-BCBB-55B245C28B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1" y="1065862"/>
            <a:ext cx="3313164" cy="4726276"/>
          </a:xfrm>
        </p:spPr>
        <p:txBody>
          <a:bodyPr>
            <a:normAutofit/>
          </a:bodyPr>
          <a:lstStyle/>
          <a:p>
            <a:pPr algn="r"/>
            <a:r>
              <a:rPr lang="en-US" sz="4000" b="1" dirty="0">
                <a:solidFill>
                  <a:srgbClr val="FFFFFF"/>
                </a:solidFill>
              </a:rPr>
              <a:t>Who can be an </a:t>
            </a:r>
            <a:r>
              <a:rPr lang="en-US" sz="4000" b="1" dirty="0" err="1">
                <a:solidFill>
                  <a:srgbClr val="FFFFFF"/>
                </a:solidFill>
              </a:rPr>
              <a:t>OYiM</a:t>
            </a:r>
            <a:r>
              <a:rPr lang="en-US" sz="4000" b="1" dirty="0">
                <a:solidFill>
                  <a:srgbClr val="FFFFFF"/>
                </a:solidFill>
              </a:rPr>
              <a:t> Missionary? </a:t>
            </a:r>
            <a:r>
              <a:rPr lang="en-US" sz="4000" dirty="0">
                <a:solidFill>
                  <a:srgbClr val="FFFFFF"/>
                </a:solidFill>
              </a:rPr>
              <a:t/>
            </a:r>
            <a:br>
              <a:rPr lang="en-US" sz="4000" dirty="0">
                <a:solidFill>
                  <a:srgbClr val="FFFFFF"/>
                </a:solidFill>
              </a:rPr>
            </a:br>
            <a:endParaRPr lang="en-US" sz="4000" dirty="0">
              <a:solidFill>
                <a:srgbClr val="FFFFFF"/>
              </a:solidFill>
            </a:endParaRPr>
          </a:p>
        </p:txBody>
      </p:sp>
      <p:sp>
        <p:nvSpPr>
          <p:cNvPr id="3" name="Content Placeholder 2"/>
          <p:cNvSpPr>
            <a:spLocks noGrp="1"/>
          </p:cNvSpPr>
          <p:nvPr>
            <p:ph idx="1"/>
          </p:nvPr>
        </p:nvSpPr>
        <p:spPr>
          <a:xfrm>
            <a:off x="5155379" y="1065862"/>
            <a:ext cx="5744685" cy="4726276"/>
          </a:xfrm>
        </p:spPr>
        <p:txBody>
          <a:bodyPr anchor="ctr">
            <a:normAutofit/>
          </a:bodyPr>
          <a:lstStyle/>
          <a:p>
            <a:pPr marL="0" indent="0">
              <a:buNone/>
            </a:pPr>
            <a:r>
              <a:rPr lang="en-US" sz="2400" dirty="0">
                <a:solidFill>
                  <a:srgbClr val="FFFFFF"/>
                </a:solidFill>
              </a:rPr>
              <a:t>Missionaries need to be young adults ages 18-35 who have, at the very minimum, graduated from high school. They should be:</a:t>
            </a:r>
          </a:p>
          <a:p>
            <a:r>
              <a:rPr lang="en-US" sz="2400" dirty="0">
                <a:solidFill>
                  <a:srgbClr val="FFFFFF"/>
                </a:solidFill>
              </a:rPr>
              <a:t>Committed Seventh-day Adventist</a:t>
            </a:r>
          </a:p>
          <a:p>
            <a:r>
              <a:rPr lang="en-US" sz="2400" dirty="0">
                <a:solidFill>
                  <a:srgbClr val="FFFFFF"/>
                </a:solidFill>
              </a:rPr>
              <a:t>Active in their local church</a:t>
            </a:r>
          </a:p>
          <a:p>
            <a:r>
              <a:rPr lang="en-US" sz="2400" dirty="0">
                <a:solidFill>
                  <a:srgbClr val="FFFFFF"/>
                </a:solidFill>
              </a:rPr>
              <a:t>Good team player</a:t>
            </a:r>
          </a:p>
          <a:p>
            <a:r>
              <a:rPr lang="en-US" sz="2400" dirty="0">
                <a:solidFill>
                  <a:srgbClr val="FFFFFF"/>
                </a:solidFill>
              </a:rPr>
              <a:t>Highly recommended by their pastor</a:t>
            </a:r>
          </a:p>
          <a:p>
            <a:r>
              <a:rPr lang="en-US" sz="2400" dirty="0">
                <a:solidFill>
                  <a:srgbClr val="FFFFFF"/>
                </a:solidFill>
              </a:rPr>
              <a:t>Willing and able take an entire year off from work/school to focus on this </a:t>
            </a:r>
            <a:r>
              <a:rPr lang="en-US" sz="2400" dirty="0" smtClean="0">
                <a:solidFill>
                  <a:srgbClr val="FFFFFF"/>
                </a:solidFill>
              </a:rPr>
              <a:t>ministry</a:t>
            </a:r>
            <a:endParaRPr lang="en-US" sz="2400" dirty="0">
              <a:solidFill>
                <a:srgbClr val="FFFFFF"/>
              </a:solidFill>
            </a:endParaRPr>
          </a:p>
          <a:p>
            <a:endParaRPr lang="en-US" sz="2000" dirty="0">
              <a:solidFill>
                <a:srgbClr val="FFFFFF"/>
              </a:solidFill>
            </a:endParaRPr>
          </a:p>
        </p:txBody>
      </p:sp>
    </p:spTree>
    <p:extLst>
      <p:ext uri="{BB962C8B-B14F-4D97-AF65-F5344CB8AC3E}">
        <p14:creationId xmlns:p14="http://schemas.microsoft.com/office/powerpoint/2010/main" val="43377895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5305" r="4807" b="-1"/>
          <a:stretch/>
        </p:blipFill>
        <p:spPr>
          <a:xfrm>
            <a:off x="7555991" y="1690688"/>
            <a:ext cx="4636009" cy="5167312"/>
          </a:xfrm>
          <a:custGeom>
            <a:avLst/>
            <a:gdLst>
              <a:gd name="connsiteX0" fmla="*/ 0 w 4636009"/>
              <a:gd name="connsiteY0" fmla="*/ 0 h 5167312"/>
              <a:gd name="connsiteX1" fmla="*/ 4636009 w 4636009"/>
              <a:gd name="connsiteY1" fmla="*/ 0 h 5167312"/>
              <a:gd name="connsiteX2" fmla="*/ 4636009 w 4636009"/>
              <a:gd name="connsiteY2" fmla="*/ 5167312 h 5167312"/>
              <a:gd name="connsiteX3" fmla="*/ 276091 w 4636009"/>
              <a:gd name="connsiteY3" fmla="*/ 5167312 h 5167312"/>
              <a:gd name="connsiteX4" fmla="*/ 2669970 w 4636009"/>
              <a:gd name="connsiteY4" fmla="*/ 952 h 5167312"/>
              <a:gd name="connsiteX5" fmla="*/ 0 w 4636009"/>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6009" h="5167312">
                <a:moveTo>
                  <a:pt x="0" y="0"/>
                </a:moveTo>
                <a:lnTo>
                  <a:pt x="4636009" y="0"/>
                </a:lnTo>
                <a:lnTo>
                  <a:pt x="4636009" y="5167312"/>
                </a:lnTo>
                <a:lnTo>
                  <a:pt x="276091" y="5167312"/>
                </a:lnTo>
                <a:lnTo>
                  <a:pt x="2669970" y="952"/>
                </a:lnTo>
                <a:lnTo>
                  <a:pt x="0" y="952"/>
                </a:lnTo>
                <a:close/>
              </a:path>
            </a:pathLst>
          </a:custGeom>
        </p:spPr>
      </p:pic>
      <p:sp>
        <p:nvSpPr>
          <p:cNvPr id="14" name="Freeform 75">
            <a:extLst>
              <a:ext uri="{FF2B5EF4-FFF2-40B4-BE49-F238E27FC236}">
                <a16:creationId xmlns="" xmlns:a16="http://schemas.microsoft.com/office/drawing/2014/main" id="{869A01FF-E930-4B34-9942-5ACABF37FE8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0"/>
            <a:ext cx="10052100" cy="5166360"/>
          </a:xfrm>
          <a:custGeom>
            <a:avLst/>
            <a:gdLst>
              <a:gd name="connsiteX0" fmla="*/ 0 w 9786594"/>
              <a:gd name="connsiteY0" fmla="*/ 0 h 5032376"/>
              <a:gd name="connsiteX1" fmla="*/ 2130696 w 9786594"/>
              <a:gd name="connsiteY1" fmla="*/ 0 h 5032376"/>
              <a:gd name="connsiteX2" fmla="*/ 4685057 w 9786594"/>
              <a:gd name="connsiteY2" fmla="*/ 0 h 5032376"/>
              <a:gd name="connsiteX3" fmla="*/ 6291520 w 9786594"/>
              <a:gd name="connsiteY3" fmla="*/ 0 h 5032376"/>
              <a:gd name="connsiteX4" fmla="*/ 7449885 w 9786594"/>
              <a:gd name="connsiteY4" fmla="*/ 0 h 5032376"/>
              <a:gd name="connsiteX5" fmla="*/ 7455943 w 9786594"/>
              <a:gd name="connsiteY5" fmla="*/ 0 h 5032376"/>
              <a:gd name="connsiteX6" fmla="*/ 9786594 w 9786594"/>
              <a:gd name="connsiteY6" fmla="*/ 5032376 h 5032376"/>
              <a:gd name="connsiteX7" fmla="*/ 0 w 9786594"/>
              <a:gd name="connsiteY7" fmla="*/ 5032376 h 503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6594" h="5032376">
                <a:moveTo>
                  <a:pt x="0" y="0"/>
                </a:moveTo>
                <a:lnTo>
                  <a:pt x="2130696" y="0"/>
                </a:lnTo>
                <a:lnTo>
                  <a:pt x="4685057" y="0"/>
                </a:lnTo>
                <a:lnTo>
                  <a:pt x="6291520" y="0"/>
                </a:lnTo>
                <a:lnTo>
                  <a:pt x="7449885" y="0"/>
                </a:lnTo>
                <a:lnTo>
                  <a:pt x="7455943" y="0"/>
                </a:lnTo>
                <a:lnTo>
                  <a:pt x="9786594" y="5032376"/>
                </a:lnTo>
                <a:lnTo>
                  <a:pt x="0" y="503237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pPr fontAlgn="ctr"/>
            <a:r>
              <a:rPr lang="en-US" b="1" dirty="0"/>
              <a:t>Aren’t our other mission initiatives enough? </a:t>
            </a:r>
          </a:p>
        </p:txBody>
      </p:sp>
      <p:sp>
        <p:nvSpPr>
          <p:cNvPr id="3" name="Content Placeholder 2"/>
          <p:cNvSpPr>
            <a:spLocks noGrp="1"/>
          </p:cNvSpPr>
          <p:nvPr>
            <p:ph idx="1"/>
          </p:nvPr>
        </p:nvSpPr>
        <p:spPr>
          <a:xfrm>
            <a:off x="838200" y="2015406"/>
            <a:ext cx="6588625" cy="4065986"/>
          </a:xfrm>
        </p:spPr>
        <p:txBody>
          <a:bodyPr anchor="ctr">
            <a:normAutofit/>
          </a:bodyPr>
          <a:lstStyle/>
          <a:p>
            <a:pPr marL="0" indent="0" fontAlgn="ctr">
              <a:buNone/>
            </a:pPr>
            <a:r>
              <a:rPr lang="en-US" sz="2000" dirty="0">
                <a:solidFill>
                  <a:schemeClr val="bg1"/>
                </a:solidFill>
              </a:rPr>
              <a:t>Without question the Seventh-Day Adventist church has many wonderful mission initiatives around the world and the General Conference Youth Ministries Department (GC) supports them all! However, </a:t>
            </a:r>
            <a:r>
              <a:rPr lang="en-US" sz="2000" dirty="0" err="1">
                <a:solidFill>
                  <a:schemeClr val="bg1"/>
                </a:solidFill>
              </a:rPr>
              <a:t>OYiM</a:t>
            </a:r>
            <a:r>
              <a:rPr lang="en-US" sz="2000" dirty="0">
                <a:solidFill>
                  <a:schemeClr val="bg1"/>
                </a:solidFill>
              </a:rPr>
              <a:t> is unique because it targets urban populations, and empowers teams of young people (15-30) to work together. </a:t>
            </a:r>
            <a:r>
              <a:rPr lang="en-US" sz="2000" dirty="0" err="1">
                <a:solidFill>
                  <a:schemeClr val="bg1"/>
                </a:solidFill>
              </a:rPr>
              <a:t>OYiM</a:t>
            </a:r>
            <a:r>
              <a:rPr lang="en-US" sz="2000" dirty="0">
                <a:solidFill>
                  <a:schemeClr val="bg1"/>
                </a:solidFill>
              </a:rPr>
              <a:t> also provides mission opportunities for young adults who may not attend our schools or who have already completed their post-secondary/higher education (college, universities, trade schools, </a:t>
            </a:r>
            <a:r>
              <a:rPr lang="en-US" sz="2000" dirty="0" err="1">
                <a:solidFill>
                  <a:schemeClr val="bg1"/>
                </a:solidFill>
              </a:rPr>
              <a:t>etc</a:t>
            </a:r>
            <a:r>
              <a:rPr lang="en-US" sz="2000" dirty="0">
                <a:solidFill>
                  <a:schemeClr val="bg1"/>
                </a:solidFill>
              </a:rPr>
              <a:t>). </a:t>
            </a:r>
          </a:p>
          <a:p>
            <a:pPr marL="0" indent="0" fontAlgn="ctr">
              <a:buNone/>
            </a:pPr>
            <a:r>
              <a:rPr lang="en-US" sz="2000" dirty="0" err="1">
                <a:solidFill>
                  <a:schemeClr val="bg1"/>
                </a:solidFill>
              </a:rPr>
              <a:t>OYiM</a:t>
            </a:r>
            <a:r>
              <a:rPr lang="en-US" sz="2000" dirty="0">
                <a:solidFill>
                  <a:schemeClr val="bg1"/>
                </a:solidFill>
              </a:rPr>
              <a:t> is a global initiative certified by </a:t>
            </a:r>
            <a:r>
              <a:rPr lang="en-US" sz="2000" dirty="0" smtClean="0">
                <a:solidFill>
                  <a:schemeClr val="bg1"/>
                </a:solidFill>
              </a:rPr>
              <a:t>the 13 </a:t>
            </a:r>
            <a:r>
              <a:rPr lang="en-US" sz="2000" dirty="0">
                <a:solidFill>
                  <a:schemeClr val="bg1"/>
                </a:solidFill>
              </a:rPr>
              <a:t>Divisions and the 2 attached fields, </a:t>
            </a:r>
            <a:r>
              <a:rPr lang="en-US" sz="2000" dirty="0" smtClean="0">
                <a:solidFill>
                  <a:schemeClr val="bg1"/>
                </a:solidFill>
              </a:rPr>
              <a:t>Middle </a:t>
            </a:r>
            <a:r>
              <a:rPr lang="en-US" sz="2000" dirty="0">
                <a:solidFill>
                  <a:schemeClr val="bg1"/>
                </a:solidFill>
              </a:rPr>
              <a:t>East and North Africa (MENA) and Israel.</a:t>
            </a:r>
          </a:p>
        </p:txBody>
      </p:sp>
    </p:spTree>
    <p:extLst>
      <p:ext uri="{BB962C8B-B14F-4D97-AF65-F5344CB8AC3E}">
        <p14:creationId xmlns:p14="http://schemas.microsoft.com/office/powerpoint/2010/main" val="28543161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1849</Words>
  <Application>Microsoft Macintosh PowerPoint</Application>
  <PresentationFormat>Widescreen</PresentationFormat>
  <Paragraphs>106</Paragraphs>
  <Slides>32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Calibri</vt:lpstr>
      <vt:lpstr>Calibri Light</vt:lpstr>
      <vt:lpstr>Helvetica Neue</vt:lpstr>
      <vt:lpstr>Times New Roman</vt:lpstr>
      <vt:lpstr>Arial</vt:lpstr>
      <vt:lpstr>Office Theme</vt:lpstr>
      <vt:lpstr>Every Union  One Year in Mission VISION CASTING</vt:lpstr>
      <vt:lpstr>PowerPoint Presentation</vt:lpstr>
      <vt:lpstr>PowerPoint Presentation</vt:lpstr>
      <vt:lpstr>One Year in Mission understanding what OYiM is all about</vt:lpstr>
      <vt:lpstr>PowerPoint Presentation</vt:lpstr>
      <vt:lpstr>What outcomes are  expected from OYiM?</vt:lpstr>
      <vt:lpstr>What method does OYiM use?  </vt:lpstr>
      <vt:lpstr>Who can be an OYiM Missionary?  </vt:lpstr>
      <vt:lpstr>Aren’t our other mission initiatives enough? </vt:lpstr>
      <vt:lpstr>  What is our new Vision for OYiM? </vt:lpstr>
      <vt:lpstr>How would the Division Youth Leaders lead this global initiative?  </vt:lpstr>
      <vt:lpstr>PowerPoint Presentation</vt:lpstr>
      <vt:lpstr>PowerPoint Presentation</vt:lpstr>
      <vt:lpstr>PowerPoint Presentation</vt:lpstr>
      <vt:lpstr>Who should lead the OYiM initiative? </vt:lpstr>
      <vt:lpstr>How will OYiM Leaders be trained? </vt:lpstr>
      <vt:lpstr>  Why online—not face to face?   </vt:lpstr>
      <vt:lpstr>  Where will OYiM missionaries stay and minister? </vt:lpstr>
      <vt:lpstr>  How much does it cost our OYiM young adults?</vt:lpstr>
      <vt:lpstr>How will the Union fund OYiM?  </vt:lpstr>
      <vt:lpstr>PowerPoint Presentation</vt:lpstr>
      <vt:lpstr>What if we want to call our initiative by a different name? </vt:lpstr>
      <vt:lpstr>  What about our Division OYiM coordinators?  </vt:lpstr>
      <vt:lpstr>Why such an emphasis on this initiative now?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Every Union  One Year in Mission MANUAL</dc:title>
  <dc:creator>Boswell, Sophia</dc:creator>
  <cp:lastModifiedBy>Boswell, Sophia</cp:lastModifiedBy>
  <cp:revision>29</cp:revision>
  <dcterms:created xsi:type="dcterms:W3CDTF">2018-01-11T19:14:12Z</dcterms:created>
  <dcterms:modified xsi:type="dcterms:W3CDTF">2018-01-16T22:49:43Z</dcterms:modified>
</cp:coreProperties>
</file>