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7" r:id="rId5"/>
    <p:sldId id="268" r:id="rId6"/>
    <p:sldId id="264" r:id="rId7"/>
    <p:sldId id="304" r:id="rId8"/>
    <p:sldId id="272" r:id="rId9"/>
    <p:sldId id="273" r:id="rId10"/>
    <p:sldId id="276" r:id="rId11"/>
    <p:sldId id="277" r:id="rId12"/>
    <p:sldId id="279" r:id="rId13"/>
    <p:sldId id="281" r:id="rId14"/>
    <p:sldId id="282" r:id="rId15"/>
    <p:sldId id="284" r:id="rId16"/>
    <p:sldId id="285" r:id="rId17"/>
    <p:sldId id="287" r:id="rId18"/>
    <p:sldId id="288" r:id="rId19"/>
    <p:sldId id="290" r:id="rId20"/>
    <p:sldId id="291" r:id="rId21"/>
    <p:sldId id="293" r:id="rId22"/>
    <p:sldId id="294" r:id="rId23"/>
    <p:sldId id="298" r:id="rId24"/>
    <p:sldId id="297" r:id="rId25"/>
    <p:sldId id="299" r:id="rId26"/>
    <p:sldId id="300" r:id="rId27"/>
    <p:sldId id="302" r:id="rId28"/>
    <p:sldId id="271"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5AFD2-EEB1-4F6A-ACD1-98770084E045}" v="91" dt="2020-07-15T12:44:42.1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23"/>
    <p:restoredTop sz="96208"/>
  </p:normalViewPr>
  <p:slideViewPr>
    <p:cSldViewPr snapToGrid="0" snapToObjects="1">
      <p:cViewPr varScale="1">
        <p:scale>
          <a:sx n="34" d="100"/>
          <a:sy n="34" d="100"/>
        </p:scale>
        <p:origin x="114"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rPr lang="en-US"/>
              <a:t>Click to edit Master title style</a:t>
            </a:r>
            <a:endParaRP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r>
              <a:rPr lang="en-US"/>
              <a:t>Click icon to add picture</a:t>
            </a: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rPr lang="en-US"/>
              <a:t>Click to edit Master title style</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r>
              <a:rPr lang="en-US"/>
              <a:t>Click icon to add picture</a:t>
            </a:r>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rPr lang="en-US"/>
              <a:t>Click to edit Master title style</a:t>
            </a:r>
            <a:endParaRP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r>
              <a:rPr lang="en-US"/>
              <a:t>Click icon to add picture</a:t>
            </a:r>
            <a:endParaRPr/>
          </a:p>
        </p:txBody>
      </p:sp>
      <p:sp>
        <p:nvSpPr>
          <p:cNvPr id="66" name="Title Text"/>
          <p:cNvSpPr txBox="1">
            <a:spLocks noGrp="1"/>
          </p:cNvSpPr>
          <p:nvPr>
            <p:ph type="title"/>
          </p:nvPr>
        </p:nvSpPr>
        <p:spPr>
          <a:prstGeom prst="rect">
            <a:avLst/>
          </a:prstGeom>
        </p:spPr>
        <p:txBody>
          <a:bodyPr/>
          <a:lstStyle/>
          <a:p>
            <a:r>
              <a:rPr lang="en-US"/>
              <a:t>Click to edit Master title style</a:t>
            </a:r>
            <a:endParaRP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r>
              <a:rPr lang="en-US"/>
              <a:t>Click icon to add picture</a:t>
            </a:r>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r>
              <a:rPr lang="en-US"/>
              <a:t>Click icon to add picture</a:t>
            </a:r>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pPr lvl="0"/>
            <a:r>
              <a:rPr lang="en-US"/>
              <a:t>Click to edit Master text styles</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lvl="0"/>
            <a:r>
              <a:rPr lang="en-US"/>
              <a:t>Click to edit Master text styles</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0A6CD9-83E8-D74A-B9E2-0BFF8ADA3203}"/>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5" name="Picture 4" descr="A close up of a logo&#10;&#10;Description automatically generated">
            <a:extLst>
              <a:ext uri="{FF2B5EF4-FFF2-40B4-BE49-F238E27FC236}">
                <a16:creationId xmlns:a16="http://schemas.microsoft.com/office/drawing/2014/main" id="{1B1D82B6-7C19-1F4D-A751-0382DE3D8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creenshot, game&#10;&#10;Description automatically generated">
            <a:extLst>
              <a:ext uri="{FF2B5EF4-FFF2-40B4-BE49-F238E27FC236}">
                <a16:creationId xmlns:a16="http://schemas.microsoft.com/office/drawing/2014/main" id="{13FA5542-AAE7-304C-BB7C-F4BA3AA368DE}"/>
              </a:ext>
            </a:extLst>
          </p:cNvPr>
          <p:cNvPicPr>
            <a:picLocks noChangeAspect="1"/>
          </p:cNvPicPr>
          <p:nvPr/>
        </p:nvPicPr>
        <p:blipFill rotWithShape="1">
          <a:blip r:embed="rId3">
            <a:extLst>
              <a:ext uri="{28A0092B-C50C-407E-A947-70E740481C1C}">
                <a14:useLocalDpi xmlns:a14="http://schemas.microsoft.com/office/drawing/2010/main" val="0"/>
              </a:ext>
            </a:extLst>
          </a:blip>
          <a:srcRect l="1" r="23942"/>
          <a:stretch/>
        </p:blipFill>
        <p:spPr>
          <a:xfrm>
            <a:off x="0" y="-41564"/>
            <a:ext cx="20927291" cy="13757564"/>
          </a:xfrm>
          <a:prstGeom prst="rect">
            <a:avLst/>
          </a:prstGeom>
        </p:spPr>
      </p:pic>
      <p:sp>
        <p:nvSpPr>
          <p:cNvPr id="11" name="TextBox 10">
            <a:extLst>
              <a:ext uri="{FF2B5EF4-FFF2-40B4-BE49-F238E27FC236}">
                <a16:creationId xmlns:a16="http://schemas.microsoft.com/office/drawing/2014/main" id="{57ED1CC1-25D1-1B42-8ABD-FE8D56E10838}"/>
              </a:ext>
            </a:extLst>
          </p:cNvPr>
          <p:cNvSpPr txBox="1"/>
          <p:nvPr/>
        </p:nvSpPr>
        <p:spPr>
          <a:xfrm>
            <a:off x="11112285" y="4282196"/>
            <a:ext cx="9391973" cy="975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000000"/>
                </a:solidFill>
                <a:effectLst/>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865076"/>
            <a:ext cx="15160238" cy="1660028"/>
          </a:xfrm>
          <a:prstGeom prst="rect">
            <a:avLst/>
          </a:prstGeom>
        </p:spPr>
        <p:txBody>
          <a:bodyPr>
            <a:normAutofit fontScale="55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10900" b="1" dirty="0">
                <a:latin typeface="Abadi MT Condensed Light" panose="020B0306030101010103" pitchFamily="34" charset="77"/>
              </a:rPr>
              <a:t>I am on an Eternal Journey to Reflect Jesus</a:t>
            </a:r>
          </a:p>
          <a:p>
            <a:endParaRPr lang="en-US" sz="6000" b="1" dirty="0">
              <a:latin typeface="Abadi MT Condensed Light" panose="020B0306030101010103" pitchFamily="34" charset="77"/>
            </a:endParaRPr>
          </a:p>
          <a:p>
            <a:r>
              <a:rPr lang="en-US" sz="6000" b="1" dirty="0">
                <a:latin typeface="Abadi MT Condensed Light" panose="020B0306030101010103" pitchFamily="34" charset="77"/>
              </a:rPr>
              <a:t> </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Create their own individual discipleship plan, discussion and written report</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make reflecting Jesus their highest priority, prayer</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after the lesson overview</a:t>
            </a: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7377482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 is Designed to Grow in Community</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888868" y="3872037"/>
            <a:ext cx="19747392" cy="9223477"/>
          </a:xfrm>
          <a:prstGeom prst="rect">
            <a:avLst/>
          </a:prstGeom>
        </p:spPr>
        <p:txBody>
          <a:bodyPr>
            <a:normAutofit fontScale="9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7700" b="1" dirty="0">
                <a:solidFill>
                  <a:srgbClr val="C00000"/>
                </a:solidFill>
                <a:latin typeface="Abadi MT Condensed Light" panose="020B0306030101010103" pitchFamily="34" charset="77"/>
              </a:rPr>
              <a:t>Lesson Overview</a:t>
            </a:r>
          </a:p>
          <a:p>
            <a:pPr lvl="8" algn="l">
              <a:spcBef>
                <a:spcPts val="1200"/>
              </a:spcBef>
            </a:pPr>
            <a:r>
              <a:rPr lang="en-US" sz="6000" b="1" dirty="0">
                <a:solidFill>
                  <a:srgbClr val="0070C0"/>
                </a:solidFill>
                <a:latin typeface="Abadi MT Condensed Light" panose="020B0306030101010103" pitchFamily="34" charset="77"/>
              </a:rPr>
              <a:t>Notes for the Leader:</a:t>
            </a:r>
          </a:p>
          <a:p>
            <a:pPr marL="857250" lvl="8" indent="-857250" algn="l">
              <a:buFont typeface="Arial" panose="020B0604020202020204" pitchFamily="34" charset="0"/>
              <a:buChar char="•"/>
            </a:pPr>
            <a:r>
              <a:rPr lang="en-US" sz="6000" dirty="0">
                <a:latin typeface="Abadi MT Condensed Light" panose="020B0306030101010103" pitchFamily="34" charset="77"/>
              </a:rPr>
              <a:t>One becomes a true ambassador in the context of the community</a:t>
            </a:r>
          </a:p>
          <a:p>
            <a:pPr lvl="8" algn="l"/>
            <a:endParaRPr lang="en-US" sz="6000" dirty="0">
              <a:latin typeface="Abadi MT Condensed Light" panose="020B0306030101010103" pitchFamily="34" charset="77"/>
            </a:endParaRPr>
          </a:p>
          <a:p>
            <a:pPr lvl="8" algn="l"/>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Head/Knowledge</a:t>
            </a:r>
          </a:p>
          <a:p>
            <a:pPr marL="857250" indent="-857250" algn="l">
              <a:buFont typeface="Arial" panose="020B0604020202020204" pitchFamily="34" charset="0"/>
              <a:buChar char="•"/>
            </a:pPr>
            <a:r>
              <a:rPr lang="en-ZA" sz="6000" dirty="0">
                <a:latin typeface="Abadi MT Condensed Light" panose="020B0306030101010103" pitchFamily="34" charset="77"/>
              </a:rPr>
              <a:t>Know the biblical basis of growing into the fullness of God in community, written report and discussions</a:t>
            </a: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3" name="Arrow: Down 2">
            <a:extLst>
              <a:ext uri="{FF2B5EF4-FFF2-40B4-BE49-F238E27FC236}">
                <a16:creationId xmlns:a16="http://schemas.microsoft.com/office/drawing/2014/main" id="{F3481E21-FF9D-4948-AFE0-CC7E16B33486}"/>
              </a:ext>
            </a:extLst>
          </p:cNvPr>
          <p:cNvSpPr/>
          <p:nvPr/>
        </p:nvSpPr>
        <p:spPr>
          <a:xfrm>
            <a:off x="19806557" y="2607619"/>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202036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5064369" y="1445530"/>
            <a:ext cx="15160238" cy="1660028"/>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 is Designed to Grow in Community</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Learn how to encourage someone as a spiritual companion, discussion</a:t>
            </a:r>
          </a:p>
          <a:p>
            <a:pPr algn="l"/>
            <a:endParaRPr lang="en-ZA" sz="6000" b="1" dirty="0">
              <a:solidFill>
                <a:srgbClr val="0070C0"/>
              </a:solidFill>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grow in community, discussion</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8214810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Ambassador’s Role is to Honor Jesus</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3750781"/>
            <a:ext cx="19747392" cy="9638648"/>
          </a:xfrm>
          <a:prstGeom prst="rect">
            <a:avLst/>
          </a:prstGeom>
        </p:spPr>
        <p:txBody>
          <a:bodyPr>
            <a:normAutofit fontScale="7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spcAft>
                <a:spcPts val="1800"/>
              </a:spcAft>
            </a:pPr>
            <a:r>
              <a:rPr lang="en-US" sz="7700" b="1" dirty="0">
                <a:solidFill>
                  <a:srgbClr val="C00000"/>
                </a:solidFill>
                <a:latin typeface="Abadi MT Condensed Light" panose="020B0306030101010103" pitchFamily="34" charset="77"/>
              </a:rPr>
              <a:t>Lesson Overview</a:t>
            </a:r>
          </a:p>
          <a:p>
            <a:pPr lvl="8" algn="l">
              <a:lnSpc>
                <a:spcPct val="120000"/>
              </a:lnSpc>
            </a:pPr>
            <a:r>
              <a:rPr lang="en-US" sz="6000" b="1" dirty="0">
                <a:solidFill>
                  <a:srgbClr val="0070C0"/>
                </a:solidFill>
                <a:latin typeface="Abadi MT Condensed Light" panose="020B0306030101010103" pitchFamily="34" charset="77"/>
              </a:rPr>
              <a:t>Notes for the Leader:</a:t>
            </a:r>
            <a:endParaRPr lang="en-ZA" sz="6000" b="1" dirty="0">
              <a:solidFill>
                <a:srgbClr val="0070C0"/>
              </a:solidFill>
              <a:latin typeface="Abadi MT Condensed Light" panose="020B0306030101010103" pitchFamily="34" charset="77"/>
            </a:endParaRP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This lesson focuses on the idea that Jesus is honored as ambassadors dedicate their lives to revealing the character of Jesus to others and establishing communities dedicated to restoring broken people back into the image of God</a:t>
            </a:r>
          </a:p>
          <a:p>
            <a:pPr lvl="8" algn="l">
              <a:lnSpc>
                <a:spcPct val="120000"/>
              </a:lnSpc>
            </a:pPr>
            <a:endParaRPr lang="en-US" sz="6000" dirty="0">
              <a:latin typeface="Abadi MT Condensed Light" panose="020B0306030101010103" pitchFamily="34" charset="77"/>
            </a:endParaRPr>
          </a:p>
          <a:p>
            <a:pPr lvl="8" algn="l">
              <a:lnSpc>
                <a:spcPct val="120000"/>
              </a:lnSpc>
            </a:pPr>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lnSpc>
                <a:spcPct val="120000"/>
              </a:lnSpc>
            </a:pPr>
            <a:endParaRPr lang="en-ZA" sz="6000" dirty="0">
              <a:latin typeface="Abadi MT Condensed Light" panose="020B0306030101010103" pitchFamily="34" charset="77"/>
            </a:endParaRPr>
          </a:p>
          <a:p>
            <a:pPr algn="l">
              <a:lnSpc>
                <a:spcPct val="120000"/>
              </a:lnSpc>
            </a:pPr>
            <a:r>
              <a:rPr lang="en-ZA" sz="6000" b="1" dirty="0">
                <a:solidFill>
                  <a:srgbClr val="0070C0"/>
                </a:solidFill>
                <a:latin typeface="Abadi MT Condensed Light" panose="020B0306030101010103" pitchFamily="34" charset="77"/>
              </a:rPr>
              <a:t>Head/Knowledge</a:t>
            </a: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Understand what is at the foundation of the call to come out of Babylon, discussion</a:t>
            </a: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Know the primary purposes of God and Paul, discussion</a:t>
            </a: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Memorize the seven main components of the bible story and explain how they relate to the ambassador’s task of reflecting Jesus, activity </a:t>
            </a: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US"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5" name="Arrow: Down 4">
            <a:extLst>
              <a:ext uri="{FF2B5EF4-FFF2-40B4-BE49-F238E27FC236}">
                <a16:creationId xmlns:a16="http://schemas.microsoft.com/office/drawing/2014/main" id="{3883636C-AC5C-4D0D-8F99-D3CFA7F37184}"/>
              </a:ext>
            </a:extLst>
          </p:cNvPr>
          <p:cNvSpPr/>
          <p:nvPr/>
        </p:nvSpPr>
        <p:spPr>
          <a:xfrm>
            <a:off x="19806557" y="2607619"/>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0565533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Ambassador’s Role is to Honor Jesus</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Memorize the seven main components of the Bible story and explain how they relate to the ambassador’s task of reflecting Jesus, activity </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honor Christ by revealing who He is to others, written report and discussion</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algn="l"/>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4985642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Openness</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1493460" y="3592713"/>
            <a:ext cx="18802953" cy="10103323"/>
          </a:xfrm>
          <a:prstGeom prst="rect">
            <a:avLst/>
          </a:prstGeom>
        </p:spPr>
        <p:txBody>
          <a:bodyPr>
            <a:normAutofit fontScale="7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spcAft>
                <a:spcPts val="1800"/>
              </a:spcAft>
            </a:pPr>
            <a:r>
              <a:rPr lang="en-US" sz="7700" b="1" dirty="0">
                <a:solidFill>
                  <a:srgbClr val="C00000"/>
                </a:solidFill>
                <a:latin typeface="Abadi MT Condensed Light" panose="020B0306030101010103" pitchFamily="34" charset="77"/>
              </a:rPr>
              <a:t>Lesson Overview</a:t>
            </a:r>
          </a:p>
          <a:p>
            <a:pPr lvl="8" algn="l">
              <a:lnSpc>
                <a:spcPct val="120000"/>
              </a:lnSpc>
            </a:pPr>
            <a:r>
              <a:rPr lang="en-US" sz="7700" b="1" dirty="0">
                <a:solidFill>
                  <a:srgbClr val="0070C0"/>
                </a:solidFill>
                <a:latin typeface="Abadi MT Condensed Light" panose="020B0306030101010103" pitchFamily="34" charset="77"/>
              </a:rPr>
              <a:t>Notes for the Leader:</a:t>
            </a:r>
            <a:endParaRPr lang="en-ZA" sz="7700" b="1" dirty="0">
              <a:solidFill>
                <a:srgbClr val="0070C0"/>
              </a:solidFill>
              <a:latin typeface="Abadi MT Condensed Light" panose="020B0306030101010103" pitchFamily="34" charset="77"/>
            </a:endParaRPr>
          </a:p>
          <a:p>
            <a:pPr marL="857250" lvl="8" indent="-857250" algn="l">
              <a:lnSpc>
                <a:spcPct val="120000"/>
              </a:lnSpc>
              <a:buFont typeface="Arial" panose="020B0604020202020204" pitchFamily="34" charset="0"/>
              <a:buChar char="•"/>
            </a:pPr>
            <a:r>
              <a:rPr lang="en-ZA" sz="7700" dirty="0">
                <a:latin typeface="Abadi MT Condensed Light" panose="020B0306030101010103" pitchFamily="34" charset="77"/>
              </a:rPr>
              <a:t>Ambassadors will learn the importance of openness to God and how it induces spiritual growth</a:t>
            </a:r>
          </a:p>
          <a:p>
            <a:pPr lvl="8" algn="l">
              <a:lnSpc>
                <a:spcPct val="120000"/>
              </a:lnSpc>
            </a:pPr>
            <a:r>
              <a:rPr lang="en-US" sz="7700" b="1" dirty="0">
                <a:solidFill>
                  <a:srgbClr val="0070C0"/>
                </a:solidFill>
                <a:latin typeface="Abadi MT Condensed Light" panose="020B0306030101010103" pitchFamily="34" charset="77"/>
              </a:rPr>
              <a:t>Learning Outcomes: </a:t>
            </a:r>
            <a:endParaRPr lang="en-ZA" sz="7700" b="1" dirty="0">
              <a:solidFill>
                <a:srgbClr val="0070C0"/>
              </a:solidFill>
              <a:latin typeface="Abadi MT Condensed Light" panose="020B0306030101010103" pitchFamily="34" charset="77"/>
            </a:endParaRPr>
          </a:p>
          <a:p>
            <a:pPr marL="1143000" indent="-1143000" algn="l">
              <a:lnSpc>
                <a:spcPct val="120000"/>
              </a:lnSpc>
              <a:buFont typeface="Arial" panose="020B0604020202020204" pitchFamily="34" charset="0"/>
              <a:buChar char="•"/>
            </a:pPr>
            <a:r>
              <a:rPr lang="en-ZA" sz="7700" dirty="0">
                <a:latin typeface="Abadi MT Condensed Light" panose="020B0306030101010103" pitchFamily="34" charset="77"/>
              </a:rPr>
              <a:t>The outcomes cover three areas: Head, Hand and Heart and Evidence of learning</a:t>
            </a:r>
          </a:p>
          <a:p>
            <a:pPr algn="l">
              <a:lnSpc>
                <a:spcPct val="120000"/>
              </a:lnSpc>
            </a:pPr>
            <a:r>
              <a:rPr lang="en-ZA" sz="7700" b="1" dirty="0">
                <a:solidFill>
                  <a:srgbClr val="0070C0"/>
                </a:solidFill>
                <a:latin typeface="Abadi MT Condensed Light" panose="020B0306030101010103" pitchFamily="34" charset="77"/>
              </a:rPr>
              <a:t>Head/Knowledge</a:t>
            </a:r>
          </a:p>
          <a:p>
            <a:pPr marL="857250" indent="-857250" algn="l">
              <a:lnSpc>
                <a:spcPct val="120000"/>
              </a:lnSpc>
              <a:buFont typeface="Arial" panose="020B0604020202020204" pitchFamily="34" charset="0"/>
              <a:buChar char="•"/>
            </a:pPr>
            <a:r>
              <a:rPr lang="en-ZA" sz="7700" dirty="0">
                <a:latin typeface="Abadi MT Condensed Light" panose="020B0306030101010103" pitchFamily="34" charset="77"/>
              </a:rPr>
              <a:t>Gain knowledge on spiritual maturity, discussion</a:t>
            </a:r>
          </a:p>
          <a:p>
            <a:pPr marL="857250" indent="-857250" algn="l">
              <a:lnSpc>
                <a:spcPct val="120000"/>
              </a:lnSpc>
              <a:buFont typeface="Arial" panose="020B0604020202020204" pitchFamily="34" charset="0"/>
              <a:buChar char="•"/>
            </a:pPr>
            <a:r>
              <a:rPr lang="en-ZA" sz="7700" dirty="0">
                <a:latin typeface="Abadi MT Condensed Light" panose="020B0306030101010103" pitchFamily="34" charset="77"/>
              </a:rPr>
              <a:t>Understand the biblical idea of being closed and open, written report and discussion</a:t>
            </a:r>
          </a:p>
          <a:p>
            <a:pPr algn="l"/>
            <a:endParaRPr lang="en-ZA" sz="7700" dirty="0">
              <a:latin typeface="Abadi MT Condensed Light" panose="020B0306030101010103" pitchFamily="34" charset="77"/>
            </a:endParaRPr>
          </a:p>
          <a:p>
            <a:pPr marL="857250" lvl="8" indent="-857250" algn="l">
              <a:buFont typeface="Arial" panose="020B0604020202020204" pitchFamily="34" charset="0"/>
              <a:buChar char="•"/>
            </a:pPr>
            <a:endParaRPr lang="en-ZA" sz="10900" dirty="0">
              <a:latin typeface="Abadi MT Condensed Light" panose="020B0306030101010103" pitchFamily="34" charset="77"/>
            </a:endParaRPr>
          </a:p>
          <a:p>
            <a:pPr algn="l"/>
            <a:endParaRPr lang="en-ZA" sz="109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3" name="Arrow: Down 2">
            <a:extLst>
              <a:ext uri="{FF2B5EF4-FFF2-40B4-BE49-F238E27FC236}">
                <a16:creationId xmlns:a16="http://schemas.microsoft.com/office/drawing/2014/main" id="{2E77BB06-A433-43EC-A973-894054DA57F1}"/>
              </a:ext>
            </a:extLst>
          </p:cNvPr>
          <p:cNvSpPr/>
          <p:nvPr/>
        </p:nvSpPr>
        <p:spPr>
          <a:xfrm>
            <a:off x="19474268" y="2275544"/>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9324118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Openness</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4551088"/>
            <a:ext cx="19134443"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Identify the areas in which they are closed to God</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grow in openness to God,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78353906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Faith</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4131130"/>
            <a:ext cx="19747392" cy="8572500"/>
          </a:xfrm>
          <a:prstGeom prst="rect">
            <a:avLst/>
          </a:prstGeom>
        </p:spPr>
        <p:txBody>
          <a:bodyPr>
            <a:normAutofit fontScale="77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7700" b="1" dirty="0">
                <a:solidFill>
                  <a:srgbClr val="C00000"/>
                </a:solidFill>
                <a:latin typeface="Abadi MT Condensed Light" panose="020B0306030101010103" pitchFamily="34" charset="77"/>
              </a:rPr>
              <a:t>Lesson Overview</a:t>
            </a:r>
          </a:p>
          <a:p>
            <a:pPr lvl="8" algn="l">
              <a:lnSpc>
                <a:spcPct val="110000"/>
              </a:lnSpc>
            </a:pPr>
            <a:r>
              <a:rPr lang="en-US" sz="7700" b="1" dirty="0">
                <a:solidFill>
                  <a:srgbClr val="0070C0"/>
                </a:solidFill>
                <a:latin typeface="Abadi MT Condensed Light" panose="020B0306030101010103" pitchFamily="34" charset="77"/>
              </a:rPr>
              <a:t>Notes for the Leader:</a:t>
            </a:r>
            <a:endParaRPr lang="en-ZA" sz="7700" b="1" dirty="0">
              <a:solidFill>
                <a:srgbClr val="0070C0"/>
              </a:solidFill>
              <a:latin typeface="Abadi MT Condensed Light" panose="020B0306030101010103" pitchFamily="34" charset="77"/>
            </a:endParaRPr>
          </a:p>
          <a:p>
            <a:pPr marL="857250" lvl="8" indent="-857250" algn="l">
              <a:lnSpc>
                <a:spcPct val="110000"/>
              </a:lnSpc>
              <a:buFont typeface="Arial" panose="020B0604020202020204" pitchFamily="34" charset="0"/>
              <a:buChar char="•"/>
            </a:pPr>
            <a:r>
              <a:rPr lang="en-ZA" sz="7700" dirty="0">
                <a:latin typeface="Abadi MT Condensed Light" panose="020B0306030101010103" pitchFamily="34" charset="77"/>
              </a:rPr>
              <a:t>This lesson explores the importance of faith and how it can grow</a:t>
            </a:r>
          </a:p>
          <a:p>
            <a:pPr lvl="8" algn="l">
              <a:lnSpc>
                <a:spcPct val="110000"/>
              </a:lnSpc>
            </a:pPr>
            <a:r>
              <a:rPr lang="en-US" sz="7700" b="1" dirty="0">
                <a:solidFill>
                  <a:srgbClr val="0070C0"/>
                </a:solidFill>
                <a:latin typeface="Abadi MT Condensed Light" panose="020B0306030101010103" pitchFamily="34" charset="77"/>
              </a:rPr>
              <a:t>Learning Outcomes: </a:t>
            </a:r>
            <a:endParaRPr lang="en-ZA" sz="77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7700" dirty="0">
                <a:latin typeface="Abadi MT Condensed Light" panose="020B0306030101010103" pitchFamily="34" charset="77"/>
              </a:rPr>
              <a:t>The outcomes cover three areas: Head, Hand and Heart and Evidence of learning</a:t>
            </a:r>
          </a:p>
          <a:p>
            <a:pPr algn="l">
              <a:lnSpc>
                <a:spcPct val="110000"/>
              </a:lnSpc>
            </a:pPr>
            <a:r>
              <a:rPr lang="en-ZA" sz="77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7700" dirty="0">
                <a:latin typeface="Abadi MT Condensed Light" panose="020B0306030101010103" pitchFamily="34" charset="77"/>
              </a:rPr>
              <a:t>Understand the importance of faith in the process of spiritual transformation, written report and discussions</a:t>
            </a:r>
          </a:p>
          <a:p>
            <a:pPr marL="857250" lvl="8" indent="-857250" algn="l">
              <a:buFont typeface="Arial" panose="020B0604020202020204" pitchFamily="34" charset="0"/>
              <a:buChar char="•"/>
            </a:pPr>
            <a:endParaRPr lang="en-ZA" sz="77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Arrow: Down 1">
            <a:extLst>
              <a:ext uri="{FF2B5EF4-FFF2-40B4-BE49-F238E27FC236}">
                <a16:creationId xmlns:a16="http://schemas.microsoft.com/office/drawing/2014/main" id="{A204A2B9-2207-41C7-A432-2A8A8F5C1D54}"/>
              </a:ext>
            </a:extLst>
          </p:cNvPr>
          <p:cNvSpPr/>
          <p:nvPr/>
        </p:nvSpPr>
        <p:spPr>
          <a:xfrm>
            <a:off x="19686317" y="2866711"/>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76669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Faith</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Identify biblical promises that speak most to their present need, discussion and prayer</a:t>
            </a: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apply God’s words to their own lives,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32730941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712242"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Dying to Self </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1536198" y="3881446"/>
            <a:ext cx="18979781" cy="9634529"/>
          </a:xfrm>
          <a:prstGeom prst="rect">
            <a:avLst/>
          </a:prstGeom>
        </p:spPr>
        <p:txBody>
          <a:bodyPr>
            <a:normAutofit fontScale="6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8600" b="1" dirty="0">
                <a:solidFill>
                  <a:srgbClr val="C00000"/>
                </a:solidFill>
                <a:latin typeface="Abadi MT Condensed Light" panose="020B0306030101010103" pitchFamily="34" charset="77"/>
              </a:rPr>
              <a:t>Lesson Overview</a:t>
            </a:r>
          </a:p>
          <a:p>
            <a:pPr lvl="8" algn="l"/>
            <a:endParaRPr lang="en-US" sz="7100" dirty="0">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Notes for the Leader:</a:t>
            </a:r>
            <a:endParaRPr lang="en-ZA" sz="7100" b="1" dirty="0">
              <a:solidFill>
                <a:srgbClr val="0070C0"/>
              </a:solidFill>
              <a:latin typeface="Abadi MT Condensed Light" panose="020B0306030101010103" pitchFamily="34" charset="77"/>
            </a:endParaRPr>
          </a:p>
          <a:p>
            <a:pPr marL="857250" lvl="8" indent="-857250" algn="l">
              <a:lnSpc>
                <a:spcPct val="110000"/>
              </a:lnSpc>
              <a:buFont typeface="Arial" panose="020B0604020202020204" pitchFamily="34" charset="0"/>
              <a:buChar char="•"/>
            </a:pPr>
            <a:r>
              <a:rPr lang="en-ZA" sz="7100" dirty="0">
                <a:latin typeface="Abadi MT Condensed Light" panose="020B0306030101010103" pitchFamily="34" charset="77"/>
              </a:rPr>
              <a:t>The lesson explores the concept of dying to self</a:t>
            </a:r>
          </a:p>
          <a:p>
            <a:pPr lvl="8" algn="l">
              <a:lnSpc>
                <a:spcPct val="110000"/>
              </a:lnSpc>
            </a:pPr>
            <a:endParaRPr lang="en-US" sz="7100" dirty="0">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Learning Outcomes: </a:t>
            </a:r>
            <a:endParaRPr lang="en-ZA" sz="71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7100" dirty="0">
                <a:latin typeface="Abadi MT Condensed Light" panose="020B0306030101010103" pitchFamily="34" charset="77"/>
              </a:rPr>
              <a:t>The outcomes cover three areas: Head, Hand and Heart and Evidence of learning</a:t>
            </a:r>
          </a:p>
          <a:p>
            <a:pPr algn="l">
              <a:lnSpc>
                <a:spcPct val="110000"/>
              </a:lnSpc>
            </a:pPr>
            <a:endParaRPr lang="en-ZA" sz="7100" dirty="0">
              <a:latin typeface="Abadi MT Condensed Light" panose="020B0306030101010103" pitchFamily="34" charset="77"/>
            </a:endParaRPr>
          </a:p>
          <a:p>
            <a:pPr algn="l">
              <a:lnSpc>
                <a:spcPct val="110000"/>
              </a:lnSpc>
            </a:pPr>
            <a:r>
              <a:rPr lang="en-ZA" sz="71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the problem of having a sinful nature, discussion and written report</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the difference between sins and sin, discussion and written report</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the importance of sacrifice, discussion and written report</a:t>
            </a:r>
            <a:endParaRPr lang="en-ZA" sz="96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3" name="Arrow: Down 2">
            <a:extLst>
              <a:ext uri="{FF2B5EF4-FFF2-40B4-BE49-F238E27FC236}">
                <a16:creationId xmlns:a16="http://schemas.microsoft.com/office/drawing/2014/main" id="{8DD9CA2C-EDF7-4EED-A5A7-40FECEB47613}"/>
              </a:ext>
            </a:extLst>
          </p:cNvPr>
          <p:cNvSpPr/>
          <p:nvPr/>
        </p:nvSpPr>
        <p:spPr>
          <a:xfrm>
            <a:off x="19631836" y="2398433"/>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7736111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0A6CD9-83E8-D74A-B9E2-0BFF8ADA3203}"/>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5" name="Picture 4" descr="A close up of a logo&#10;&#10;Description automatically generated">
            <a:extLst>
              <a:ext uri="{FF2B5EF4-FFF2-40B4-BE49-F238E27FC236}">
                <a16:creationId xmlns:a16="http://schemas.microsoft.com/office/drawing/2014/main" id="{1B1D82B6-7C19-1F4D-A751-0382DE3D8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6" name="Picture 5" descr="A picture containing game, shirt&#10;&#10;Description automatically generated">
            <a:extLst>
              <a:ext uri="{FF2B5EF4-FFF2-40B4-BE49-F238E27FC236}">
                <a16:creationId xmlns:a16="http://schemas.microsoft.com/office/drawing/2014/main" id="{9EDDB922-CFC1-0143-B8F2-6B182EBF3BB7}"/>
              </a:ext>
            </a:extLst>
          </p:cNvPr>
          <p:cNvPicPr>
            <a:picLocks noChangeAspect="1"/>
          </p:cNvPicPr>
          <p:nvPr/>
        </p:nvPicPr>
        <p:blipFill rotWithShape="1">
          <a:blip r:embed="rId3">
            <a:extLst>
              <a:ext uri="{28A0092B-C50C-407E-A947-70E740481C1C}">
                <a14:useLocalDpi xmlns:a14="http://schemas.microsoft.com/office/drawing/2010/main" val="0"/>
              </a:ext>
            </a:extLst>
          </a:blip>
          <a:srcRect l="7524" t="-17" r="10841" b="-1"/>
          <a:stretch/>
        </p:blipFill>
        <p:spPr>
          <a:xfrm>
            <a:off x="0" y="0"/>
            <a:ext cx="20968855" cy="13716000"/>
          </a:xfrm>
          <a:prstGeom prst="rect">
            <a:avLst/>
          </a:prstGeom>
        </p:spPr>
      </p:pic>
      <p:sp>
        <p:nvSpPr>
          <p:cNvPr id="3" name="TextBox 2">
            <a:extLst>
              <a:ext uri="{FF2B5EF4-FFF2-40B4-BE49-F238E27FC236}">
                <a16:creationId xmlns:a16="http://schemas.microsoft.com/office/drawing/2014/main" id="{8B772218-705F-1A47-BF4C-BCCC213F5483}"/>
              </a:ext>
            </a:extLst>
          </p:cNvPr>
          <p:cNvSpPr txBox="1"/>
          <p:nvPr/>
        </p:nvSpPr>
        <p:spPr>
          <a:xfrm>
            <a:off x="1236135" y="9856411"/>
            <a:ext cx="6345382"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Adventist Youth Ministries</a:t>
            </a:r>
          </a:p>
        </p:txBody>
      </p:sp>
      <p:sp>
        <p:nvSpPr>
          <p:cNvPr id="9" name="Title 4">
            <a:extLst>
              <a:ext uri="{FF2B5EF4-FFF2-40B4-BE49-F238E27FC236}">
                <a16:creationId xmlns:a16="http://schemas.microsoft.com/office/drawing/2014/main" id="{4AF45225-37EC-F240-84CA-D2CBD6D0041B}"/>
              </a:ext>
            </a:extLst>
          </p:cNvPr>
          <p:cNvSpPr>
            <a:spLocks noGrp="1"/>
          </p:cNvSpPr>
          <p:nvPr>
            <p:ph type="title"/>
          </p:nvPr>
        </p:nvSpPr>
        <p:spPr>
          <a:xfrm>
            <a:off x="10133981" y="3096357"/>
            <a:ext cx="9751753" cy="1660028"/>
          </a:xfrm>
        </p:spPr>
        <p:txBody>
          <a:bodyPr>
            <a:normAutofit fontScale="90000"/>
          </a:bodyPr>
          <a:lstStyle/>
          <a:p>
            <a:pPr algn="l"/>
            <a:r>
              <a:rPr lang="en-US" sz="6000" dirty="0">
                <a:latin typeface="Avenir Book" panose="02000503020000020003" pitchFamily="2" charset="0"/>
              </a:rPr>
              <a:t>Module 1</a:t>
            </a:r>
            <a:br>
              <a:rPr lang="en-US" sz="6000" dirty="0">
                <a:latin typeface="Avenir Book" panose="02000503020000020003" pitchFamily="2" charset="0"/>
              </a:rPr>
            </a:br>
            <a:br>
              <a:rPr lang="en-US" sz="6000" b="1" dirty="0">
                <a:latin typeface="Avenir Book" panose="02000503020000020003" pitchFamily="2" charset="0"/>
              </a:rPr>
            </a:br>
            <a:r>
              <a:rPr lang="en-US" sz="6000" b="1" dirty="0">
                <a:latin typeface="Avenir Book" panose="02000503020000020003" pitchFamily="2" charset="0"/>
              </a:rPr>
              <a:t>A Christ-Centered </a:t>
            </a:r>
            <a:br>
              <a:rPr lang="en-US" sz="6000" b="1" dirty="0">
                <a:latin typeface="Avenir Book" panose="02000503020000020003" pitchFamily="2" charset="0"/>
              </a:rPr>
            </a:br>
            <a:r>
              <a:rPr lang="en-US" sz="6000" b="1" dirty="0">
                <a:latin typeface="Avenir Book" panose="02000503020000020003" pitchFamily="2" charset="0"/>
              </a:rPr>
              <a:t>Discipleship Plan</a:t>
            </a:r>
          </a:p>
        </p:txBody>
      </p:sp>
      <p:sp>
        <p:nvSpPr>
          <p:cNvPr id="10" name="Title 4">
            <a:extLst>
              <a:ext uri="{FF2B5EF4-FFF2-40B4-BE49-F238E27FC236}">
                <a16:creationId xmlns:a16="http://schemas.microsoft.com/office/drawing/2014/main" id="{851ABD6C-1678-B848-91D6-8D52517D7B03}"/>
              </a:ext>
            </a:extLst>
          </p:cNvPr>
          <p:cNvSpPr txBox="1">
            <a:spLocks/>
          </p:cNvSpPr>
          <p:nvPr/>
        </p:nvSpPr>
        <p:spPr>
          <a:xfrm>
            <a:off x="9899520" y="4759421"/>
            <a:ext cx="10759889" cy="166002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5400" dirty="0">
                <a:latin typeface="Avenir Light" panose="020B0402020203020204" pitchFamily="34" charset="77"/>
              </a:rPr>
              <a:t>Busi Khumalo (SID) </a:t>
            </a:r>
          </a:p>
        </p:txBody>
      </p:sp>
    </p:spTree>
    <p:extLst>
      <p:ext uri="{BB962C8B-B14F-4D97-AF65-F5344CB8AC3E}">
        <p14:creationId xmlns:p14="http://schemas.microsoft.com/office/powerpoint/2010/main" val="42948112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3099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Dying to Self</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1497212" y="4461243"/>
            <a:ext cx="18525803" cy="7944852"/>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Become familiar with Ellen White’s understanding of dying to self, presentation</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apply the concept of sacrifice in their lives,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39545445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Baptism of the Holy Spirit</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36969" y="3904694"/>
            <a:ext cx="19747392" cy="9811306"/>
          </a:xfrm>
          <a:prstGeom prst="rect">
            <a:avLst/>
          </a:prstGeom>
        </p:spPr>
        <p:txBody>
          <a:bodyPr>
            <a:normAutofit fontScale="7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7100" b="1" dirty="0">
                <a:solidFill>
                  <a:srgbClr val="C00000"/>
                </a:solidFill>
                <a:latin typeface="Abadi MT Condensed Light" panose="020B0306030101010103" pitchFamily="34" charset="77"/>
              </a:rPr>
              <a:t>Lesson Overview</a:t>
            </a:r>
          </a:p>
          <a:p>
            <a:pPr lvl="8" algn="l">
              <a:lnSpc>
                <a:spcPct val="110000"/>
              </a:lnSpc>
            </a:pPr>
            <a:endParaRPr lang="en-US" sz="7100" b="1" dirty="0">
              <a:solidFill>
                <a:srgbClr val="0070C0"/>
              </a:solidFill>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Notes for the Leader:</a:t>
            </a:r>
            <a:endParaRPr lang="en-ZA" sz="7100" b="1" dirty="0">
              <a:solidFill>
                <a:srgbClr val="0070C0"/>
              </a:solidFill>
              <a:latin typeface="Abadi MT Condensed Light" panose="020B0306030101010103" pitchFamily="34" charset="77"/>
            </a:endParaRPr>
          </a:p>
          <a:p>
            <a:pPr marL="857250" lvl="8" indent="-857250" algn="l">
              <a:lnSpc>
                <a:spcPct val="110000"/>
              </a:lnSpc>
              <a:buFont typeface="Arial" panose="020B0604020202020204" pitchFamily="34" charset="0"/>
              <a:buChar char="•"/>
            </a:pPr>
            <a:r>
              <a:rPr lang="en-ZA" sz="7100" dirty="0">
                <a:latin typeface="Abadi MT Condensed Light" panose="020B0306030101010103" pitchFamily="34" charset="77"/>
              </a:rPr>
              <a:t>Explores the biblical teaching of baptism of the Holy Spirit</a:t>
            </a:r>
          </a:p>
          <a:p>
            <a:pPr lvl="8" algn="l">
              <a:lnSpc>
                <a:spcPct val="110000"/>
              </a:lnSpc>
            </a:pPr>
            <a:endParaRPr lang="en-US" sz="7100" dirty="0">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Learning Outcomes: </a:t>
            </a:r>
            <a:endParaRPr lang="en-ZA" sz="71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7100" dirty="0">
                <a:latin typeface="Abadi MT Condensed Light" panose="020B0306030101010103" pitchFamily="34" charset="77"/>
              </a:rPr>
              <a:t>The outcomes cover three areas: Head, Hand and Heart and Evidence of learning</a:t>
            </a:r>
          </a:p>
          <a:p>
            <a:pPr algn="l">
              <a:lnSpc>
                <a:spcPct val="110000"/>
              </a:lnSpc>
            </a:pPr>
            <a:endParaRPr lang="en-ZA" sz="7100" dirty="0">
              <a:latin typeface="Abadi MT Condensed Light" panose="020B0306030101010103" pitchFamily="34" charset="77"/>
            </a:endParaRPr>
          </a:p>
          <a:p>
            <a:pPr algn="l">
              <a:lnSpc>
                <a:spcPct val="110000"/>
              </a:lnSpc>
            </a:pPr>
            <a:r>
              <a:rPr lang="en-ZA" sz="71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that the baptism of the Holy Spirit is a consequence of dying to self, written report and discussions</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Ambassadors need to live with divine power and not their own efforts, verbal report</a:t>
            </a:r>
          </a:p>
          <a:p>
            <a:pPr marL="857250" lvl="8" indent="-857250" algn="l">
              <a:buFont typeface="Arial" panose="020B0604020202020204" pitchFamily="34" charset="0"/>
              <a:buChar char="•"/>
            </a:pPr>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Arrow: Down 1">
            <a:extLst>
              <a:ext uri="{FF2B5EF4-FFF2-40B4-BE49-F238E27FC236}">
                <a16:creationId xmlns:a16="http://schemas.microsoft.com/office/drawing/2014/main" id="{3A9D78D5-147F-416A-8408-8BE8986FD1F6}"/>
              </a:ext>
            </a:extLst>
          </p:cNvPr>
          <p:cNvSpPr/>
          <p:nvPr/>
        </p:nvSpPr>
        <p:spPr>
          <a:xfrm>
            <a:off x="19551212" y="2643405"/>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8408953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568419"/>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Baptism of the Holy Spirit</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36969" y="4238058"/>
            <a:ext cx="19747392" cy="7909523"/>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Identify important insights on the baptism of the Holy Spirit, verbal report</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be filled with the Holy Spirit everyday,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71406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Reflecting Jesus</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881743" y="3907823"/>
            <a:ext cx="19342864" cy="9325577"/>
          </a:xfrm>
          <a:prstGeom prst="rect">
            <a:avLst/>
          </a:prstGeom>
        </p:spPr>
        <p:txBody>
          <a:bodyPr>
            <a:normAutofit fontScale="55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10100" b="1" dirty="0">
                <a:solidFill>
                  <a:srgbClr val="C00000"/>
                </a:solidFill>
                <a:latin typeface="Abadi MT Condensed Light" panose="020B0306030101010103" pitchFamily="34" charset="77"/>
              </a:rPr>
              <a:t>Lesson Overview</a:t>
            </a:r>
          </a:p>
          <a:p>
            <a:pPr lvl="8" algn="l"/>
            <a:endParaRPr lang="en-US" sz="8600" b="1" dirty="0">
              <a:solidFill>
                <a:srgbClr val="0070C0"/>
              </a:solidFill>
              <a:latin typeface="Abadi MT Condensed Light" panose="020B0306030101010103" pitchFamily="34" charset="77"/>
            </a:endParaRPr>
          </a:p>
          <a:p>
            <a:pPr lvl="8" algn="l"/>
            <a:r>
              <a:rPr lang="en-US" sz="8600" b="1" dirty="0">
                <a:solidFill>
                  <a:srgbClr val="0070C0"/>
                </a:solidFill>
                <a:latin typeface="Abadi MT Condensed Light" panose="020B0306030101010103" pitchFamily="34" charset="77"/>
              </a:rPr>
              <a:t>Notes for the Leader:</a:t>
            </a:r>
            <a:endParaRPr lang="en-ZA" sz="8600" b="1" dirty="0">
              <a:solidFill>
                <a:srgbClr val="0070C0"/>
              </a:solidFill>
              <a:latin typeface="Abadi MT Condensed Light" panose="020B0306030101010103" pitchFamily="34" charset="77"/>
            </a:endParaRPr>
          </a:p>
          <a:p>
            <a:pPr marL="857250" lvl="8" indent="-857250" algn="l">
              <a:buFont typeface="Arial" panose="020B0604020202020204" pitchFamily="34" charset="0"/>
              <a:buChar char="•"/>
            </a:pPr>
            <a:r>
              <a:rPr lang="en-ZA" sz="8600" dirty="0">
                <a:latin typeface="Abadi MT Condensed Light" panose="020B0306030101010103" pitchFamily="34" charset="77"/>
              </a:rPr>
              <a:t>Ministry to others is a consequence of dying to self and baptism of the Holy Spirit, this lesson summarises the last three lessons and the sanctuary doctrine</a:t>
            </a:r>
          </a:p>
          <a:p>
            <a:pPr lvl="8" algn="l"/>
            <a:endParaRPr lang="en-US" sz="8600" b="1" dirty="0">
              <a:solidFill>
                <a:srgbClr val="0070C0"/>
              </a:solidFill>
              <a:latin typeface="Abadi MT Condensed Light" panose="020B0306030101010103" pitchFamily="34" charset="77"/>
            </a:endParaRPr>
          </a:p>
          <a:p>
            <a:pPr lvl="8" algn="l"/>
            <a:r>
              <a:rPr lang="en-US" sz="8600" b="1" dirty="0">
                <a:solidFill>
                  <a:srgbClr val="0070C0"/>
                </a:solidFill>
                <a:latin typeface="Abadi MT Condensed Light" panose="020B0306030101010103" pitchFamily="34" charset="77"/>
              </a:rPr>
              <a:t>Learning Outcomes: </a:t>
            </a:r>
            <a:endParaRPr lang="en-ZA" sz="8600" b="1" dirty="0">
              <a:solidFill>
                <a:srgbClr val="0070C0"/>
              </a:solidFill>
              <a:latin typeface="Abadi MT Condensed Light" panose="020B0306030101010103" pitchFamily="34" charset="77"/>
            </a:endParaRPr>
          </a:p>
          <a:p>
            <a:pPr marL="1143000" indent="-1143000" algn="l">
              <a:buFont typeface="Arial" panose="020B0604020202020204" pitchFamily="34" charset="0"/>
              <a:buChar char="•"/>
            </a:pPr>
            <a:r>
              <a:rPr lang="en-ZA" sz="8600" dirty="0">
                <a:latin typeface="Abadi MT Condensed Light" panose="020B0306030101010103" pitchFamily="34" charset="77"/>
              </a:rPr>
              <a:t>The outcomes cover three areas: Head, Hand and Heart and Evidence of learning</a:t>
            </a:r>
          </a:p>
          <a:p>
            <a:pPr algn="l"/>
            <a:endParaRPr lang="en-ZA" sz="8600" dirty="0">
              <a:latin typeface="Abadi MT Condensed Light" panose="020B0306030101010103" pitchFamily="34" charset="77"/>
            </a:endParaRPr>
          </a:p>
          <a:p>
            <a:pPr algn="l"/>
            <a:r>
              <a:rPr lang="en-ZA" sz="8600" b="1" dirty="0">
                <a:solidFill>
                  <a:srgbClr val="0070C0"/>
                </a:solidFill>
                <a:latin typeface="Abadi MT Condensed Light" panose="020B0306030101010103" pitchFamily="34" charset="77"/>
              </a:rPr>
              <a:t>Head/Knowledge</a:t>
            </a:r>
          </a:p>
          <a:p>
            <a:pPr marL="857250" indent="-857250" algn="l">
              <a:buFont typeface="Arial" panose="020B0604020202020204" pitchFamily="34" charset="0"/>
              <a:buChar char="•"/>
            </a:pPr>
            <a:r>
              <a:rPr lang="en-ZA" sz="8600" dirty="0">
                <a:latin typeface="Abadi MT Condensed Light" panose="020B0306030101010103" pitchFamily="34" charset="77"/>
              </a:rPr>
              <a:t>Our connection with Jesus inspires us to serve others, written report and discussions</a:t>
            </a:r>
          </a:p>
          <a:p>
            <a:pPr marL="857250" indent="-857250" algn="l">
              <a:buFont typeface="Arial" panose="020B0604020202020204" pitchFamily="34" charset="0"/>
              <a:buChar char="•"/>
            </a:pPr>
            <a:r>
              <a:rPr lang="en-ZA" sz="8600" dirty="0">
                <a:latin typeface="Abadi MT Condensed Light" panose="020B0306030101010103" pitchFamily="34" charset="77"/>
              </a:rPr>
              <a:t>Understand the three priorities of mission, written report and discussions</a:t>
            </a:r>
          </a:p>
          <a:p>
            <a:pPr algn="l"/>
            <a:endParaRPr lang="en-ZA" sz="8600" dirty="0">
              <a:latin typeface="Abadi MT Condensed Light" panose="020B0306030101010103" pitchFamily="34" charset="77"/>
            </a:endParaRPr>
          </a:p>
          <a:p>
            <a:pPr marL="857250" indent="-857250" algn="l">
              <a:buFont typeface="Arial" panose="020B0604020202020204" pitchFamily="34" charset="0"/>
              <a:buChar char="•"/>
            </a:pPr>
            <a:endParaRPr lang="en-ZA" sz="8600" dirty="0">
              <a:latin typeface="Abadi MT Condensed Light" panose="020B0306030101010103" pitchFamily="34" charset="77"/>
            </a:endParaRPr>
          </a:p>
          <a:p>
            <a:pPr marL="857250" lvl="8" indent="-857250" algn="l">
              <a:buFont typeface="Arial" panose="020B0604020202020204" pitchFamily="34" charset="0"/>
              <a:buChar char="•"/>
            </a:pPr>
            <a:endParaRPr lang="en-ZA" sz="8600" dirty="0">
              <a:latin typeface="Abadi MT Condensed Light" panose="020B0306030101010103" pitchFamily="34" charset="77"/>
            </a:endParaRPr>
          </a:p>
          <a:p>
            <a:pPr lvl="8"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Arrow: Down 1">
            <a:extLst>
              <a:ext uri="{FF2B5EF4-FFF2-40B4-BE49-F238E27FC236}">
                <a16:creationId xmlns:a16="http://schemas.microsoft.com/office/drawing/2014/main" id="{F281B97D-6ABB-4ADF-9EEC-7572C1FABFA8}"/>
              </a:ext>
            </a:extLst>
          </p:cNvPr>
          <p:cNvSpPr/>
          <p:nvPr/>
        </p:nvSpPr>
        <p:spPr>
          <a:xfrm>
            <a:off x="19474269" y="2643405"/>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403601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5064369" y="1897733"/>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Reflecting Jesus</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1619172" y="4224517"/>
            <a:ext cx="18285357" cy="8426507"/>
          </a:xfrm>
          <a:prstGeom prst="rect">
            <a:avLst/>
          </a:prstGeom>
        </p:spPr>
        <p:txBody>
          <a:bodyPr>
            <a:normAutofit fontScale="9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lnSpc>
                <a:spcPct val="110000"/>
              </a:lnSpc>
            </a:pPr>
            <a:r>
              <a:rPr lang="en-ZA" sz="6000" b="1" dirty="0">
                <a:solidFill>
                  <a:srgbClr val="0070C0"/>
                </a:solidFill>
                <a:latin typeface="Abadi MT Condensed Light" panose="020B0306030101010103" pitchFamily="34" charset="77"/>
              </a:rPr>
              <a:t>Hands/Doing</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Identify how their lives can be shaped by the three priorities for mission, discussion and prayer</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Know what to do when someone is spiritually stuck, discussion and prayer</a:t>
            </a:r>
          </a:p>
          <a:p>
            <a:pPr algn="l">
              <a:lnSpc>
                <a:spcPct val="110000"/>
              </a:lnSpc>
            </a:pPr>
            <a:endParaRPr lang="en-ZA" sz="6000" dirty="0">
              <a:latin typeface="Abadi MT Condensed Light" panose="020B0306030101010103" pitchFamily="34" charset="77"/>
            </a:endParaRPr>
          </a:p>
          <a:p>
            <a:pPr algn="l">
              <a:lnSpc>
                <a:spcPct val="110000"/>
              </a:lnSpc>
            </a:pPr>
            <a:r>
              <a:rPr lang="en-ZA" sz="6000" b="1" dirty="0">
                <a:solidFill>
                  <a:srgbClr val="0070C0"/>
                </a:solidFill>
                <a:latin typeface="Abadi MT Condensed Light" panose="020B0306030101010103" pitchFamily="34" charset="77"/>
              </a:rPr>
              <a:t>Heart/Decision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Desire to apply God’s words to their own lives, discussion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104194359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B1D82B6-7C19-1F4D-A751-0382DE3D8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creenshot, game&#10;&#10;Description automatically generated">
            <a:extLst>
              <a:ext uri="{FF2B5EF4-FFF2-40B4-BE49-F238E27FC236}">
                <a16:creationId xmlns:a16="http://schemas.microsoft.com/office/drawing/2014/main" id="{13FA5542-AAE7-304C-BB7C-F4BA3AA368DE}"/>
              </a:ext>
            </a:extLst>
          </p:cNvPr>
          <p:cNvPicPr>
            <a:picLocks noChangeAspect="1"/>
          </p:cNvPicPr>
          <p:nvPr/>
        </p:nvPicPr>
        <p:blipFill rotWithShape="1">
          <a:blip r:embed="rId3">
            <a:extLst>
              <a:ext uri="{28A0092B-C50C-407E-A947-70E740481C1C}">
                <a14:useLocalDpi xmlns:a14="http://schemas.microsoft.com/office/drawing/2010/main" val="0"/>
              </a:ext>
            </a:extLst>
          </a:blip>
          <a:srcRect l="1" r="23942"/>
          <a:stretch/>
        </p:blipFill>
        <p:spPr>
          <a:xfrm>
            <a:off x="0" y="-41564"/>
            <a:ext cx="20927291" cy="13757564"/>
          </a:xfrm>
          <a:prstGeom prst="rect">
            <a:avLst/>
          </a:prstGeom>
        </p:spPr>
      </p:pic>
      <p:sp>
        <p:nvSpPr>
          <p:cNvPr id="11" name="TextBox 10">
            <a:extLst>
              <a:ext uri="{FF2B5EF4-FFF2-40B4-BE49-F238E27FC236}">
                <a16:creationId xmlns:a16="http://schemas.microsoft.com/office/drawing/2014/main" id="{57ED1CC1-25D1-1B42-8ABD-FE8D56E10838}"/>
              </a:ext>
            </a:extLst>
          </p:cNvPr>
          <p:cNvSpPr txBox="1"/>
          <p:nvPr/>
        </p:nvSpPr>
        <p:spPr>
          <a:xfrm>
            <a:off x="12709474" y="4919487"/>
            <a:ext cx="6345382"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Adventist Youth Ministries</a:t>
            </a:r>
          </a:p>
        </p:txBody>
      </p:sp>
      <p:sp>
        <p:nvSpPr>
          <p:cNvPr id="2" name="Rectangle 1">
            <a:extLst>
              <a:ext uri="{FF2B5EF4-FFF2-40B4-BE49-F238E27FC236}">
                <a16:creationId xmlns:a16="http://schemas.microsoft.com/office/drawing/2014/main" id="{D69C4232-A9F9-4BA1-8F1B-B913B316ABA6}"/>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018465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6B639-7904-4BA7-99E4-02C4A3DF3A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5910" y="318813"/>
            <a:ext cx="15557779" cy="10064604"/>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1" name="Title 4">
            <a:extLst>
              <a:ext uri="{FF2B5EF4-FFF2-40B4-BE49-F238E27FC236}">
                <a16:creationId xmlns:a16="http://schemas.microsoft.com/office/drawing/2014/main" id="{FB13D37E-5614-3D40-8DF1-D43F43395C20}"/>
              </a:ext>
            </a:extLst>
          </p:cNvPr>
          <p:cNvSpPr txBox="1">
            <a:spLocks/>
          </p:cNvSpPr>
          <p:nvPr/>
        </p:nvSpPr>
        <p:spPr>
          <a:xfrm>
            <a:off x="1245684" y="10702230"/>
            <a:ext cx="19545300" cy="3242370"/>
          </a:xfrm>
          <a:prstGeom prst="rect">
            <a:avLst/>
          </a:prstGeom>
        </p:spPr>
        <p:txBody>
          <a:bodyPr>
            <a:normAutofit fontScale="850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The Ambassador club is under the Senior Youth bracket.</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The age group for this club is 16-21.</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“A Christ-Centered Discipleship Plan” is the first of the seven modules.</a:t>
            </a:r>
          </a:p>
        </p:txBody>
      </p:sp>
    </p:spTree>
    <p:extLst>
      <p:ext uri="{BB962C8B-B14F-4D97-AF65-F5344CB8AC3E}">
        <p14:creationId xmlns:p14="http://schemas.microsoft.com/office/powerpoint/2010/main" val="27050846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3360547" y="1849313"/>
            <a:ext cx="17055815" cy="217924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Introduction</a:t>
            </a: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1583871" y="4028561"/>
            <a:ext cx="18630900" cy="10209967"/>
          </a:xfrm>
          <a:prstGeom prst="rect">
            <a:avLst/>
          </a:prstGeom>
        </p:spPr>
        <p:txBody>
          <a:bodyPr>
            <a:normAutofit fontScale="9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An ambassador is someone who represents another person or organization (heaven)</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In each module, the participant is expected to have a partner (of the same gender) who will support them along the journey; develop an Individual Discipleship Plan (IDP); engage in a project for service to put into practice the module concepts</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The duration of this module is 90 minutes (p. 11)</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Each module has the leader’s guide and participant’s guide (workbook)</a:t>
            </a:r>
          </a:p>
          <a:p>
            <a:pPr lvl="8" algn="l">
              <a:lnSpc>
                <a:spcPct val="120000"/>
              </a:lnSpc>
            </a:pPr>
            <a:r>
              <a:rPr lang="en-US" sz="6000" dirty="0">
                <a:latin typeface="Abadi MT Condensed Light" panose="020B0306030101010103" pitchFamily="34" charset="77"/>
              </a:rPr>
              <a:t>  </a:t>
            </a:r>
          </a:p>
        </p:txBody>
      </p:sp>
    </p:spTree>
    <p:extLst>
      <p:ext uri="{BB962C8B-B14F-4D97-AF65-F5344CB8AC3E}">
        <p14:creationId xmlns:p14="http://schemas.microsoft.com/office/powerpoint/2010/main" val="18366754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3491177" y="1722203"/>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About this Module</a:t>
            </a: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3852152" y="4114800"/>
            <a:ext cx="16616339" cy="8862795"/>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algn="l"/>
            <a:r>
              <a:rPr lang="en-US" sz="6000" b="1" dirty="0">
                <a:solidFill>
                  <a:srgbClr val="0070C0"/>
                </a:solidFill>
                <a:latin typeface="Abadi MT Condensed Light" panose="020B0306030101010103" pitchFamily="34" charset="77"/>
              </a:rPr>
              <a:t>This module has 9 Sessions: </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I am called to be an ambassador for another world</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I am on an eternal journey to reflect Jesus</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An ambassador is designed to grow in community</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An ambassador’s role is to honor Jesus</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Openness</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Faith</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Dying to Self</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Baptism of the Holy Spirit</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Reflecting Jesus</a:t>
            </a: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6341268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D3DBF7A1-9B4C-9447-9CFA-4D90189D2BB8}"/>
              </a:ext>
            </a:extLst>
          </p:cNvPr>
          <p:cNvSpPr txBox="1">
            <a:spLocks/>
          </p:cNvSpPr>
          <p:nvPr/>
        </p:nvSpPr>
        <p:spPr>
          <a:xfrm>
            <a:off x="990215" y="1385251"/>
            <a:ext cx="14538255" cy="3008042"/>
          </a:xfrm>
          <a:prstGeom prst="rect">
            <a:avLst/>
          </a:prstGeom>
        </p:spPr>
        <p:txBody>
          <a:bodyPr vert="horz" lIns="91440" tIns="45720" rIns="91440" bIns="45720" rtlCol="0" anchor="ctr">
            <a:normAutofit fontScale="4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914400">
              <a:lnSpc>
                <a:spcPct val="120000"/>
              </a:lnSpc>
              <a:spcBef>
                <a:spcPct val="0"/>
              </a:spcBef>
              <a:spcAft>
                <a:spcPts val="600"/>
              </a:spcAft>
            </a:pPr>
            <a:r>
              <a:rPr lang="en-US" sz="18000" b="1" kern="1200" dirty="0">
                <a:solidFill>
                  <a:schemeClr val="tx1"/>
                </a:solidFill>
                <a:latin typeface="+mj-lt"/>
                <a:ea typeface="+mj-ea"/>
                <a:cs typeface="+mj-cs"/>
              </a:rPr>
              <a:t>I am Called to be an Ambassador  </a:t>
            </a:r>
          </a:p>
          <a:p>
            <a:pPr defTabSz="914400">
              <a:lnSpc>
                <a:spcPct val="120000"/>
              </a:lnSpc>
              <a:spcBef>
                <a:spcPct val="0"/>
              </a:spcBef>
              <a:spcAft>
                <a:spcPts val="600"/>
              </a:spcAft>
            </a:pPr>
            <a:r>
              <a:rPr lang="en-US" sz="18000" b="1" kern="1200" dirty="0">
                <a:solidFill>
                  <a:schemeClr val="tx1"/>
                </a:solidFill>
                <a:latin typeface="+mj-lt"/>
                <a:ea typeface="+mj-ea"/>
                <a:cs typeface="+mj-cs"/>
              </a:rPr>
              <a:t>     for Another World</a:t>
            </a:r>
          </a:p>
          <a:p>
            <a:pPr algn="l" defTabSz="914400">
              <a:lnSpc>
                <a:spcPct val="90000"/>
              </a:lnSpc>
              <a:spcBef>
                <a:spcPct val="0"/>
              </a:spcBef>
              <a:spcAft>
                <a:spcPts val="600"/>
              </a:spcAft>
            </a:pPr>
            <a:endParaRPr lang="en-US" sz="4400" b="1" kern="1200" dirty="0">
              <a:solidFill>
                <a:srgbClr val="0070C0"/>
              </a:solidFill>
              <a:latin typeface="+mj-lt"/>
              <a:ea typeface="+mj-ea"/>
              <a:cs typeface="+mj-cs"/>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902447" y="6300735"/>
            <a:ext cx="9996984" cy="4907563"/>
          </a:xfrm>
          <a:prstGeom prst="rect">
            <a:avLst/>
          </a:prstGeom>
        </p:spPr>
        <p:txBody>
          <a:bodyPr vert="horz" lIns="91440" tIns="45720" rIns="91440" bIns="45720" rtlCol="0" anchor="t">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defTabSz="914400">
              <a:lnSpc>
                <a:spcPct val="90000"/>
              </a:lnSpc>
              <a:spcAft>
                <a:spcPts val="600"/>
              </a:spcAft>
            </a:pPr>
            <a:endParaRPr lang="en-US" sz="2400" kern="1200" dirty="0">
              <a:solidFill>
                <a:schemeClr val="tx1"/>
              </a:solidFill>
            </a:endParaRPr>
          </a:p>
          <a:p>
            <a:pPr marL="857250" lvl="8" indent="-228600" algn="l" defTabSz="914400">
              <a:lnSpc>
                <a:spcPct val="125000"/>
              </a:lnSpc>
              <a:spcAft>
                <a:spcPts val="1200"/>
              </a:spcAft>
              <a:buFont typeface="Arial" panose="020B0604020202020204" pitchFamily="34" charset="0"/>
              <a:buChar char="•"/>
            </a:pPr>
            <a:r>
              <a:rPr lang="en-US" sz="4400" kern="1200" dirty="0">
                <a:solidFill>
                  <a:schemeClr val="tx1"/>
                </a:solidFill>
              </a:rPr>
              <a:t>Handouts for each participant</a:t>
            </a:r>
          </a:p>
          <a:p>
            <a:pPr marL="857250" lvl="8" indent="-228600" algn="l" defTabSz="914400">
              <a:lnSpc>
                <a:spcPct val="125000"/>
              </a:lnSpc>
              <a:spcAft>
                <a:spcPts val="1200"/>
              </a:spcAft>
              <a:buFont typeface="Arial" panose="020B0604020202020204" pitchFamily="34" charset="0"/>
              <a:buChar char="•"/>
            </a:pPr>
            <a:r>
              <a:rPr lang="en-US" sz="4400" kern="1200" dirty="0">
                <a:solidFill>
                  <a:schemeClr val="tx1"/>
                </a:solidFill>
              </a:rPr>
              <a:t>Pen and marker for each participant</a:t>
            </a:r>
          </a:p>
          <a:p>
            <a:pPr marL="857250" lvl="8" indent="-228600" algn="l" defTabSz="914400">
              <a:lnSpc>
                <a:spcPct val="125000"/>
              </a:lnSpc>
              <a:spcAft>
                <a:spcPts val="1200"/>
              </a:spcAft>
              <a:buFont typeface="Arial" panose="020B0604020202020204" pitchFamily="34" charset="0"/>
              <a:buChar char="•"/>
            </a:pPr>
            <a:r>
              <a:rPr lang="en-US" sz="4400" kern="1200" dirty="0">
                <a:solidFill>
                  <a:schemeClr val="tx1"/>
                </a:solidFill>
              </a:rPr>
              <a:t>Blank sheets of paper for group work and signs</a:t>
            </a:r>
          </a:p>
          <a:p>
            <a:pPr lvl="8" indent="-228600" algn="l" defTabSz="914400">
              <a:lnSpc>
                <a:spcPct val="90000"/>
              </a:lnSpc>
              <a:spcAft>
                <a:spcPts val="600"/>
              </a:spcAft>
              <a:buFont typeface="Arial" panose="020B0604020202020204" pitchFamily="34" charset="0"/>
              <a:buChar char="•"/>
            </a:pPr>
            <a:endParaRPr lang="en-US" sz="3600" kern="1200" dirty="0">
              <a:solidFill>
                <a:schemeClr val="tx1"/>
              </a:solidFill>
            </a:endParaRPr>
          </a:p>
          <a:p>
            <a:pPr lvl="8" indent="-228600" algn="l" defTabSz="914400">
              <a:lnSpc>
                <a:spcPct val="90000"/>
              </a:lnSpc>
              <a:spcAft>
                <a:spcPts val="600"/>
              </a:spcAft>
              <a:buFont typeface="Arial" panose="020B0604020202020204" pitchFamily="34" charset="0"/>
              <a:buChar char="•"/>
            </a:pPr>
            <a:endParaRPr lang="en-US" sz="3600" kern="1200" dirty="0">
              <a:solidFill>
                <a:schemeClr val="tx1"/>
              </a:solidFill>
            </a:endParaRPr>
          </a:p>
        </p:txBody>
      </p:sp>
      <p:sp>
        <p:nvSpPr>
          <p:cNvPr id="25" name="Oval 1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0010" y="5301274"/>
            <a:ext cx="6236208" cy="623620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7">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9194" y="5630458"/>
            <a:ext cx="5577840" cy="5577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9">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3718" y="0"/>
            <a:ext cx="8396120" cy="73004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1">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21206" y="2"/>
            <a:ext cx="8068632" cy="6972910"/>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3875" y="6319158"/>
            <a:ext cx="4625567" cy="4604264"/>
          </a:xfrm>
          <a:prstGeom prst="rect">
            <a:avLst/>
          </a:prstGeom>
        </p:spPr>
      </p:pic>
      <p:sp>
        <p:nvSpPr>
          <p:cNvPr id="24" name="Freeform: Shape 23">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76264" y="8064500"/>
            <a:ext cx="6607736" cy="565150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6176" y="8394412"/>
            <a:ext cx="6277824" cy="5321590"/>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2" t="123" r="5549"/>
          <a:stretch/>
        </p:blipFill>
        <p:spPr>
          <a:xfrm>
            <a:off x="18672597" y="10290736"/>
            <a:ext cx="4815070" cy="2708498"/>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 name="Title 4">
            <a:extLst>
              <a:ext uri="{FF2B5EF4-FFF2-40B4-BE49-F238E27FC236}">
                <a16:creationId xmlns:a16="http://schemas.microsoft.com/office/drawing/2014/main" id="{CCB2B8D5-4554-48F8-A8CB-333F34581DAD}"/>
              </a:ext>
            </a:extLst>
          </p:cNvPr>
          <p:cNvSpPr txBox="1">
            <a:spLocks/>
          </p:cNvSpPr>
          <p:nvPr/>
        </p:nvSpPr>
        <p:spPr>
          <a:xfrm>
            <a:off x="16067275" y="1428608"/>
            <a:ext cx="4724440" cy="3543482"/>
          </a:xfrm>
          <a:prstGeom prst="rect">
            <a:avLst/>
          </a:prstGeom>
        </p:spPr>
        <p:txBody>
          <a:bodyPr vert="horz" lIns="91440" tIns="45720" rIns="91440" bIns="45720" rtlCol="0" anchor="ctr">
            <a:normAutofit fontScale="25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defTabSz="914400">
              <a:lnSpc>
                <a:spcPct val="120000"/>
              </a:lnSpc>
              <a:spcBef>
                <a:spcPct val="0"/>
              </a:spcBef>
              <a:spcAft>
                <a:spcPts val="600"/>
              </a:spcAft>
            </a:pPr>
            <a:r>
              <a:rPr lang="en-US" sz="17600" b="1" kern="1200" dirty="0">
                <a:solidFill>
                  <a:schemeClr val="bg1"/>
                </a:solidFill>
                <a:latin typeface="+mj-lt"/>
                <a:ea typeface="+mj-ea"/>
                <a:cs typeface="+mj-cs"/>
              </a:rPr>
              <a:t>This module </a:t>
            </a:r>
          </a:p>
          <a:p>
            <a:pPr algn="r" defTabSz="914400">
              <a:lnSpc>
                <a:spcPct val="120000"/>
              </a:lnSpc>
              <a:spcBef>
                <a:spcPct val="0"/>
              </a:spcBef>
              <a:spcAft>
                <a:spcPts val="600"/>
              </a:spcAft>
            </a:pPr>
            <a:r>
              <a:rPr lang="en-US" sz="28800" b="1" kern="1200" dirty="0">
                <a:solidFill>
                  <a:srgbClr val="0070C0"/>
                </a:solidFill>
                <a:latin typeface="+mj-lt"/>
                <a:ea typeface="+mj-ea"/>
                <a:cs typeface="+mj-cs"/>
              </a:rPr>
              <a:t>sets the </a:t>
            </a:r>
          </a:p>
          <a:p>
            <a:pPr algn="r" defTabSz="914400">
              <a:lnSpc>
                <a:spcPct val="120000"/>
              </a:lnSpc>
              <a:spcBef>
                <a:spcPct val="0"/>
              </a:spcBef>
              <a:spcAft>
                <a:spcPts val="600"/>
              </a:spcAft>
            </a:pPr>
            <a:r>
              <a:rPr lang="en-US" sz="28800" b="1" kern="1200" dirty="0">
                <a:solidFill>
                  <a:srgbClr val="0070C0"/>
                </a:solidFill>
                <a:latin typeface="+mj-lt"/>
                <a:ea typeface="+mj-ea"/>
                <a:cs typeface="+mj-cs"/>
              </a:rPr>
              <a:t>tone </a:t>
            </a:r>
          </a:p>
          <a:p>
            <a:pPr algn="r" defTabSz="914400">
              <a:lnSpc>
                <a:spcPct val="120000"/>
              </a:lnSpc>
              <a:spcBef>
                <a:spcPct val="0"/>
              </a:spcBef>
              <a:spcAft>
                <a:spcPts val="600"/>
              </a:spcAft>
            </a:pPr>
            <a:r>
              <a:rPr lang="en-US" sz="17600" b="1" kern="1200" dirty="0">
                <a:solidFill>
                  <a:schemeClr val="bg1"/>
                </a:solidFill>
                <a:latin typeface="+mj-lt"/>
                <a:ea typeface="+mj-ea"/>
                <a:cs typeface="+mj-cs"/>
              </a:rPr>
              <a:t>for the </a:t>
            </a:r>
          </a:p>
          <a:p>
            <a:pPr algn="r" defTabSz="914400">
              <a:lnSpc>
                <a:spcPct val="120000"/>
              </a:lnSpc>
              <a:spcBef>
                <a:spcPct val="0"/>
              </a:spcBef>
              <a:spcAft>
                <a:spcPts val="600"/>
              </a:spcAft>
            </a:pPr>
            <a:r>
              <a:rPr lang="en-US" sz="17600" b="1" kern="1200" dirty="0">
                <a:solidFill>
                  <a:schemeClr val="bg1"/>
                </a:solidFill>
                <a:latin typeface="+mj-lt"/>
                <a:ea typeface="+mj-ea"/>
                <a:cs typeface="+mj-cs"/>
              </a:rPr>
              <a:t>Ambassador Curriculum</a:t>
            </a:r>
          </a:p>
          <a:p>
            <a:pPr algn="r" defTabSz="914400">
              <a:lnSpc>
                <a:spcPct val="90000"/>
              </a:lnSpc>
              <a:spcBef>
                <a:spcPct val="0"/>
              </a:spcBef>
              <a:spcAft>
                <a:spcPts val="600"/>
              </a:spcAft>
            </a:pPr>
            <a:endParaRPr lang="en-US" sz="4400" b="1" kern="1200" dirty="0">
              <a:solidFill>
                <a:srgbClr val="C00000"/>
              </a:solidFill>
              <a:latin typeface="+mj-lt"/>
              <a:ea typeface="+mj-ea"/>
              <a:cs typeface="+mj-cs"/>
            </a:endParaRPr>
          </a:p>
        </p:txBody>
      </p:sp>
      <p:sp>
        <p:nvSpPr>
          <p:cNvPr id="21" name="TextBox 20">
            <a:extLst>
              <a:ext uri="{FF2B5EF4-FFF2-40B4-BE49-F238E27FC236}">
                <a16:creationId xmlns:a16="http://schemas.microsoft.com/office/drawing/2014/main" id="{784FEC75-8F90-43E0-BD2C-F8C8FD11A3B0}"/>
              </a:ext>
            </a:extLst>
          </p:cNvPr>
          <p:cNvSpPr txBox="1"/>
          <p:nvPr/>
        </p:nvSpPr>
        <p:spPr>
          <a:xfrm>
            <a:off x="18665338" y="10750927"/>
            <a:ext cx="5181756" cy="149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8" indent="0" algn="l" defTabSz="914400">
              <a:lnSpc>
                <a:spcPct val="90000"/>
              </a:lnSpc>
              <a:spcAft>
                <a:spcPts val="600"/>
              </a:spcAft>
            </a:pPr>
            <a:r>
              <a:rPr lang="en-US" sz="4800" kern="1200" dirty="0">
                <a:solidFill>
                  <a:srgbClr val="0070C0"/>
                </a:solidFill>
              </a:rPr>
              <a:t>Lesson </a:t>
            </a:r>
          </a:p>
          <a:p>
            <a:pPr lvl="8" indent="0" algn="l" defTabSz="914400">
              <a:lnSpc>
                <a:spcPct val="90000"/>
              </a:lnSpc>
              <a:spcAft>
                <a:spcPts val="600"/>
              </a:spcAft>
            </a:pPr>
            <a:r>
              <a:rPr lang="en-US" sz="4800" kern="1200" dirty="0">
                <a:solidFill>
                  <a:srgbClr val="0070C0"/>
                </a:solidFill>
              </a:rPr>
              <a:t>Overview</a:t>
            </a:r>
          </a:p>
        </p:txBody>
      </p:sp>
      <p:pic>
        <p:nvPicPr>
          <p:cNvPr id="5" name="Picture 6" descr="Picture 6">
            <a:extLst>
              <a:ext uri="{FF2B5EF4-FFF2-40B4-BE49-F238E27FC236}">
                <a16:creationId xmlns:a16="http://schemas.microsoft.com/office/drawing/2014/main" id="{301345EA-F95C-41ED-AD31-50AD9035BAFD}"/>
              </a:ext>
            </a:extLst>
          </p:cNvPr>
          <p:cNvPicPr>
            <a:picLocks noChangeAspect="1"/>
          </p:cNvPicPr>
          <p:nvPr/>
        </p:nvPicPr>
        <p:blipFill>
          <a:blip r:embed="rId4"/>
          <a:stretch>
            <a:fillRect/>
          </a:stretch>
        </p:blipFill>
        <p:spPr>
          <a:xfrm>
            <a:off x="21655535" y="10806656"/>
            <a:ext cx="2362201" cy="2362200"/>
          </a:xfrm>
          <a:prstGeom prst="rect">
            <a:avLst/>
          </a:prstGeom>
          <a:ln w="12700">
            <a:miter lim="400000"/>
          </a:ln>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14" y="2258250"/>
            <a:ext cx="4757753" cy="4270086"/>
          </a:xfrm>
          <a:prstGeom prst="rect">
            <a:avLst/>
          </a:prstGeom>
        </p:spPr>
      </p:pic>
      <p:sp>
        <p:nvSpPr>
          <p:cNvPr id="18" name="TextBox 17">
            <a:extLst>
              <a:ext uri="{FF2B5EF4-FFF2-40B4-BE49-F238E27FC236}">
                <a16:creationId xmlns:a16="http://schemas.microsoft.com/office/drawing/2014/main" id="{C7D5BB57-9109-45A4-95CD-8CA6ED1FE741}"/>
              </a:ext>
            </a:extLst>
          </p:cNvPr>
          <p:cNvSpPr txBox="1"/>
          <p:nvPr/>
        </p:nvSpPr>
        <p:spPr>
          <a:xfrm>
            <a:off x="12347371" y="5385238"/>
            <a:ext cx="4487094" cy="5441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8" algn="l" defTabSz="914400">
              <a:lnSpc>
                <a:spcPct val="90000"/>
              </a:lnSpc>
              <a:spcAft>
                <a:spcPts val="600"/>
              </a:spcAft>
            </a:pPr>
            <a:endParaRPr lang="en-US" sz="4400" kern="1200" dirty="0">
              <a:solidFill>
                <a:srgbClr val="0070C0"/>
              </a:solidFill>
            </a:endParaRPr>
          </a:p>
          <a:p>
            <a:pPr lvl="8" indent="0" defTabSz="914400">
              <a:lnSpc>
                <a:spcPct val="90000"/>
              </a:lnSpc>
              <a:spcAft>
                <a:spcPts val="600"/>
              </a:spcAft>
            </a:pPr>
            <a:r>
              <a:rPr lang="en-US" sz="4800" kern="1200" dirty="0">
                <a:solidFill>
                  <a:srgbClr val="0070C0"/>
                </a:solidFill>
              </a:rPr>
              <a:t>Materials </a:t>
            </a:r>
          </a:p>
          <a:p>
            <a:pPr lvl="8" indent="0" defTabSz="914400">
              <a:lnSpc>
                <a:spcPct val="90000"/>
              </a:lnSpc>
              <a:spcAft>
                <a:spcPts val="600"/>
              </a:spcAft>
            </a:pPr>
            <a:r>
              <a:rPr lang="en-US" sz="4800" kern="1200" dirty="0">
                <a:solidFill>
                  <a:srgbClr val="0070C0"/>
                </a:solidFill>
              </a:rPr>
              <a:t>for the Participant</a:t>
            </a:r>
          </a:p>
          <a:p>
            <a:pPr lvl="8" indent="0" defTabSz="914400">
              <a:lnSpc>
                <a:spcPct val="90000"/>
              </a:lnSpc>
              <a:spcAft>
                <a:spcPts val="600"/>
              </a:spcAft>
            </a:pPr>
            <a:endParaRPr lang="en-US" sz="4400" kern="1200" dirty="0">
              <a:solidFill>
                <a:srgbClr val="002031"/>
              </a:solidFill>
            </a:endParaRPr>
          </a:p>
          <a:p>
            <a:pPr lvl="8" indent="0" defTabSz="914400">
              <a:lnSpc>
                <a:spcPct val="90000"/>
              </a:lnSpc>
              <a:spcAft>
                <a:spcPts val="600"/>
              </a:spcAft>
            </a:pPr>
            <a:r>
              <a:rPr lang="en-US" sz="4400" kern="1200" dirty="0">
                <a:solidFill>
                  <a:srgbClr val="002031"/>
                </a:solidFill>
              </a:rPr>
              <a:t>Each session requires these materials</a:t>
            </a:r>
          </a:p>
        </p:txBody>
      </p:sp>
    </p:spTree>
    <p:extLst>
      <p:ext uri="{BB962C8B-B14F-4D97-AF65-F5344CB8AC3E}">
        <p14:creationId xmlns:p14="http://schemas.microsoft.com/office/powerpoint/2010/main" val="3444724363"/>
      </p:ext>
    </p:extLst>
  </p:cSld>
  <p:clrMapOvr>
    <a:overrideClrMapping bg1="dk1" tx1="lt1" bg2="dk2" tx2="lt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277248"/>
            <a:ext cx="15160238" cy="1660028"/>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 am Called to be an </a:t>
            </a:r>
          </a:p>
          <a:p>
            <a:r>
              <a:rPr lang="en-US" sz="6000" b="1" dirty="0">
                <a:latin typeface="Abadi MT Condensed Light" panose="020B0306030101010103" pitchFamily="34" charset="77"/>
              </a:rPr>
              <a:t>Ambassador for Another World</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3869872"/>
            <a:ext cx="19747392" cy="9107724"/>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algn="l"/>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Definition of an ambassador (Bible and dictionary), group discussion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Called as a lifelong ambassador for Jesus, group discussion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Revealing God’s character through one’s life, written report</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A definition of character, written report</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4752211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 am Called to be an </a:t>
            </a:r>
          </a:p>
          <a:p>
            <a:r>
              <a:rPr lang="en-US" sz="6000" b="1" dirty="0">
                <a:latin typeface="Abadi MT Condensed Light" panose="020B0306030101010103" pitchFamily="34" charset="77"/>
              </a:rPr>
              <a:t>Ambassador for Another World</a:t>
            </a: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3967844"/>
            <a:ext cx="19747392" cy="9009752"/>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Participants should identify influences that shape their lives (heavenly or worldly), written report and discussion</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Participants should choose to be an ambassador for Jesus and His kingdom, written or discussion</a:t>
            </a:r>
          </a:p>
          <a:p>
            <a:pPr marL="857250" indent="-857250" algn="l">
              <a:buFont typeface="Arial" panose="020B0604020202020204" pitchFamily="34" charset="0"/>
              <a:buChar char="•"/>
            </a:pPr>
            <a:r>
              <a:rPr lang="en-ZA" sz="6000" dirty="0">
                <a:latin typeface="Abadi MT Condensed Light" panose="020B0306030101010103" pitchFamily="34" charset="77"/>
              </a:rPr>
              <a:t>The </a:t>
            </a:r>
            <a:r>
              <a:rPr lang="en-ZA" sz="6000" dirty="0">
                <a:solidFill>
                  <a:srgbClr val="C00000"/>
                </a:solidFill>
                <a:latin typeface="Abadi MT Condensed Light" panose="020B0306030101010103" pitchFamily="34" charset="77"/>
              </a:rPr>
              <a:t>Teaching Plan </a:t>
            </a:r>
            <a:r>
              <a:rPr lang="en-ZA" sz="6000" dirty="0">
                <a:latin typeface="Abadi MT Condensed Light" panose="020B0306030101010103" pitchFamily="34" charset="77"/>
              </a:rPr>
              <a:t>(actual lesson) for the leader follows the lesson overview </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36462786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195948"/>
            <a:ext cx="5064369" cy="4551088"/>
          </a:xfrm>
          <a:prstGeom prst="rect">
            <a:avLst/>
          </a:prstGeom>
        </p:spPr>
      </p:pic>
      <p:sp>
        <p:nvSpPr>
          <p:cNvPr id="10" name="Title 4">
            <a:extLst>
              <a:ext uri="{FF2B5EF4-FFF2-40B4-BE49-F238E27FC236}">
                <a16:creationId xmlns:a16="http://schemas.microsoft.com/office/drawing/2014/main" id="{D3DBF7A1-9B4C-9447-9CFA-4D90189D2BB8}"/>
              </a:ext>
            </a:extLst>
          </p:cNvPr>
          <p:cNvSpPr txBox="1">
            <a:spLocks/>
          </p:cNvSpPr>
          <p:nvPr/>
        </p:nvSpPr>
        <p:spPr>
          <a:xfrm>
            <a:off x="4862777" y="1244591"/>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 am on an Eternal Journey to Reflect Jesus</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a16="http://schemas.microsoft.com/office/drawing/2014/main" id="{FB13D37E-5614-3D40-8DF1-D43F43395C20}"/>
              </a:ext>
            </a:extLst>
          </p:cNvPr>
          <p:cNvSpPr txBox="1">
            <a:spLocks/>
          </p:cNvSpPr>
          <p:nvPr/>
        </p:nvSpPr>
        <p:spPr>
          <a:xfrm>
            <a:off x="721100" y="3526972"/>
            <a:ext cx="19747392" cy="9450624"/>
          </a:xfrm>
          <a:prstGeom prst="rect">
            <a:avLst/>
          </a:prstGeom>
        </p:spPr>
        <p:txBody>
          <a:bodyPr>
            <a:normAutofit fontScale="850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algn="l"/>
            <a:endParaRPr lang="en-US" sz="6000" dirty="0">
              <a:latin typeface="Abadi MT Condensed Light" panose="020B0306030101010103" pitchFamily="34" charset="77"/>
            </a:endParaRPr>
          </a:p>
          <a:p>
            <a:pPr lvl="8" algn="l"/>
            <a:r>
              <a:rPr lang="en-US" sz="6000" b="1" dirty="0">
                <a:solidFill>
                  <a:srgbClr val="0070C0"/>
                </a:solidFill>
                <a:latin typeface="Abadi MT Condensed Light" panose="020B0306030101010103" pitchFamily="34" charset="77"/>
              </a:rPr>
              <a:t>Notes for the Leader:</a:t>
            </a:r>
          </a:p>
          <a:p>
            <a:pPr marL="857250" lvl="8" indent="-857250" algn="l">
              <a:buFont typeface="Arial" panose="020B0604020202020204" pitchFamily="34" charset="0"/>
              <a:buChar char="•"/>
            </a:pPr>
            <a:r>
              <a:rPr lang="en-ZA" sz="6000" dirty="0">
                <a:latin typeface="Abadi MT Condensed Light" panose="020B0306030101010103" pitchFamily="34" charset="77"/>
              </a:rPr>
              <a:t>This lesson challenges Ambassadors to make it their personal effort to follow Jesus consistently into eternity</a:t>
            </a:r>
          </a:p>
          <a:p>
            <a:pPr lvl="8" algn="l"/>
            <a:endParaRPr lang="en-US" sz="6000" dirty="0">
              <a:latin typeface="Abadi MT Condensed Light" panose="020B0306030101010103" pitchFamily="34" charset="77"/>
            </a:endParaRPr>
          </a:p>
          <a:p>
            <a:pPr lvl="8" algn="l"/>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Head/Knowledge</a:t>
            </a:r>
          </a:p>
          <a:p>
            <a:pPr marL="857250" indent="-857250" algn="l">
              <a:buFont typeface="Arial" panose="020B0604020202020204" pitchFamily="34" charset="0"/>
              <a:buChar char="•"/>
            </a:pPr>
            <a:r>
              <a:rPr lang="en-ZA" sz="6000" dirty="0">
                <a:latin typeface="Abadi MT Condensed Light" panose="020B0306030101010103" pitchFamily="34" charset="77"/>
              </a:rPr>
              <a:t>Understand the concept of spiritual journey, discussion</a:t>
            </a:r>
          </a:p>
          <a:p>
            <a:pPr marL="857250" indent="-857250" algn="l">
              <a:buFont typeface="Arial" panose="020B0604020202020204" pitchFamily="34" charset="0"/>
              <a:buChar char="•"/>
            </a:pPr>
            <a:r>
              <a:rPr lang="en-ZA" sz="6000" dirty="0">
                <a:latin typeface="Abadi MT Condensed Light" panose="020B0306030101010103" pitchFamily="34" charset="77"/>
              </a:rPr>
              <a:t>Know the objective of embarking on a spiritual journey, discussion</a:t>
            </a:r>
          </a:p>
          <a:p>
            <a:pPr marL="857250" indent="-857250" algn="l">
              <a:buFont typeface="Arial" panose="020B0604020202020204" pitchFamily="34" charset="0"/>
              <a:buChar char="•"/>
            </a:pPr>
            <a:r>
              <a:rPr lang="en-ZA" sz="6000" dirty="0">
                <a:latin typeface="Abadi MT Condensed Light" panose="020B0306030101010103" pitchFamily="34" charset="77"/>
              </a:rPr>
              <a:t>Understand that this journey continues into eternity, discussion</a:t>
            </a: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Title 4">
            <a:extLst>
              <a:ext uri="{FF2B5EF4-FFF2-40B4-BE49-F238E27FC236}">
                <a16:creationId xmlns:a16="http://schemas.microsoft.com/office/drawing/2014/main" id="{13E59967-7B7B-4B53-BA07-70417097F146}"/>
              </a:ext>
            </a:extLst>
          </p:cNvPr>
          <p:cNvSpPr txBox="1">
            <a:spLocks/>
          </p:cNvSpPr>
          <p:nvPr/>
        </p:nvSpPr>
        <p:spPr>
          <a:xfrm>
            <a:off x="14467113" y="3378248"/>
            <a:ext cx="5708301" cy="1335251"/>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US" sz="6000" b="1" dirty="0">
                <a:solidFill>
                  <a:srgbClr val="C00000"/>
                </a:solidFill>
                <a:latin typeface="Abadi MT Condensed Light" panose="020B0306030101010103" pitchFamily="34" charset="77"/>
              </a:rPr>
              <a:t>Lesson Overview</a:t>
            </a:r>
          </a:p>
        </p:txBody>
      </p:sp>
      <p:sp>
        <p:nvSpPr>
          <p:cNvPr id="5" name="Arrow: Down 4">
            <a:extLst>
              <a:ext uri="{FF2B5EF4-FFF2-40B4-BE49-F238E27FC236}">
                <a16:creationId xmlns:a16="http://schemas.microsoft.com/office/drawing/2014/main" id="{49A3275A-2728-436D-AC0D-8D4819513D9E}"/>
              </a:ext>
            </a:extLst>
          </p:cNvPr>
          <p:cNvSpPr/>
          <p:nvPr/>
        </p:nvSpPr>
        <p:spPr>
          <a:xfrm>
            <a:off x="19316700" y="2388476"/>
            <a:ext cx="634524"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831023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anAfrYouthCongress Template  -  Read-Only-2" id="{445A877D-F1C5-684D-93F1-21BE7FD0F3E0}" vid="{A2AC08B5-A921-F641-869F-63978AD3EDF5}"/>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0A40B0-7C9D-4825-ACF6-81F9F50A68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2B453D-A86F-4364-8287-512A6F2B8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DCEE2E-10A1-436A-81C2-CA438F409D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TotalTime>
  <Words>1417</Words>
  <Application>Microsoft Office PowerPoint</Application>
  <PresentationFormat>Custom</PresentationFormat>
  <Paragraphs>417</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Abadi MT Condensed Light</vt:lpstr>
      <vt:lpstr>Advent Sans Logo</vt:lpstr>
      <vt:lpstr>Arial</vt:lpstr>
      <vt:lpstr>Avenir Book</vt:lpstr>
      <vt:lpstr>Avenir Light</vt:lpstr>
      <vt:lpstr>Calibri</vt:lpstr>
      <vt:lpstr>Helvetica Light</vt:lpstr>
      <vt:lpstr>Helvetica Neue</vt:lpstr>
      <vt:lpstr>Helvetica Neue Light</vt:lpstr>
      <vt:lpstr>Helvetica Neue Medium</vt:lpstr>
      <vt:lpstr>Helvetica Neue Thin</vt:lpstr>
      <vt:lpstr>White</vt:lpstr>
      <vt:lpstr>PowerPoint Presentation</vt:lpstr>
      <vt:lpstr>Module 1  A Christ-Centered  Discipleship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Manderson, Maria</cp:lastModifiedBy>
  <cp:revision>2</cp:revision>
  <dcterms:created xsi:type="dcterms:W3CDTF">2020-07-15T07:19:05Z</dcterms:created>
  <dcterms:modified xsi:type="dcterms:W3CDTF">2020-07-15T12:54:36Z</dcterms:modified>
</cp:coreProperties>
</file>